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39"/>
  </p:notesMasterIdLst>
  <p:sldIdLst>
    <p:sldId id="363" r:id="rId3"/>
    <p:sldId id="360" r:id="rId4"/>
    <p:sldId id="300" r:id="rId5"/>
    <p:sldId id="359" r:id="rId6"/>
    <p:sldId id="301" r:id="rId7"/>
    <p:sldId id="309" r:id="rId8"/>
    <p:sldId id="310" r:id="rId9"/>
    <p:sldId id="337" r:id="rId10"/>
    <p:sldId id="311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02" r:id="rId19"/>
    <p:sldId id="312" r:id="rId20"/>
    <p:sldId id="314" r:id="rId21"/>
    <p:sldId id="361" r:id="rId22"/>
    <p:sldId id="303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6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EAFFC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539" autoAdjust="0"/>
    <p:restoredTop sz="94660" autoAdjust="0"/>
  </p:normalViewPr>
  <p:slideViewPr>
    <p:cSldViewPr>
      <p:cViewPr varScale="1">
        <p:scale>
          <a:sx n="69" d="100"/>
          <a:sy n="69" d="100"/>
        </p:scale>
        <p:origin x="-14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9B2E02-C7CD-44E0-B53A-279F9C9E330F}" type="datetimeFigureOut">
              <a:rPr lang="en-US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ADF913-6C26-426C-B0A5-B311F88A5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6A7686-F1DB-4FD8-A47F-356A7D983DD9}" type="slidenum">
              <a:rPr lang="en-CA" smtClean="0"/>
              <a:pPr/>
              <a:t>8</a:t>
            </a:fld>
            <a:endParaRPr lang="en-CA" smtClean="0"/>
          </a:p>
        </p:txBody>
      </p:sp>
      <p:sp>
        <p:nvSpPr>
          <p:cNvPr id="399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D45982-2C83-4CC4-9D00-85816CF1870B}" type="slidenum">
              <a:rPr lang="en-CA" smtClean="0"/>
              <a:pPr/>
              <a:t>23</a:t>
            </a:fld>
            <a:endParaRPr lang="en-C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27353C-5B3B-491B-A161-170665410CC7}" type="slidenum">
              <a:rPr lang="en-CA" smtClean="0"/>
              <a:pPr/>
              <a:t>25</a:t>
            </a:fld>
            <a:endParaRPr lang="en-CA" smtClean="0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1E9294C-7348-4CCE-BC0A-349BE445AC42}" type="slidenum">
              <a:rPr lang="en-CA" smtClean="0"/>
              <a:pPr/>
              <a:t>26</a:t>
            </a:fld>
            <a:endParaRPr lang="en-CA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4E5B83-CA01-4175-BB30-B43A6D24D2E7}" type="slidenum">
              <a:rPr lang="en-CA" smtClean="0"/>
              <a:pPr/>
              <a:t>27</a:t>
            </a:fld>
            <a:endParaRPr lang="en-CA" smtClean="0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E26B7C-207D-4D05-A7F3-A1EB887CA353}" type="slidenum">
              <a:rPr lang="en-CA" smtClean="0"/>
              <a:pPr/>
              <a:t>28</a:t>
            </a:fld>
            <a:endParaRPr lang="en-CA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1B7824-BC6D-4713-B6B2-E761FFA494FB}" type="slidenum">
              <a:rPr lang="en-CA" smtClean="0"/>
              <a:pPr/>
              <a:t>29</a:t>
            </a:fld>
            <a:endParaRPr lang="en-CA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A873C3-C2F4-4C98-A2BD-AD9A855439DD}" type="slidenum">
              <a:rPr lang="en-CA" smtClean="0"/>
              <a:pPr/>
              <a:t>30</a:t>
            </a:fld>
            <a:endParaRPr lang="en-CA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52105A-2F64-4291-A3E2-38FBFCC637DF}" type="slidenum">
              <a:rPr lang="en-CA" smtClean="0"/>
              <a:pPr/>
              <a:t>31</a:t>
            </a:fld>
            <a:endParaRPr lang="en-CA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6E764F-5AA4-4440-BAE0-7611E2EA1894}" type="slidenum">
              <a:rPr lang="en-CA" smtClean="0"/>
              <a:pPr/>
              <a:t>32</a:t>
            </a:fld>
            <a:endParaRPr lang="en-CA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8B79BF-A9F5-4591-9FA9-7BF94F963137}" type="slidenum">
              <a:rPr lang="en-CA" smtClean="0"/>
              <a:pPr/>
              <a:t>33</a:t>
            </a:fld>
            <a:endParaRPr lang="en-CA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0F5245-AD50-4798-8FB5-238892601881}" type="slidenum">
              <a:rPr lang="en-CA" smtClean="0"/>
              <a:pPr/>
              <a:t>10</a:t>
            </a:fld>
            <a:endParaRPr lang="en-CA" smtClean="0"/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C1E653-87B7-439D-9DD1-6A8DC6B19823}" type="slidenum">
              <a:rPr lang="en-CA" smtClean="0"/>
              <a:pPr/>
              <a:t>34</a:t>
            </a:fld>
            <a:endParaRPr lang="en-CA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4DBD84-31E5-4E07-ACA8-67D790DFD87A}" type="slidenum">
              <a:rPr lang="en-CA" smtClean="0"/>
              <a:pPr/>
              <a:t>35</a:t>
            </a:fld>
            <a:endParaRPr lang="en-CA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0303FD-9066-4683-A271-BE3097D1E928}" type="slidenum">
              <a:rPr lang="en-CA" smtClean="0"/>
              <a:pPr/>
              <a:t>11</a:t>
            </a:fld>
            <a:endParaRPr lang="en-CA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3ED7E7-CF71-45BA-9152-DD911BB2A7AB}" type="slidenum">
              <a:rPr lang="en-CA" smtClean="0"/>
              <a:pPr/>
              <a:t>12</a:t>
            </a:fld>
            <a:endParaRPr lang="en-CA" smtClean="0"/>
          </a:p>
        </p:txBody>
      </p:sp>
      <p:sp>
        <p:nvSpPr>
          <p:cNvPr id="430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63B448-1079-4ACB-A1CD-88ECA6A5B471}" type="slidenum">
              <a:rPr lang="en-CA" smtClean="0"/>
              <a:pPr/>
              <a:t>13</a:t>
            </a:fld>
            <a:endParaRPr lang="en-CA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9C47D9-F4CF-4263-BF6F-F2422413D91F}" type="slidenum">
              <a:rPr lang="en-CA" smtClean="0"/>
              <a:pPr/>
              <a:t>14</a:t>
            </a:fld>
            <a:endParaRPr lang="en-CA" smtClean="0"/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652DB20-D714-4142-9893-3CE1D0EB29AB}" type="slidenum">
              <a:rPr lang="en-CA" smtClean="0"/>
              <a:pPr/>
              <a:t>15</a:t>
            </a:fld>
            <a:endParaRPr lang="en-CA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D1E8F0-C42F-492D-A972-C29EE7082781}" type="slidenum">
              <a:rPr lang="en-CA" smtClean="0"/>
              <a:pPr/>
              <a:t>16</a:t>
            </a:fld>
            <a:endParaRPr lang="en-CA" smtClean="0"/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2E6CE9-B0E3-41AB-A248-C474257B6F31}" type="slidenum">
              <a:rPr lang="en-CA" smtClean="0"/>
              <a:pPr/>
              <a:t>22</a:t>
            </a:fld>
            <a:endParaRPr lang="en-CA" smtClean="0"/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EAFFC1"/>
            </a:gs>
            <a:gs pos="100000">
              <a:srgbClr val="FFFF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000">
                <a:latin typeface="Century Gothic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3" name="Picture 12" descr="AW 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31D73F-9905-42FB-B0BC-13966D455DC8}" type="datetimeFigureOut">
              <a:rPr lang="en-US" smtClean="0"/>
              <a:pPr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23A89A-30C2-4912-9A5A-1529D6E459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800000"/>
              </a:buClr>
              <a:buFont typeface="Wingdings" pitchFamily="2" charset="2"/>
              <a:buChar char="§"/>
              <a:defRPr/>
            </a:lvl1pPr>
            <a:lvl2pPr>
              <a:buClr>
                <a:srgbClr val="0070C0"/>
              </a:buClr>
              <a:buSzPct val="80000"/>
              <a:buFont typeface="Wingdings" pitchFamily="2" charset="2"/>
              <a:buChar char="§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381000" y="2209800"/>
            <a:ext cx="30480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2800" b="1" smtClean="0">
                <a:solidFill>
                  <a:srgbClr val="800000"/>
                </a:solidFill>
                <a:latin typeface="Century Gothic" pitchFamily="34" charset="0"/>
              </a:rPr>
              <a:t>Chapter 1</a:t>
            </a: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sz="3000" b="1" smtClean="0">
                <a:solidFill>
                  <a:srgbClr val="800000"/>
                </a:solidFill>
                <a:latin typeface="Century Gothic" pitchFamily="34" charset="0"/>
              </a:rPr>
              <a:t>Databases and Database Users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99060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000">
                <a:latin typeface="Century Gothic" pitchFamily="34" charset="0"/>
                <a:ea typeface="ヒラギノ角ゴ Pro W3" pitchFamily="1" charset="-128"/>
              </a:rPr>
              <a:t>Copyright © 2011 Pearson Education, Inc. Publishing as Pearson Addison-Wesley</a:t>
            </a:r>
          </a:p>
        </p:txBody>
      </p:sp>
      <p:pic>
        <p:nvPicPr>
          <p:cNvPr id="1027" name="Picture 12" descr="AW logo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9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3733800" y="228600"/>
            <a:ext cx="5151438" cy="632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89" r:id="rId2"/>
    <p:sldLayoutId id="2147483911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9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>
              <a:spcBef>
                <a:spcPts val="6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latin typeface="Century Gothic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3962400" cy="2667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Enhanced Entity-Relationship (EER) Model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95400" y="4724400"/>
            <a:ext cx="6400800" cy="1752600"/>
          </a:xfrm>
        </p:spPr>
        <p:txBody>
          <a:bodyPr/>
          <a:lstStyle/>
          <a:p>
            <a:r>
              <a:rPr lang="en-US" sz="2400" dirty="0" smtClean="0"/>
              <a:t>Dr. </a:t>
            </a:r>
            <a:r>
              <a:rPr lang="en-US" sz="2400" dirty="0" err="1" smtClean="0"/>
              <a:t>Anand</a:t>
            </a:r>
            <a:r>
              <a:rPr lang="en-US" sz="2400" dirty="0" smtClean="0"/>
              <a:t> Kumar M</a:t>
            </a:r>
          </a:p>
          <a:p>
            <a:r>
              <a:rPr lang="en-US" sz="2400" dirty="0" smtClean="0"/>
              <a:t> Assistant Professor,</a:t>
            </a:r>
          </a:p>
          <a:p>
            <a:r>
              <a:rPr lang="en-US" sz="2400" dirty="0" smtClean="0"/>
              <a:t>NIT-K, </a:t>
            </a:r>
            <a:r>
              <a:rPr lang="en-US" sz="2400" dirty="0" err="1" smtClean="0"/>
              <a:t>Surathkal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C91377D6-C27E-4452-9670-4308A0815465}" type="slidenum">
              <a:rPr lang="en-US"/>
              <a:pPr/>
              <a:t>10</a:t>
            </a:fld>
            <a:endParaRPr lang="en-CA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Subclasses and Superclasses (2)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Each of these </a:t>
            </a:r>
            <a:r>
              <a:rPr lang="en-US" sz="2400" dirty="0" err="1" smtClean="0">
                <a:solidFill>
                  <a:srgbClr val="C00000"/>
                </a:solidFill>
              </a:rPr>
              <a:t>subgroupings</a:t>
            </a:r>
            <a:r>
              <a:rPr lang="en-US" sz="2400" dirty="0" smtClean="0">
                <a:solidFill>
                  <a:srgbClr val="C00000"/>
                </a:solidFill>
              </a:rPr>
              <a:t> is a subset of EMPLOYEE </a:t>
            </a:r>
            <a:r>
              <a:rPr lang="en-US" sz="2400" dirty="0" smtClean="0"/>
              <a:t>entities </a:t>
            </a:r>
          </a:p>
          <a:p>
            <a:r>
              <a:rPr lang="en-US" sz="2400" dirty="0" smtClean="0"/>
              <a:t>Each is called a </a:t>
            </a:r>
            <a:r>
              <a:rPr lang="en-US" sz="2400" dirty="0" smtClean="0">
                <a:solidFill>
                  <a:srgbClr val="C00000"/>
                </a:solidFill>
              </a:rPr>
              <a:t>subclass of EMPLOYEE 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EMPLOYEE is the </a:t>
            </a:r>
            <a:r>
              <a:rPr lang="en-US" sz="2400" dirty="0" err="1" smtClean="0">
                <a:solidFill>
                  <a:srgbClr val="C00000"/>
                </a:solidFill>
              </a:rPr>
              <a:t>superclass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for each of these subclasses </a:t>
            </a:r>
          </a:p>
          <a:p>
            <a:r>
              <a:rPr lang="en-US" sz="2400" dirty="0" smtClean="0"/>
              <a:t>These are called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/subclass relationships:</a:t>
            </a:r>
          </a:p>
          <a:p>
            <a:pPr lvl="1"/>
            <a:r>
              <a:rPr lang="en-US" sz="2200" dirty="0" smtClean="0"/>
              <a:t>EMPLOYEE/SECRETARY</a:t>
            </a:r>
          </a:p>
          <a:p>
            <a:pPr lvl="1"/>
            <a:r>
              <a:rPr lang="en-US" sz="2200" dirty="0" smtClean="0"/>
              <a:t>EMPLOYEE/TECHNICIAN</a:t>
            </a:r>
          </a:p>
          <a:p>
            <a:pPr lvl="1"/>
            <a:r>
              <a:rPr lang="en-US" sz="2200" dirty="0" smtClean="0"/>
              <a:t>EMPLOYEE/MANAGER</a:t>
            </a:r>
          </a:p>
          <a:p>
            <a:pPr lvl="1"/>
            <a:r>
              <a:rPr lang="en-US" sz="2200" dirty="0" smtClean="0"/>
              <a:t>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3C92D60C-7977-4FA8-AAE1-869FC571BD3C}" type="slidenum">
              <a:rPr lang="en-US"/>
              <a:pPr/>
              <a:t>11</a:t>
            </a:fld>
            <a:endParaRPr lang="en-CA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Subclasses and Superclasses (3)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These are also called </a:t>
            </a:r>
            <a:r>
              <a:rPr lang="en-US" sz="2400" dirty="0" smtClean="0">
                <a:solidFill>
                  <a:srgbClr val="C00000"/>
                </a:solidFill>
              </a:rPr>
              <a:t>IS-A</a:t>
            </a:r>
            <a:r>
              <a:rPr lang="en-US" sz="2400" dirty="0" smtClean="0"/>
              <a:t> relationships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SECRETARY IS-A EMPLOYEE, TECHNICIAN IS-A EMPLOYEE, ….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Note: </a:t>
            </a:r>
            <a:r>
              <a:rPr lang="en-US" sz="2400" dirty="0" smtClean="0">
                <a:solidFill>
                  <a:srgbClr val="C00000"/>
                </a:solidFill>
              </a:rPr>
              <a:t>An entity that is member of a </a:t>
            </a:r>
            <a:r>
              <a:rPr lang="en-US" sz="2400" u="sng" dirty="0" smtClean="0">
                <a:solidFill>
                  <a:srgbClr val="C00000"/>
                </a:solidFill>
              </a:rPr>
              <a:t>subclass</a:t>
            </a:r>
            <a:r>
              <a:rPr lang="en-US" sz="2400" dirty="0" smtClean="0">
                <a:solidFill>
                  <a:srgbClr val="C00000"/>
                </a:solidFill>
              </a:rPr>
              <a:t> represents the same real-world entity as some member of the </a:t>
            </a:r>
            <a:r>
              <a:rPr lang="en-US" sz="2400" u="sng" dirty="0" err="1" smtClean="0">
                <a:solidFill>
                  <a:srgbClr val="C00000"/>
                </a:solidFill>
              </a:rPr>
              <a:t>superclass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The subclass member is the same entity in a </a:t>
            </a:r>
            <a:r>
              <a:rPr lang="en-US" sz="2200" i="1" dirty="0" smtClean="0">
                <a:solidFill>
                  <a:srgbClr val="C00000"/>
                </a:solidFill>
              </a:rPr>
              <a:t>distinct specific </a:t>
            </a:r>
            <a:r>
              <a:rPr lang="en-US" sz="2200" i="1" dirty="0" smtClean="0"/>
              <a:t>role</a:t>
            </a:r>
            <a:r>
              <a:rPr lang="en-US" sz="22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An entity cannot exist in the database merely by being a member of a subclass; </a:t>
            </a:r>
            <a:r>
              <a:rPr lang="en-US" sz="2200" dirty="0" smtClean="0">
                <a:solidFill>
                  <a:srgbClr val="C00000"/>
                </a:solidFill>
              </a:rPr>
              <a:t>it must also be a member of the </a:t>
            </a:r>
            <a:r>
              <a:rPr lang="en-US" sz="2200" dirty="0" err="1" smtClean="0">
                <a:solidFill>
                  <a:srgbClr val="C00000"/>
                </a:solidFill>
              </a:rPr>
              <a:t>superclass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9F1D80F0-7C38-43AA-897E-702251BF5BDF}" type="slidenum">
              <a:rPr lang="en-US"/>
              <a:pPr/>
              <a:t>12</a:t>
            </a:fld>
            <a:endParaRPr lang="en-CA"/>
          </a:p>
        </p:txBody>
      </p:sp>
      <p:sp>
        <p:nvSpPr>
          <p:cNvPr id="1433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Subclasses and Superclasses (4)</a:t>
            </a:r>
          </a:p>
        </p:txBody>
      </p:sp>
      <p:sp>
        <p:nvSpPr>
          <p:cNvPr id="14340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Examples: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C00000"/>
                </a:solidFill>
              </a:rPr>
              <a:t>salaried employee who is also an engineer belongs to the two subclasses:</a:t>
            </a:r>
          </a:p>
          <a:p>
            <a:pPr lvl="2">
              <a:buFont typeface="Arial" charset="0"/>
              <a:buChar char="•"/>
            </a:pPr>
            <a:r>
              <a:rPr lang="en-US" sz="2000" dirty="0" smtClean="0"/>
              <a:t>ENGINEER, and</a:t>
            </a:r>
          </a:p>
          <a:p>
            <a:pPr lvl="2">
              <a:buFont typeface="Arial" charset="0"/>
              <a:buChar char="•"/>
            </a:pPr>
            <a:r>
              <a:rPr lang="en-US" sz="2000" dirty="0" smtClean="0"/>
              <a:t>SALARIED_EMPLOYEE </a:t>
            </a:r>
          </a:p>
          <a:p>
            <a:pPr lvl="1"/>
            <a:r>
              <a:rPr lang="en-US" sz="2200" dirty="0" smtClean="0"/>
              <a:t>A salaried employee who is also an engineering manager belongs to the </a:t>
            </a:r>
            <a:r>
              <a:rPr lang="en-US" sz="2200" dirty="0" smtClean="0">
                <a:solidFill>
                  <a:srgbClr val="C00000"/>
                </a:solidFill>
              </a:rPr>
              <a:t>three subclasses</a:t>
            </a:r>
            <a:r>
              <a:rPr lang="en-US" sz="2200" dirty="0" smtClean="0"/>
              <a:t>:</a:t>
            </a:r>
          </a:p>
          <a:p>
            <a:pPr lvl="2">
              <a:buFont typeface="Arial" charset="0"/>
              <a:buChar char="•"/>
            </a:pPr>
            <a:r>
              <a:rPr lang="en-US" sz="2000" dirty="0" smtClean="0"/>
              <a:t>MANAGER,</a:t>
            </a:r>
          </a:p>
          <a:p>
            <a:pPr lvl="2">
              <a:buFont typeface="Arial" charset="0"/>
              <a:buChar char="•"/>
            </a:pPr>
            <a:r>
              <a:rPr lang="en-US" sz="2000" dirty="0" smtClean="0"/>
              <a:t>ENGINEER, and</a:t>
            </a:r>
          </a:p>
          <a:p>
            <a:pPr lvl="2">
              <a:buFont typeface="Arial" charset="0"/>
              <a:buChar char="•"/>
            </a:pPr>
            <a:r>
              <a:rPr lang="en-US" sz="2000" dirty="0" smtClean="0"/>
              <a:t>SALARIED_EMPLOYEE </a:t>
            </a:r>
          </a:p>
          <a:p>
            <a:r>
              <a:rPr lang="en-US" sz="2400" dirty="0" smtClean="0"/>
              <a:t>It is </a:t>
            </a:r>
            <a:r>
              <a:rPr lang="en-US" sz="2400" u="sng" dirty="0" smtClean="0">
                <a:solidFill>
                  <a:srgbClr val="C00000"/>
                </a:solidFill>
              </a:rPr>
              <a:t>not necessary that every entity in a </a:t>
            </a:r>
            <a:r>
              <a:rPr lang="en-US" sz="2400" u="sng" dirty="0" err="1" smtClean="0">
                <a:solidFill>
                  <a:srgbClr val="C00000"/>
                </a:solidFill>
              </a:rPr>
              <a:t>superclass</a:t>
            </a:r>
            <a:r>
              <a:rPr lang="en-US" sz="2400" u="sng" dirty="0" smtClean="0">
                <a:solidFill>
                  <a:srgbClr val="C00000"/>
                </a:solidFill>
              </a:rPr>
              <a:t> be a member of some subclass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9EBB7FEB-E31B-44CD-99F6-F29E23D79041}" type="slidenum">
              <a:rPr lang="en-US"/>
              <a:pPr/>
              <a:t>13</a:t>
            </a:fld>
            <a:endParaRPr lang="en-CA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Representing Specialization in EER Diagrams</a:t>
            </a:r>
          </a:p>
        </p:txBody>
      </p:sp>
      <p:pic>
        <p:nvPicPr>
          <p:cNvPr id="15364" name="Picture 4" descr="fig04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438" y="1820863"/>
            <a:ext cx="8285162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89701402-3771-448C-9483-CD68F4A468F9}" type="slidenum">
              <a:rPr lang="en-US"/>
              <a:pPr/>
              <a:t>14</a:t>
            </a:fld>
            <a:endParaRPr lang="en-CA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Attribute Inheritance in Superclass / Subclass Relationships 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 entity that is member of a subclass </a:t>
            </a:r>
            <a:r>
              <a:rPr lang="en-US" sz="2400" i="1" dirty="0" smtClean="0"/>
              <a:t>inherits</a:t>
            </a:r>
            <a:r>
              <a:rPr lang="en-US" sz="24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u="sng" dirty="0" smtClean="0">
                <a:solidFill>
                  <a:srgbClr val="C00000"/>
                </a:solidFill>
              </a:rPr>
              <a:t>All attributes </a:t>
            </a:r>
            <a:r>
              <a:rPr lang="en-US" sz="2400" dirty="0" smtClean="0">
                <a:solidFill>
                  <a:srgbClr val="C00000"/>
                </a:solidFill>
              </a:rPr>
              <a:t>of the entity as a member of the </a:t>
            </a:r>
            <a:r>
              <a:rPr lang="en-US" sz="2400" dirty="0" err="1" smtClean="0">
                <a:solidFill>
                  <a:srgbClr val="C00000"/>
                </a:solidFill>
              </a:rPr>
              <a:t>superclass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u="sng" dirty="0" smtClean="0">
                <a:solidFill>
                  <a:srgbClr val="C00000"/>
                </a:solidFill>
              </a:rPr>
              <a:t>All relationships </a:t>
            </a:r>
            <a:r>
              <a:rPr lang="en-US" sz="2400" dirty="0" smtClean="0">
                <a:solidFill>
                  <a:srgbClr val="C00000"/>
                </a:solidFill>
              </a:rPr>
              <a:t>of the entity as a member of the </a:t>
            </a:r>
            <a:r>
              <a:rPr lang="en-US" sz="2400" dirty="0" err="1" smtClean="0">
                <a:solidFill>
                  <a:srgbClr val="C00000"/>
                </a:solidFill>
              </a:rPr>
              <a:t>superclass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 the previous slide, SECRETARY (as well as TECHNICIAN and ENGINEER) inherit the attributes Name, SSN, …, from EMPLOYEE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Every SECRETARY entity will have values for the inherited attributes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42DB61C4-07CA-4610-B3FD-073CA9D10314}" type="slidenum">
              <a:rPr lang="en-US"/>
              <a:pPr/>
              <a:t>15</a:t>
            </a:fld>
            <a:endParaRPr lang="en-CA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Specialization (1)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Specialization is the </a:t>
            </a:r>
            <a:r>
              <a:rPr lang="en-US" u="sng" dirty="0" smtClean="0">
                <a:solidFill>
                  <a:srgbClr val="800000"/>
                </a:solidFill>
              </a:rPr>
              <a:t>process of defining a set of subclasses of a </a:t>
            </a:r>
            <a:r>
              <a:rPr lang="en-US" u="sng" dirty="0" err="1" smtClean="0">
                <a:solidFill>
                  <a:srgbClr val="800000"/>
                </a:solidFill>
              </a:rPr>
              <a:t>superclass</a:t>
            </a:r>
            <a:r>
              <a:rPr lang="en-US" u="sng" dirty="0" smtClean="0">
                <a:solidFill>
                  <a:srgbClr val="800000"/>
                </a:solidFill>
              </a:rPr>
              <a:t> </a:t>
            </a:r>
          </a:p>
          <a:p>
            <a:r>
              <a:rPr lang="en-US" dirty="0" smtClean="0"/>
              <a:t>The set of subclasses is based upon some </a:t>
            </a:r>
            <a:r>
              <a:rPr lang="en-US" u="sng" dirty="0" smtClean="0">
                <a:solidFill>
                  <a:srgbClr val="C00000"/>
                </a:solidFill>
              </a:rPr>
              <a:t>distinguishing characteristics of the entities </a:t>
            </a:r>
            <a:r>
              <a:rPr lang="en-US" dirty="0" smtClean="0"/>
              <a:t>in the </a:t>
            </a:r>
            <a:r>
              <a:rPr lang="en-US" dirty="0" err="1" smtClean="0"/>
              <a:t>superclass</a:t>
            </a:r>
            <a:endParaRPr lang="en-US" dirty="0" smtClean="0"/>
          </a:p>
          <a:p>
            <a:pPr lvl="1"/>
            <a:r>
              <a:rPr lang="en-US" dirty="0" smtClean="0"/>
              <a:t>Example: {SECRETARY, ENGINEER, TECHNICIAN} is a specialization of EMPLOYEE based upon </a:t>
            </a:r>
            <a:r>
              <a:rPr lang="en-US" i="1" dirty="0" smtClean="0"/>
              <a:t>job type.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May have </a:t>
            </a:r>
            <a:r>
              <a:rPr lang="en-US" dirty="0" smtClean="0">
                <a:solidFill>
                  <a:srgbClr val="C00000"/>
                </a:solidFill>
              </a:rPr>
              <a:t>several specializations </a:t>
            </a:r>
            <a:r>
              <a:rPr lang="en-US" dirty="0" smtClean="0"/>
              <a:t>of the same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0DAF1E46-8A01-43D4-B279-859635CFF8E0}" type="slidenum">
              <a:rPr lang="en-US"/>
              <a:pPr/>
              <a:t>16</a:t>
            </a:fld>
            <a:endParaRPr lang="en-CA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Specialization (2)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Example: Another specialization of EMPLOYEE based on </a:t>
            </a:r>
            <a:r>
              <a:rPr lang="en-US" sz="2400" i="1" dirty="0" smtClean="0">
                <a:solidFill>
                  <a:srgbClr val="C00000"/>
                </a:solidFill>
              </a:rPr>
              <a:t>method of pay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is {SALARIED_EMPLOYEE, HOURLY_EMPLOYEE}.</a:t>
            </a:r>
          </a:p>
          <a:p>
            <a:pPr lvl="1"/>
            <a:r>
              <a:rPr lang="en-US" sz="2200" dirty="0" err="1" smtClean="0"/>
              <a:t>Superclass</a:t>
            </a:r>
            <a:r>
              <a:rPr lang="en-US" sz="2200" dirty="0" smtClean="0"/>
              <a:t>/subclass relationships and specialization can be diagrammatically represented in EER diagrams</a:t>
            </a:r>
          </a:p>
          <a:p>
            <a:pPr lvl="1"/>
            <a:r>
              <a:rPr lang="en-US" sz="2200" dirty="0" smtClean="0"/>
              <a:t>Attributes of a subclass are called </a:t>
            </a:r>
            <a:r>
              <a:rPr lang="en-US" sz="2200" i="1" dirty="0" smtClean="0">
                <a:solidFill>
                  <a:srgbClr val="C00000"/>
                </a:solidFill>
              </a:rPr>
              <a:t>specific</a:t>
            </a:r>
            <a:r>
              <a:rPr lang="en-US" sz="2200" dirty="0" smtClean="0">
                <a:solidFill>
                  <a:srgbClr val="C00000"/>
                </a:solidFill>
              </a:rPr>
              <a:t> or </a:t>
            </a:r>
            <a:r>
              <a:rPr lang="en-US" sz="2200" i="1" dirty="0" smtClean="0">
                <a:solidFill>
                  <a:srgbClr val="C00000"/>
                </a:solidFill>
              </a:rPr>
              <a:t>local</a:t>
            </a:r>
            <a:r>
              <a:rPr lang="en-US" sz="2200" dirty="0" smtClean="0">
                <a:solidFill>
                  <a:srgbClr val="C00000"/>
                </a:solidFill>
              </a:rPr>
              <a:t> attributes.</a:t>
            </a:r>
          </a:p>
          <a:p>
            <a:pPr lvl="2">
              <a:buFont typeface="Arial" charset="0"/>
              <a:buChar char="•"/>
            </a:pPr>
            <a:r>
              <a:rPr lang="en-US" sz="2000" dirty="0" smtClean="0"/>
              <a:t>For example, the attribute </a:t>
            </a:r>
            <a:r>
              <a:rPr lang="en-US" sz="2000" dirty="0" err="1" smtClean="0"/>
              <a:t>TypingSpeed</a:t>
            </a:r>
            <a:r>
              <a:rPr lang="en-US" sz="2000" dirty="0" smtClean="0"/>
              <a:t> of SECRETARY</a:t>
            </a:r>
          </a:p>
          <a:p>
            <a:pPr lvl="1"/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C00000"/>
                </a:solidFill>
              </a:rPr>
              <a:t>subclass can also participate in specific relationship </a:t>
            </a:r>
            <a:r>
              <a:rPr lang="en-US" sz="2200" dirty="0" smtClean="0"/>
              <a:t>types.</a:t>
            </a:r>
          </a:p>
          <a:p>
            <a:pPr lvl="2">
              <a:buFont typeface="Arial" charset="0"/>
              <a:buChar char="•"/>
            </a:pPr>
            <a:r>
              <a:rPr lang="en-US" sz="2000" dirty="0" smtClean="0"/>
              <a:t>For example, a relationship BELONGS_TO of HOURLY_EMPLOYEE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Specialization and Generalization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Specialization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Process of defining a set of subclasses of an entity type</a:t>
            </a:r>
          </a:p>
          <a:p>
            <a:pPr lvl="1"/>
            <a:r>
              <a:rPr lang="en-US" dirty="0" smtClean="0"/>
              <a:t>Defined on the basis of some </a:t>
            </a:r>
            <a:r>
              <a:rPr lang="en-US" dirty="0" smtClean="0">
                <a:solidFill>
                  <a:srgbClr val="C00000"/>
                </a:solidFill>
              </a:rPr>
              <a:t>distinguishing characteristic of the entities </a:t>
            </a:r>
            <a:r>
              <a:rPr lang="en-US" dirty="0" smtClean="0"/>
              <a:t>in the </a:t>
            </a:r>
            <a:r>
              <a:rPr lang="en-US" dirty="0" err="1" smtClean="0"/>
              <a:t>superclass</a:t>
            </a:r>
            <a:endParaRPr lang="en-US" dirty="0" smtClean="0"/>
          </a:p>
          <a:p>
            <a:r>
              <a:rPr lang="en-US" dirty="0" smtClean="0"/>
              <a:t>Subclass can define:</a:t>
            </a:r>
          </a:p>
          <a:p>
            <a:pPr lvl="1"/>
            <a:r>
              <a:rPr lang="en-US" b="1" dirty="0" smtClean="0"/>
              <a:t>Specific attributes	(local attributes)</a:t>
            </a:r>
          </a:p>
          <a:p>
            <a:pPr lvl="1"/>
            <a:r>
              <a:rPr lang="en-US" b="1" dirty="0" smtClean="0"/>
              <a:t>Specific relationship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8124825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process of abstraction</a:t>
            </a:r>
          </a:p>
          <a:p>
            <a:r>
              <a:rPr lang="en-US" b="1" dirty="0" smtClean="0"/>
              <a:t>Generalize</a:t>
            </a:r>
            <a:r>
              <a:rPr lang="en-US" dirty="0" smtClean="0"/>
              <a:t> into a single </a:t>
            </a:r>
            <a:r>
              <a:rPr lang="en-US" b="1" dirty="0" err="1" smtClean="0"/>
              <a:t>superclass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Identify their common features</a:t>
            </a:r>
          </a:p>
          <a:p>
            <a:pPr lvl="1"/>
            <a:r>
              <a:rPr lang="en-US" dirty="0" smtClean="0"/>
              <a:t>Original entity types are special subclasses</a:t>
            </a:r>
          </a:p>
          <a:p>
            <a:r>
              <a:rPr lang="en-US" b="1" dirty="0" smtClean="0"/>
              <a:t>Generalization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Process of defining a </a:t>
            </a:r>
            <a:r>
              <a:rPr lang="en-US" u="sng" dirty="0" smtClean="0">
                <a:solidFill>
                  <a:srgbClr val="C00000"/>
                </a:solidFill>
              </a:rPr>
              <a:t>generalized entity type from the given entity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EER</a:t>
            </a:r>
          </a:p>
          <a:p>
            <a:r>
              <a:rPr lang="en-US" sz="2800" dirty="0" smtClean="0"/>
              <a:t>Sub/super class-Inheritance</a:t>
            </a:r>
          </a:p>
          <a:p>
            <a:r>
              <a:rPr lang="en-US" sz="2800" dirty="0" smtClean="0"/>
              <a:t>Specialization and Generalization</a:t>
            </a:r>
          </a:p>
          <a:p>
            <a:r>
              <a:rPr lang="en-US" sz="2800" dirty="0" smtClean="0"/>
              <a:t>Constraints and Characteristics</a:t>
            </a:r>
          </a:p>
          <a:p>
            <a:r>
              <a:rPr lang="en-US" sz="2800" dirty="0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25420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3" y="1038225"/>
            <a:ext cx="84867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8013" cy="1143000"/>
          </a:xfrm>
        </p:spPr>
        <p:txBody>
          <a:bodyPr/>
          <a:lstStyle/>
          <a:p>
            <a:r>
              <a:rPr lang="en-US" dirty="0" smtClean="0"/>
              <a:t>Constraints and Characteristics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8013" cy="4071938"/>
          </a:xfrm>
        </p:spPr>
        <p:txBody>
          <a:bodyPr/>
          <a:lstStyle/>
          <a:p>
            <a:r>
              <a:rPr lang="en-US" smtClean="0"/>
              <a:t>Constraints that apply to a single specialization or a single generalization</a:t>
            </a:r>
          </a:p>
          <a:p>
            <a:r>
              <a:rPr lang="en-US" smtClean="0"/>
              <a:t>Differences between specialization/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generalization lattices and hierarchies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35CD7B77-354F-447F-8083-368DD4E888C5}" type="slidenum">
              <a:rPr lang="en-US"/>
              <a:pPr/>
              <a:t>22</a:t>
            </a:fld>
            <a:endParaRPr lang="en-CA"/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Constraints on Specialization and Generalization (1)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can </a:t>
            </a:r>
            <a:r>
              <a:rPr lang="en-US" dirty="0" smtClean="0">
                <a:solidFill>
                  <a:srgbClr val="C00000"/>
                </a:solidFill>
              </a:rPr>
              <a:t>determine exactly those entities that will become members of each subclass by a condition</a:t>
            </a:r>
            <a:r>
              <a:rPr lang="en-US" dirty="0" smtClean="0"/>
              <a:t>, the subclasses are called </a:t>
            </a:r>
            <a:r>
              <a:rPr lang="en-US" u="sng" dirty="0" smtClean="0"/>
              <a:t>predicate-defined</a:t>
            </a:r>
            <a:r>
              <a:rPr lang="en-US" dirty="0" smtClean="0"/>
              <a:t> (or condition-defined) subclasses </a:t>
            </a:r>
          </a:p>
          <a:p>
            <a:pPr lvl="1"/>
            <a:r>
              <a:rPr lang="en-US" dirty="0" smtClean="0"/>
              <a:t>Condition is a constraint that determines subclass members </a:t>
            </a:r>
          </a:p>
          <a:p>
            <a:pPr lvl="1"/>
            <a:r>
              <a:rPr lang="en-US" dirty="0" smtClean="0"/>
              <a:t>Display a predicate-defined subclass by writing the </a:t>
            </a:r>
            <a:r>
              <a:rPr lang="en-US" dirty="0" smtClean="0">
                <a:solidFill>
                  <a:srgbClr val="C00000"/>
                </a:solidFill>
              </a:rPr>
              <a:t>predicate condition next to the line </a:t>
            </a:r>
            <a:r>
              <a:rPr lang="en-US" dirty="0" smtClean="0"/>
              <a:t>attaching the subclass to its </a:t>
            </a:r>
            <a:r>
              <a:rPr lang="en-US" dirty="0" err="1" smtClean="0"/>
              <a:t>superclass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DBA47F88-5ADE-40DD-A912-669B2AC1AA3B}" type="slidenum">
              <a:rPr lang="en-US"/>
              <a:pPr/>
              <a:t>23</a:t>
            </a:fld>
            <a:endParaRPr lang="en-CA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Constraints on Specialization and Generalization (2)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If no condition determines membership, the subclass is called </a:t>
            </a:r>
            <a:r>
              <a:rPr lang="en-US" sz="2400" dirty="0" smtClean="0">
                <a:solidFill>
                  <a:srgbClr val="C00000"/>
                </a:solidFill>
              </a:rPr>
              <a:t>user-defined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Membership in a subclass is </a:t>
            </a:r>
            <a:r>
              <a:rPr lang="en-US" sz="2200" dirty="0" smtClean="0">
                <a:solidFill>
                  <a:srgbClr val="C00000"/>
                </a:solidFill>
              </a:rPr>
              <a:t>determined by the database users </a:t>
            </a:r>
            <a:r>
              <a:rPr lang="en-US" sz="2200" dirty="0" smtClean="0"/>
              <a:t>by applying an operation to add an entity to the subclass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Membership in the subclass is specified individually for each entity in the </a:t>
            </a:r>
            <a:r>
              <a:rPr lang="en-US" sz="2200" dirty="0" err="1" smtClean="0"/>
              <a:t>superclass</a:t>
            </a:r>
            <a:r>
              <a:rPr lang="en-US" sz="2200" dirty="0" smtClean="0"/>
              <a:t> by the user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E5659920-F4D7-42EE-9AEE-90ED1DED1C08}" type="slidenum">
              <a:rPr lang="en-US"/>
              <a:pPr/>
              <a:t>24</a:t>
            </a:fld>
            <a:endParaRPr lang="en-CA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Displaying an attribute-defined specialization in EER diagrams</a:t>
            </a:r>
          </a:p>
        </p:txBody>
      </p:sp>
      <p:pic>
        <p:nvPicPr>
          <p:cNvPr id="26628" name="Picture 5" descr="fig04_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050" y="1962150"/>
            <a:ext cx="841375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A2227BF4-05F9-444F-828F-5D45F3A942AA}" type="slidenum">
              <a:rPr lang="en-US"/>
              <a:pPr/>
              <a:t>25</a:t>
            </a:fld>
            <a:endParaRPr lang="en-CA"/>
          </a:p>
        </p:txBody>
      </p:sp>
      <p:sp>
        <p:nvSpPr>
          <p:cNvPr id="2765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Constraints on Specialization and Generalization (3)</a:t>
            </a:r>
          </a:p>
        </p:txBody>
      </p:sp>
      <p:sp>
        <p:nvSpPr>
          <p:cNvPr id="2765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basic constraints can apply to a specialization/generalization: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Disjointness</a:t>
            </a:r>
            <a:r>
              <a:rPr lang="en-US" dirty="0" smtClean="0">
                <a:solidFill>
                  <a:srgbClr val="C00000"/>
                </a:solidFill>
              </a:rPr>
              <a:t> Constraint: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Completeness Constraint: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EE2FEC42-2FAB-417D-8EA3-DA8C1394240A}" type="slidenum">
              <a:rPr lang="en-US"/>
              <a:pPr/>
              <a:t>26</a:t>
            </a:fld>
            <a:endParaRPr lang="en-CA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Constraints on Specialization and Generalization (4)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Disjointness</a:t>
            </a:r>
            <a:r>
              <a:rPr lang="en-US" dirty="0" smtClean="0"/>
              <a:t> Constraint: </a:t>
            </a:r>
          </a:p>
          <a:p>
            <a:pPr lvl="1"/>
            <a:r>
              <a:rPr lang="en-US" dirty="0" smtClean="0"/>
              <a:t>Specifies that the </a:t>
            </a:r>
            <a:r>
              <a:rPr lang="en-US" dirty="0" smtClean="0">
                <a:solidFill>
                  <a:srgbClr val="C00000"/>
                </a:solidFill>
              </a:rPr>
              <a:t>subclasses of the specialization must be </a:t>
            </a:r>
            <a:r>
              <a:rPr lang="en-US" i="1" dirty="0" smtClean="0">
                <a:solidFill>
                  <a:srgbClr val="C00000"/>
                </a:solidFill>
              </a:rPr>
              <a:t>disjoint</a:t>
            </a:r>
            <a:r>
              <a:rPr lang="en-US" dirty="0" smtClean="0"/>
              <a:t>:</a:t>
            </a:r>
            <a:endParaRPr lang="en-US" i="1" dirty="0" smtClean="0"/>
          </a:p>
          <a:p>
            <a:pPr lvl="2"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an entity can be a member of </a:t>
            </a:r>
            <a:r>
              <a:rPr lang="en-US" u="sng" dirty="0" smtClean="0">
                <a:solidFill>
                  <a:srgbClr val="C00000"/>
                </a:solidFill>
              </a:rPr>
              <a:t>at most one </a:t>
            </a:r>
            <a:r>
              <a:rPr lang="en-US" dirty="0" smtClean="0">
                <a:solidFill>
                  <a:srgbClr val="C00000"/>
                </a:solidFill>
              </a:rPr>
              <a:t>of the subclasses of the specialization</a:t>
            </a:r>
          </a:p>
          <a:p>
            <a:pPr lvl="1"/>
            <a:r>
              <a:rPr lang="en-US" dirty="0" smtClean="0"/>
              <a:t>Specified by </a:t>
            </a:r>
            <a:r>
              <a:rPr lang="en-US" b="1" i="1" u="sng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 in EER diagram </a:t>
            </a:r>
          </a:p>
          <a:p>
            <a:pPr lvl="1"/>
            <a:r>
              <a:rPr lang="en-US" dirty="0" smtClean="0"/>
              <a:t>If not disjoint, specialization is </a:t>
            </a:r>
            <a:r>
              <a:rPr lang="en-US" i="1" dirty="0" smtClean="0">
                <a:solidFill>
                  <a:srgbClr val="C00000"/>
                </a:solidFill>
              </a:rPr>
              <a:t>overlapping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that is the </a:t>
            </a:r>
            <a:r>
              <a:rPr lang="en-US" dirty="0" smtClean="0">
                <a:solidFill>
                  <a:srgbClr val="C00000"/>
                </a:solidFill>
              </a:rPr>
              <a:t>same entity may be a member of more than one subclass </a:t>
            </a:r>
            <a:r>
              <a:rPr lang="en-US" dirty="0" smtClean="0"/>
              <a:t>of the specialization</a:t>
            </a:r>
          </a:p>
          <a:p>
            <a:pPr lvl="1"/>
            <a:r>
              <a:rPr lang="en-US" dirty="0" smtClean="0"/>
              <a:t>Specified by </a:t>
            </a:r>
            <a:r>
              <a:rPr lang="en-US" b="1" i="1" u="sng" dirty="0" smtClean="0"/>
              <a:t>o</a:t>
            </a:r>
            <a:r>
              <a:rPr lang="en-US" dirty="0" smtClean="0"/>
              <a:t> in EER diagram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C2C1BBDA-DF55-480B-981B-A36479EC48EF}" type="slidenum">
              <a:rPr lang="en-US"/>
              <a:pPr/>
              <a:t>27</a:t>
            </a:fld>
            <a:endParaRPr lang="en-CA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Constraints on Specialization and Generalization (5)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Completeness Constraint: </a:t>
            </a:r>
          </a:p>
          <a:p>
            <a:pPr lvl="1"/>
            <a:r>
              <a:rPr lang="en-US" i="1" dirty="0" smtClean="0"/>
              <a:t>Total</a:t>
            </a:r>
            <a:r>
              <a:rPr lang="en-US" dirty="0" smtClean="0"/>
              <a:t> specifies </a:t>
            </a:r>
            <a:r>
              <a:rPr lang="en-US" dirty="0" smtClean="0">
                <a:solidFill>
                  <a:srgbClr val="C00000"/>
                </a:solidFill>
              </a:rPr>
              <a:t>that every entity in the </a:t>
            </a:r>
            <a:r>
              <a:rPr lang="en-US" dirty="0" err="1" smtClean="0">
                <a:solidFill>
                  <a:srgbClr val="C00000"/>
                </a:solidFill>
              </a:rPr>
              <a:t>superclass</a:t>
            </a:r>
            <a:r>
              <a:rPr lang="en-US" dirty="0" smtClean="0">
                <a:solidFill>
                  <a:srgbClr val="C00000"/>
                </a:solidFill>
              </a:rPr>
              <a:t> must be a member of some subclass</a:t>
            </a:r>
            <a:r>
              <a:rPr lang="en-US" dirty="0" smtClean="0"/>
              <a:t> in the specialization/generalization </a:t>
            </a:r>
          </a:p>
          <a:p>
            <a:pPr lvl="1"/>
            <a:r>
              <a:rPr lang="en-US" dirty="0" smtClean="0"/>
              <a:t>Shown in EER diagrams by a </a:t>
            </a:r>
            <a:r>
              <a:rPr lang="en-US" b="1" i="1" u="sng" dirty="0" smtClean="0"/>
              <a:t>double line</a:t>
            </a:r>
            <a:r>
              <a:rPr lang="en-US" dirty="0" smtClean="0"/>
              <a:t> </a:t>
            </a:r>
          </a:p>
          <a:p>
            <a:pPr lvl="1"/>
            <a:r>
              <a:rPr lang="en-US" i="1" dirty="0" smtClean="0"/>
              <a:t>Partial</a:t>
            </a:r>
            <a:r>
              <a:rPr lang="en-US" dirty="0" smtClean="0"/>
              <a:t> allows an entity not to belong to any of the subclasses </a:t>
            </a:r>
          </a:p>
          <a:p>
            <a:pPr lvl="1"/>
            <a:r>
              <a:rPr lang="en-US" dirty="0" smtClean="0"/>
              <a:t>Shown in EER diagrams by a single line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C4F33296-4ED7-4C56-ADC5-BDA4978C111A}" type="slidenum">
              <a:rPr lang="en-US"/>
              <a:pPr/>
              <a:t>28</a:t>
            </a:fld>
            <a:endParaRPr lang="en-CA"/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Constraints on Specialization and Generalization (6)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Hence, we have four types of specialization/generalization:</a:t>
            </a:r>
          </a:p>
          <a:p>
            <a:pPr lvl="1"/>
            <a:r>
              <a:rPr lang="en-US" dirty="0" smtClean="0"/>
              <a:t>Disjoint, total </a:t>
            </a:r>
          </a:p>
          <a:p>
            <a:pPr lvl="1"/>
            <a:r>
              <a:rPr lang="en-US" dirty="0" smtClean="0"/>
              <a:t>Disjoint, partial </a:t>
            </a:r>
          </a:p>
          <a:p>
            <a:pPr lvl="1"/>
            <a:r>
              <a:rPr lang="en-US" dirty="0" smtClean="0"/>
              <a:t>Overlapping, total </a:t>
            </a:r>
          </a:p>
          <a:p>
            <a:pPr lvl="1"/>
            <a:r>
              <a:rPr lang="en-US" dirty="0" smtClean="0"/>
              <a:t>Overlapping, partial</a:t>
            </a:r>
          </a:p>
          <a:p>
            <a:r>
              <a:rPr lang="en-US" dirty="0" smtClean="0"/>
              <a:t>Note: Generalization usually is total because the </a:t>
            </a:r>
            <a:r>
              <a:rPr lang="en-US" dirty="0" err="1" smtClean="0">
                <a:solidFill>
                  <a:srgbClr val="C00000"/>
                </a:solidFill>
              </a:rPr>
              <a:t>superclass</a:t>
            </a:r>
            <a:r>
              <a:rPr lang="en-US" dirty="0" smtClean="0">
                <a:solidFill>
                  <a:srgbClr val="C00000"/>
                </a:solidFill>
              </a:rPr>
              <a:t> is derived from the subclasses.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5D7C931A-FA0F-4E2D-A513-5D551F0127AE}" type="slidenum">
              <a:rPr lang="en-US"/>
              <a:pPr/>
              <a:t>29</a:t>
            </a:fld>
            <a:endParaRPr lang="en-CA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Example of disjoint partial Specialization</a:t>
            </a:r>
          </a:p>
        </p:txBody>
      </p:sp>
      <p:pic>
        <p:nvPicPr>
          <p:cNvPr id="31748" name="Picture 5" descr="fig04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47850"/>
            <a:ext cx="83058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Enhanced Entity-Relationship (EER) Model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Enhanced ER (EER) model</a:t>
            </a:r>
          </a:p>
          <a:p>
            <a:pPr lvl="1"/>
            <a:r>
              <a:rPr lang="en-US" dirty="0" smtClean="0"/>
              <a:t>ER sufficient for traditional DB applications.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Created to design more </a:t>
            </a:r>
            <a:r>
              <a:rPr lang="en-US" dirty="0" smtClean="0">
                <a:solidFill>
                  <a:srgbClr val="C00000"/>
                </a:solidFill>
              </a:rPr>
              <a:t>accurate database </a:t>
            </a:r>
            <a:r>
              <a:rPr lang="en-US" dirty="0" smtClean="0"/>
              <a:t>schemas 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Reflect the </a:t>
            </a:r>
            <a:r>
              <a:rPr lang="en-US" dirty="0" smtClean="0">
                <a:solidFill>
                  <a:srgbClr val="C00000"/>
                </a:solidFill>
              </a:rPr>
              <a:t>data properties and constraints </a:t>
            </a:r>
            <a:r>
              <a:rPr lang="en-US" dirty="0" smtClean="0"/>
              <a:t>more precisely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>
                <a:solidFill>
                  <a:srgbClr val="C00000"/>
                </a:solidFill>
              </a:rPr>
              <a:t>complex requirements </a:t>
            </a:r>
            <a:r>
              <a:rPr lang="en-US" dirty="0" smtClean="0"/>
              <a:t>than traditional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C25BBFB3-C279-4D27-AE8B-DD34CE89FD2C}" type="slidenum">
              <a:rPr lang="en-US"/>
              <a:pPr/>
              <a:t>30</a:t>
            </a:fld>
            <a:endParaRPr lang="en-CA"/>
          </a:p>
        </p:txBody>
      </p:sp>
      <p:sp>
        <p:nvSpPr>
          <p:cNvPr id="32772" name="Text Box 4" descr="Pink tissue paper"/>
          <p:cNvSpPr txBox="1">
            <a:spLocks noChangeArrowheads="1"/>
          </p:cNvSpPr>
          <p:nvPr/>
        </p:nvSpPr>
        <p:spPr bwMode="auto">
          <a:xfrm>
            <a:off x="304800" y="868363"/>
            <a:ext cx="723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800000"/>
                </a:solidFill>
              </a:rPr>
              <a:t>Example of overlapping total Specialization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335807"/>
            <a:ext cx="6767473" cy="315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4918E3C5-4701-4C44-9E75-DA7D8A173A03}" type="slidenum">
              <a:rPr lang="en-US"/>
              <a:pPr/>
              <a:t>31</a:t>
            </a:fld>
            <a:endParaRPr lang="en-CA"/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Specialization/Generalization Hierarchies, Lattices &amp; Shared Subclasses (1)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C00000"/>
                </a:solidFill>
              </a:rPr>
              <a:t>subclass may itself have further subclasses </a:t>
            </a:r>
            <a:r>
              <a:rPr lang="en-US" sz="2800" dirty="0" smtClean="0"/>
              <a:t>specified on it </a:t>
            </a:r>
          </a:p>
          <a:p>
            <a:pPr lvl="1"/>
            <a:r>
              <a:rPr lang="en-US" dirty="0" smtClean="0"/>
              <a:t>forms a </a:t>
            </a:r>
            <a:r>
              <a:rPr lang="en-US" dirty="0" smtClean="0">
                <a:solidFill>
                  <a:srgbClr val="C00000"/>
                </a:solidFill>
              </a:rPr>
              <a:t>hierarchy or a lattice</a:t>
            </a:r>
          </a:p>
          <a:p>
            <a:r>
              <a:rPr lang="en-US" sz="2800" b="1" i="1" dirty="0" smtClean="0"/>
              <a:t>Hierarchy</a:t>
            </a:r>
            <a:r>
              <a:rPr lang="en-US" sz="2800" dirty="0" smtClean="0"/>
              <a:t> has a constraint that </a:t>
            </a:r>
            <a:r>
              <a:rPr lang="en-US" sz="2800" dirty="0" smtClean="0">
                <a:solidFill>
                  <a:srgbClr val="C00000"/>
                </a:solidFill>
              </a:rPr>
              <a:t>every subclass has only one </a:t>
            </a:r>
            <a:r>
              <a:rPr lang="en-US" sz="2800" dirty="0" err="1" smtClean="0">
                <a:solidFill>
                  <a:srgbClr val="C00000"/>
                </a:solidFill>
              </a:rPr>
              <a:t>superclass</a:t>
            </a:r>
            <a:r>
              <a:rPr lang="en-US" sz="2800" dirty="0" smtClean="0">
                <a:solidFill>
                  <a:srgbClr val="C00000"/>
                </a:solidFill>
              </a:rPr>
              <a:t> (called </a:t>
            </a:r>
            <a:r>
              <a:rPr lang="en-US" sz="2800" b="1" i="1" dirty="0" smtClean="0">
                <a:solidFill>
                  <a:srgbClr val="C00000"/>
                </a:solidFill>
              </a:rPr>
              <a:t>single inheritance</a:t>
            </a:r>
            <a:r>
              <a:rPr lang="en-US" sz="2800" dirty="0" smtClean="0"/>
              <a:t>); this is basically a </a:t>
            </a:r>
            <a:r>
              <a:rPr lang="en-US" sz="2800" b="1" i="1" dirty="0" smtClean="0"/>
              <a:t>tree structure</a:t>
            </a:r>
          </a:p>
          <a:p>
            <a:r>
              <a:rPr lang="en-US" sz="2800" dirty="0" smtClean="0"/>
              <a:t>In a </a:t>
            </a:r>
            <a:r>
              <a:rPr lang="en-US" sz="2800" b="1" i="1" dirty="0" smtClean="0"/>
              <a:t>lattice</a:t>
            </a:r>
            <a:r>
              <a:rPr lang="en-US" sz="2800" dirty="0" smtClean="0"/>
              <a:t>, a </a:t>
            </a:r>
            <a:r>
              <a:rPr lang="en-US" sz="2800" dirty="0" smtClean="0">
                <a:solidFill>
                  <a:srgbClr val="C00000"/>
                </a:solidFill>
              </a:rPr>
              <a:t>subclass can be subclass of more than one </a:t>
            </a:r>
            <a:r>
              <a:rPr lang="en-US" sz="2800" dirty="0" err="1" smtClean="0">
                <a:solidFill>
                  <a:srgbClr val="C00000"/>
                </a:solidFill>
              </a:rPr>
              <a:t>superclass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(called </a:t>
            </a:r>
            <a:r>
              <a:rPr lang="en-US" sz="2800" b="1" i="1" dirty="0" smtClean="0"/>
              <a:t>multiple inheritance</a:t>
            </a:r>
            <a:r>
              <a:rPr lang="en-US" sz="2800" dirty="0" smtClean="0"/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1491B19D-A8C7-4179-81ED-0D1FCAF3858D}" type="slidenum">
              <a:rPr lang="en-US"/>
              <a:pPr/>
              <a:t>32</a:t>
            </a:fld>
            <a:endParaRPr lang="en-CA"/>
          </a:p>
        </p:txBody>
      </p:sp>
      <p:pic>
        <p:nvPicPr>
          <p:cNvPr id="34819" name="Picture 3" descr="fig04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192338"/>
            <a:ext cx="8440738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 Box 4" descr="Pink tissue paper"/>
          <p:cNvSpPr txBox="1">
            <a:spLocks noChangeArrowheads="1"/>
          </p:cNvSpPr>
          <p:nvPr/>
        </p:nvSpPr>
        <p:spPr bwMode="auto">
          <a:xfrm>
            <a:off x="457200" y="8382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800000"/>
                </a:solidFill>
              </a:rPr>
              <a:t>Shared Subclass “Engineering_Manager”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FD7AB187-9FB7-4F21-A41E-CEC1A6DDD1AE}" type="slidenum">
              <a:rPr lang="en-US"/>
              <a:pPr/>
              <a:t>33</a:t>
            </a:fld>
            <a:endParaRPr lang="en-CA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Specialization/Generalization Hierarchies, Lattices &amp; Shared Subclasses (2)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 a lattice or hierarchy, a </a:t>
            </a:r>
            <a:r>
              <a:rPr lang="en-US" sz="2400" dirty="0" smtClean="0">
                <a:solidFill>
                  <a:srgbClr val="C00000"/>
                </a:solidFill>
              </a:rPr>
              <a:t>subclass inherits attributes not only of its direct </a:t>
            </a:r>
            <a:r>
              <a:rPr lang="en-US" sz="2400" dirty="0" err="1" smtClean="0">
                <a:solidFill>
                  <a:srgbClr val="C00000"/>
                </a:solidFill>
              </a:rPr>
              <a:t>superclass</a:t>
            </a:r>
            <a:r>
              <a:rPr lang="en-US" sz="2400" dirty="0" smtClean="0">
                <a:solidFill>
                  <a:srgbClr val="C00000"/>
                </a:solidFill>
              </a:rPr>
              <a:t>, but also of </a:t>
            </a:r>
            <a:r>
              <a:rPr lang="en-US" sz="2400" u="sng" dirty="0" smtClean="0">
                <a:solidFill>
                  <a:srgbClr val="C00000"/>
                </a:solidFill>
              </a:rPr>
              <a:t>all its predecessor </a:t>
            </a:r>
            <a:r>
              <a:rPr lang="en-US" sz="2400" u="sng" dirty="0" err="1" smtClean="0">
                <a:solidFill>
                  <a:srgbClr val="C00000"/>
                </a:solidFill>
              </a:rPr>
              <a:t>superclasses</a:t>
            </a:r>
            <a:endParaRPr lang="en-US" sz="2400" u="sng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A subclass with </a:t>
            </a:r>
            <a:r>
              <a:rPr lang="en-US" sz="2400" dirty="0" smtClean="0">
                <a:solidFill>
                  <a:srgbClr val="C00000"/>
                </a:solidFill>
              </a:rPr>
              <a:t>more than one </a:t>
            </a:r>
            <a:r>
              <a:rPr lang="en-US" sz="2400" dirty="0" err="1" smtClean="0">
                <a:solidFill>
                  <a:srgbClr val="C00000"/>
                </a:solidFill>
              </a:rPr>
              <a:t>superclass</a:t>
            </a:r>
            <a:r>
              <a:rPr lang="en-US" sz="2400" dirty="0" smtClean="0">
                <a:solidFill>
                  <a:srgbClr val="C00000"/>
                </a:solidFill>
              </a:rPr>
              <a:t> is called a shared subclass </a:t>
            </a:r>
            <a:r>
              <a:rPr lang="en-US" sz="2400" dirty="0" smtClean="0"/>
              <a:t>(multiple inheritance)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One shared sub class- Lattice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No shared subclass – Hierarchy</a:t>
            </a:r>
          </a:p>
          <a:p>
            <a:r>
              <a:rPr lang="en-US" sz="2400" dirty="0" smtClean="0"/>
              <a:t>We just use </a:t>
            </a:r>
            <a:r>
              <a:rPr lang="en-US" sz="2400" i="1" dirty="0" smtClean="0"/>
              <a:t>specialization</a:t>
            </a:r>
            <a:r>
              <a:rPr lang="en-US" sz="2400" dirty="0" smtClean="0"/>
              <a:t> (to stand for the end result of either specialization or generalization)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800F5588-298C-40EC-9E1E-961CCBB4CAEF}" type="slidenum">
              <a:rPr lang="en-US"/>
              <a:pPr/>
              <a:t>34</a:t>
            </a:fld>
            <a:endParaRPr lang="en-CA"/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Specialization/Generalization Hierarchies, Lattices &amp; Shared Subclasses (3)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i="1" dirty="0" smtClean="0"/>
              <a:t>specialization</a:t>
            </a:r>
            <a:r>
              <a:rPr lang="en-US" sz="2400" dirty="0" smtClean="0"/>
              <a:t>, start with an entity type and </a:t>
            </a:r>
            <a:r>
              <a:rPr lang="en-US" sz="2400" u="sng" dirty="0" smtClean="0"/>
              <a:t>then define subclasses </a:t>
            </a:r>
            <a:r>
              <a:rPr lang="en-US" sz="2400" dirty="0" smtClean="0"/>
              <a:t>of the entity type by successive specialization</a:t>
            </a:r>
          </a:p>
          <a:p>
            <a:pPr lvl="1"/>
            <a:r>
              <a:rPr lang="en-US" sz="2400" dirty="0" smtClean="0"/>
              <a:t>called a </a:t>
            </a:r>
            <a:r>
              <a:rPr lang="en-US" sz="2400" i="1" dirty="0" smtClean="0">
                <a:solidFill>
                  <a:srgbClr val="800000"/>
                </a:solidFill>
              </a:rPr>
              <a:t>top down</a:t>
            </a:r>
            <a:r>
              <a:rPr lang="en-US" sz="2400" dirty="0" smtClean="0">
                <a:solidFill>
                  <a:srgbClr val="800000"/>
                </a:solidFill>
              </a:rPr>
              <a:t> conceptual refinement process</a:t>
            </a:r>
          </a:p>
          <a:p>
            <a:r>
              <a:rPr lang="en-US" sz="2400" dirty="0" smtClean="0"/>
              <a:t>In </a:t>
            </a:r>
            <a:r>
              <a:rPr lang="en-US" sz="2400" i="1" dirty="0" smtClean="0"/>
              <a:t>generalization</a:t>
            </a:r>
            <a:r>
              <a:rPr lang="en-US" sz="2400" dirty="0" smtClean="0"/>
              <a:t>, start with many entity types and </a:t>
            </a:r>
            <a:r>
              <a:rPr lang="en-US" sz="2400" u="sng" dirty="0" smtClean="0"/>
              <a:t>generalize those that have common properties</a:t>
            </a:r>
          </a:p>
          <a:p>
            <a:pPr lvl="1"/>
            <a:r>
              <a:rPr lang="en-US" sz="2400" dirty="0" smtClean="0"/>
              <a:t>Called a </a:t>
            </a:r>
            <a:r>
              <a:rPr lang="en-US" sz="2400" i="1" dirty="0" smtClean="0">
                <a:solidFill>
                  <a:srgbClr val="800000"/>
                </a:solidFill>
              </a:rPr>
              <a:t>bottom up</a:t>
            </a:r>
            <a:r>
              <a:rPr lang="en-US" sz="2400" dirty="0" smtClean="0">
                <a:solidFill>
                  <a:srgbClr val="800000"/>
                </a:solidFill>
              </a:rPr>
              <a:t> conceptual synthesis process</a:t>
            </a:r>
          </a:p>
          <a:p>
            <a:r>
              <a:rPr lang="en-US" sz="2400" dirty="0" smtClean="0"/>
              <a:t>In practice, a </a:t>
            </a:r>
            <a:r>
              <a:rPr lang="en-US" sz="2400" i="1" dirty="0" smtClean="0"/>
              <a:t>combination of both processes</a:t>
            </a:r>
            <a:r>
              <a:rPr lang="en-US" sz="2400" dirty="0" smtClean="0"/>
              <a:t> is usually employed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BA35CE43-9E9B-46E8-8B10-177B267D03CC}" type="slidenum">
              <a:rPr lang="en-US"/>
              <a:pPr/>
              <a:t>35</a:t>
            </a:fld>
            <a:endParaRPr lang="en-CA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Specialization / Generalization Lattice Example </a:t>
            </a:r>
            <a:r>
              <a:rPr lang="en-US" sz="2400" smtClean="0"/>
              <a:t>(UNIVERSITY)</a:t>
            </a:r>
          </a:p>
        </p:txBody>
      </p:sp>
      <p:pic>
        <p:nvPicPr>
          <p:cNvPr id="37892" name="Picture 5" descr="fig04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600200"/>
            <a:ext cx="5867400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EER</a:t>
            </a:r>
          </a:p>
          <a:p>
            <a:r>
              <a:rPr lang="en-US" dirty="0" smtClean="0"/>
              <a:t>Sub/super class-Inheritance</a:t>
            </a:r>
          </a:p>
          <a:p>
            <a:r>
              <a:rPr lang="en-US" dirty="0" smtClean="0"/>
              <a:t>Specialization and Generalization</a:t>
            </a:r>
          </a:p>
          <a:p>
            <a:r>
              <a:rPr lang="en-US" dirty="0" smtClean="0"/>
              <a:t>Constraints and Characteristics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EER = Conceptual Data Model + </a:t>
            </a:r>
            <a:r>
              <a:rPr lang="en-US" dirty="0" smtClean="0">
                <a:solidFill>
                  <a:srgbClr val="C00000"/>
                </a:solidFill>
              </a:rPr>
              <a:t>Semantic Data Model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Knowledge Representation in </a:t>
            </a:r>
            <a:r>
              <a:rPr lang="en-US" dirty="0" smtClean="0">
                <a:solidFill>
                  <a:schemeClr val="tx1"/>
                </a:solidFill>
              </a:rPr>
              <a:t>Artificial Intelligence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Object Modeling in </a:t>
            </a:r>
            <a:r>
              <a:rPr lang="en-US" dirty="0" smtClean="0">
                <a:solidFill>
                  <a:schemeClr val="tx1"/>
                </a:solidFill>
              </a:rPr>
              <a:t>Software </a:t>
            </a:r>
            <a:r>
              <a:rPr lang="en-US" dirty="0" err="1" smtClean="0">
                <a:solidFill>
                  <a:schemeClr val="tx1"/>
                </a:solidFill>
              </a:rPr>
              <a:t>Engg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Subclasses, Superclasses, and Inheritance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EER model includes </a:t>
            </a:r>
            <a:r>
              <a:rPr lang="en-US" dirty="0" smtClean="0">
                <a:solidFill>
                  <a:srgbClr val="800000"/>
                </a:solidFill>
              </a:rPr>
              <a:t>all modeling concepts of the ER model</a:t>
            </a:r>
          </a:p>
          <a:p>
            <a:r>
              <a:rPr lang="en-US" dirty="0" smtClean="0"/>
              <a:t>In addition, EER includes:</a:t>
            </a:r>
          </a:p>
          <a:p>
            <a:pPr lvl="1"/>
            <a:r>
              <a:rPr lang="en-US" b="1" dirty="0" smtClean="0"/>
              <a:t>Subclasses</a:t>
            </a:r>
            <a:r>
              <a:rPr lang="en-US" dirty="0" smtClean="0"/>
              <a:t> and </a:t>
            </a:r>
            <a:r>
              <a:rPr lang="en-US" b="1" dirty="0" err="1" smtClean="0"/>
              <a:t>superclasses</a:t>
            </a:r>
            <a:endParaRPr lang="en-US" b="1" dirty="0" smtClean="0"/>
          </a:p>
          <a:p>
            <a:pPr lvl="1"/>
            <a:r>
              <a:rPr lang="en-US" b="1" dirty="0" smtClean="0"/>
              <a:t>Specialization</a:t>
            </a:r>
            <a:r>
              <a:rPr lang="en-US" dirty="0" smtClean="0"/>
              <a:t> and </a:t>
            </a:r>
            <a:r>
              <a:rPr lang="en-US" b="1" dirty="0" smtClean="0"/>
              <a:t>generalization</a:t>
            </a:r>
          </a:p>
          <a:p>
            <a:pPr lvl="1"/>
            <a:r>
              <a:rPr lang="en-US" b="1" dirty="0" smtClean="0"/>
              <a:t>Category</a:t>
            </a:r>
            <a:r>
              <a:rPr lang="en-US" dirty="0" smtClean="0"/>
              <a:t> or </a:t>
            </a:r>
            <a:r>
              <a:rPr lang="en-US" b="1" dirty="0" smtClean="0"/>
              <a:t>union type</a:t>
            </a:r>
          </a:p>
          <a:p>
            <a:pPr lvl="1"/>
            <a:r>
              <a:rPr lang="en-US" b="1" dirty="0" smtClean="0"/>
              <a:t>Attribute</a:t>
            </a:r>
            <a:r>
              <a:rPr lang="en-US" dirty="0" smtClean="0"/>
              <a:t> and </a:t>
            </a:r>
            <a:r>
              <a:rPr lang="en-US" b="1" dirty="0" smtClean="0"/>
              <a:t>relationship</a:t>
            </a:r>
            <a:r>
              <a:rPr lang="en-US" dirty="0" smtClean="0"/>
              <a:t> </a:t>
            </a:r>
            <a:r>
              <a:rPr lang="en-US" b="1" dirty="0" smtClean="0"/>
              <a:t>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Subclasses, Superclasses, and Inheritance (cont’d.)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Enhanced ER </a:t>
            </a:r>
            <a:r>
              <a:rPr lang="en-US" dirty="0" smtClean="0"/>
              <a:t>or</a:t>
            </a:r>
            <a:r>
              <a:rPr lang="en-US" b="1" dirty="0" smtClean="0"/>
              <a:t> EER diagrams</a:t>
            </a:r>
          </a:p>
          <a:p>
            <a:pPr lvl="1"/>
            <a:r>
              <a:rPr lang="en-US" dirty="0" smtClean="0"/>
              <a:t>Diagrammatic technique for displaying these concepts in an EER schema</a:t>
            </a:r>
          </a:p>
          <a:p>
            <a:r>
              <a:rPr lang="en-US" b="1" dirty="0" smtClean="0"/>
              <a:t>Subtype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C00000"/>
                </a:solidFill>
              </a:rPr>
              <a:t>subclass</a:t>
            </a:r>
            <a:r>
              <a:rPr lang="en-US" dirty="0" smtClean="0">
                <a:solidFill>
                  <a:srgbClr val="C00000"/>
                </a:solidFill>
              </a:rPr>
              <a:t> of an entity type</a:t>
            </a:r>
          </a:p>
          <a:p>
            <a:pPr lvl="1"/>
            <a:r>
              <a:rPr lang="en-US" i="1" dirty="0" err="1" smtClean="0">
                <a:solidFill>
                  <a:srgbClr val="C00000"/>
                </a:solidFill>
              </a:rPr>
              <a:t>Subgroupings</a:t>
            </a:r>
            <a:r>
              <a:rPr lang="en-US" i="1" dirty="0" smtClean="0">
                <a:solidFill>
                  <a:srgbClr val="C00000"/>
                </a:solidFill>
              </a:rPr>
              <a:t> of entities that are meaningful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Represented explicitly </a:t>
            </a:r>
            <a:r>
              <a:rPr lang="en-US" dirty="0" smtClean="0"/>
              <a:t>because of their significance to the database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Subclasses, Superclasses, and Inheritance (cont’d.)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Terms for relationship between a </a:t>
            </a:r>
            <a:r>
              <a:rPr lang="en-US" dirty="0" err="1" smtClean="0"/>
              <a:t>superclass</a:t>
            </a:r>
            <a:r>
              <a:rPr lang="en-US" dirty="0" smtClean="0"/>
              <a:t> and any one of its subclasses</a:t>
            </a:r>
          </a:p>
          <a:p>
            <a:pPr lvl="1"/>
            <a:r>
              <a:rPr lang="en-US" b="1" dirty="0" err="1" smtClean="0"/>
              <a:t>Superclass</a:t>
            </a:r>
            <a:r>
              <a:rPr lang="en-US" b="1" dirty="0" smtClean="0"/>
              <a:t>/subclass</a:t>
            </a:r>
          </a:p>
          <a:p>
            <a:pPr lvl="1"/>
            <a:r>
              <a:rPr lang="en-US" b="1" dirty="0" err="1" smtClean="0"/>
              <a:t>Supertype</a:t>
            </a:r>
            <a:r>
              <a:rPr lang="en-US" b="1" dirty="0" smtClean="0"/>
              <a:t>/subtype</a:t>
            </a:r>
          </a:p>
          <a:p>
            <a:pPr lvl="1"/>
            <a:r>
              <a:rPr lang="en-US" b="1" dirty="0" smtClean="0"/>
              <a:t>Class/subclass</a:t>
            </a:r>
            <a:r>
              <a:rPr lang="en-US" dirty="0" smtClean="0"/>
              <a:t> relationship</a:t>
            </a:r>
          </a:p>
          <a:p>
            <a:r>
              <a:rPr lang="en-US" b="1" dirty="0" smtClean="0"/>
              <a:t>Type inheritance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Subclass entity inherits </a:t>
            </a:r>
            <a:r>
              <a:rPr lang="en-US" u="sng" dirty="0" smtClean="0">
                <a:solidFill>
                  <a:srgbClr val="C00000"/>
                </a:solidFill>
              </a:rPr>
              <a:t>all attributes </a:t>
            </a:r>
            <a:r>
              <a:rPr lang="en-US" u="sng" dirty="0" smtClean="0"/>
              <a:t>and relationships</a:t>
            </a:r>
            <a:r>
              <a:rPr lang="en-US" dirty="0" smtClean="0"/>
              <a:t> of </a:t>
            </a:r>
            <a:r>
              <a:rPr lang="en-US" dirty="0" err="1" smtClean="0"/>
              <a:t>superclass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Slide 4- </a:t>
            </a:r>
            <a:fld id="{29F79FFD-B39C-45FF-85D5-697ED981C017}" type="slidenum">
              <a:rPr lang="en-US"/>
              <a:pPr/>
              <a:t>8</a:t>
            </a:fld>
            <a:endParaRPr lang="en-CA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Subclasses and Superclasses (1)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An entity type may have additional meaningful </a:t>
            </a:r>
            <a:r>
              <a:rPr lang="en-US" sz="2400" dirty="0" err="1" smtClean="0"/>
              <a:t>subgroupings</a:t>
            </a:r>
            <a:r>
              <a:rPr lang="en-US" sz="2400" dirty="0" smtClean="0"/>
              <a:t> of its entities</a:t>
            </a:r>
          </a:p>
          <a:p>
            <a:pPr lvl="1"/>
            <a:r>
              <a:rPr lang="en-US" sz="2200" dirty="0" smtClean="0"/>
              <a:t>Example: EMPLOYEE may be further grouped into: </a:t>
            </a:r>
          </a:p>
          <a:p>
            <a:pPr lvl="2">
              <a:buFont typeface="Arial" charset="0"/>
              <a:buChar char="•"/>
            </a:pPr>
            <a:r>
              <a:rPr lang="en-US" sz="2000" dirty="0" smtClean="0"/>
              <a:t>SECRETARY, ENGINEER, TECHNICIAN, …</a:t>
            </a:r>
          </a:p>
          <a:p>
            <a:pPr lvl="3">
              <a:buFont typeface="Arial" charset="0"/>
              <a:buChar char="•"/>
            </a:pPr>
            <a:r>
              <a:rPr lang="en-US" sz="1800" dirty="0" smtClean="0"/>
              <a:t>Based on the EMPLOYEE’s Job</a:t>
            </a:r>
          </a:p>
          <a:p>
            <a:pPr lvl="2">
              <a:buFont typeface="Arial" charset="0"/>
              <a:buChar char="•"/>
            </a:pPr>
            <a:r>
              <a:rPr lang="en-US" sz="2000" dirty="0" smtClean="0"/>
              <a:t>MANAGER</a:t>
            </a:r>
          </a:p>
          <a:p>
            <a:pPr lvl="3">
              <a:buFont typeface="Arial" charset="0"/>
              <a:buChar char="•"/>
            </a:pPr>
            <a:r>
              <a:rPr lang="en-US" sz="1800" dirty="0" smtClean="0"/>
              <a:t>EMPLOYEEs who are managers</a:t>
            </a:r>
          </a:p>
          <a:p>
            <a:pPr lvl="2">
              <a:buFont typeface="Arial" charset="0"/>
              <a:buChar char="•"/>
            </a:pPr>
            <a:r>
              <a:rPr lang="en-US" sz="2000" dirty="0" smtClean="0"/>
              <a:t>SALARIED_EMPLOYEE, HOURLY_EMPLOYEE</a:t>
            </a:r>
          </a:p>
          <a:p>
            <a:pPr lvl="3">
              <a:buFont typeface="Arial" charset="0"/>
              <a:buChar char="•"/>
            </a:pPr>
            <a:r>
              <a:rPr lang="en-US" sz="1800" dirty="0" smtClean="0"/>
              <a:t>Based on the EMPLOYEE’s method of pay</a:t>
            </a:r>
          </a:p>
          <a:p>
            <a:r>
              <a:rPr lang="en-US" sz="2400" dirty="0" smtClean="0"/>
              <a:t>EER diagrams extend </a:t>
            </a:r>
            <a:r>
              <a:rPr lang="en-US" sz="2400" dirty="0" smtClean="0">
                <a:solidFill>
                  <a:srgbClr val="C00000"/>
                </a:solidFill>
              </a:rPr>
              <a:t>ER diagrams to represent these additional </a:t>
            </a:r>
            <a:r>
              <a:rPr lang="en-US" sz="2400" dirty="0" err="1" smtClean="0">
                <a:solidFill>
                  <a:srgbClr val="C00000"/>
                </a:solidFill>
              </a:rPr>
              <a:t>subgroupings</a:t>
            </a:r>
            <a:r>
              <a:rPr lang="en-US" sz="2400" dirty="0" smtClean="0"/>
              <a:t>, called </a:t>
            </a:r>
            <a:r>
              <a:rPr lang="en-US" sz="2400" i="1" dirty="0" smtClean="0"/>
              <a:t>subclasses</a:t>
            </a:r>
            <a:r>
              <a:rPr lang="en-US" sz="2400" dirty="0" smtClean="0"/>
              <a:t> or </a:t>
            </a:r>
            <a:r>
              <a:rPr lang="en-US" sz="2400" i="1" dirty="0" smtClean="0"/>
              <a:t>subtypes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29627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1414</Words>
  <Application>Microsoft Office PowerPoint</Application>
  <PresentationFormat>On-screen Show (4:3)</PresentationFormat>
  <Paragraphs>217</Paragraphs>
  <Slides>36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Default Design</vt:lpstr>
      <vt:lpstr>Office Theme</vt:lpstr>
      <vt:lpstr>Enhanced Entity-Relationship (EER) Model  </vt:lpstr>
      <vt:lpstr>Outline</vt:lpstr>
      <vt:lpstr>The Enhanced Entity-Relationship (EER) Model</vt:lpstr>
      <vt:lpstr>EER</vt:lpstr>
      <vt:lpstr>Subclasses, Superclasses, and Inheritance</vt:lpstr>
      <vt:lpstr>Subclasses, Superclasses, and Inheritance (cont’d.)</vt:lpstr>
      <vt:lpstr>Subclasses, Superclasses, and Inheritance (cont’d.)</vt:lpstr>
      <vt:lpstr>Subclasses and Superclasses (1)</vt:lpstr>
      <vt:lpstr>Slide 9</vt:lpstr>
      <vt:lpstr>Subclasses and Superclasses (2)</vt:lpstr>
      <vt:lpstr>Subclasses and Superclasses (3)</vt:lpstr>
      <vt:lpstr>Subclasses and Superclasses (4)</vt:lpstr>
      <vt:lpstr>Representing Specialization in EER Diagrams</vt:lpstr>
      <vt:lpstr>Attribute Inheritance in Superclass / Subclass Relationships </vt:lpstr>
      <vt:lpstr>Specialization (1)</vt:lpstr>
      <vt:lpstr>Specialization (2)</vt:lpstr>
      <vt:lpstr>Specialization and Generalization</vt:lpstr>
      <vt:lpstr>Slide 18</vt:lpstr>
      <vt:lpstr>Generalization</vt:lpstr>
      <vt:lpstr>Slide 20</vt:lpstr>
      <vt:lpstr>Constraints and Characteristics</vt:lpstr>
      <vt:lpstr>Constraints on Specialization and Generalization (1)</vt:lpstr>
      <vt:lpstr>Constraints on Specialization and Generalization (2)</vt:lpstr>
      <vt:lpstr>Displaying an attribute-defined specialization in EER diagrams</vt:lpstr>
      <vt:lpstr>Constraints on Specialization and Generalization (3)</vt:lpstr>
      <vt:lpstr>Constraints on Specialization and Generalization (4)</vt:lpstr>
      <vt:lpstr>Constraints on Specialization and Generalization (5)</vt:lpstr>
      <vt:lpstr>Constraints on Specialization and Generalization (6)</vt:lpstr>
      <vt:lpstr>Example of disjoint partial Specialization</vt:lpstr>
      <vt:lpstr>Slide 30</vt:lpstr>
      <vt:lpstr>Specialization/Generalization Hierarchies, Lattices &amp; Shared Subclasses (1)</vt:lpstr>
      <vt:lpstr>Slide 32</vt:lpstr>
      <vt:lpstr>Specialization/Generalization Hierarchies, Lattices &amp; Shared Subclasses (2)</vt:lpstr>
      <vt:lpstr>Specialization/Generalization Hierarchies, Lattices &amp; Shared Subclasses (3)</vt:lpstr>
      <vt:lpstr>Specialization / Generalization Lattice Example (UNIVERSITY)</vt:lpstr>
      <vt:lpstr>Summary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ش</dc:creator>
  <cp:lastModifiedBy>dell</cp:lastModifiedBy>
  <cp:revision>77</cp:revision>
  <dcterms:created xsi:type="dcterms:W3CDTF">2010-05-06T15:58:58Z</dcterms:created>
  <dcterms:modified xsi:type="dcterms:W3CDTF">2019-08-28T21:07:53Z</dcterms:modified>
</cp:coreProperties>
</file>