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36"/>
  </p:notesMasterIdLst>
  <p:sldIdLst>
    <p:sldId id="363" r:id="rId3"/>
    <p:sldId id="366" r:id="rId4"/>
    <p:sldId id="368" r:id="rId5"/>
    <p:sldId id="367" r:id="rId6"/>
    <p:sldId id="369" r:id="rId7"/>
    <p:sldId id="370" r:id="rId8"/>
    <p:sldId id="371" r:id="rId9"/>
    <p:sldId id="372" r:id="rId10"/>
    <p:sldId id="373" r:id="rId11"/>
    <p:sldId id="374" r:id="rId12"/>
    <p:sldId id="375" r:id="rId13"/>
    <p:sldId id="376" r:id="rId14"/>
    <p:sldId id="377" r:id="rId15"/>
    <p:sldId id="378" r:id="rId16"/>
    <p:sldId id="379" r:id="rId17"/>
    <p:sldId id="399" r:id="rId18"/>
    <p:sldId id="400" r:id="rId19"/>
    <p:sldId id="380" r:id="rId20"/>
    <p:sldId id="381" r:id="rId21"/>
    <p:sldId id="382" r:id="rId22"/>
    <p:sldId id="383" r:id="rId23"/>
    <p:sldId id="384" r:id="rId24"/>
    <p:sldId id="385" r:id="rId25"/>
    <p:sldId id="386" r:id="rId26"/>
    <p:sldId id="387" r:id="rId27"/>
    <p:sldId id="388" r:id="rId28"/>
    <p:sldId id="389" r:id="rId29"/>
    <p:sldId id="390" r:id="rId30"/>
    <p:sldId id="393" r:id="rId31"/>
    <p:sldId id="394" r:id="rId32"/>
    <p:sldId id="395" r:id="rId33"/>
    <p:sldId id="403" r:id="rId34"/>
    <p:sldId id="401"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EAFFC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539" autoAdjust="0"/>
    <p:restoredTop sz="94660" autoAdjust="0"/>
  </p:normalViewPr>
  <p:slideViewPr>
    <p:cSldViewPr>
      <p:cViewPr varScale="1">
        <p:scale>
          <a:sx n="69" d="100"/>
          <a:sy n="69"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09B2E02-C7CD-44E0-B53A-279F9C9E330F}" type="datetimeFigureOut">
              <a:rPr lang="en-US"/>
              <a:pPr>
                <a:defRPr/>
              </a:pPr>
              <a:t>9/6/2019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6ADF913-6C26-426C-B0A5-B311F88A558E}"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EAFFC1"/>
            </a:gs>
            <a:gs pos="100000">
              <a:srgbClr val="FFFFFF"/>
            </a:gs>
          </a:gsLst>
          <a:path path="rect">
            <a:fillToRect r="100000" b="100000"/>
          </a:path>
        </a:gradFill>
        <a:effectLst/>
      </p:bgPr>
    </p:bg>
    <p:spTree>
      <p:nvGrpSpPr>
        <p:cNvPr id="1" name=""/>
        <p:cNvGrpSpPr/>
        <p:nvPr/>
      </p:nvGrpSpPr>
      <p:grpSpPr>
        <a:xfrm>
          <a:off x="0" y="0"/>
          <a:ext cx="0" cy="0"/>
          <a:chOff x="0" y="0"/>
          <a:chExt cx="0" cy="0"/>
        </a:xfrm>
      </p:grpSpPr>
      <p:sp>
        <p:nvSpPr>
          <p:cNvPr id="2" name="Rectangle 3"/>
          <p:cNvSpPr>
            <a:spLocks noChangeArrowheads="1"/>
          </p:cNvSpPr>
          <p:nvPr userDrawn="1"/>
        </p:nvSpPr>
        <p:spPr bwMode="auto">
          <a:xfrm>
            <a:off x="685800" y="6553200"/>
            <a:ext cx="6548438" cy="304800"/>
          </a:xfrm>
          <a:prstGeom prst="rect">
            <a:avLst/>
          </a:prstGeom>
          <a:noFill/>
          <a:ln w="9525">
            <a:noFill/>
            <a:miter lim="800000"/>
            <a:headEnd/>
            <a:tailEnd/>
          </a:ln>
        </p:spPr>
        <p:txBody>
          <a:bodyPr anchor="b"/>
          <a:lstStyle/>
          <a:p>
            <a:pPr eaLnBrk="0" hangingPunct="0">
              <a:spcBef>
                <a:spcPct val="50000"/>
              </a:spcBef>
            </a:pPr>
            <a:r>
              <a:rPr lang="en-US" sz="1000">
                <a:latin typeface="Century Gothic" pitchFamily="34" charset="0"/>
                <a:ea typeface="ヒラギノ角ゴ Pro W3" pitchFamily="1" charset="-128"/>
              </a:rPr>
              <a:t>Copyright © 2011 Ramez Elmasri and Shamkant Navathe</a:t>
            </a:r>
          </a:p>
        </p:txBody>
      </p:sp>
      <p:pic>
        <p:nvPicPr>
          <p:cNvPr id="3" name="Picture 12" descr="AW logo"/>
          <p:cNvPicPr>
            <a:picLocks noChangeAspect="1" noChangeArrowheads="1"/>
          </p:cNvPicPr>
          <p:nvPr userDrawn="1"/>
        </p:nvPicPr>
        <p:blipFill>
          <a:blip r:embed="rId2"/>
          <a:srcRect/>
          <a:stretch>
            <a:fillRect/>
          </a:stretch>
        </p:blipFill>
        <p:spPr bwMode="auto">
          <a:xfrm>
            <a:off x="0" y="6345238"/>
            <a:ext cx="685800" cy="512762"/>
          </a:xfrm>
          <a:prstGeom prst="rect">
            <a:avLst/>
          </a:prstGeom>
          <a:noFill/>
          <a:ln w="9525">
            <a:noFill/>
            <a:miter lim="800000"/>
            <a:headEnd/>
            <a:tailEnd/>
          </a:ln>
        </p:spPr>
      </p:pic>
      <p:pic>
        <p:nvPicPr>
          <p:cNvPr id="4" name="Picture 6"/>
          <p:cNvPicPr>
            <a:picLocks noChangeAspect="1" noChangeArrowheads="1"/>
          </p:cNvPicPr>
          <p:nvPr userDrawn="1"/>
        </p:nvPicPr>
        <p:blipFill>
          <a:blip r:embed="rId3"/>
          <a:srcRect/>
          <a:stretch>
            <a:fillRect/>
          </a:stretch>
        </p:blipFill>
        <p:spPr bwMode="auto">
          <a:xfrm>
            <a:off x="8686800" y="0"/>
            <a:ext cx="466725"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31D73F-9905-42FB-B0BC-13966D455DC8}" type="datetimeFigureOut">
              <a:rPr lang="en-US" smtClean="0"/>
              <a:pPr/>
              <a:t>9/6/2019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B23A89A-30C2-4912-9A5A-1529D6E459F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rgbClr val="800000"/>
              </a:buClr>
              <a:buFont typeface="Wingdings" pitchFamily="2" charset="2"/>
              <a:buChar char="§"/>
              <a:defRPr/>
            </a:lvl1pPr>
            <a:lvl2pPr>
              <a:buClr>
                <a:srgbClr val="0070C0"/>
              </a:buClr>
              <a:buSzPct val="80000"/>
              <a:buFont typeface="Wingdings" pitchFamily="2" charset="2"/>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856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9800" cy="5856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 Box 10"/>
          <p:cNvSpPr txBox="1">
            <a:spLocks noChangeArrowheads="1"/>
          </p:cNvSpPr>
          <p:nvPr userDrawn="1"/>
        </p:nvSpPr>
        <p:spPr bwMode="auto">
          <a:xfrm>
            <a:off x="381000" y="2209800"/>
            <a:ext cx="3048000" cy="1662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defRPr/>
            </a:pPr>
            <a:r>
              <a:rPr lang="en-US" sz="2800" b="1" smtClean="0">
                <a:solidFill>
                  <a:srgbClr val="800000"/>
                </a:solidFill>
                <a:latin typeface="Century Gothic" pitchFamily="34" charset="0"/>
              </a:rPr>
              <a:t>Chapter 1</a:t>
            </a:r>
          </a:p>
          <a:p>
            <a:pPr algn="r" eaLnBrk="1" hangingPunct="1">
              <a:spcBef>
                <a:spcPct val="50000"/>
              </a:spcBef>
              <a:defRPr/>
            </a:pPr>
            <a:r>
              <a:rPr lang="en-US" sz="3000" b="1" smtClean="0">
                <a:solidFill>
                  <a:srgbClr val="800000"/>
                </a:solidFill>
                <a:latin typeface="Century Gothic" pitchFamily="34" charset="0"/>
              </a:rPr>
              <a:t>Databases and Database Users</a:t>
            </a: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6.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1026" name="Rectangle 3"/>
          <p:cNvSpPr>
            <a:spLocks noChangeArrowheads="1"/>
          </p:cNvSpPr>
          <p:nvPr userDrawn="1"/>
        </p:nvSpPr>
        <p:spPr bwMode="auto">
          <a:xfrm>
            <a:off x="990600" y="6553200"/>
            <a:ext cx="6548438" cy="304800"/>
          </a:xfrm>
          <a:prstGeom prst="rect">
            <a:avLst/>
          </a:prstGeom>
          <a:noFill/>
          <a:ln w="9525">
            <a:noFill/>
            <a:miter lim="800000"/>
            <a:headEnd/>
            <a:tailEnd/>
          </a:ln>
        </p:spPr>
        <p:txBody>
          <a:bodyPr anchor="b"/>
          <a:lstStyle/>
          <a:p>
            <a:pPr eaLnBrk="0" hangingPunct="0">
              <a:spcBef>
                <a:spcPct val="50000"/>
              </a:spcBef>
            </a:pPr>
            <a:r>
              <a:rPr lang="en-US" sz="1000">
                <a:latin typeface="Century Gothic" pitchFamily="34" charset="0"/>
                <a:ea typeface="ヒラギノ角ゴ Pro W3" pitchFamily="1" charset="-128"/>
              </a:rPr>
              <a:t>Copyright © 2011 Pearson Education, Inc. Publishing as Pearson Addison-Wesley</a:t>
            </a:r>
          </a:p>
        </p:txBody>
      </p:sp>
      <p:pic>
        <p:nvPicPr>
          <p:cNvPr id="1027" name="Picture 12" descr="AW logo"/>
          <p:cNvPicPr>
            <a:picLocks noChangeAspect="1" noChangeArrowheads="1"/>
          </p:cNvPicPr>
          <p:nvPr userDrawn="1"/>
        </p:nvPicPr>
        <p:blipFill>
          <a:blip r:embed="rId14"/>
          <a:srcRect/>
          <a:stretch>
            <a:fillRect/>
          </a:stretch>
        </p:blipFill>
        <p:spPr bwMode="auto">
          <a:xfrm>
            <a:off x="0" y="6173788"/>
            <a:ext cx="914400" cy="684212"/>
          </a:xfrm>
          <a:prstGeom prst="rect">
            <a:avLst/>
          </a:prstGeom>
          <a:noFill/>
          <a:ln w="9525">
            <a:noFill/>
            <a:miter lim="800000"/>
            <a:headEnd/>
            <a:tailEnd/>
          </a:ln>
        </p:spPr>
      </p:pic>
      <p:pic>
        <p:nvPicPr>
          <p:cNvPr id="1028" name="Picture 9"/>
          <p:cNvPicPr>
            <a:picLocks noChangeAspect="1" noChangeArrowheads="1"/>
          </p:cNvPicPr>
          <p:nvPr userDrawn="1"/>
        </p:nvPicPr>
        <p:blipFill>
          <a:blip r:embed="rId15"/>
          <a:srcRect/>
          <a:stretch>
            <a:fillRect/>
          </a:stretch>
        </p:blipFill>
        <p:spPr bwMode="auto">
          <a:xfrm>
            <a:off x="3733800" y="228600"/>
            <a:ext cx="5151438" cy="6327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10" r:id="rId1"/>
    <p:sldLayoutId id="2147483889" r:id="rId2"/>
    <p:sldLayoutId id="2147483911"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91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685800" y="6553200"/>
            <a:ext cx="6548438" cy="304800"/>
          </a:xfrm>
          <a:prstGeom prst="rect">
            <a:avLst/>
          </a:prstGeom>
          <a:noFill/>
          <a:ln w="9525">
            <a:noFill/>
            <a:round/>
            <a:headEnd/>
            <a:tailEnd/>
          </a:ln>
        </p:spPr>
        <p:txBody>
          <a:bodyPr lIns="90000" tIns="46800" rIns="90000" bIns="46800" anchor="b"/>
          <a:lstStyle/>
          <a:p>
            <a:pPr>
              <a:spcBef>
                <a:spcPts val="6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entury Gothic" pitchFamily="34" charset="0"/>
                <a:ea typeface="ヒラギノ角ゴ Pro W3" pitchFamily="1" charset="-128"/>
              </a:rPr>
              <a:t>Copyright © 2011 Ramez Elmasri and Shamkant Navathe</a:t>
            </a:r>
          </a:p>
        </p:txBody>
      </p:sp>
      <p:pic>
        <p:nvPicPr>
          <p:cNvPr id="2051" name="Picture 2"/>
          <p:cNvPicPr>
            <a:picLocks noChangeAspect="1" noChangeArrowheads="1"/>
          </p:cNvPicPr>
          <p:nvPr/>
        </p:nvPicPr>
        <p:blipFill>
          <a:blip r:embed="rId15"/>
          <a:srcRect/>
          <a:stretch>
            <a:fillRect/>
          </a:stretch>
        </p:blipFill>
        <p:spPr bwMode="auto">
          <a:xfrm>
            <a:off x="0" y="6345238"/>
            <a:ext cx="685800" cy="512762"/>
          </a:xfrm>
          <a:prstGeom prst="rect">
            <a:avLst/>
          </a:prstGeom>
          <a:noFill/>
          <a:ln w="9525">
            <a:noFill/>
            <a:round/>
            <a:headEnd/>
            <a:tailEnd/>
          </a:ln>
        </p:spPr>
      </p:pic>
      <p:pic>
        <p:nvPicPr>
          <p:cNvPr id="2052" name="Picture 3"/>
          <p:cNvPicPr>
            <a:picLocks noChangeAspect="1" noChangeArrowheads="1"/>
          </p:cNvPicPr>
          <p:nvPr/>
        </p:nvPicPr>
        <p:blipFill>
          <a:blip r:embed="rId16"/>
          <a:srcRect/>
          <a:stretch>
            <a:fillRect/>
          </a:stretch>
        </p:blipFill>
        <p:spPr bwMode="auto">
          <a:xfrm>
            <a:off x="8686800" y="0"/>
            <a:ext cx="466725" cy="6858000"/>
          </a:xfrm>
          <a:prstGeom prst="rect">
            <a:avLst/>
          </a:prstGeom>
          <a:noFill/>
          <a:ln w="9525">
            <a:noFill/>
            <a:round/>
            <a:headEnd/>
            <a:tailEnd/>
          </a:ln>
        </p:spPr>
      </p:pic>
      <p:sp>
        <p:nvSpPr>
          <p:cNvPr id="2053" name="Rectangle 4"/>
          <p:cNvSpPr>
            <a:spLocks noGrp="1" noChangeArrowheads="1"/>
          </p:cNvSpPr>
          <p:nvPr>
            <p:ph type="title"/>
          </p:nvPr>
        </p:nvSpPr>
        <p:spPr bwMode="auto">
          <a:xfrm>
            <a:off x="457200" y="273050"/>
            <a:ext cx="8228013" cy="114300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4" name="Rectangle 5"/>
          <p:cNvSpPr>
            <a:spLocks noGrp="1" noChangeArrowheads="1"/>
          </p:cNvSpPr>
          <p:nvPr>
            <p:ph type="body" idx="1"/>
          </p:nvPr>
        </p:nvSpPr>
        <p:spPr bwMode="auto">
          <a:xfrm>
            <a:off x="457200" y="1604963"/>
            <a:ext cx="8228013" cy="452437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3962400" cy="2667000"/>
          </a:xfrm>
        </p:spPr>
        <p:txBody>
          <a:bodyPr>
            <a:normAutofit fontScale="90000"/>
          </a:bodyPr>
          <a:lstStyle/>
          <a:p>
            <a:r>
              <a:rPr lang="en-US" b="1" dirty="0" smtClean="0">
                <a:latin typeface="Arial" pitchFamily="34" charset="0"/>
              </a:rPr>
              <a:t>ER-to-Relational Mapping Algorithm</a:t>
            </a:r>
            <a:endParaRPr lang="en-US" dirty="0"/>
          </a:p>
        </p:txBody>
      </p:sp>
      <p:sp>
        <p:nvSpPr>
          <p:cNvPr id="3" name="Subtitle 2"/>
          <p:cNvSpPr>
            <a:spLocks noGrp="1"/>
          </p:cNvSpPr>
          <p:nvPr>
            <p:ph type="subTitle" idx="1"/>
          </p:nvPr>
        </p:nvSpPr>
        <p:spPr>
          <a:xfrm>
            <a:off x="-1295400" y="4724400"/>
            <a:ext cx="6400800" cy="1752600"/>
          </a:xfrm>
        </p:spPr>
        <p:txBody>
          <a:bodyPr/>
          <a:lstStyle/>
          <a:p>
            <a:r>
              <a:rPr lang="en-US" sz="2400" dirty="0" smtClean="0"/>
              <a:t>Dr. </a:t>
            </a:r>
            <a:r>
              <a:rPr lang="en-US" sz="2400" dirty="0" err="1" smtClean="0"/>
              <a:t>Anand</a:t>
            </a:r>
            <a:r>
              <a:rPr lang="en-US" sz="2400" dirty="0" smtClean="0"/>
              <a:t> Kumar M</a:t>
            </a:r>
          </a:p>
          <a:p>
            <a:r>
              <a:rPr lang="en-US" sz="2400" dirty="0" smtClean="0"/>
              <a:t> Assistant Professor,</a:t>
            </a:r>
          </a:p>
          <a:p>
            <a:r>
              <a:rPr lang="en-US" sz="2400" dirty="0" smtClean="0"/>
              <a:t>NIT-K, </a:t>
            </a:r>
            <a:r>
              <a:rPr lang="en-US" sz="2400" dirty="0" err="1" smtClean="0"/>
              <a:t>Surathkal</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7EC696D4-8739-4B85-A4B8-8B6C83A3E9CC}" type="slidenum">
              <a:rPr lang="en-US" smtClean="0">
                <a:latin typeface="Times New Roman" pitchFamily="18" charset="0"/>
              </a:rPr>
              <a:pPr/>
              <a:t>10</a:t>
            </a:fld>
            <a:endParaRPr lang="en-US" smtClean="0">
              <a:latin typeface="Times New Roman" pitchFamily="18" charset="0"/>
            </a:endParaRPr>
          </a:p>
        </p:txBody>
      </p:sp>
      <p:sp>
        <p:nvSpPr>
          <p:cNvPr id="220163" name="Rectangle 2"/>
          <p:cNvSpPr>
            <a:spLocks noGrp="1" noChangeArrowheads="1"/>
          </p:cNvSpPr>
          <p:nvPr>
            <p:ph type="title"/>
          </p:nvPr>
        </p:nvSpPr>
        <p:spPr>
          <a:xfrm>
            <a:off x="685800" y="258763"/>
            <a:ext cx="7772400" cy="766762"/>
          </a:xfrm>
        </p:spPr>
        <p:txBody>
          <a:bodyPr/>
          <a:lstStyle/>
          <a:p>
            <a:pPr eaLnBrk="1" hangingPunct="1"/>
            <a:r>
              <a:rPr lang="en-US" sz="3600" b="1" smtClean="0"/>
              <a:t/>
            </a:r>
            <a:br>
              <a:rPr lang="en-US" sz="3600" b="1" smtClean="0"/>
            </a:br>
            <a:r>
              <a:rPr lang="en-US" sz="3600" b="1" smtClean="0"/>
              <a:t>ER-to-Relational Mapping Algorithm (cont)</a:t>
            </a:r>
            <a:endParaRPr lang="en-US" sz="3600" smtClean="0"/>
          </a:p>
        </p:txBody>
      </p:sp>
      <p:sp>
        <p:nvSpPr>
          <p:cNvPr id="220164" name="Rectangle 3"/>
          <p:cNvSpPr>
            <a:spLocks noGrp="1" noChangeArrowheads="1"/>
          </p:cNvSpPr>
          <p:nvPr>
            <p:ph type="body" idx="1"/>
          </p:nvPr>
        </p:nvSpPr>
        <p:spPr>
          <a:xfrm>
            <a:off x="333375" y="1504950"/>
            <a:ext cx="8582025" cy="5019675"/>
          </a:xfrm>
        </p:spPr>
        <p:txBody>
          <a:bodyPr/>
          <a:lstStyle/>
          <a:p>
            <a:pPr eaLnBrk="1" hangingPunct="1">
              <a:lnSpc>
                <a:spcPct val="80000"/>
              </a:lnSpc>
            </a:pPr>
            <a:r>
              <a:rPr lang="en-US" sz="2000" b="1" dirty="0" smtClean="0">
                <a:latin typeface="Arial" pitchFamily="34" charset="0"/>
              </a:rPr>
              <a:t>Step 5: Mapping of Binary M:N Relationship Types.</a:t>
            </a:r>
          </a:p>
          <a:p>
            <a:pPr eaLnBrk="1" hangingPunct="1">
              <a:lnSpc>
                <a:spcPct val="80000"/>
              </a:lnSpc>
              <a:buFont typeface="Wingdings" pitchFamily="2" charset="2"/>
              <a:buNone/>
            </a:pPr>
            <a:endParaRPr lang="en-US" sz="2000" b="1" dirty="0" smtClean="0">
              <a:latin typeface="Arial" pitchFamily="34" charset="0"/>
            </a:endParaRPr>
          </a:p>
          <a:p>
            <a:pPr lvl="1" eaLnBrk="1" hangingPunct="1">
              <a:lnSpc>
                <a:spcPct val="80000"/>
              </a:lnSpc>
            </a:pPr>
            <a:r>
              <a:rPr lang="en-US" sz="2000" dirty="0" smtClean="0"/>
              <a:t>For </a:t>
            </a:r>
            <a:r>
              <a:rPr lang="en-US" sz="2000" dirty="0" smtClean="0">
                <a:solidFill>
                  <a:srgbClr val="C00000"/>
                </a:solidFill>
              </a:rPr>
              <a:t>each regular binary M:N relationship type R, </a:t>
            </a:r>
            <a:r>
              <a:rPr lang="en-US" sz="2000" i="1" dirty="0" smtClean="0">
                <a:solidFill>
                  <a:srgbClr val="C00000"/>
                </a:solidFill>
              </a:rPr>
              <a:t>create a new relation</a:t>
            </a:r>
            <a:r>
              <a:rPr lang="en-US" sz="2000" dirty="0" smtClean="0">
                <a:solidFill>
                  <a:srgbClr val="C00000"/>
                </a:solidFill>
              </a:rPr>
              <a:t> S to represent R. </a:t>
            </a:r>
          </a:p>
          <a:p>
            <a:pPr lvl="1" eaLnBrk="1" hangingPunct="1">
              <a:lnSpc>
                <a:spcPct val="80000"/>
              </a:lnSpc>
            </a:pPr>
            <a:r>
              <a:rPr lang="en-US" sz="2000" dirty="0" smtClean="0"/>
              <a:t>Include as </a:t>
            </a:r>
            <a:r>
              <a:rPr lang="en-US" sz="2000" dirty="0" smtClean="0">
                <a:solidFill>
                  <a:srgbClr val="C00000"/>
                </a:solidFill>
              </a:rPr>
              <a:t>foreign key attributes in S the primary keys of the relations that represent the participating entity types</a:t>
            </a:r>
            <a:r>
              <a:rPr lang="en-US" sz="2000" dirty="0" smtClean="0"/>
              <a:t>; </a:t>
            </a:r>
            <a:r>
              <a:rPr lang="en-US" sz="2000" i="1" dirty="0" smtClean="0"/>
              <a:t>their </a:t>
            </a:r>
            <a:r>
              <a:rPr lang="en-US" sz="2000" i="1" u="sng" dirty="0" smtClean="0">
                <a:solidFill>
                  <a:srgbClr val="C00000"/>
                </a:solidFill>
              </a:rPr>
              <a:t>combination will form the primary key</a:t>
            </a:r>
            <a:r>
              <a:rPr lang="en-US" sz="2000" u="sng" dirty="0" smtClean="0">
                <a:solidFill>
                  <a:srgbClr val="C00000"/>
                </a:solidFill>
              </a:rPr>
              <a:t> of S. </a:t>
            </a:r>
          </a:p>
          <a:p>
            <a:pPr lvl="1" eaLnBrk="1" hangingPunct="1">
              <a:lnSpc>
                <a:spcPct val="80000"/>
              </a:lnSpc>
            </a:pPr>
            <a:r>
              <a:rPr lang="en-US" sz="2000" dirty="0" smtClean="0"/>
              <a:t>Also include any simple attributes of the M:N relationship type (or simple components of composite attributes) as attributes of S.</a:t>
            </a:r>
          </a:p>
          <a:p>
            <a:pPr lvl="1" eaLnBrk="1" hangingPunct="1">
              <a:lnSpc>
                <a:spcPct val="80000"/>
              </a:lnSpc>
              <a:buFontTx/>
              <a:buNone/>
            </a:pPr>
            <a:r>
              <a:rPr lang="en-US" sz="1600" dirty="0" smtClean="0"/>
              <a:t>     </a:t>
            </a:r>
          </a:p>
          <a:p>
            <a:pPr lvl="1" eaLnBrk="1" hangingPunct="1">
              <a:lnSpc>
                <a:spcPct val="80000"/>
              </a:lnSpc>
              <a:buFontTx/>
              <a:buNone/>
            </a:pPr>
            <a:r>
              <a:rPr lang="en-US" sz="1800" dirty="0" smtClean="0"/>
              <a:t>     </a:t>
            </a:r>
            <a:r>
              <a:rPr lang="en-US" sz="2000" b="1" dirty="0" smtClean="0"/>
              <a:t>Example:</a:t>
            </a:r>
            <a:r>
              <a:rPr lang="en-US" sz="2000" dirty="0" smtClean="0"/>
              <a:t> The M:N relationship type WORKS_ON from the ER  diagram is mapped by creating a relation WORKS_ON in the relational database schema. The primary keys of the PROJECT and EMPLOYEE relations are included as foreign keys in WORKS_ON and renamed PNO and ESSN, respectively. </a:t>
            </a:r>
          </a:p>
          <a:p>
            <a:pPr lvl="1" eaLnBrk="1" hangingPunct="1">
              <a:lnSpc>
                <a:spcPct val="80000"/>
              </a:lnSpc>
              <a:buFontTx/>
              <a:buNone/>
            </a:pPr>
            <a:r>
              <a:rPr lang="en-US" sz="2000" dirty="0" smtClean="0"/>
              <a:t>    Attribute HOURS in WORKS_ON represents the HOURS attribute of the relation type. The primary key of the WORKS_ON relation is the combination of the foreign key attributes {ESSN, PNO}.  </a:t>
            </a:r>
            <a:endParaRPr lang="en-US" sz="1400" dirty="0" smtClean="0"/>
          </a:p>
          <a:p>
            <a:pPr lvl="1" eaLnBrk="1" hangingPunct="1">
              <a:lnSpc>
                <a:spcPct val="80000"/>
              </a:lnSpc>
              <a:buFontTx/>
              <a:buNone/>
            </a:pPr>
            <a:endParaRPr lang="en-US" sz="1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9FCC18B7-54F3-4A81-B349-51C62A19D070}" type="slidenum">
              <a:rPr lang="en-US" smtClean="0">
                <a:latin typeface="Times New Roman" pitchFamily="18" charset="0"/>
              </a:rPr>
              <a:pPr/>
              <a:t>11</a:t>
            </a:fld>
            <a:endParaRPr lang="en-US" smtClean="0">
              <a:latin typeface="Times New Roman" pitchFamily="18" charset="0"/>
            </a:endParaRPr>
          </a:p>
        </p:txBody>
      </p:sp>
      <p:sp>
        <p:nvSpPr>
          <p:cNvPr id="221187" name="Rectangle 2"/>
          <p:cNvSpPr>
            <a:spLocks noGrp="1" noChangeArrowheads="1"/>
          </p:cNvSpPr>
          <p:nvPr>
            <p:ph type="title"/>
          </p:nvPr>
        </p:nvSpPr>
        <p:spPr>
          <a:xfrm>
            <a:off x="685800" y="258763"/>
            <a:ext cx="7772400" cy="766762"/>
          </a:xfrm>
        </p:spPr>
        <p:txBody>
          <a:bodyPr/>
          <a:lstStyle/>
          <a:p>
            <a:pPr eaLnBrk="1" hangingPunct="1"/>
            <a:r>
              <a:rPr lang="en-US" sz="3600" b="1" smtClean="0"/>
              <a:t/>
            </a:r>
            <a:br>
              <a:rPr lang="en-US" sz="3600" b="1" smtClean="0"/>
            </a:br>
            <a:r>
              <a:rPr lang="en-US" sz="3600" b="1" smtClean="0"/>
              <a:t>ER-to-Relational Mapping Algorithm (cont)</a:t>
            </a:r>
            <a:endParaRPr lang="en-US" sz="3600" smtClean="0"/>
          </a:p>
        </p:txBody>
      </p:sp>
      <p:sp>
        <p:nvSpPr>
          <p:cNvPr id="221188" name="Rectangle 3"/>
          <p:cNvSpPr>
            <a:spLocks noGrp="1" noChangeArrowheads="1"/>
          </p:cNvSpPr>
          <p:nvPr>
            <p:ph type="body" idx="1"/>
          </p:nvPr>
        </p:nvSpPr>
        <p:spPr>
          <a:xfrm>
            <a:off x="323850" y="1533525"/>
            <a:ext cx="8562975" cy="4857750"/>
          </a:xfrm>
        </p:spPr>
        <p:txBody>
          <a:bodyPr/>
          <a:lstStyle/>
          <a:p>
            <a:pPr eaLnBrk="1" hangingPunct="1"/>
            <a:r>
              <a:rPr lang="en-US" sz="2000" b="1" dirty="0" smtClean="0">
                <a:latin typeface="Arial" pitchFamily="34" charset="0"/>
              </a:rPr>
              <a:t>Step 6: Mapping of </a:t>
            </a:r>
            <a:r>
              <a:rPr lang="en-US" sz="2000" b="1" dirty="0" err="1" smtClean="0">
                <a:latin typeface="Arial" pitchFamily="34" charset="0"/>
              </a:rPr>
              <a:t>Multivalued</a:t>
            </a:r>
            <a:r>
              <a:rPr lang="en-US" sz="2000" b="1" dirty="0" smtClean="0">
                <a:latin typeface="Arial" pitchFamily="34" charset="0"/>
              </a:rPr>
              <a:t> attributes.</a:t>
            </a:r>
          </a:p>
          <a:p>
            <a:pPr eaLnBrk="1" hangingPunct="1">
              <a:buFont typeface="Wingdings" pitchFamily="2" charset="2"/>
              <a:buNone/>
            </a:pPr>
            <a:endParaRPr lang="en-US" sz="1400" b="1" dirty="0" smtClean="0">
              <a:latin typeface="Arial" pitchFamily="34" charset="0"/>
            </a:endParaRPr>
          </a:p>
          <a:p>
            <a:pPr lvl="1" eaLnBrk="1" hangingPunct="1"/>
            <a:r>
              <a:rPr lang="en-US" sz="2000" dirty="0" smtClean="0"/>
              <a:t>For </a:t>
            </a:r>
            <a:r>
              <a:rPr lang="en-US" sz="2000" dirty="0" smtClean="0">
                <a:solidFill>
                  <a:srgbClr val="C00000"/>
                </a:solidFill>
              </a:rPr>
              <a:t>each </a:t>
            </a:r>
            <a:r>
              <a:rPr lang="en-US" sz="2000" dirty="0" err="1" smtClean="0">
                <a:solidFill>
                  <a:srgbClr val="C00000"/>
                </a:solidFill>
              </a:rPr>
              <a:t>multivalued</a:t>
            </a:r>
            <a:r>
              <a:rPr lang="en-US" sz="2000" dirty="0" smtClean="0">
                <a:solidFill>
                  <a:srgbClr val="C00000"/>
                </a:solidFill>
              </a:rPr>
              <a:t> attribute A, create a new relation R</a:t>
            </a:r>
            <a:r>
              <a:rPr lang="en-US" sz="2000" dirty="0" smtClean="0"/>
              <a:t>. This relation R will </a:t>
            </a:r>
            <a:r>
              <a:rPr lang="en-US" sz="2000" u="sng" dirty="0" smtClean="0">
                <a:solidFill>
                  <a:srgbClr val="C00000"/>
                </a:solidFill>
              </a:rPr>
              <a:t>include an attribute corresponding to A</a:t>
            </a:r>
            <a:r>
              <a:rPr lang="en-US" sz="2000" dirty="0" smtClean="0"/>
              <a:t>, plus the </a:t>
            </a:r>
            <a:r>
              <a:rPr lang="en-US" sz="2000" u="sng" dirty="0" smtClean="0">
                <a:solidFill>
                  <a:srgbClr val="C00000"/>
                </a:solidFill>
              </a:rPr>
              <a:t>primary key attribute K-as a foreign key </a:t>
            </a:r>
            <a:r>
              <a:rPr lang="en-US" sz="2000" dirty="0" smtClean="0"/>
              <a:t>in R-of the relation that represents the entity type of relationship type that has A as an attribute. </a:t>
            </a:r>
          </a:p>
          <a:p>
            <a:pPr lvl="1" eaLnBrk="1" hangingPunct="1"/>
            <a:r>
              <a:rPr lang="en-US" sz="2000" dirty="0" smtClean="0"/>
              <a:t>The </a:t>
            </a:r>
            <a:r>
              <a:rPr lang="en-US" sz="2000" b="1" u="sng" dirty="0" smtClean="0">
                <a:solidFill>
                  <a:srgbClr val="C00000"/>
                </a:solidFill>
              </a:rPr>
              <a:t>primary key of R is the combination of A and K. </a:t>
            </a:r>
            <a:r>
              <a:rPr lang="en-US" sz="2000" dirty="0" smtClean="0"/>
              <a:t>If the </a:t>
            </a:r>
            <a:r>
              <a:rPr lang="en-US" sz="2000" dirty="0" err="1" smtClean="0"/>
              <a:t>multivalued</a:t>
            </a:r>
            <a:r>
              <a:rPr lang="en-US" sz="2000" dirty="0" smtClean="0"/>
              <a:t> attribute is composite, we include its simple components. </a:t>
            </a:r>
          </a:p>
          <a:p>
            <a:pPr eaLnBrk="1" hangingPunct="1">
              <a:buFont typeface="Wingdings" pitchFamily="2" charset="2"/>
              <a:buNone/>
            </a:pPr>
            <a:endParaRPr lang="en-US" sz="2000" dirty="0" smtClean="0"/>
          </a:p>
          <a:p>
            <a:pPr lvl="1" eaLnBrk="1" hangingPunct="1">
              <a:buFontTx/>
              <a:buNone/>
            </a:pPr>
            <a:r>
              <a:rPr lang="en-US" sz="1800" dirty="0" smtClean="0"/>
              <a:t>     </a:t>
            </a:r>
            <a:r>
              <a:rPr lang="en-US" sz="2000" b="1" dirty="0" smtClean="0"/>
              <a:t>Example:</a:t>
            </a:r>
            <a:r>
              <a:rPr lang="en-US" sz="2000" dirty="0" smtClean="0"/>
              <a:t> The relation DEPT_LOCATIONS is created. The attribute DLOCATION represents the </a:t>
            </a:r>
            <a:r>
              <a:rPr lang="en-US" sz="2000" dirty="0" err="1" smtClean="0"/>
              <a:t>multivalued</a:t>
            </a:r>
            <a:r>
              <a:rPr lang="en-US" sz="2000" dirty="0" smtClean="0"/>
              <a:t> attribute LOCATIONS of DEPARTMENT, while DNUMBER-as foreign key-represents the primary key of the DEPARTMENT relation. The primary key of R is the combination of {DNUMBER, DLOCATION}.</a:t>
            </a:r>
          </a:p>
          <a:p>
            <a:pPr lvl="1" eaLnBrk="1" hangingPunct="1">
              <a:buFontTx/>
              <a:buNone/>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C73D021E-96B3-4AA5-9C12-C86F90FDAFA3}" type="slidenum">
              <a:rPr lang="en-US" smtClean="0">
                <a:latin typeface="Times New Roman" pitchFamily="18" charset="0"/>
              </a:rPr>
              <a:pPr/>
              <a:t>12</a:t>
            </a:fld>
            <a:endParaRPr lang="en-US" smtClean="0">
              <a:latin typeface="Times New Roman" pitchFamily="18" charset="0"/>
            </a:endParaRPr>
          </a:p>
        </p:txBody>
      </p:sp>
      <p:sp>
        <p:nvSpPr>
          <p:cNvPr id="222211" name="Rectangle 2"/>
          <p:cNvSpPr>
            <a:spLocks noGrp="1" noChangeArrowheads="1"/>
          </p:cNvSpPr>
          <p:nvPr>
            <p:ph type="title"/>
          </p:nvPr>
        </p:nvSpPr>
        <p:spPr>
          <a:xfrm>
            <a:off x="685800" y="258763"/>
            <a:ext cx="7772400" cy="766762"/>
          </a:xfrm>
        </p:spPr>
        <p:txBody>
          <a:bodyPr/>
          <a:lstStyle/>
          <a:p>
            <a:pPr eaLnBrk="1" hangingPunct="1"/>
            <a:r>
              <a:rPr lang="en-US" sz="3600" b="1" smtClean="0"/>
              <a:t/>
            </a:r>
            <a:br>
              <a:rPr lang="en-US" sz="3600" b="1" smtClean="0"/>
            </a:br>
            <a:r>
              <a:rPr lang="en-US" sz="3600" b="1" smtClean="0"/>
              <a:t>ER-to-Relational Mapping Algorithm (cont)</a:t>
            </a:r>
            <a:endParaRPr lang="en-US" sz="3600" smtClean="0"/>
          </a:p>
        </p:txBody>
      </p:sp>
      <p:sp>
        <p:nvSpPr>
          <p:cNvPr id="222212" name="Rectangle 3"/>
          <p:cNvSpPr>
            <a:spLocks noGrp="1" noChangeArrowheads="1"/>
          </p:cNvSpPr>
          <p:nvPr>
            <p:ph type="body" idx="1"/>
          </p:nvPr>
        </p:nvSpPr>
        <p:spPr>
          <a:xfrm>
            <a:off x="323850" y="1533525"/>
            <a:ext cx="8343900" cy="4724400"/>
          </a:xfrm>
        </p:spPr>
        <p:txBody>
          <a:bodyPr/>
          <a:lstStyle/>
          <a:p>
            <a:pPr eaLnBrk="1" hangingPunct="1">
              <a:lnSpc>
                <a:spcPct val="90000"/>
              </a:lnSpc>
            </a:pPr>
            <a:r>
              <a:rPr lang="en-US" sz="2400" b="1" dirty="0" smtClean="0">
                <a:latin typeface="Arial" pitchFamily="34" charset="0"/>
              </a:rPr>
              <a:t>Step 7: Mapping of N-</a:t>
            </a:r>
            <a:r>
              <a:rPr lang="en-US" sz="2400" b="1" dirty="0" err="1" smtClean="0">
                <a:latin typeface="Arial" pitchFamily="34" charset="0"/>
              </a:rPr>
              <a:t>ary</a:t>
            </a:r>
            <a:r>
              <a:rPr lang="en-US" sz="2400" b="1" dirty="0" smtClean="0">
                <a:latin typeface="Arial" pitchFamily="34" charset="0"/>
              </a:rPr>
              <a:t> Relationship Types.</a:t>
            </a:r>
          </a:p>
          <a:p>
            <a:pPr eaLnBrk="1" hangingPunct="1">
              <a:lnSpc>
                <a:spcPct val="90000"/>
              </a:lnSpc>
              <a:buFont typeface="Wingdings" pitchFamily="2" charset="2"/>
              <a:buNone/>
            </a:pPr>
            <a:endParaRPr lang="en-US" sz="1000" dirty="0" smtClean="0"/>
          </a:p>
          <a:p>
            <a:pPr lvl="1" eaLnBrk="1" hangingPunct="1">
              <a:lnSpc>
                <a:spcPct val="90000"/>
              </a:lnSpc>
            </a:pPr>
            <a:r>
              <a:rPr lang="en-US" sz="2400" dirty="0" smtClean="0"/>
              <a:t>For </a:t>
            </a:r>
            <a:r>
              <a:rPr lang="en-US" sz="2400" b="1" dirty="0" smtClean="0">
                <a:solidFill>
                  <a:srgbClr val="C00000"/>
                </a:solidFill>
              </a:rPr>
              <a:t>each n-</a:t>
            </a:r>
            <a:r>
              <a:rPr lang="en-US" sz="2400" b="1" dirty="0" err="1" smtClean="0">
                <a:solidFill>
                  <a:srgbClr val="C00000"/>
                </a:solidFill>
              </a:rPr>
              <a:t>ary</a:t>
            </a:r>
            <a:r>
              <a:rPr lang="en-US" sz="2400" b="1" dirty="0" smtClean="0">
                <a:solidFill>
                  <a:srgbClr val="C00000"/>
                </a:solidFill>
              </a:rPr>
              <a:t> relationship type R</a:t>
            </a:r>
            <a:r>
              <a:rPr lang="en-US" sz="2400" dirty="0" smtClean="0"/>
              <a:t>, where n&gt;2, create a </a:t>
            </a:r>
            <a:r>
              <a:rPr lang="en-US" sz="2400" dirty="0" smtClean="0">
                <a:solidFill>
                  <a:srgbClr val="C00000"/>
                </a:solidFill>
              </a:rPr>
              <a:t>new relationship S to represent R</a:t>
            </a:r>
            <a:r>
              <a:rPr lang="en-US" sz="2400" dirty="0" smtClean="0"/>
              <a:t>.</a:t>
            </a:r>
          </a:p>
          <a:p>
            <a:pPr lvl="1" eaLnBrk="1" hangingPunct="1">
              <a:lnSpc>
                <a:spcPct val="90000"/>
              </a:lnSpc>
            </a:pPr>
            <a:r>
              <a:rPr lang="en-US" sz="2400" dirty="0" smtClean="0"/>
              <a:t>Include as </a:t>
            </a:r>
            <a:r>
              <a:rPr lang="en-US" sz="2400" dirty="0" smtClean="0">
                <a:solidFill>
                  <a:srgbClr val="C00000"/>
                </a:solidFill>
              </a:rPr>
              <a:t>foreign key attributes in S the primary keys of the relations that represent the participating </a:t>
            </a:r>
            <a:r>
              <a:rPr lang="en-US" sz="2400" dirty="0" smtClean="0"/>
              <a:t>entity types. </a:t>
            </a:r>
          </a:p>
          <a:p>
            <a:pPr lvl="1" eaLnBrk="1" hangingPunct="1">
              <a:lnSpc>
                <a:spcPct val="90000"/>
              </a:lnSpc>
            </a:pPr>
            <a:r>
              <a:rPr lang="en-US" sz="2400" dirty="0" smtClean="0"/>
              <a:t>Also include any simple attributes of the n-</a:t>
            </a:r>
            <a:r>
              <a:rPr lang="en-US" sz="2400" dirty="0" err="1" smtClean="0"/>
              <a:t>ary</a:t>
            </a:r>
            <a:r>
              <a:rPr lang="en-US" sz="2400" dirty="0" smtClean="0"/>
              <a:t> relationship type (or simple components of composite attributes) as attributes of S.</a:t>
            </a:r>
            <a:r>
              <a:rPr lang="en-US" sz="1800" dirty="0" smtClean="0"/>
              <a:t> </a:t>
            </a:r>
          </a:p>
          <a:p>
            <a:pPr lvl="1" eaLnBrk="1" hangingPunct="1">
              <a:lnSpc>
                <a:spcPct val="90000"/>
              </a:lnSpc>
              <a:buFontTx/>
              <a:buNone/>
            </a:pPr>
            <a:endParaRPr lang="en-US" sz="1000" dirty="0" smtClean="0"/>
          </a:p>
          <a:p>
            <a:pPr lvl="1" eaLnBrk="1" hangingPunct="1">
              <a:lnSpc>
                <a:spcPct val="90000"/>
              </a:lnSpc>
              <a:buFontTx/>
              <a:buNone/>
            </a:pPr>
            <a:r>
              <a:rPr lang="en-US" sz="1800" dirty="0" smtClean="0"/>
              <a:t>     </a:t>
            </a:r>
            <a:r>
              <a:rPr lang="en-US" sz="2000" b="1" dirty="0" smtClean="0"/>
              <a:t>Example: </a:t>
            </a:r>
            <a:r>
              <a:rPr lang="en-US" sz="2000" dirty="0" smtClean="0"/>
              <a:t>The relationship type SUPPY in the ER below. This can be mapped to the relation SUPPLY shown in the relational schema, whose primary key is the combination of the three foreign keys {SNAME, PARTNO, PROJNAME}</a:t>
            </a:r>
            <a:endParaRPr lang="en-US" sz="2400" b="1" dirty="0" smtClean="0">
              <a:solidFill>
                <a:srgbClr val="FF0066"/>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E0A61B6E-84CF-4E4A-9A87-7455BF80204C}" type="slidenum">
              <a:rPr lang="en-US" smtClean="0">
                <a:latin typeface="Times New Roman" pitchFamily="18" charset="0"/>
              </a:rPr>
              <a:pPr/>
              <a:t>13</a:t>
            </a:fld>
            <a:endParaRPr lang="en-US" smtClean="0">
              <a:latin typeface="Times New Roman" pitchFamily="18" charset="0"/>
            </a:endParaRPr>
          </a:p>
        </p:txBody>
      </p:sp>
      <p:sp>
        <p:nvSpPr>
          <p:cNvPr id="223235" name="Rectangle 3"/>
          <p:cNvSpPr>
            <a:spLocks noGrp="1" noChangeArrowheads="1"/>
          </p:cNvSpPr>
          <p:nvPr>
            <p:ph type="title"/>
          </p:nvPr>
        </p:nvSpPr>
        <p:spPr>
          <a:xfrm>
            <a:off x="533400" y="304800"/>
            <a:ext cx="7924800" cy="1439863"/>
          </a:xfrm>
        </p:spPr>
        <p:txBody>
          <a:bodyPr anchor="t"/>
          <a:lstStyle/>
          <a:p>
            <a:pPr algn="l" eaLnBrk="1" hangingPunct="1"/>
            <a:r>
              <a:rPr lang="en-US" sz="2400" b="1" smtClean="0"/>
              <a:t>FIGURE 4.11</a:t>
            </a:r>
            <a:r>
              <a:rPr lang="en-US" sz="2400" smtClean="0"/>
              <a:t/>
            </a:r>
            <a:br>
              <a:rPr lang="en-US" sz="2400" smtClean="0"/>
            </a:br>
            <a:r>
              <a:rPr lang="en-US" sz="2400" smtClean="0"/>
              <a:t>Ternary relationship types. (a) The SUPPLY relationship. </a:t>
            </a:r>
            <a:endParaRPr lang="en-US" smtClean="0"/>
          </a:p>
        </p:txBody>
      </p:sp>
      <p:pic>
        <p:nvPicPr>
          <p:cNvPr id="223236" name="Picture 5" descr="31755_FIG0411a.gif                                             0001035BEeyore                         B91DCF3B:"/>
          <p:cNvPicPr>
            <a:picLocks noGrp="1" noChangeAspect="1" noChangeArrowheads="1"/>
          </p:cNvPicPr>
          <p:nvPr>
            <p:ph idx="1"/>
          </p:nvPr>
        </p:nvPicPr>
        <p:blipFill>
          <a:blip r:embed="rId2"/>
          <a:srcRect/>
          <a:stretch>
            <a:fillRect/>
          </a:stretch>
        </p:blipFill>
        <p:spPr>
          <a:xfrm>
            <a:off x="685800" y="1911350"/>
            <a:ext cx="7772400" cy="26543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5957A8F0-3CBB-429F-8FBE-23AFA98D1881}" type="slidenum">
              <a:rPr lang="en-US" smtClean="0">
                <a:latin typeface="Times New Roman" pitchFamily="18" charset="0"/>
              </a:rPr>
              <a:pPr/>
              <a:t>14</a:t>
            </a:fld>
            <a:endParaRPr lang="en-US" smtClean="0">
              <a:latin typeface="Times New Roman" pitchFamily="18" charset="0"/>
            </a:endParaRPr>
          </a:p>
        </p:txBody>
      </p:sp>
      <p:sp>
        <p:nvSpPr>
          <p:cNvPr id="224259" name="Rectangle 1026"/>
          <p:cNvSpPr>
            <a:spLocks noGrp="1" noChangeArrowheads="1"/>
          </p:cNvSpPr>
          <p:nvPr>
            <p:ph type="title"/>
          </p:nvPr>
        </p:nvSpPr>
        <p:spPr>
          <a:xfrm>
            <a:off x="492125" y="304800"/>
            <a:ext cx="7173913" cy="1143000"/>
          </a:xfrm>
        </p:spPr>
        <p:txBody>
          <a:bodyPr anchor="t"/>
          <a:lstStyle/>
          <a:p>
            <a:pPr algn="l" eaLnBrk="1" hangingPunct="1"/>
            <a:r>
              <a:rPr lang="en-US" sz="2400" b="1" smtClean="0"/>
              <a:t>FIGURE 7.3</a:t>
            </a:r>
            <a:br>
              <a:rPr lang="en-US" sz="2400" b="1" smtClean="0"/>
            </a:br>
            <a:r>
              <a:rPr lang="en-US" sz="2400" smtClean="0"/>
              <a:t>Mapping the </a:t>
            </a:r>
            <a:r>
              <a:rPr lang="en-US" sz="2400" i="1" smtClean="0"/>
              <a:t>n</a:t>
            </a:r>
            <a:r>
              <a:rPr lang="en-US" sz="2400" smtClean="0"/>
              <a:t>-ary relationship type SUPPLY from Figure 4.11a.</a:t>
            </a:r>
            <a:endParaRPr lang="en-US" b="1" smtClean="0"/>
          </a:p>
        </p:txBody>
      </p:sp>
      <p:pic>
        <p:nvPicPr>
          <p:cNvPr id="224260" name="Picture 1027" descr="31755_FIG0901.gif                                              0001035BEeyore                         B91DCF3B:"/>
          <p:cNvPicPr>
            <a:picLocks noGrp="1" noChangeAspect="1" noChangeArrowheads="1"/>
          </p:cNvPicPr>
          <p:nvPr>
            <p:ph idx="1"/>
          </p:nvPr>
        </p:nvPicPr>
        <p:blipFill>
          <a:blip r:embed="rId2"/>
          <a:srcRect/>
          <a:stretch>
            <a:fillRect/>
          </a:stretch>
        </p:blipFill>
        <p:spPr>
          <a:xfrm>
            <a:off x="1476375" y="1752600"/>
            <a:ext cx="6189663" cy="41148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75118C49-5FB5-4882-BBBC-FF48E6295A31}" type="slidenum">
              <a:rPr lang="en-US" smtClean="0">
                <a:latin typeface="Times New Roman" pitchFamily="18" charset="0"/>
              </a:rPr>
              <a:pPr/>
              <a:t>15</a:t>
            </a:fld>
            <a:endParaRPr lang="en-US" smtClean="0">
              <a:latin typeface="Times New Roman" pitchFamily="18" charset="0"/>
            </a:endParaRPr>
          </a:p>
        </p:txBody>
      </p:sp>
      <p:sp>
        <p:nvSpPr>
          <p:cNvPr id="225283" name="Rectangle 2"/>
          <p:cNvSpPr>
            <a:spLocks noGrp="1" noChangeArrowheads="1"/>
          </p:cNvSpPr>
          <p:nvPr>
            <p:ph type="title"/>
          </p:nvPr>
        </p:nvSpPr>
        <p:spPr>
          <a:xfrm>
            <a:off x="685800" y="258763"/>
            <a:ext cx="7772400" cy="766762"/>
          </a:xfrm>
        </p:spPr>
        <p:txBody>
          <a:bodyPr/>
          <a:lstStyle/>
          <a:p>
            <a:pPr eaLnBrk="1" hangingPunct="1"/>
            <a:r>
              <a:rPr lang="en-US" sz="3600" b="1" smtClean="0"/>
              <a:t/>
            </a:r>
            <a:br>
              <a:rPr lang="en-US" sz="3600" b="1" smtClean="0"/>
            </a:br>
            <a:r>
              <a:rPr lang="en-US" sz="3600" b="1" smtClean="0"/>
              <a:t>Summary of Mapping constructs and constraints</a:t>
            </a:r>
            <a:endParaRPr lang="en-US" sz="3600" smtClean="0"/>
          </a:p>
        </p:txBody>
      </p:sp>
      <p:sp>
        <p:nvSpPr>
          <p:cNvPr id="225284" name="Rectangle 3"/>
          <p:cNvSpPr>
            <a:spLocks noGrp="1" noChangeArrowheads="1"/>
          </p:cNvSpPr>
          <p:nvPr>
            <p:ph type="body" idx="1"/>
          </p:nvPr>
        </p:nvSpPr>
        <p:spPr>
          <a:xfrm>
            <a:off x="685800" y="1533525"/>
            <a:ext cx="7981950" cy="4724400"/>
          </a:xfrm>
        </p:spPr>
        <p:txBody>
          <a:bodyPr/>
          <a:lstStyle/>
          <a:p>
            <a:pPr eaLnBrk="1" hangingPunct="1">
              <a:buFont typeface="Wingdings" pitchFamily="2" charset="2"/>
              <a:buNone/>
            </a:pPr>
            <a:endParaRPr lang="en-US" sz="3300" smtClean="0"/>
          </a:p>
          <a:p>
            <a:pPr eaLnBrk="1" hangingPunct="1">
              <a:buFont typeface="Wingdings" pitchFamily="2" charset="2"/>
              <a:buNone/>
            </a:pPr>
            <a:r>
              <a:rPr lang="en-US" sz="2400" smtClean="0"/>
              <a:t>                               </a:t>
            </a:r>
            <a:endParaRPr lang="en-US" sz="2400" b="1" smtClean="0">
              <a:solidFill>
                <a:srgbClr val="FF0066"/>
              </a:solidFill>
            </a:endParaRPr>
          </a:p>
        </p:txBody>
      </p:sp>
      <p:sp>
        <p:nvSpPr>
          <p:cNvPr id="225285" name="Text Box 4"/>
          <p:cNvSpPr txBox="1">
            <a:spLocks noChangeArrowheads="1"/>
          </p:cNvSpPr>
          <p:nvPr/>
        </p:nvSpPr>
        <p:spPr bwMode="auto">
          <a:xfrm>
            <a:off x="922338" y="2043113"/>
            <a:ext cx="8453724" cy="3477875"/>
          </a:xfrm>
          <a:prstGeom prst="rect">
            <a:avLst/>
          </a:prstGeom>
          <a:noFill/>
          <a:ln w="9525">
            <a:noFill/>
            <a:miter lim="800000"/>
            <a:headEnd/>
            <a:tailEnd/>
          </a:ln>
        </p:spPr>
        <p:txBody>
          <a:bodyPr wrap="none">
            <a:spAutoFit/>
          </a:bodyPr>
          <a:lstStyle/>
          <a:p>
            <a:r>
              <a:rPr lang="en-US" sz="2200" b="1" i="1" dirty="0">
                <a:solidFill>
                  <a:schemeClr val="bg2"/>
                </a:solidFill>
              </a:rPr>
              <a:t>Table 7.1 Correspondence between ER and Relational Models</a:t>
            </a:r>
            <a:endParaRPr lang="en-US" sz="1800" dirty="0">
              <a:solidFill>
                <a:schemeClr val="bg2"/>
              </a:solidFill>
            </a:endParaRPr>
          </a:p>
          <a:p>
            <a:endParaRPr lang="en-US" sz="1800" dirty="0">
              <a:solidFill>
                <a:schemeClr val="bg2"/>
              </a:solidFill>
            </a:endParaRPr>
          </a:p>
          <a:p>
            <a:r>
              <a:rPr lang="en-US" sz="1800" b="1" dirty="0">
                <a:solidFill>
                  <a:schemeClr val="bg2"/>
                </a:solidFill>
                <a:latin typeface="Arial" pitchFamily="34" charset="0"/>
              </a:rPr>
              <a:t>ER Model		Relational Model</a:t>
            </a:r>
            <a:endParaRPr lang="en-US" sz="1800" dirty="0">
              <a:solidFill>
                <a:schemeClr val="bg2"/>
              </a:solidFill>
            </a:endParaRPr>
          </a:p>
          <a:p>
            <a:r>
              <a:rPr lang="en-US" sz="1800" dirty="0">
                <a:solidFill>
                  <a:schemeClr val="bg2"/>
                </a:solidFill>
              </a:rPr>
              <a:t>Entity type		“Entity” relation</a:t>
            </a:r>
          </a:p>
          <a:p>
            <a:r>
              <a:rPr lang="en-US" sz="1800" dirty="0">
                <a:solidFill>
                  <a:schemeClr val="bg2"/>
                </a:solidFill>
              </a:rPr>
              <a:t>1:1 or 1:N relationship </a:t>
            </a:r>
            <a:r>
              <a:rPr lang="en-US" sz="1800" dirty="0" smtClean="0">
                <a:solidFill>
                  <a:schemeClr val="bg2"/>
                </a:solidFill>
              </a:rPr>
              <a:t>type Foreign </a:t>
            </a:r>
            <a:r>
              <a:rPr lang="en-US" sz="1800" dirty="0">
                <a:solidFill>
                  <a:schemeClr val="bg2"/>
                </a:solidFill>
              </a:rPr>
              <a:t>key (or “relationship” relation)</a:t>
            </a:r>
          </a:p>
          <a:p>
            <a:r>
              <a:rPr lang="en-US" sz="1800" dirty="0">
                <a:solidFill>
                  <a:schemeClr val="bg2"/>
                </a:solidFill>
              </a:rPr>
              <a:t>M:N relationship type	“Relationship” relation and two foreign keys</a:t>
            </a:r>
          </a:p>
          <a:p>
            <a:r>
              <a:rPr lang="en-US" sz="1800" i="1" dirty="0">
                <a:solidFill>
                  <a:schemeClr val="bg2"/>
                </a:solidFill>
              </a:rPr>
              <a:t>n</a:t>
            </a:r>
            <a:r>
              <a:rPr lang="en-US" sz="1800" dirty="0">
                <a:solidFill>
                  <a:schemeClr val="bg2"/>
                </a:solidFill>
              </a:rPr>
              <a:t>-</a:t>
            </a:r>
            <a:r>
              <a:rPr lang="en-US" sz="1800" dirty="0" err="1">
                <a:solidFill>
                  <a:schemeClr val="bg2"/>
                </a:solidFill>
              </a:rPr>
              <a:t>ary</a:t>
            </a:r>
            <a:r>
              <a:rPr lang="en-US" sz="1800" dirty="0">
                <a:solidFill>
                  <a:schemeClr val="bg2"/>
                </a:solidFill>
              </a:rPr>
              <a:t> relationship type	“Relationship” relation and n foreign keys</a:t>
            </a:r>
          </a:p>
          <a:p>
            <a:r>
              <a:rPr lang="en-US" sz="1800" dirty="0">
                <a:solidFill>
                  <a:schemeClr val="bg2"/>
                </a:solidFill>
              </a:rPr>
              <a:t>Simple attribute		</a:t>
            </a:r>
            <a:r>
              <a:rPr lang="en-US" sz="1800" dirty="0" err="1">
                <a:solidFill>
                  <a:schemeClr val="bg2"/>
                </a:solidFill>
              </a:rPr>
              <a:t>Attribute</a:t>
            </a:r>
            <a:endParaRPr lang="en-US" sz="1800" dirty="0">
              <a:solidFill>
                <a:schemeClr val="bg2"/>
              </a:solidFill>
            </a:endParaRPr>
          </a:p>
          <a:p>
            <a:r>
              <a:rPr lang="en-US" sz="1800" dirty="0">
                <a:solidFill>
                  <a:schemeClr val="bg2"/>
                </a:solidFill>
              </a:rPr>
              <a:t>Composite attribute	</a:t>
            </a:r>
            <a:r>
              <a:rPr lang="en-US" sz="1800" dirty="0" smtClean="0">
                <a:solidFill>
                  <a:schemeClr val="bg2"/>
                </a:solidFill>
              </a:rPr>
              <a:t>Set </a:t>
            </a:r>
            <a:r>
              <a:rPr lang="en-US" sz="1800" dirty="0">
                <a:solidFill>
                  <a:schemeClr val="bg2"/>
                </a:solidFill>
              </a:rPr>
              <a:t>of simple component attributes</a:t>
            </a:r>
          </a:p>
          <a:p>
            <a:r>
              <a:rPr lang="en-US" sz="1800" dirty="0" err="1">
                <a:solidFill>
                  <a:schemeClr val="bg2"/>
                </a:solidFill>
              </a:rPr>
              <a:t>Multivalued</a:t>
            </a:r>
            <a:r>
              <a:rPr lang="en-US" sz="1800" dirty="0">
                <a:solidFill>
                  <a:schemeClr val="bg2"/>
                </a:solidFill>
              </a:rPr>
              <a:t> attribute	Relation and foreign key</a:t>
            </a:r>
          </a:p>
          <a:p>
            <a:r>
              <a:rPr lang="en-US" sz="1800" dirty="0">
                <a:solidFill>
                  <a:schemeClr val="bg2"/>
                </a:solidFill>
              </a:rPr>
              <a:t>Value set		</a:t>
            </a:r>
            <a:r>
              <a:rPr lang="en-US" sz="1800" dirty="0" smtClean="0">
                <a:solidFill>
                  <a:schemeClr val="bg2"/>
                </a:solidFill>
              </a:rPr>
              <a:t>Domain</a:t>
            </a:r>
            <a:endParaRPr lang="en-US" sz="1800" dirty="0">
              <a:solidFill>
                <a:schemeClr val="bg2"/>
              </a:solidFill>
            </a:endParaRPr>
          </a:p>
          <a:p>
            <a:r>
              <a:rPr lang="en-US" sz="1800" dirty="0">
                <a:solidFill>
                  <a:schemeClr val="bg2"/>
                </a:solidFill>
              </a:rPr>
              <a:t>Key attribute		Primary (or secondary) key</a:t>
            </a:r>
            <a:endParaRPr lang="en-US" dirty="0">
              <a:solidFill>
                <a:schemeClr val="bg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Semi-Structured data (XML..) – JSON</a:t>
            </a:r>
          </a:p>
          <a:p>
            <a:r>
              <a:rPr lang="en-US" dirty="0" smtClean="0"/>
              <a:t>Android Apps – Android Programming</a:t>
            </a:r>
          </a:p>
          <a:p>
            <a:r>
              <a:rPr lang="en-US" dirty="0" smtClean="0"/>
              <a:t>Data stream management systems</a:t>
            </a:r>
          </a:p>
          <a:p>
            <a:r>
              <a:rPr lang="en-US" dirty="0" err="1" smtClean="0"/>
              <a:t>BigData</a:t>
            </a:r>
            <a:r>
              <a:rPr lang="en-US" dirty="0" smtClean="0"/>
              <a:t> Analytics – Database Analytics</a:t>
            </a:r>
          </a:p>
          <a:p>
            <a:r>
              <a:rPr lang="en-US" dirty="0" smtClean="0"/>
              <a:t>Multimedia Database systems/ Spatial Data Bases</a:t>
            </a:r>
          </a:p>
          <a:p>
            <a:r>
              <a:rPr lang="en-US" dirty="0" smtClean="0"/>
              <a:t>Data Mining + Database Systems</a:t>
            </a:r>
          </a:p>
          <a:p>
            <a:r>
              <a:rPr lang="en-US" b="1" dirty="0" smtClean="0"/>
              <a:t>Information Retrieval (DB+IR)</a:t>
            </a:r>
          </a:p>
          <a:p>
            <a:r>
              <a:rPr lang="en-US" b="1" dirty="0" smtClean="0"/>
              <a:t>Web content Analysis – Crawler</a:t>
            </a:r>
          </a:p>
          <a:p>
            <a:endParaRPr lang="en-US" b="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smtClean="0"/>
              <a:t>Mapping EER Model Constructs to Relations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CE44A2A8-2CB2-46F7-8309-B794B4216EB7}" type="slidenum">
              <a:rPr lang="en-US" smtClean="0">
                <a:latin typeface="Times New Roman" pitchFamily="18" charset="0"/>
              </a:rPr>
              <a:pPr/>
              <a:t>18</a:t>
            </a:fld>
            <a:endParaRPr lang="en-US" smtClean="0">
              <a:latin typeface="Times New Roman" pitchFamily="18" charset="0"/>
            </a:endParaRPr>
          </a:p>
        </p:txBody>
      </p:sp>
      <p:sp>
        <p:nvSpPr>
          <p:cNvPr id="226307" name="Rectangle 2"/>
          <p:cNvSpPr>
            <a:spLocks noGrp="1" noChangeArrowheads="1"/>
          </p:cNvSpPr>
          <p:nvPr>
            <p:ph type="title"/>
          </p:nvPr>
        </p:nvSpPr>
        <p:spPr>
          <a:xfrm>
            <a:off x="250825" y="303213"/>
            <a:ext cx="8534400" cy="842962"/>
          </a:xfrm>
        </p:spPr>
        <p:txBody>
          <a:bodyPr/>
          <a:lstStyle/>
          <a:p>
            <a:pPr eaLnBrk="1" hangingPunct="1"/>
            <a:r>
              <a:rPr lang="en-US" sz="3600" b="1" dirty="0" smtClean="0"/>
              <a:t>Mapping EER Model Constructs to Relations </a:t>
            </a:r>
          </a:p>
        </p:txBody>
      </p:sp>
      <p:sp>
        <p:nvSpPr>
          <p:cNvPr id="226308" name="Rectangle 3"/>
          <p:cNvSpPr>
            <a:spLocks noGrp="1" noChangeArrowheads="1"/>
          </p:cNvSpPr>
          <p:nvPr>
            <p:ph type="body" idx="1"/>
          </p:nvPr>
        </p:nvSpPr>
        <p:spPr>
          <a:xfrm>
            <a:off x="381000" y="1389063"/>
            <a:ext cx="8534400" cy="4992687"/>
          </a:xfrm>
        </p:spPr>
        <p:txBody>
          <a:bodyPr/>
          <a:lstStyle/>
          <a:p>
            <a:pPr eaLnBrk="1" hangingPunct="1">
              <a:lnSpc>
                <a:spcPct val="80000"/>
              </a:lnSpc>
            </a:pPr>
            <a:r>
              <a:rPr lang="en-US" sz="2000" b="1" dirty="0" smtClean="0">
                <a:latin typeface="Arial" pitchFamily="34" charset="0"/>
              </a:rPr>
              <a:t>Step8: </a:t>
            </a:r>
            <a:r>
              <a:rPr lang="en-US" sz="2000" b="1" dirty="0" smtClean="0">
                <a:solidFill>
                  <a:srgbClr val="C00000"/>
                </a:solidFill>
                <a:latin typeface="Arial" pitchFamily="34" charset="0"/>
              </a:rPr>
              <a:t>Options for Mapping Specialization or Generalization</a:t>
            </a:r>
            <a:r>
              <a:rPr lang="en-US" sz="2000" b="1" dirty="0" smtClean="0">
                <a:latin typeface="Arial" pitchFamily="34" charset="0"/>
              </a:rPr>
              <a:t>.</a:t>
            </a:r>
          </a:p>
          <a:p>
            <a:pPr eaLnBrk="1" hangingPunct="1">
              <a:lnSpc>
                <a:spcPct val="80000"/>
              </a:lnSpc>
              <a:buFont typeface="Wingdings" pitchFamily="2" charset="2"/>
              <a:buNone/>
            </a:pPr>
            <a:endParaRPr lang="en-US" sz="800" b="1" dirty="0" smtClean="0">
              <a:latin typeface="Arial" pitchFamily="34" charset="0"/>
            </a:endParaRPr>
          </a:p>
          <a:p>
            <a:pPr eaLnBrk="1" hangingPunct="1">
              <a:lnSpc>
                <a:spcPct val="80000"/>
              </a:lnSpc>
              <a:buFont typeface="Wingdings" pitchFamily="2" charset="2"/>
              <a:buNone/>
            </a:pPr>
            <a:r>
              <a:rPr lang="en-US" sz="1600" dirty="0" smtClean="0"/>
              <a:t>       </a:t>
            </a:r>
            <a:r>
              <a:rPr lang="en-US" sz="2000" dirty="0" smtClean="0"/>
              <a:t>Convert each specialization with m subclasses {S</a:t>
            </a:r>
            <a:r>
              <a:rPr lang="en-US" sz="2000" baseline="-25000" dirty="0" smtClean="0"/>
              <a:t>1</a:t>
            </a:r>
            <a:r>
              <a:rPr lang="en-US" sz="2000" dirty="0" smtClean="0"/>
              <a:t>, S</a:t>
            </a:r>
            <a:r>
              <a:rPr lang="en-US" sz="2000" baseline="-25000" dirty="0" smtClean="0"/>
              <a:t>2</a:t>
            </a:r>
            <a:r>
              <a:rPr lang="en-US" sz="2000" dirty="0" smtClean="0"/>
              <a:t>,….,</a:t>
            </a:r>
            <a:r>
              <a:rPr lang="en-US" sz="2000" dirty="0" err="1" smtClean="0"/>
              <a:t>S</a:t>
            </a:r>
            <a:r>
              <a:rPr lang="en-US" sz="2000" baseline="-25000" dirty="0" err="1" smtClean="0"/>
              <a:t>m</a:t>
            </a:r>
            <a:r>
              <a:rPr lang="en-US" sz="2000" dirty="0" smtClean="0"/>
              <a:t>} and generalized </a:t>
            </a:r>
            <a:r>
              <a:rPr lang="en-US" sz="2000" dirty="0" err="1" smtClean="0"/>
              <a:t>superclass</a:t>
            </a:r>
            <a:r>
              <a:rPr lang="en-US" sz="2000" dirty="0" smtClean="0"/>
              <a:t> C, where the attributes of C are {k,a</a:t>
            </a:r>
            <a:r>
              <a:rPr lang="en-US" sz="2000" baseline="-25000" dirty="0" smtClean="0"/>
              <a:t>1</a:t>
            </a:r>
            <a:r>
              <a:rPr lang="en-US" sz="2000" dirty="0" smtClean="0"/>
              <a:t>,…a</a:t>
            </a:r>
            <a:r>
              <a:rPr lang="en-US" sz="2000" baseline="-25000" dirty="0" smtClean="0"/>
              <a:t>n</a:t>
            </a:r>
            <a:r>
              <a:rPr lang="en-US" sz="2000" dirty="0" smtClean="0"/>
              <a:t>} and k is the (primary) key, into relational schemas using one of the four following options:</a:t>
            </a:r>
          </a:p>
          <a:p>
            <a:pPr eaLnBrk="1" hangingPunct="1">
              <a:lnSpc>
                <a:spcPct val="80000"/>
              </a:lnSpc>
              <a:buFont typeface="Wingdings" pitchFamily="2" charset="2"/>
              <a:buNone/>
            </a:pPr>
            <a:endParaRPr lang="en-US" sz="1400" dirty="0" smtClean="0"/>
          </a:p>
          <a:p>
            <a:pPr eaLnBrk="1" hangingPunct="1">
              <a:lnSpc>
                <a:spcPct val="80000"/>
              </a:lnSpc>
              <a:buFont typeface="Wingdings" pitchFamily="2" charset="2"/>
              <a:buNone/>
            </a:pPr>
            <a:endParaRPr lang="en-US" sz="1400" dirty="0" smtClean="0"/>
          </a:p>
          <a:p>
            <a:pPr eaLnBrk="1" hangingPunct="1">
              <a:lnSpc>
                <a:spcPct val="80000"/>
              </a:lnSpc>
              <a:buFont typeface="Wingdings" pitchFamily="2" charset="2"/>
              <a:buNone/>
            </a:pPr>
            <a:r>
              <a:rPr lang="en-US" sz="1500" dirty="0" smtClean="0"/>
              <a:t>      </a:t>
            </a:r>
            <a:r>
              <a:rPr lang="en-US" sz="1800" b="1" dirty="0" smtClean="0"/>
              <a:t>Option 8A: </a:t>
            </a:r>
            <a:r>
              <a:rPr lang="en-US" sz="1800" b="1" dirty="0" smtClean="0">
                <a:solidFill>
                  <a:srgbClr val="C00000"/>
                </a:solidFill>
              </a:rPr>
              <a:t>Multiple relations-</a:t>
            </a:r>
            <a:r>
              <a:rPr lang="en-US" sz="1800" b="1" dirty="0" err="1" smtClean="0">
                <a:solidFill>
                  <a:srgbClr val="C00000"/>
                </a:solidFill>
              </a:rPr>
              <a:t>Superclass</a:t>
            </a:r>
            <a:r>
              <a:rPr lang="en-US" sz="1800" b="1" dirty="0" smtClean="0">
                <a:solidFill>
                  <a:srgbClr val="C00000"/>
                </a:solidFill>
              </a:rPr>
              <a:t> and subclasses</a:t>
            </a:r>
            <a:r>
              <a:rPr lang="en-US" sz="1800" b="1" dirty="0" smtClean="0"/>
              <a:t>.</a:t>
            </a:r>
            <a:r>
              <a:rPr lang="en-US" sz="1800" dirty="0" smtClean="0"/>
              <a:t> </a:t>
            </a:r>
          </a:p>
          <a:p>
            <a:pPr eaLnBrk="1" hangingPunct="1">
              <a:lnSpc>
                <a:spcPct val="80000"/>
              </a:lnSpc>
              <a:buFont typeface="Wingdings" pitchFamily="2" charset="2"/>
              <a:buNone/>
            </a:pPr>
            <a:r>
              <a:rPr lang="en-US" sz="1800" dirty="0" smtClean="0"/>
              <a:t>      Create a relation L for C with attributes </a:t>
            </a:r>
            <a:r>
              <a:rPr lang="en-US" sz="1800" dirty="0" err="1" smtClean="0"/>
              <a:t>Attrs</a:t>
            </a:r>
            <a:r>
              <a:rPr lang="en-US" sz="1800" dirty="0" smtClean="0"/>
              <a:t>(L) = {k,a</a:t>
            </a:r>
            <a:r>
              <a:rPr lang="en-US" sz="1800" baseline="-25000" dirty="0" smtClean="0"/>
              <a:t>1</a:t>
            </a:r>
            <a:r>
              <a:rPr lang="en-US" sz="1800" dirty="0" smtClean="0"/>
              <a:t>,…a</a:t>
            </a:r>
            <a:r>
              <a:rPr lang="en-US" sz="1800" baseline="-25000" dirty="0" smtClean="0"/>
              <a:t>n</a:t>
            </a:r>
            <a:r>
              <a:rPr lang="en-US" sz="1800" dirty="0" smtClean="0"/>
              <a:t>} and PK(L) = k. Create a relation L</a:t>
            </a:r>
            <a:r>
              <a:rPr lang="en-US" sz="1800" baseline="-25000" dirty="0" smtClean="0"/>
              <a:t>i</a:t>
            </a:r>
            <a:r>
              <a:rPr lang="en-US" sz="1800" dirty="0" smtClean="0"/>
              <a:t> for each subclass S</a:t>
            </a:r>
            <a:r>
              <a:rPr lang="en-US" sz="1800" baseline="-25000" dirty="0" smtClean="0"/>
              <a:t>i</a:t>
            </a:r>
            <a:r>
              <a:rPr lang="en-US" sz="1800" dirty="0" smtClean="0"/>
              <a:t>, 1 &lt; </a:t>
            </a:r>
            <a:r>
              <a:rPr lang="en-US" sz="1800" dirty="0" err="1" smtClean="0"/>
              <a:t>i</a:t>
            </a:r>
            <a:r>
              <a:rPr lang="en-US" sz="1800" dirty="0" smtClean="0"/>
              <a:t> &lt; m, with the attributes </a:t>
            </a:r>
          </a:p>
          <a:p>
            <a:pPr eaLnBrk="1" hangingPunct="1">
              <a:lnSpc>
                <a:spcPct val="80000"/>
              </a:lnSpc>
              <a:buFont typeface="Wingdings" pitchFamily="2" charset="2"/>
              <a:buNone/>
            </a:pPr>
            <a:r>
              <a:rPr lang="en-US" sz="1800" dirty="0" smtClean="0">
                <a:solidFill>
                  <a:srgbClr val="C00000"/>
                </a:solidFill>
              </a:rPr>
              <a:t>     </a:t>
            </a:r>
            <a:r>
              <a:rPr lang="en-US" sz="1800" dirty="0" err="1" smtClean="0">
                <a:solidFill>
                  <a:srgbClr val="C00000"/>
                </a:solidFill>
              </a:rPr>
              <a:t>Attrs</a:t>
            </a:r>
            <a:r>
              <a:rPr lang="en-US" sz="1800" dirty="0" smtClean="0">
                <a:solidFill>
                  <a:srgbClr val="C00000"/>
                </a:solidFill>
              </a:rPr>
              <a:t>(L</a:t>
            </a:r>
            <a:r>
              <a:rPr lang="en-US" sz="1800" baseline="-25000" dirty="0" smtClean="0">
                <a:solidFill>
                  <a:srgbClr val="C00000"/>
                </a:solidFill>
              </a:rPr>
              <a:t>i</a:t>
            </a:r>
            <a:r>
              <a:rPr lang="en-US" sz="1800" dirty="0" smtClean="0">
                <a:solidFill>
                  <a:srgbClr val="C00000"/>
                </a:solidFill>
              </a:rPr>
              <a:t>) = {k} U {attributes of S</a:t>
            </a:r>
            <a:r>
              <a:rPr lang="en-US" sz="1800" baseline="-25000" dirty="0" smtClean="0">
                <a:solidFill>
                  <a:srgbClr val="C00000"/>
                </a:solidFill>
              </a:rPr>
              <a:t>i</a:t>
            </a:r>
            <a:r>
              <a:rPr lang="en-US" sz="1800" dirty="0" smtClean="0">
                <a:solidFill>
                  <a:srgbClr val="C00000"/>
                </a:solidFill>
              </a:rPr>
              <a:t>} and PK(L</a:t>
            </a:r>
            <a:r>
              <a:rPr lang="en-US" sz="1800" baseline="-25000" dirty="0" smtClean="0">
                <a:solidFill>
                  <a:srgbClr val="C00000"/>
                </a:solidFill>
              </a:rPr>
              <a:t>i</a:t>
            </a:r>
            <a:r>
              <a:rPr lang="en-US" sz="1800" dirty="0" smtClean="0">
                <a:solidFill>
                  <a:srgbClr val="C00000"/>
                </a:solidFill>
              </a:rPr>
              <a:t>)=k. </a:t>
            </a:r>
            <a:r>
              <a:rPr lang="en-US" sz="1800" dirty="0" smtClean="0"/>
              <a:t>This option works </a:t>
            </a:r>
            <a:r>
              <a:rPr lang="en-US" sz="1800" b="1" u="sng" dirty="0" smtClean="0"/>
              <a:t>for any specialization</a:t>
            </a:r>
            <a:r>
              <a:rPr lang="en-US" sz="1800" u="sng" dirty="0" smtClean="0"/>
              <a:t> </a:t>
            </a:r>
            <a:r>
              <a:rPr lang="en-US" sz="1800" dirty="0" smtClean="0"/>
              <a:t>(total or partial, disjoint of over-lapping).  	</a:t>
            </a:r>
          </a:p>
          <a:p>
            <a:pPr eaLnBrk="1" hangingPunct="1">
              <a:lnSpc>
                <a:spcPct val="80000"/>
              </a:lnSpc>
              <a:buFont typeface="Wingdings" pitchFamily="2" charset="2"/>
              <a:buNone/>
            </a:pPr>
            <a:endParaRPr lang="en-US" sz="1800" dirty="0" smtClean="0"/>
          </a:p>
          <a:p>
            <a:pPr eaLnBrk="1" hangingPunct="1">
              <a:lnSpc>
                <a:spcPct val="80000"/>
              </a:lnSpc>
              <a:buFont typeface="Wingdings" pitchFamily="2" charset="2"/>
              <a:buNone/>
            </a:pPr>
            <a:r>
              <a:rPr lang="en-US" sz="1800" dirty="0" smtClean="0"/>
              <a:t>      </a:t>
            </a:r>
            <a:r>
              <a:rPr lang="en-US" sz="1800" b="1" dirty="0" smtClean="0"/>
              <a:t>Option 8B</a:t>
            </a:r>
            <a:r>
              <a:rPr lang="en-US" sz="1800" b="1" dirty="0" smtClean="0">
                <a:solidFill>
                  <a:srgbClr val="C00000"/>
                </a:solidFill>
              </a:rPr>
              <a:t>: Multiple relations-Subclass relations only</a:t>
            </a:r>
          </a:p>
          <a:p>
            <a:pPr eaLnBrk="1" hangingPunct="1">
              <a:lnSpc>
                <a:spcPct val="80000"/>
              </a:lnSpc>
              <a:buFont typeface="Wingdings" pitchFamily="2" charset="2"/>
              <a:buNone/>
            </a:pPr>
            <a:r>
              <a:rPr lang="en-US" sz="1800" b="1" dirty="0" smtClean="0"/>
              <a:t>      </a:t>
            </a:r>
            <a:r>
              <a:rPr lang="en-US" sz="1800" dirty="0" smtClean="0"/>
              <a:t>Create a relation L</a:t>
            </a:r>
            <a:r>
              <a:rPr lang="en-US" sz="1800" baseline="-25000" dirty="0" smtClean="0"/>
              <a:t>i</a:t>
            </a:r>
            <a:r>
              <a:rPr lang="en-US" sz="1800" dirty="0" smtClean="0"/>
              <a:t> for each subclass S</a:t>
            </a:r>
            <a:r>
              <a:rPr lang="en-US" sz="1800" baseline="-25000" dirty="0" smtClean="0"/>
              <a:t>i</a:t>
            </a:r>
            <a:r>
              <a:rPr lang="en-US" sz="1800" dirty="0" smtClean="0"/>
              <a:t>, 1 &lt; </a:t>
            </a:r>
            <a:r>
              <a:rPr lang="en-US" sz="1800" dirty="0" err="1" smtClean="0"/>
              <a:t>i</a:t>
            </a:r>
            <a:r>
              <a:rPr lang="en-US" sz="1800" dirty="0" smtClean="0"/>
              <a:t> &lt; m, with the attributes </a:t>
            </a:r>
          </a:p>
          <a:p>
            <a:pPr eaLnBrk="1" hangingPunct="1">
              <a:lnSpc>
                <a:spcPct val="80000"/>
              </a:lnSpc>
              <a:buFont typeface="Wingdings" pitchFamily="2" charset="2"/>
              <a:buNone/>
            </a:pPr>
            <a:r>
              <a:rPr lang="en-US" sz="1800" dirty="0" err="1" smtClean="0">
                <a:solidFill>
                  <a:srgbClr val="C00000"/>
                </a:solidFill>
              </a:rPr>
              <a:t>Attr</a:t>
            </a:r>
            <a:r>
              <a:rPr lang="en-US" sz="1800" dirty="0" smtClean="0">
                <a:solidFill>
                  <a:srgbClr val="C00000"/>
                </a:solidFill>
              </a:rPr>
              <a:t>(L</a:t>
            </a:r>
            <a:r>
              <a:rPr lang="en-US" sz="1800" baseline="-25000" dirty="0" smtClean="0">
                <a:solidFill>
                  <a:srgbClr val="C00000"/>
                </a:solidFill>
              </a:rPr>
              <a:t>i</a:t>
            </a:r>
            <a:r>
              <a:rPr lang="en-US" sz="1800" dirty="0" smtClean="0">
                <a:solidFill>
                  <a:srgbClr val="C00000"/>
                </a:solidFill>
              </a:rPr>
              <a:t>) = {attributes of S</a:t>
            </a:r>
            <a:r>
              <a:rPr lang="en-US" sz="1800" baseline="-25000" dirty="0" smtClean="0">
                <a:solidFill>
                  <a:srgbClr val="C00000"/>
                </a:solidFill>
              </a:rPr>
              <a:t>i</a:t>
            </a:r>
            <a:r>
              <a:rPr lang="en-US" sz="1800" dirty="0" smtClean="0">
                <a:solidFill>
                  <a:srgbClr val="C00000"/>
                </a:solidFill>
              </a:rPr>
              <a:t>} U {k,a</a:t>
            </a:r>
            <a:r>
              <a:rPr lang="en-US" sz="1800" baseline="-25000" dirty="0" smtClean="0">
                <a:solidFill>
                  <a:srgbClr val="C00000"/>
                </a:solidFill>
              </a:rPr>
              <a:t>1</a:t>
            </a:r>
            <a:r>
              <a:rPr lang="en-US" sz="1800" dirty="0" smtClean="0">
                <a:solidFill>
                  <a:srgbClr val="C00000"/>
                </a:solidFill>
              </a:rPr>
              <a:t>…,a</a:t>
            </a:r>
            <a:r>
              <a:rPr lang="en-US" sz="1800" baseline="-25000" dirty="0" smtClean="0">
                <a:solidFill>
                  <a:srgbClr val="C00000"/>
                </a:solidFill>
              </a:rPr>
              <a:t>n</a:t>
            </a:r>
            <a:r>
              <a:rPr lang="en-US" sz="1800" dirty="0" smtClean="0">
                <a:solidFill>
                  <a:srgbClr val="C00000"/>
                </a:solidFill>
              </a:rPr>
              <a:t>} </a:t>
            </a:r>
            <a:r>
              <a:rPr lang="en-US" sz="1800" dirty="0" smtClean="0"/>
              <a:t>and PK(L</a:t>
            </a:r>
            <a:r>
              <a:rPr lang="en-US" sz="1800" baseline="-25000" dirty="0" smtClean="0"/>
              <a:t>i</a:t>
            </a:r>
            <a:r>
              <a:rPr lang="en-US" sz="1800" dirty="0" smtClean="0"/>
              <a:t>) = k. This option only works for a  specialization whose </a:t>
            </a:r>
            <a:r>
              <a:rPr lang="en-US" sz="1800" u="sng" dirty="0" smtClean="0"/>
              <a:t>subclasses are </a:t>
            </a:r>
            <a:r>
              <a:rPr lang="en-US" sz="1800" b="1" u="sng" dirty="0" smtClean="0"/>
              <a:t>total</a:t>
            </a:r>
            <a:r>
              <a:rPr lang="en-US" sz="1800" u="sng" dirty="0" smtClean="0"/>
              <a:t> </a:t>
            </a:r>
            <a:r>
              <a:rPr lang="en-US" sz="1800" dirty="0" smtClean="0">
                <a:solidFill>
                  <a:srgbClr val="C00000"/>
                </a:solidFill>
              </a:rPr>
              <a:t>(every entity in the </a:t>
            </a:r>
            <a:r>
              <a:rPr lang="en-US" sz="1800" dirty="0" err="1" smtClean="0">
                <a:solidFill>
                  <a:srgbClr val="C00000"/>
                </a:solidFill>
              </a:rPr>
              <a:t>superclass</a:t>
            </a:r>
            <a:r>
              <a:rPr lang="en-US" sz="1800" dirty="0" smtClean="0">
                <a:solidFill>
                  <a:srgbClr val="C00000"/>
                </a:solidFill>
              </a:rPr>
              <a:t> must belong to (at least) one of the subclasses).</a:t>
            </a:r>
          </a:p>
          <a:p>
            <a:pPr eaLnBrk="1" hangingPunct="1">
              <a:lnSpc>
                <a:spcPct val="80000"/>
              </a:lnSpc>
              <a:buFont typeface="Wingdings" pitchFamily="2" charset="2"/>
              <a:buNone/>
            </a:pPr>
            <a:endParaRPr lang="en-US" sz="1800" dirty="0" smtClean="0"/>
          </a:p>
          <a:p>
            <a:pPr eaLnBrk="1" hangingPunct="1">
              <a:lnSpc>
                <a:spcPct val="80000"/>
              </a:lnSpc>
              <a:buFont typeface="Wingdings" pitchFamily="2" charset="2"/>
              <a:buNone/>
            </a:pPr>
            <a:endParaRPr lang="en-US" sz="15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DA14AA58-2547-48C8-8B5B-06E6EEF3D052}" type="slidenum">
              <a:rPr lang="en-US" smtClean="0">
                <a:latin typeface="Times New Roman" pitchFamily="18" charset="0"/>
              </a:rPr>
              <a:pPr/>
              <a:t>19</a:t>
            </a:fld>
            <a:endParaRPr lang="en-US" smtClean="0">
              <a:latin typeface="Times New Roman" pitchFamily="18" charset="0"/>
            </a:endParaRPr>
          </a:p>
        </p:txBody>
      </p:sp>
      <p:sp>
        <p:nvSpPr>
          <p:cNvPr id="227331" name="Rectangle 2"/>
          <p:cNvSpPr>
            <a:spLocks noGrp="1" noChangeArrowheads="1"/>
          </p:cNvSpPr>
          <p:nvPr>
            <p:ph type="title"/>
          </p:nvPr>
        </p:nvSpPr>
        <p:spPr>
          <a:xfrm>
            <a:off x="533400" y="304800"/>
            <a:ext cx="2209800" cy="4165600"/>
          </a:xfrm>
        </p:spPr>
        <p:txBody>
          <a:bodyPr anchor="t"/>
          <a:lstStyle/>
          <a:p>
            <a:pPr algn="l" eaLnBrk="1" hangingPunct="1"/>
            <a:r>
              <a:rPr lang="en-US" sz="2400" b="1" smtClean="0"/>
              <a:t>FIGURE 4.4</a:t>
            </a:r>
            <a:r>
              <a:rPr lang="en-US" sz="2400" smtClean="0"/>
              <a:t/>
            </a:r>
            <a:br>
              <a:rPr lang="en-US" sz="2400" smtClean="0"/>
            </a:br>
            <a:r>
              <a:rPr lang="en-US" sz="2400" smtClean="0"/>
              <a:t>EER diagram notation for an attribute-defined specialization on JobType.</a:t>
            </a:r>
            <a:endParaRPr lang="en-US" smtClean="0"/>
          </a:p>
        </p:txBody>
      </p:sp>
      <p:pic>
        <p:nvPicPr>
          <p:cNvPr id="227332" name="Picture 3" descr="31755_FIG0404.gif                                              0001035BEeyore                         B91DCF3B:"/>
          <p:cNvPicPr>
            <a:picLocks noGrp="1" noChangeAspect="1" noChangeArrowheads="1"/>
          </p:cNvPicPr>
          <p:nvPr>
            <p:ph idx="1"/>
          </p:nvPr>
        </p:nvPicPr>
        <p:blipFill>
          <a:blip r:embed="rId2"/>
          <a:srcRect/>
          <a:stretch>
            <a:fillRect/>
          </a:stretch>
        </p:blipFill>
        <p:spPr>
          <a:xfrm>
            <a:off x="2743200" y="1139825"/>
            <a:ext cx="5697538" cy="460057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0EDF87DA-252D-4BE4-B3CB-D448F1AB1670}" type="slidenum">
              <a:rPr lang="en-US" smtClean="0">
                <a:latin typeface="Times New Roman" pitchFamily="18" charset="0"/>
              </a:rPr>
              <a:pPr/>
              <a:t>2</a:t>
            </a:fld>
            <a:endParaRPr lang="en-US" smtClean="0">
              <a:latin typeface="Times New Roman" pitchFamily="18" charset="0"/>
            </a:endParaRPr>
          </a:p>
        </p:txBody>
      </p:sp>
      <p:sp>
        <p:nvSpPr>
          <p:cNvPr id="212995" name="Rectangle 4"/>
          <p:cNvSpPr>
            <a:spLocks noGrp="1" noChangeArrowheads="1"/>
          </p:cNvSpPr>
          <p:nvPr>
            <p:ph type="title"/>
          </p:nvPr>
        </p:nvSpPr>
        <p:spPr>
          <a:xfrm>
            <a:off x="250825" y="303213"/>
            <a:ext cx="8534400" cy="842962"/>
          </a:xfrm>
        </p:spPr>
        <p:txBody>
          <a:bodyPr/>
          <a:lstStyle/>
          <a:p>
            <a:pPr eaLnBrk="1" hangingPunct="1"/>
            <a:r>
              <a:rPr lang="en-US" sz="3600" b="1" dirty="0" smtClean="0"/>
              <a:t>Outline</a:t>
            </a:r>
          </a:p>
        </p:txBody>
      </p:sp>
      <p:sp>
        <p:nvSpPr>
          <p:cNvPr id="212996" name="Rectangle 5"/>
          <p:cNvSpPr>
            <a:spLocks noGrp="1" noChangeArrowheads="1"/>
          </p:cNvSpPr>
          <p:nvPr>
            <p:ph type="body" idx="1"/>
          </p:nvPr>
        </p:nvSpPr>
        <p:spPr>
          <a:xfrm>
            <a:off x="685800" y="1389063"/>
            <a:ext cx="8458200" cy="4811712"/>
          </a:xfrm>
        </p:spPr>
        <p:txBody>
          <a:bodyPr/>
          <a:lstStyle/>
          <a:p>
            <a:pPr eaLnBrk="1" hangingPunct="1">
              <a:lnSpc>
                <a:spcPct val="80000"/>
              </a:lnSpc>
            </a:pPr>
            <a:endParaRPr lang="en-US" sz="2000" b="1" dirty="0" smtClean="0"/>
          </a:p>
          <a:p>
            <a:pPr eaLnBrk="1" hangingPunct="1">
              <a:lnSpc>
                <a:spcPct val="80000"/>
              </a:lnSpc>
            </a:pPr>
            <a:r>
              <a:rPr lang="en-US" sz="2800" b="1" dirty="0" smtClean="0">
                <a:latin typeface="Arial" pitchFamily="34" charset="0"/>
              </a:rPr>
              <a:t>ER-to-Relational Mapping Algorithm</a:t>
            </a:r>
            <a:r>
              <a:rPr lang="en-US" sz="2800" b="1" dirty="0" smtClean="0"/>
              <a:t> </a:t>
            </a:r>
          </a:p>
          <a:p>
            <a:pPr eaLnBrk="1" hangingPunct="1">
              <a:lnSpc>
                <a:spcPct val="80000"/>
              </a:lnSpc>
              <a:buFont typeface="Wingdings" pitchFamily="2" charset="2"/>
              <a:buNone/>
            </a:pPr>
            <a:endParaRPr lang="en-US" sz="1000" b="1" dirty="0" smtClean="0"/>
          </a:p>
          <a:p>
            <a:pPr eaLnBrk="1" hangingPunct="1">
              <a:lnSpc>
                <a:spcPct val="80000"/>
              </a:lnSpc>
              <a:buFont typeface="Wingdings" pitchFamily="2" charset="2"/>
              <a:buNone/>
            </a:pPr>
            <a:r>
              <a:rPr lang="en-US" sz="2000" b="1" dirty="0" smtClean="0"/>
              <a:t>	</a:t>
            </a:r>
            <a:r>
              <a:rPr lang="en-US" sz="2000" dirty="0" smtClean="0"/>
              <a:t>Step 1: Mapping of Regular Entity Types</a:t>
            </a:r>
          </a:p>
          <a:p>
            <a:pPr eaLnBrk="1" hangingPunct="1">
              <a:lnSpc>
                <a:spcPct val="80000"/>
              </a:lnSpc>
              <a:buFont typeface="Wingdings" pitchFamily="2" charset="2"/>
              <a:buNone/>
            </a:pPr>
            <a:r>
              <a:rPr lang="en-US" sz="2000" dirty="0" smtClean="0"/>
              <a:t>	Step 2: Mapping of Weak Entity Types</a:t>
            </a:r>
          </a:p>
          <a:p>
            <a:pPr eaLnBrk="1" hangingPunct="1">
              <a:lnSpc>
                <a:spcPct val="80000"/>
              </a:lnSpc>
              <a:buFont typeface="Wingdings" pitchFamily="2" charset="2"/>
              <a:buNone/>
            </a:pPr>
            <a:r>
              <a:rPr lang="en-US" sz="2000" dirty="0" smtClean="0"/>
              <a:t>	Step 3: Mapping of Binary 1:1 Relation Types</a:t>
            </a:r>
          </a:p>
          <a:p>
            <a:pPr eaLnBrk="1" hangingPunct="1">
              <a:lnSpc>
                <a:spcPct val="80000"/>
              </a:lnSpc>
              <a:buFont typeface="Wingdings" pitchFamily="2" charset="2"/>
              <a:buNone/>
            </a:pPr>
            <a:r>
              <a:rPr lang="en-US" sz="2000" dirty="0" smtClean="0"/>
              <a:t>	Step 4: Mapping of Binary 1:N Relationship Types.</a:t>
            </a:r>
          </a:p>
          <a:p>
            <a:pPr eaLnBrk="1" hangingPunct="1">
              <a:lnSpc>
                <a:spcPct val="80000"/>
              </a:lnSpc>
              <a:buFont typeface="Wingdings" pitchFamily="2" charset="2"/>
              <a:buNone/>
            </a:pPr>
            <a:r>
              <a:rPr lang="en-US" sz="2000" dirty="0" smtClean="0"/>
              <a:t>	Step 5: Mapping of Binary M:N Relationship Types.</a:t>
            </a:r>
          </a:p>
          <a:p>
            <a:pPr eaLnBrk="1" hangingPunct="1">
              <a:lnSpc>
                <a:spcPct val="80000"/>
              </a:lnSpc>
              <a:buFont typeface="Wingdings" pitchFamily="2" charset="2"/>
              <a:buNone/>
            </a:pPr>
            <a:r>
              <a:rPr lang="en-US" sz="2000" dirty="0" smtClean="0"/>
              <a:t>	Step 6: Mapping of </a:t>
            </a:r>
            <a:r>
              <a:rPr lang="en-US" sz="2000" dirty="0" err="1" smtClean="0"/>
              <a:t>Multivalued</a:t>
            </a:r>
            <a:r>
              <a:rPr lang="en-US" sz="2000" dirty="0" smtClean="0"/>
              <a:t> attributes.</a:t>
            </a:r>
          </a:p>
          <a:p>
            <a:pPr eaLnBrk="1" hangingPunct="1">
              <a:lnSpc>
                <a:spcPct val="80000"/>
              </a:lnSpc>
              <a:buFont typeface="Wingdings" pitchFamily="2" charset="2"/>
              <a:buNone/>
            </a:pPr>
            <a:r>
              <a:rPr lang="en-US" sz="2000" dirty="0" smtClean="0"/>
              <a:t>	Step 7: Mapping of N-</a:t>
            </a:r>
            <a:r>
              <a:rPr lang="en-US" sz="2000" dirty="0" err="1" smtClean="0"/>
              <a:t>ary</a:t>
            </a:r>
            <a:r>
              <a:rPr lang="en-US" sz="2000" dirty="0" smtClean="0"/>
              <a:t> Relationship Types.</a:t>
            </a:r>
          </a:p>
          <a:p>
            <a:pPr eaLnBrk="1" hangingPunct="1">
              <a:lnSpc>
                <a:spcPct val="80000"/>
              </a:lnSpc>
              <a:buFont typeface="Wingdings" pitchFamily="2" charset="2"/>
              <a:buNone/>
            </a:pPr>
            <a:endParaRPr lang="en-US" sz="2000" dirty="0" smtClean="0"/>
          </a:p>
          <a:p>
            <a:pPr eaLnBrk="1" hangingPunct="1">
              <a:lnSpc>
                <a:spcPct val="80000"/>
              </a:lnSpc>
            </a:pPr>
            <a:r>
              <a:rPr lang="en-US" sz="2800" b="1" dirty="0" smtClean="0">
                <a:latin typeface="Arial" pitchFamily="34" charset="0"/>
              </a:rPr>
              <a:t>Mapping EER Model Constructs to Relations</a:t>
            </a:r>
            <a:r>
              <a:rPr lang="en-US" sz="2800" b="1" dirty="0" smtClean="0"/>
              <a:t> </a:t>
            </a:r>
          </a:p>
          <a:p>
            <a:pPr eaLnBrk="1" hangingPunct="1">
              <a:lnSpc>
                <a:spcPct val="80000"/>
              </a:lnSpc>
              <a:buFont typeface="Wingdings" pitchFamily="2" charset="2"/>
              <a:buNone/>
            </a:pPr>
            <a:r>
              <a:rPr lang="en-US" sz="1000" b="1" dirty="0" smtClean="0"/>
              <a:t>	</a:t>
            </a:r>
          </a:p>
          <a:p>
            <a:pPr eaLnBrk="1" hangingPunct="1">
              <a:lnSpc>
                <a:spcPct val="80000"/>
              </a:lnSpc>
              <a:buFont typeface="Wingdings" pitchFamily="2" charset="2"/>
              <a:buNone/>
            </a:pPr>
            <a:r>
              <a:rPr lang="en-US" sz="2000" b="1" dirty="0" smtClean="0"/>
              <a:t>     </a:t>
            </a:r>
            <a:r>
              <a:rPr lang="en-US" sz="2000" dirty="0" smtClean="0"/>
              <a:t>Step 8: Options for Mapping Specialization or Generalization.</a:t>
            </a:r>
          </a:p>
          <a:p>
            <a:pPr eaLnBrk="1" hangingPunct="1">
              <a:lnSpc>
                <a:spcPct val="80000"/>
              </a:lnSpc>
              <a:buFont typeface="Wingdings" pitchFamily="2" charset="2"/>
              <a:buNone/>
            </a:pPr>
            <a:r>
              <a:rPr lang="en-US" sz="2000" dirty="0" smtClean="0"/>
              <a:t>     Step 9: Mapping of Union Types (Categories).</a:t>
            </a:r>
          </a:p>
          <a:p>
            <a:pPr eaLnBrk="1" hangingPunct="1">
              <a:lnSpc>
                <a:spcPct val="80000"/>
              </a:lnSpc>
              <a:buFont typeface="Wingdings" pitchFamily="2" charset="2"/>
              <a:buNone/>
            </a:pPr>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1C2DAB7D-C463-43FC-B9FD-8A66509BC908}" type="slidenum">
              <a:rPr lang="en-US" smtClean="0">
                <a:latin typeface="Times New Roman" pitchFamily="18" charset="0"/>
              </a:rPr>
              <a:pPr/>
              <a:t>20</a:t>
            </a:fld>
            <a:endParaRPr lang="en-US" smtClean="0">
              <a:latin typeface="Times New Roman" pitchFamily="18" charset="0"/>
            </a:endParaRPr>
          </a:p>
        </p:txBody>
      </p:sp>
      <p:pic>
        <p:nvPicPr>
          <p:cNvPr id="228355" name="Picture 4" descr=" 0704a.gif                                                      0001035BEeyore                         B91DCF3B:"/>
          <p:cNvPicPr>
            <a:picLocks noChangeAspect="1" noChangeArrowheads="1"/>
          </p:cNvPicPr>
          <p:nvPr/>
        </p:nvPicPr>
        <p:blipFill>
          <a:blip r:embed="rId2"/>
          <a:srcRect/>
          <a:stretch>
            <a:fillRect/>
          </a:stretch>
        </p:blipFill>
        <p:spPr bwMode="auto">
          <a:xfrm>
            <a:off x="806450" y="2573338"/>
            <a:ext cx="8105775" cy="1985962"/>
          </a:xfrm>
          <a:prstGeom prst="rect">
            <a:avLst/>
          </a:prstGeom>
          <a:noFill/>
          <a:ln w="9525">
            <a:noFill/>
            <a:miter lim="800000"/>
            <a:headEnd/>
            <a:tailEnd/>
          </a:ln>
        </p:spPr>
      </p:pic>
      <p:sp>
        <p:nvSpPr>
          <p:cNvPr id="228356" name="Rectangle 6"/>
          <p:cNvSpPr>
            <a:spLocks noChangeArrowheads="1"/>
          </p:cNvSpPr>
          <p:nvPr/>
        </p:nvSpPr>
        <p:spPr bwMode="auto">
          <a:xfrm>
            <a:off x="685800" y="358775"/>
            <a:ext cx="7772400" cy="1143000"/>
          </a:xfrm>
          <a:prstGeom prst="rect">
            <a:avLst/>
          </a:prstGeom>
          <a:noFill/>
          <a:ln w="9525">
            <a:noFill/>
            <a:miter lim="800000"/>
            <a:headEnd/>
            <a:tailEnd/>
          </a:ln>
        </p:spPr>
        <p:txBody>
          <a:bodyPr lIns="92075" tIns="46038" rIns="92075" bIns="46038"/>
          <a:lstStyle/>
          <a:p>
            <a:r>
              <a:rPr lang="en-US" b="1">
                <a:solidFill>
                  <a:srgbClr val="333399"/>
                </a:solidFill>
                <a:latin typeface="Arial" pitchFamily="34" charset="0"/>
              </a:rPr>
              <a:t>FIGURE 7.4</a:t>
            </a:r>
            <a:br>
              <a:rPr lang="en-US" b="1">
                <a:solidFill>
                  <a:srgbClr val="333399"/>
                </a:solidFill>
                <a:latin typeface="Arial" pitchFamily="34" charset="0"/>
              </a:rPr>
            </a:br>
            <a:r>
              <a:rPr lang="en-US">
                <a:solidFill>
                  <a:srgbClr val="333399"/>
                </a:solidFill>
                <a:latin typeface="Arial" pitchFamily="34" charset="0"/>
              </a:rPr>
              <a:t>Options for mapping specialization or generalization. </a:t>
            </a:r>
            <a:br>
              <a:rPr lang="en-US">
                <a:solidFill>
                  <a:srgbClr val="333399"/>
                </a:solidFill>
                <a:latin typeface="Arial" pitchFamily="34" charset="0"/>
              </a:rPr>
            </a:br>
            <a:r>
              <a:rPr lang="en-US">
                <a:solidFill>
                  <a:srgbClr val="333399"/>
                </a:solidFill>
                <a:latin typeface="Arial" pitchFamily="34" charset="0"/>
              </a:rPr>
              <a:t>(a) Mapping the EER schema in Figure 4.4 using option 8A. </a:t>
            </a:r>
            <a:endParaRPr lang="en-US" b="1">
              <a:solidFill>
                <a:srgbClr val="333399"/>
              </a:solidFill>
              <a:latin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D1AA287F-9F9C-4B2E-BBCE-8CD6F216935F}" type="slidenum">
              <a:rPr lang="en-US" smtClean="0">
                <a:latin typeface="Times New Roman" pitchFamily="18" charset="0"/>
              </a:rPr>
              <a:pPr/>
              <a:t>21</a:t>
            </a:fld>
            <a:endParaRPr lang="en-US" smtClean="0">
              <a:latin typeface="Times New Roman" pitchFamily="18" charset="0"/>
            </a:endParaRPr>
          </a:p>
        </p:txBody>
      </p:sp>
      <p:sp>
        <p:nvSpPr>
          <p:cNvPr id="229379" name="Rectangle 2"/>
          <p:cNvSpPr>
            <a:spLocks noGrp="1" noChangeArrowheads="1"/>
          </p:cNvSpPr>
          <p:nvPr>
            <p:ph type="title"/>
          </p:nvPr>
        </p:nvSpPr>
        <p:spPr>
          <a:xfrm>
            <a:off x="533400" y="304800"/>
            <a:ext cx="8420100" cy="2933700"/>
          </a:xfrm>
        </p:spPr>
        <p:txBody>
          <a:bodyPr anchor="t"/>
          <a:lstStyle/>
          <a:p>
            <a:pPr algn="l" eaLnBrk="1" hangingPunct="1"/>
            <a:r>
              <a:rPr lang="en-US" sz="2400" b="1" smtClean="0"/>
              <a:t>FIGURE 4.3</a:t>
            </a:r>
            <a:r>
              <a:rPr lang="en-US" sz="2400" smtClean="0"/>
              <a:t/>
            </a:r>
            <a:br>
              <a:rPr lang="en-US" sz="2400" smtClean="0"/>
            </a:br>
            <a:r>
              <a:rPr lang="en-US" sz="2400" smtClean="0"/>
              <a:t>Generalization. (b) Generalizing CAR and TRUCK into the superclass VEHICLE.</a:t>
            </a:r>
            <a:endParaRPr lang="en-US" smtClean="0"/>
          </a:p>
        </p:txBody>
      </p:sp>
      <p:pic>
        <p:nvPicPr>
          <p:cNvPr id="229380" name="Picture 5" descr=" 0403b.gif                                                      0001035BEeyore                         B91DCF3B:"/>
          <p:cNvPicPr>
            <a:picLocks noGrp="1" noChangeAspect="1" noChangeArrowheads="1"/>
          </p:cNvPicPr>
          <p:nvPr>
            <p:ph idx="1"/>
          </p:nvPr>
        </p:nvPicPr>
        <p:blipFill>
          <a:blip r:embed="rId2"/>
          <a:srcRect/>
          <a:stretch>
            <a:fillRect/>
          </a:stretch>
        </p:blipFill>
        <p:spPr>
          <a:xfrm>
            <a:off x="685800" y="2103438"/>
            <a:ext cx="7772400" cy="342741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31149E61-80D4-4955-B2EA-0E11FDF40158}" type="slidenum">
              <a:rPr lang="en-US" smtClean="0">
                <a:latin typeface="Times New Roman" pitchFamily="18" charset="0"/>
              </a:rPr>
              <a:pPr/>
              <a:t>22</a:t>
            </a:fld>
            <a:endParaRPr lang="en-US" smtClean="0">
              <a:latin typeface="Times New Roman" pitchFamily="18" charset="0"/>
            </a:endParaRPr>
          </a:p>
        </p:txBody>
      </p:sp>
      <p:sp>
        <p:nvSpPr>
          <p:cNvPr id="230403" name="Rectangle 3"/>
          <p:cNvSpPr>
            <a:spLocks noChangeArrowheads="1"/>
          </p:cNvSpPr>
          <p:nvPr/>
        </p:nvSpPr>
        <p:spPr bwMode="auto">
          <a:xfrm>
            <a:off x="685800" y="358775"/>
            <a:ext cx="7772400" cy="1143000"/>
          </a:xfrm>
          <a:prstGeom prst="rect">
            <a:avLst/>
          </a:prstGeom>
          <a:noFill/>
          <a:ln w="9525">
            <a:noFill/>
            <a:miter lim="800000"/>
            <a:headEnd/>
            <a:tailEnd/>
          </a:ln>
        </p:spPr>
        <p:txBody>
          <a:bodyPr lIns="92075" tIns="46038" rIns="92075" bIns="46038"/>
          <a:lstStyle/>
          <a:p>
            <a:r>
              <a:rPr lang="en-US" b="1">
                <a:solidFill>
                  <a:srgbClr val="333399"/>
                </a:solidFill>
                <a:latin typeface="Arial" pitchFamily="34" charset="0"/>
              </a:rPr>
              <a:t>FIGURE 7.4</a:t>
            </a:r>
            <a:br>
              <a:rPr lang="en-US" b="1">
                <a:solidFill>
                  <a:srgbClr val="333399"/>
                </a:solidFill>
                <a:latin typeface="Arial" pitchFamily="34" charset="0"/>
              </a:rPr>
            </a:br>
            <a:r>
              <a:rPr lang="en-US">
                <a:solidFill>
                  <a:srgbClr val="333399"/>
                </a:solidFill>
                <a:latin typeface="Arial" pitchFamily="34" charset="0"/>
              </a:rPr>
              <a:t>Options for mapping specialization or generalization. </a:t>
            </a:r>
            <a:br>
              <a:rPr lang="en-US">
                <a:solidFill>
                  <a:srgbClr val="333399"/>
                </a:solidFill>
                <a:latin typeface="Arial" pitchFamily="34" charset="0"/>
              </a:rPr>
            </a:br>
            <a:r>
              <a:rPr lang="en-US">
                <a:solidFill>
                  <a:srgbClr val="333399"/>
                </a:solidFill>
                <a:latin typeface="Arial" pitchFamily="34" charset="0"/>
              </a:rPr>
              <a:t> (b) Mapping the EER schema in Figure 4.3b using option 8B. </a:t>
            </a:r>
            <a:endParaRPr lang="en-US" b="1">
              <a:solidFill>
                <a:srgbClr val="333399"/>
              </a:solidFill>
              <a:latin typeface="Arial" pitchFamily="34" charset="0"/>
            </a:endParaRPr>
          </a:p>
        </p:txBody>
      </p:sp>
      <p:pic>
        <p:nvPicPr>
          <p:cNvPr id="230404" name="Picture 4" descr=" 0704b.gif                                                      0001035BEeyore                         B91DCF3B:"/>
          <p:cNvPicPr>
            <a:picLocks noChangeAspect="1" noChangeArrowheads="1"/>
          </p:cNvPicPr>
          <p:nvPr/>
        </p:nvPicPr>
        <p:blipFill>
          <a:blip r:embed="rId2"/>
          <a:srcRect/>
          <a:stretch>
            <a:fillRect/>
          </a:stretch>
        </p:blipFill>
        <p:spPr bwMode="auto">
          <a:xfrm>
            <a:off x="603250" y="2362200"/>
            <a:ext cx="7935913"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AE77FC81-FA49-4F47-A09E-75C2EBCC7934}" type="slidenum">
              <a:rPr lang="en-US" smtClean="0">
                <a:latin typeface="Times New Roman" pitchFamily="18" charset="0"/>
              </a:rPr>
              <a:pPr/>
              <a:t>23</a:t>
            </a:fld>
            <a:endParaRPr lang="en-US" smtClean="0">
              <a:latin typeface="Times New Roman" pitchFamily="18" charset="0"/>
            </a:endParaRPr>
          </a:p>
        </p:txBody>
      </p:sp>
      <p:sp>
        <p:nvSpPr>
          <p:cNvPr id="231427" name="Rectangle 2"/>
          <p:cNvSpPr>
            <a:spLocks noGrp="1" noChangeArrowheads="1"/>
          </p:cNvSpPr>
          <p:nvPr>
            <p:ph type="title"/>
          </p:nvPr>
        </p:nvSpPr>
        <p:spPr>
          <a:xfrm>
            <a:off x="250825" y="303213"/>
            <a:ext cx="8534400" cy="842962"/>
          </a:xfrm>
        </p:spPr>
        <p:txBody>
          <a:bodyPr/>
          <a:lstStyle/>
          <a:p>
            <a:pPr eaLnBrk="1" hangingPunct="1"/>
            <a:r>
              <a:rPr lang="en-US" sz="3600" b="1" smtClean="0"/>
              <a:t>Mapping EER Model Constructs to Relations (cont)</a:t>
            </a:r>
          </a:p>
        </p:txBody>
      </p:sp>
      <p:sp>
        <p:nvSpPr>
          <p:cNvPr id="231428" name="Rectangle 3"/>
          <p:cNvSpPr>
            <a:spLocks noGrp="1" noChangeArrowheads="1"/>
          </p:cNvSpPr>
          <p:nvPr>
            <p:ph type="body" idx="1"/>
          </p:nvPr>
        </p:nvSpPr>
        <p:spPr>
          <a:xfrm>
            <a:off x="409575" y="1962150"/>
            <a:ext cx="8375650" cy="4257675"/>
          </a:xfrm>
        </p:spPr>
        <p:txBody>
          <a:bodyPr/>
          <a:lstStyle/>
          <a:p>
            <a:pPr eaLnBrk="1" hangingPunct="1">
              <a:buFont typeface="Wingdings" pitchFamily="2" charset="2"/>
              <a:buNone/>
            </a:pPr>
            <a:r>
              <a:rPr lang="en-US" b="1" dirty="0" smtClean="0"/>
              <a:t>   </a:t>
            </a:r>
            <a:r>
              <a:rPr lang="en-US" sz="2000" b="1" dirty="0" smtClean="0"/>
              <a:t>Option 8C: </a:t>
            </a:r>
            <a:r>
              <a:rPr lang="en-US" sz="2000" b="1" dirty="0" smtClean="0">
                <a:solidFill>
                  <a:srgbClr val="C00000"/>
                </a:solidFill>
              </a:rPr>
              <a:t>Single relation with one type attribute.</a:t>
            </a:r>
            <a:r>
              <a:rPr lang="en-US" dirty="0" smtClean="0">
                <a:solidFill>
                  <a:srgbClr val="C00000"/>
                </a:solidFill>
              </a:rPr>
              <a:t> </a:t>
            </a:r>
          </a:p>
          <a:p>
            <a:pPr eaLnBrk="1" hangingPunct="1">
              <a:buFont typeface="Wingdings" pitchFamily="2" charset="2"/>
              <a:buNone/>
            </a:pPr>
            <a:r>
              <a:rPr lang="en-US" sz="2500" dirty="0" smtClean="0"/>
              <a:t>     </a:t>
            </a:r>
            <a:r>
              <a:rPr lang="en-US" sz="2000" dirty="0" smtClean="0"/>
              <a:t>Create a single relation L with attributes </a:t>
            </a:r>
            <a:r>
              <a:rPr lang="en-US" sz="2000" dirty="0" err="1" smtClean="0">
                <a:solidFill>
                  <a:srgbClr val="C00000"/>
                </a:solidFill>
              </a:rPr>
              <a:t>Attrs</a:t>
            </a:r>
            <a:r>
              <a:rPr lang="en-US" sz="2000" dirty="0" smtClean="0">
                <a:solidFill>
                  <a:srgbClr val="C00000"/>
                </a:solidFill>
              </a:rPr>
              <a:t>(L) = {k,a</a:t>
            </a:r>
            <a:r>
              <a:rPr lang="en-US" sz="2000" baseline="-25000" dirty="0" smtClean="0">
                <a:solidFill>
                  <a:srgbClr val="C00000"/>
                </a:solidFill>
              </a:rPr>
              <a:t>1</a:t>
            </a:r>
            <a:r>
              <a:rPr lang="en-US" sz="2000" dirty="0" smtClean="0">
                <a:solidFill>
                  <a:srgbClr val="C00000"/>
                </a:solidFill>
              </a:rPr>
              <a:t>,…a</a:t>
            </a:r>
            <a:r>
              <a:rPr lang="en-US" sz="2000" baseline="-25000" dirty="0" smtClean="0">
                <a:solidFill>
                  <a:srgbClr val="C00000"/>
                </a:solidFill>
              </a:rPr>
              <a:t>n</a:t>
            </a:r>
            <a:r>
              <a:rPr lang="en-US" sz="2000" dirty="0" smtClean="0">
                <a:solidFill>
                  <a:srgbClr val="C00000"/>
                </a:solidFill>
              </a:rPr>
              <a:t>} U {attributes of S</a:t>
            </a:r>
            <a:r>
              <a:rPr lang="en-US" sz="2000" baseline="-25000" dirty="0" smtClean="0">
                <a:solidFill>
                  <a:srgbClr val="C00000"/>
                </a:solidFill>
              </a:rPr>
              <a:t>1</a:t>
            </a:r>
            <a:r>
              <a:rPr lang="en-US" sz="2000" dirty="0" smtClean="0">
                <a:solidFill>
                  <a:srgbClr val="C00000"/>
                </a:solidFill>
              </a:rPr>
              <a:t>} U…U {attributes of </a:t>
            </a:r>
            <a:r>
              <a:rPr lang="en-US" sz="2000" dirty="0" err="1" smtClean="0">
                <a:solidFill>
                  <a:srgbClr val="C00000"/>
                </a:solidFill>
              </a:rPr>
              <a:t>S</a:t>
            </a:r>
            <a:r>
              <a:rPr lang="en-US" sz="2000" baseline="-25000" dirty="0" err="1" smtClean="0">
                <a:solidFill>
                  <a:srgbClr val="C00000"/>
                </a:solidFill>
              </a:rPr>
              <a:t>m</a:t>
            </a:r>
            <a:r>
              <a:rPr lang="en-US" sz="2000" dirty="0" smtClean="0">
                <a:solidFill>
                  <a:srgbClr val="C00000"/>
                </a:solidFill>
              </a:rPr>
              <a:t>} U {t}</a:t>
            </a:r>
            <a:r>
              <a:rPr lang="en-US" sz="2000" dirty="0" smtClean="0"/>
              <a:t> and PK(L) = k. The attribute t is called a type (or </a:t>
            </a:r>
            <a:r>
              <a:rPr lang="en-US" sz="2000" b="1" dirty="0" smtClean="0"/>
              <a:t>discriminating</a:t>
            </a:r>
            <a:r>
              <a:rPr lang="en-US" sz="2000" dirty="0" smtClean="0"/>
              <a:t>) attribute </a:t>
            </a:r>
            <a:r>
              <a:rPr lang="en-US" sz="2000" u="sng" dirty="0" smtClean="0"/>
              <a:t>that </a:t>
            </a:r>
            <a:r>
              <a:rPr lang="en-US" sz="2000" u="sng" dirty="0" smtClean="0">
                <a:solidFill>
                  <a:srgbClr val="C00000"/>
                </a:solidFill>
              </a:rPr>
              <a:t>indicates the subclass to which each </a:t>
            </a:r>
            <a:r>
              <a:rPr lang="en-US" sz="2000" u="sng" dirty="0" err="1" smtClean="0">
                <a:solidFill>
                  <a:srgbClr val="C00000"/>
                </a:solidFill>
              </a:rPr>
              <a:t>tuple</a:t>
            </a:r>
            <a:r>
              <a:rPr lang="en-US" sz="2000" u="sng" dirty="0" smtClean="0">
                <a:solidFill>
                  <a:srgbClr val="C00000"/>
                </a:solidFill>
              </a:rPr>
              <a:t> belongs.</a:t>
            </a:r>
          </a:p>
          <a:p>
            <a:pPr eaLnBrk="1" hangingPunct="1">
              <a:buFont typeface="Wingdings" pitchFamily="2" charset="2"/>
              <a:buNone/>
            </a:pPr>
            <a:r>
              <a:rPr lang="en-US" sz="2500" dirty="0" smtClean="0"/>
              <a:t>	</a:t>
            </a:r>
          </a:p>
          <a:p>
            <a:pPr eaLnBrk="1" hangingPunct="1">
              <a:buFont typeface="Wingdings" pitchFamily="2" charset="2"/>
              <a:buNone/>
            </a:pPr>
            <a:r>
              <a:rPr lang="en-US" sz="2000" b="1" dirty="0" smtClean="0"/>
              <a:t>     Option 8D</a:t>
            </a:r>
            <a:r>
              <a:rPr lang="en-US" sz="2000" b="1" dirty="0" smtClean="0">
                <a:solidFill>
                  <a:srgbClr val="C00000"/>
                </a:solidFill>
              </a:rPr>
              <a:t>: Single relation with multiple type attributes</a:t>
            </a:r>
            <a:r>
              <a:rPr lang="en-US" sz="2000" b="1" dirty="0" smtClean="0"/>
              <a:t>.</a:t>
            </a:r>
          </a:p>
          <a:p>
            <a:pPr eaLnBrk="1" hangingPunct="1">
              <a:buFont typeface="Wingdings" pitchFamily="2" charset="2"/>
              <a:buNone/>
            </a:pPr>
            <a:r>
              <a:rPr lang="en-US" sz="2400" b="1" dirty="0" smtClean="0"/>
              <a:t>    </a:t>
            </a:r>
            <a:r>
              <a:rPr lang="en-US" sz="2000" dirty="0" smtClean="0"/>
              <a:t>Create a single relation schema L with attributes </a:t>
            </a:r>
            <a:r>
              <a:rPr lang="en-US" sz="2000" dirty="0" err="1" smtClean="0">
                <a:solidFill>
                  <a:srgbClr val="C00000"/>
                </a:solidFill>
              </a:rPr>
              <a:t>Attrs</a:t>
            </a:r>
            <a:r>
              <a:rPr lang="en-US" sz="2000" dirty="0" smtClean="0">
                <a:solidFill>
                  <a:srgbClr val="C00000"/>
                </a:solidFill>
              </a:rPr>
              <a:t>(L) = {k,a</a:t>
            </a:r>
            <a:r>
              <a:rPr lang="en-US" sz="2000" baseline="-25000" dirty="0" smtClean="0">
                <a:solidFill>
                  <a:srgbClr val="C00000"/>
                </a:solidFill>
              </a:rPr>
              <a:t>1</a:t>
            </a:r>
            <a:r>
              <a:rPr lang="en-US" sz="2000" dirty="0" smtClean="0">
                <a:solidFill>
                  <a:srgbClr val="C00000"/>
                </a:solidFill>
              </a:rPr>
              <a:t>,…a</a:t>
            </a:r>
            <a:r>
              <a:rPr lang="en-US" sz="2000" baseline="-25000" dirty="0" smtClean="0">
                <a:solidFill>
                  <a:srgbClr val="C00000"/>
                </a:solidFill>
              </a:rPr>
              <a:t>n</a:t>
            </a:r>
            <a:r>
              <a:rPr lang="en-US" sz="2000" dirty="0" smtClean="0">
                <a:solidFill>
                  <a:srgbClr val="C00000"/>
                </a:solidFill>
              </a:rPr>
              <a:t>} U {attributes of S</a:t>
            </a:r>
            <a:r>
              <a:rPr lang="en-US" sz="2000" baseline="-25000" dirty="0" smtClean="0">
                <a:solidFill>
                  <a:srgbClr val="C00000"/>
                </a:solidFill>
              </a:rPr>
              <a:t>1</a:t>
            </a:r>
            <a:r>
              <a:rPr lang="en-US" sz="2000" dirty="0" smtClean="0">
                <a:solidFill>
                  <a:srgbClr val="C00000"/>
                </a:solidFill>
              </a:rPr>
              <a:t>} U…U {attributes of </a:t>
            </a:r>
            <a:r>
              <a:rPr lang="en-US" sz="2000" dirty="0" err="1" smtClean="0">
                <a:solidFill>
                  <a:srgbClr val="C00000"/>
                </a:solidFill>
              </a:rPr>
              <a:t>S</a:t>
            </a:r>
            <a:r>
              <a:rPr lang="en-US" sz="2000" baseline="-25000" dirty="0" err="1" smtClean="0">
                <a:solidFill>
                  <a:srgbClr val="C00000"/>
                </a:solidFill>
              </a:rPr>
              <a:t>m</a:t>
            </a:r>
            <a:r>
              <a:rPr lang="en-US" sz="2000" dirty="0" smtClean="0">
                <a:solidFill>
                  <a:srgbClr val="C00000"/>
                </a:solidFill>
              </a:rPr>
              <a:t>} U {t</a:t>
            </a:r>
            <a:r>
              <a:rPr lang="en-US" sz="2000" baseline="-25000" dirty="0" smtClean="0">
                <a:solidFill>
                  <a:srgbClr val="C00000"/>
                </a:solidFill>
              </a:rPr>
              <a:t>1</a:t>
            </a:r>
            <a:r>
              <a:rPr lang="en-US" sz="2000" dirty="0" smtClean="0">
                <a:solidFill>
                  <a:srgbClr val="C00000"/>
                </a:solidFill>
              </a:rPr>
              <a:t>, t</a:t>
            </a:r>
            <a:r>
              <a:rPr lang="en-US" sz="2000" baseline="-25000" dirty="0" smtClean="0">
                <a:solidFill>
                  <a:srgbClr val="C00000"/>
                </a:solidFill>
              </a:rPr>
              <a:t>2</a:t>
            </a:r>
            <a:r>
              <a:rPr lang="en-US" sz="2000" dirty="0" smtClean="0">
                <a:solidFill>
                  <a:srgbClr val="C00000"/>
                </a:solidFill>
              </a:rPr>
              <a:t>,…,t</a:t>
            </a:r>
            <a:r>
              <a:rPr lang="en-US" sz="2000" baseline="-25000" dirty="0" smtClean="0">
                <a:solidFill>
                  <a:srgbClr val="C00000"/>
                </a:solidFill>
              </a:rPr>
              <a:t>m</a:t>
            </a:r>
            <a:r>
              <a:rPr lang="en-US" sz="2000" dirty="0" smtClean="0">
                <a:solidFill>
                  <a:srgbClr val="C00000"/>
                </a:solidFill>
              </a:rPr>
              <a:t>} </a:t>
            </a:r>
            <a:r>
              <a:rPr lang="en-US" sz="2000" dirty="0" smtClean="0"/>
              <a:t>and PK(L) = k. Each </a:t>
            </a:r>
            <a:r>
              <a:rPr lang="en-US" sz="2000" dirty="0" err="1" smtClean="0"/>
              <a:t>t</a:t>
            </a:r>
            <a:r>
              <a:rPr lang="en-US" sz="2000" baseline="-25000" dirty="0" err="1" smtClean="0"/>
              <a:t>i</a:t>
            </a:r>
            <a:r>
              <a:rPr lang="en-US" sz="2000" dirty="0" smtClean="0"/>
              <a:t>, 1 &lt; I &lt; m, is a </a:t>
            </a:r>
            <a:r>
              <a:rPr lang="en-US" sz="2000" u="sng" dirty="0" smtClean="0">
                <a:solidFill>
                  <a:srgbClr val="C00000"/>
                </a:solidFill>
              </a:rPr>
              <a:t>Boolean type attribute indicating whether a </a:t>
            </a:r>
            <a:r>
              <a:rPr lang="en-US" sz="2000" u="sng" dirty="0" err="1" smtClean="0">
                <a:solidFill>
                  <a:srgbClr val="C00000"/>
                </a:solidFill>
              </a:rPr>
              <a:t>tuple</a:t>
            </a:r>
            <a:r>
              <a:rPr lang="en-US" sz="2000" u="sng" dirty="0" smtClean="0">
                <a:solidFill>
                  <a:srgbClr val="C00000"/>
                </a:solidFill>
              </a:rPr>
              <a:t> belongs to the subclass S</a:t>
            </a:r>
            <a:r>
              <a:rPr lang="en-US" sz="2000" u="sng" baseline="-25000" dirty="0" smtClean="0">
                <a:solidFill>
                  <a:srgbClr val="C00000"/>
                </a:solidFill>
              </a:rPr>
              <a:t>i</a:t>
            </a:r>
            <a:r>
              <a:rPr lang="en-US" sz="20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1AE8837E-FD8D-4759-B8AA-6109B19BDDB3}" type="slidenum">
              <a:rPr lang="en-US" smtClean="0">
                <a:latin typeface="Times New Roman" pitchFamily="18" charset="0"/>
              </a:rPr>
              <a:pPr/>
              <a:t>24</a:t>
            </a:fld>
            <a:endParaRPr lang="en-US" smtClean="0">
              <a:latin typeface="Times New Roman" pitchFamily="18" charset="0"/>
            </a:endParaRPr>
          </a:p>
        </p:txBody>
      </p:sp>
      <p:sp>
        <p:nvSpPr>
          <p:cNvPr id="232451" name="Rectangle 2"/>
          <p:cNvSpPr>
            <a:spLocks noGrp="1" noChangeArrowheads="1"/>
          </p:cNvSpPr>
          <p:nvPr>
            <p:ph type="title"/>
          </p:nvPr>
        </p:nvSpPr>
        <p:spPr>
          <a:xfrm>
            <a:off x="533400" y="304800"/>
            <a:ext cx="2209800" cy="4165600"/>
          </a:xfrm>
        </p:spPr>
        <p:txBody>
          <a:bodyPr anchor="t"/>
          <a:lstStyle/>
          <a:p>
            <a:pPr algn="l" eaLnBrk="1" hangingPunct="1"/>
            <a:r>
              <a:rPr lang="en-US" sz="2400" b="1" smtClean="0"/>
              <a:t>FIGURE 4.4</a:t>
            </a:r>
            <a:r>
              <a:rPr lang="en-US" sz="2400" smtClean="0"/>
              <a:t/>
            </a:r>
            <a:br>
              <a:rPr lang="en-US" sz="2400" smtClean="0"/>
            </a:br>
            <a:r>
              <a:rPr lang="en-US" sz="2400" smtClean="0"/>
              <a:t>EER diagram notation for an attribute-defined specialization on JobType.</a:t>
            </a:r>
            <a:endParaRPr lang="en-US" smtClean="0"/>
          </a:p>
        </p:txBody>
      </p:sp>
      <p:pic>
        <p:nvPicPr>
          <p:cNvPr id="232452" name="Picture 3" descr="31755_FIG0404.gif                                              0001035BEeyore                         B91DCF3B:"/>
          <p:cNvPicPr>
            <a:picLocks noGrp="1" noChangeAspect="1" noChangeArrowheads="1"/>
          </p:cNvPicPr>
          <p:nvPr>
            <p:ph idx="1"/>
          </p:nvPr>
        </p:nvPicPr>
        <p:blipFill>
          <a:blip r:embed="rId2"/>
          <a:srcRect/>
          <a:stretch>
            <a:fillRect/>
          </a:stretch>
        </p:blipFill>
        <p:spPr>
          <a:xfrm>
            <a:off x="2743200" y="1139825"/>
            <a:ext cx="5697538" cy="4600575"/>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448E87E1-2AC6-4E56-8ED7-B218F12B615C}" type="slidenum">
              <a:rPr lang="en-US" smtClean="0">
                <a:latin typeface="Times New Roman" pitchFamily="18" charset="0"/>
              </a:rPr>
              <a:pPr/>
              <a:t>25</a:t>
            </a:fld>
            <a:endParaRPr lang="en-US" smtClean="0">
              <a:latin typeface="Times New Roman" pitchFamily="18" charset="0"/>
            </a:endParaRPr>
          </a:p>
        </p:txBody>
      </p:sp>
      <p:sp>
        <p:nvSpPr>
          <p:cNvPr id="233475" name="Rectangle 3"/>
          <p:cNvSpPr>
            <a:spLocks noChangeArrowheads="1"/>
          </p:cNvSpPr>
          <p:nvPr/>
        </p:nvSpPr>
        <p:spPr bwMode="auto">
          <a:xfrm>
            <a:off x="685800" y="358775"/>
            <a:ext cx="7772400" cy="1143000"/>
          </a:xfrm>
          <a:prstGeom prst="rect">
            <a:avLst/>
          </a:prstGeom>
          <a:noFill/>
          <a:ln w="9525">
            <a:noFill/>
            <a:miter lim="800000"/>
            <a:headEnd/>
            <a:tailEnd/>
          </a:ln>
        </p:spPr>
        <p:txBody>
          <a:bodyPr lIns="92075" tIns="46038" rIns="92075" bIns="46038"/>
          <a:lstStyle/>
          <a:p>
            <a:r>
              <a:rPr lang="en-US" b="1">
                <a:solidFill>
                  <a:srgbClr val="333399"/>
                </a:solidFill>
                <a:latin typeface="Arial" pitchFamily="34" charset="0"/>
              </a:rPr>
              <a:t>FIGURE 7.4</a:t>
            </a:r>
            <a:br>
              <a:rPr lang="en-US" b="1">
                <a:solidFill>
                  <a:srgbClr val="333399"/>
                </a:solidFill>
                <a:latin typeface="Arial" pitchFamily="34" charset="0"/>
              </a:rPr>
            </a:br>
            <a:r>
              <a:rPr lang="en-US">
                <a:solidFill>
                  <a:srgbClr val="333399"/>
                </a:solidFill>
                <a:latin typeface="Arial" pitchFamily="34" charset="0"/>
              </a:rPr>
              <a:t>Options for mapping specialization or generalization. </a:t>
            </a:r>
            <a:br>
              <a:rPr lang="en-US">
                <a:solidFill>
                  <a:srgbClr val="333399"/>
                </a:solidFill>
                <a:latin typeface="Arial" pitchFamily="34" charset="0"/>
              </a:rPr>
            </a:br>
            <a:r>
              <a:rPr lang="en-US">
                <a:solidFill>
                  <a:srgbClr val="333399"/>
                </a:solidFill>
                <a:latin typeface="Arial" pitchFamily="34" charset="0"/>
              </a:rPr>
              <a:t>(c) Mapping the EER schema in Figure 4.4 using option 8C.</a:t>
            </a:r>
            <a:endParaRPr lang="en-US" b="1">
              <a:solidFill>
                <a:srgbClr val="333399"/>
              </a:solidFill>
              <a:latin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0" y="2438400"/>
            <a:ext cx="9428328"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2B8BAC25-E4DD-4CE3-A299-5E519485CC0F}" type="slidenum">
              <a:rPr lang="en-US" smtClean="0">
                <a:latin typeface="Times New Roman" pitchFamily="18" charset="0"/>
              </a:rPr>
              <a:pPr/>
              <a:t>26</a:t>
            </a:fld>
            <a:endParaRPr lang="en-US" smtClean="0">
              <a:latin typeface="Times New Roman" pitchFamily="18" charset="0"/>
            </a:endParaRPr>
          </a:p>
        </p:txBody>
      </p:sp>
      <p:sp>
        <p:nvSpPr>
          <p:cNvPr id="234499" name="Rectangle 2"/>
          <p:cNvSpPr>
            <a:spLocks noGrp="1" noChangeArrowheads="1"/>
          </p:cNvSpPr>
          <p:nvPr>
            <p:ph type="title"/>
          </p:nvPr>
        </p:nvSpPr>
        <p:spPr>
          <a:xfrm>
            <a:off x="533400" y="304800"/>
            <a:ext cx="7988300" cy="2933700"/>
          </a:xfrm>
        </p:spPr>
        <p:txBody>
          <a:bodyPr anchor="t"/>
          <a:lstStyle/>
          <a:p>
            <a:pPr algn="l" eaLnBrk="1" hangingPunct="1"/>
            <a:r>
              <a:rPr lang="en-US" sz="2400" b="1" smtClean="0"/>
              <a:t>FIGURE 4.5</a:t>
            </a:r>
            <a:r>
              <a:rPr lang="en-US" sz="2400" smtClean="0"/>
              <a:t/>
            </a:r>
            <a:br>
              <a:rPr lang="en-US" sz="2400" smtClean="0"/>
            </a:br>
            <a:r>
              <a:rPr lang="en-US" sz="2400" smtClean="0"/>
              <a:t>EER diagram notation for an overlapping (nondisjoint) specialization.</a:t>
            </a:r>
            <a:endParaRPr lang="en-US" smtClean="0"/>
          </a:p>
        </p:txBody>
      </p:sp>
      <p:pic>
        <p:nvPicPr>
          <p:cNvPr id="234500" name="Picture 3" descr="31755_FIG0405.gif                                              0001035BEeyore                         B91DCF3B:"/>
          <p:cNvPicPr>
            <a:picLocks noGrp="1" noChangeAspect="1" noChangeArrowheads="1"/>
          </p:cNvPicPr>
          <p:nvPr>
            <p:ph idx="1"/>
          </p:nvPr>
        </p:nvPicPr>
        <p:blipFill>
          <a:blip r:embed="rId2"/>
          <a:srcRect/>
          <a:stretch>
            <a:fillRect/>
          </a:stretch>
        </p:blipFill>
        <p:spPr>
          <a:xfrm>
            <a:off x="898525" y="1644650"/>
            <a:ext cx="7343775" cy="445135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DB758EF4-32FB-48DA-8A67-F4CA818F11D1}" type="slidenum">
              <a:rPr lang="en-US" smtClean="0">
                <a:latin typeface="Times New Roman" pitchFamily="18" charset="0"/>
              </a:rPr>
              <a:pPr/>
              <a:t>27</a:t>
            </a:fld>
            <a:endParaRPr lang="en-US" smtClean="0">
              <a:latin typeface="Times New Roman" pitchFamily="18" charset="0"/>
            </a:endParaRPr>
          </a:p>
        </p:txBody>
      </p:sp>
      <p:sp>
        <p:nvSpPr>
          <p:cNvPr id="235523" name="Rectangle 3"/>
          <p:cNvSpPr>
            <a:spLocks noChangeArrowheads="1"/>
          </p:cNvSpPr>
          <p:nvPr/>
        </p:nvSpPr>
        <p:spPr bwMode="auto">
          <a:xfrm>
            <a:off x="685800" y="358775"/>
            <a:ext cx="7772400" cy="1143000"/>
          </a:xfrm>
          <a:prstGeom prst="rect">
            <a:avLst/>
          </a:prstGeom>
          <a:noFill/>
          <a:ln w="9525">
            <a:noFill/>
            <a:miter lim="800000"/>
            <a:headEnd/>
            <a:tailEnd/>
          </a:ln>
        </p:spPr>
        <p:txBody>
          <a:bodyPr lIns="92075" tIns="46038" rIns="92075" bIns="46038"/>
          <a:lstStyle/>
          <a:p>
            <a:r>
              <a:rPr lang="en-US" b="1">
                <a:solidFill>
                  <a:srgbClr val="333399"/>
                </a:solidFill>
                <a:latin typeface="Arial" pitchFamily="34" charset="0"/>
              </a:rPr>
              <a:t>FIGURE 7.4</a:t>
            </a:r>
            <a:br>
              <a:rPr lang="en-US" b="1">
                <a:solidFill>
                  <a:srgbClr val="333399"/>
                </a:solidFill>
                <a:latin typeface="Arial" pitchFamily="34" charset="0"/>
              </a:rPr>
            </a:br>
            <a:r>
              <a:rPr lang="en-US">
                <a:solidFill>
                  <a:srgbClr val="333399"/>
                </a:solidFill>
                <a:latin typeface="Arial" pitchFamily="34" charset="0"/>
              </a:rPr>
              <a:t>Options for mapping specialization or generalization. </a:t>
            </a:r>
            <a:br>
              <a:rPr lang="en-US">
                <a:solidFill>
                  <a:srgbClr val="333399"/>
                </a:solidFill>
                <a:latin typeface="Arial" pitchFamily="34" charset="0"/>
              </a:rPr>
            </a:br>
            <a:r>
              <a:rPr lang="en-US">
                <a:solidFill>
                  <a:srgbClr val="333399"/>
                </a:solidFill>
                <a:latin typeface="Arial" pitchFamily="34" charset="0"/>
              </a:rPr>
              <a:t>(d) Mapping Figure 4.5 using option 8D with Boolean type fields Mflag and Pflag.</a:t>
            </a:r>
            <a:endParaRPr lang="en-US" b="1">
              <a:solidFill>
                <a:srgbClr val="333399"/>
              </a:solidFill>
              <a:latin typeface="Arial" pitchFamily="34" charset="0"/>
            </a:endParaRPr>
          </a:p>
        </p:txBody>
      </p:sp>
      <p:pic>
        <p:nvPicPr>
          <p:cNvPr id="235524" name="Picture 4" descr=" 0704d.gif                                                      0001035BEeyore                         B91DCF3B:"/>
          <p:cNvPicPr>
            <a:picLocks noChangeAspect="1" noChangeArrowheads="1"/>
          </p:cNvPicPr>
          <p:nvPr/>
        </p:nvPicPr>
        <p:blipFill>
          <a:blip r:embed="rId2"/>
          <a:srcRect/>
          <a:stretch>
            <a:fillRect/>
          </a:stretch>
        </p:blipFill>
        <p:spPr bwMode="auto">
          <a:xfrm>
            <a:off x="682625" y="3043238"/>
            <a:ext cx="7775575" cy="482600"/>
          </a:xfrm>
          <a:prstGeom prst="rect">
            <a:avLst/>
          </a:prstGeom>
          <a:noFill/>
          <a:ln w="9525">
            <a:noFill/>
            <a:miter lim="800000"/>
            <a:headEnd/>
            <a:tailEnd/>
          </a:ln>
        </p:spPr>
      </p:pic>
      <p:cxnSp>
        <p:nvCxnSpPr>
          <p:cNvPr id="8" name="Straight Arrow Connector 7"/>
          <p:cNvCxnSpPr/>
          <p:nvPr/>
        </p:nvCxnSpPr>
        <p:spPr bwMode="auto">
          <a:xfrm rot="5400000">
            <a:off x="2590800" y="2743200"/>
            <a:ext cx="609600" cy="158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bwMode="auto">
          <a:xfrm rot="5400000">
            <a:off x="6096794" y="2818606"/>
            <a:ext cx="609600" cy="158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B68C43B3-6245-4DDE-92CD-EFD1F5E26C63}" type="slidenum">
              <a:rPr lang="en-US" smtClean="0">
                <a:latin typeface="Times New Roman" pitchFamily="18" charset="0"/>
              </a:rPr>
              <a:pPr/>
              <a:t>28</a:t>
            </a:fld>
            <a:endParaRPr lang="en-US" smtClean="0">
              <a:latin typeface="Times New Roman" pitchFamily="18" charset="0"/>
            </a:endParaRPr>
          </a:p>
        </p:txBody>
      </p:sp>
      <p:sp>
        <p:nvSpPr>
          <p:cNvPr id="236547" name="Rectangle 2"/>
          <p:cNvSpPr>
            <a:spLocks noGrp="1" noChangeArrowheads="1"/>
          </p:cNvSpPr>
          <p:nvPr>
            <p:ph type="title"/>
          </p:nvPr>
        </p:nvSpPr>
        <p:spPr>
          <a:xfrm>
            <a:off x="250825" y="303213"/>
            <a:ext cx="8534400" cy="842962"/>
          </a:xfrm>
        </p:spPr>
        <p:txBody>
          <a:bodyPr/>
          <a:lstStyle/>
          <a:p>
            <a:pPr eaLnBrk="1" hangingPunct="1"/>
            <a:r>
              <a:rPr lang="en-US" sz="3600" b="1" smtClean="0"/>
              <a:t>Mapping EER Model Constructs to Relations (cont)</a:t>
            </a:r>
          </a:p>
        </p:txBody>
      </p:sp>
      <p:sp>
        <p:nvSpPr>
          <p:cNvPr id="236548" name="Rectangle 3"/>
          <p:cNvSpPr>
            <a:spLocks noGrp="1" noChangeArrowheads="1"/>
          </p:cNvSpPr>
          <p:nvPr>
            <p:ph type="body" idx="1"/>
          </p:nvPr>
        </p:nvSpPr>
        <p:spPr>
          <a:xfrm>
            <a:off x="371475" y="1389063"/>
            <a:ext cx="8413750" cy="4811712"/>
          </a:xfrm>
        </p:spPr>
        <p:txBody>
          <a:bodyPr/>
          <a:lstStyle/>
          <a:p>
            <a:pPr eaLnBrk="1" hangingPunct="1">
              <a:lnSpc>
                <a:spcPct val="90000"/>
              </a:lnSpc>
            </a:pPr>
            <a:r>
              <a:rPr lang="en-US" sz="2000" b="1" dirty="0" smtClean="0">
                <a:latin typeface="Arial" pitchFamily="34" charset="0"/>
              </a:rPr>
              <a:t>Mapping of Shared Subclasses (Multiple Inheritance)</a:t>
            </a:r>
          </a:p>
          <a:p>
            <a:pPr eaLnBrk="1" hangingPunct="1">
              <a:lnSpc>
                <a:spcPct val="90000"/>
              </a:lnSpc>
              <a:buFont typeface="Wingdings" pitchFamily="2" charset="2"/>
              <a:buNone/>
            </a:pPr>
            <a:r>
              <a:rPr lang="en-US" sz="2400" dirty="0" smtClean="0"/>
              <a:t>     </a:t>
            </a:r>
            <a:r>
              <a:rPr lang="en-US" sz="2000" dirty="0" smtClean="0"/>
              <a:t>A shared subclass, such as STUDENT_ASSISTANT, is a subclass of several classes, indicating multiple inheritance. These classes must all have the same key attribute; otherwise, the shared subclass would be modeled as a category. </a:t>
            </a:r>
          </a:p>
          <a:p>
            <a:pPr eaLnBrk="1" hangingPunct="1">
              <a:lnSpc>
                <a:spcPct val="90000"/>
              </a:lnSpc>
              <a:buFont typeface="Wingdings" pitchFamily="2" charset="2"/>
              <a:buNone/>
            </a:pPr>
            <a:endParaRPr lang="en-US" sz="2000" dirty="0" smtClean="0"/>
          </a:p>
          <a:p>
            <a:pPr eaLnBrk="1" hangingPunct="1">
              <a:lnSpc>
                <a:spcPct val="90000"/>
              </a:lnSpc>
              <a:buFont typeface="Wingdings" pitchFamily="2" charset="2"/>
              <a:buNone/>
            </a:pPr>
            <a:r>
              <a:rPr lang="en-US" sz="2000" dirty="0" smtClean="0"/>
              <a:t>	We can apply any of the options discussed </a:t>
            </a:r>
            <a:r>
              <a:rPr lang="en-US" sz="2000" dirty="0" smtClean="0">
                <a:solidFill>
                  <a:srgbClr val="C00000"/>
                </a:solidFill>
              </a:rPr>
              <a:t>in Step 8 to a shared subclass, subject to the restriction discussed in Step 8 of the mapping algorithm. Below both 8C and 8D are used for the shared class STUDENT_ASSISTANT.</a:t>
            </a:r>
          </a:p>
          <a:p>
            <a:pPr eaLnBrk="1" hangingPunct="1">
              <a:lnSpc>
                <a:spcPct val="90000"/>
              </a:lnSpc>
              <a:buFont typeface="Wingdings" pitchFamily="2" charset="2"/>
              <a:buNone/>
            </a:pPr>
            <a:r>
              <a:rPr lang="en-US" dirty="0" smtClean="0"/>
              <a:t>     </a:t>
            </a:r>
          </a:p>
          <a:p>
            <a:pPr eaLnBrk="1" hangingPunct="1">
              <a:lnSpc>
                <a:spcPct val="90000"/>
              </a:lnSpc>
              <a:buFont typeface="Wingdings" pitchFamily="2" charset="2"/>
              <a:buNone/>
            </a:pPr>
            <a:r>
              <a:rPr lang="en-US" dirty="0" smtClean="0"/>
              <a:t>     </a:t>
            </a:r>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r>
              <a:rPr lang="en-US"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476EE9EE-9E1D-46EF-B28F-12D6F6635E33}" type="slidenum">
              <a:rPr lang="en-US" smtClean="0">
                <a:latin typeface="Times New Roman" pitchFamily="18" charset="0"/>
              </a:rPr>
              <a:pPr/>
              <a:t>29</a:t>
            </a:fld>
            <a:endParaRPr lang="en-US" smtClean="0">
              <a:latin typeface="Times New Roman" pitchFamily="18" charset="0"/>
            </a:endParaRPr>
          </a:p>
        </p:txBody>
      </p:sp>
      <p:sp>
        <p:nvSpPr>
          <p:cNvPr id="239619" name="Rectangle 2"/>
          <p:cNvSpPr>
            <a:spLocks noGrp="1" noChangeArrowheads="1"/>
          </p:cNvSpPr>
          <p:nvPr>
            <p:ph type="title"/>
          </p:nvPr>
        </p:nvSpPr>
        <p:spPr>
          <a:xfrm>
            <a:off x="250825" y="303213"/>
            <a:ext cx="8534400" cy="842962"/>
          </a:xfrm>
        </p:spPr>
        <p:txBody>
          <a:bodyPr/>
          <a:lstStyle/>
          <a:p>
            <a:pPr eaLnBrk="1" hangingPunct="1"/>
            <a:r>
              <a:rPr lang="en-US" sz="4000" b="1" smtClean="0"/>
              <a:t>Mapping EER Model Constructs to Relations (cont)</a:t>
            </a:r>
          </a:p>
        </p:txBody>
      </p:sp>
      <p:sp>
        <p:nvSpPr>
          <p:cNvPr id="239620" name="Rectangle 3"/>
          <p:cNvSpPr>
            <a:spLocks noGrp="1" noChangeArrowheads="1"/>
          </p:cNvSpPr>
          <p:nvPr>
            <p:ph type="body" idx="1"/>
          </p:nvPr>
        </p:nvSpPr>
        <p:spPr>
          <a:xfrm>
            <a:off x="371475" y="1389063"/>
            <a:ext cx="8413750" cy="4811712"/>
          </a:xfrm>
        </p:spPr>
        <p:txBody>
          <a:bodyPr/>
          <a:lstStyle/>
          <a:p>
            <a:pPr eaLnBrk="1" hangingPunct="1"/>
            <a:r>
              <a:rPr lang="en-US" sz="2000" b="1" dirty="0" smtClean="0">
                <a:latin typeface="Arial" pitchFamily="34" charset="0"/>
              </a:rPr>
              <a:t>Step 9: </a:t>
            </a:r>
            <a:r>
              <a:rPr lang="en-US" sz="2000" b="1" dirty="0" smtClean="0">
                <a:solidFill>
                  <a:srgbClr val="C00000"/>
                </a:solidFill>
                <a:latin typeface="Arial" pitchFamily="34" charset="0"/>
              </a:rPr>
              <a:t>Mapping of Union Types (Categories).</a:t>
            </a:r>
          </a:p>
          <a:p>
            <a:pPr eaLnBrk="1" hangingPunct="1">
              <a:buFont typeface="Wingdings" pitchFamily="2" charset="2"/>
              <a:buNone/>
            </a:pPr>
            <a:endParaRPr lang="en-US" sz="900" b="1" dirty="0" smtClean="0"/>
          </a:p>
          <a:p>
            <a:pPr lvl="1" eaLnBrk="1" hangingPunct="1"/>
            <a:r>
              <a:rPr lang="en-US" sz="2000" dirty="0" smtClean="0"/>
              <a:t>For mapping a </a:t>
            </a:r>
            <a:r>
              <a:rPr lang="en-US" sz="2000" dirty="0" smtClean="0">
                <a:solidFill>
                  <a:srgbClr val="C00000"/>
                </a:solidFill>
              </a:rPr>
              <a:t>category whose defining </a:t>
            </a:r>
            <a:r>
              <a:rPr lang="en-US" sz="2000" dirty="0" err="1" smtClean="0">
                <a:solidFill>
                  <a:srgbClr val="C00000"/>
                </a:solidFill>
              </a:rPr>
              <a:t>superclass</a:t>
            </a:r>
            <a:r>
              <a:rPr lang="en-US" sz="2000" dirty="0" smtClean="0">
                <a:solidFill>
                  <a:srgbClr val="C00000"/>
                </a:solidFill>
              </a:rPr>
              <a:t> have different keys</a:t>
            </a:r>
            <a:r>
              <a:rPr lang="en-US" sz="2000" dirty="0" smtClean="0"/>
              <a:t>, it is customary to </a:t>
            </a:r>
            <a:r>
              <a:rPr lang="en-US" sz="2000" dirty="0" smtClean="0">
                <a:solidFill>
                  <a:srgbClr val="C00000"/>
                </a:solidFill>
              </a:rPr>
              <a:t>specify a new key attribute</a:t>
            </a:r>
            <a:r>
              <a:rPr lang="en-US" sz="2000" dirty="0" smtClean="0"/>
              <a:t>, called a </a:t>
            </a:r>
            <a:r>
              <a:rPr lang="en-US" sz="2000" b="1" u="sng" dirty="0" smtClean="0"/>
              <a:t>surrogate key</a:t>
            </a:r>
            <a:r>
              <a:rPr lang="en-US" sz="2000" dirty="0" smtClean="0"/>
              <a:t>, when creating a relation to correspond to the category.</a:t>
            </a:r>
            <a:r>
              <a:rPr lang="en-US" sz="1600" dirty="0" smtClean="0"/>
              <a:t> </a:t>
            </a:r>
          </a:p>
          <a:p>
            <a:pPr lvl="1" eaLnBrk="1" hangingPunct="1"/>
            <a:r>
              <a:rPr lang="en-US" sz="2000" dirty="0" smtClean="0"/>
              <a:t>In the example below we can create a relation OWNER to correspond to the OWNER category and include any attributes of the category in this relation. The primary key of the OWNER relation is the surrogate key, which we called </a:t>
            </a:r>
            <a:r>
              <a:rPr lang="en-US" sz="2000" dirty="0" err="1" smtClean="0"/>
              <a:t>OwnerId</a:t>
            </a:r>
            <a:r>
              <a:rPr lang="en-US" sz="2000" dirty="0" smtClean="0"/>
              <a:t>.</a:t>
            </a:r>
          </a:p>
          <a:p>
            <a:pPr eaLnBrk="1" hangingPunct="1">
              <a:buFont typeface="Wingdings" pitchFamily="2" charset="2"/>
              <a:buNone/>
            </a:pPr>
            <a:r>
              <a:rPr lang="en-US" sz="1800" dirty="0" smtClean="0"/>
              <a:t>  </a:t>
            </a:r>
          </a:p>
          <a:p>
            <a:pPr eaLnBrk="1" hangingPunct="1">
              <a:buFont typeface="Wingdings" pitchFamily="2" charset="2"/>
              <a:buNone/>
            </a:pPr>
            <a:endParaRPr lang="en-US" sz="1800" dirty="0" smtClean="0"/>
          </a:p>
          <a:p>
            <a:pPr eaLnBrk="1" hangingPunct="1">
              <a:buFont typeface="Wingdings" pitchFamily="2" charset="2"/>
              <a:buNone/>
            </a:pPr>
            <a:r>
              <a:rPr lang="en-US" sz="1800" dirty="0" smtClean="0"/>
              <a:t>       </a:t>
            </a:r>
            <a:endParaRPr lang="en-US" sz="2400" b="1" dirty="0" smtClean="0">
              <a:solidFill>
                <a:srgbClr val="FF0066"/>
              </a:solidFill>
            </a:endParaRPr>
          </a:p>
          <a:p>
            <a:pPr eaLnBrk="1" hangingPunct="1">
              <a:buFont typeface="Wingdings" pitchFamily="2" charset="2"/>
              <a:buNone/>
            </a:pPr>
            <a:endParaRPr lang="en-US" sz="2400" dirty="0" smtClean="0"/>
          </a:p>
          <a:p>
            <a:pPr eaLnBrk="1" hangingPunct="1">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BDEEE45F-2A34-47C0-B016-7804E7CE4112}" type="slidenum">
              <a:rPr lang="en-US" smtClean="0">
                <a:latin typeface="Times New Roman" pitchFamily="18" charset="0"/>
              </a:rPr>
              <a:pPr/>
              <a:t>3</a:t>
            </a:fld>
            <a:endParaRPr lang="en-US" smtClean="0">
              <a:latin typeface="Times New Roman" pitchFamily="18" charset="0"/>
            </a:endParaRPr>
          </a:p>
        </p:txBody>
      </p:sp>
      <p:sp>
        <p:nvSpPr>
          <p:cNvPr id="215043" name="Rectangle 1026"/>
          <p:cNvSpPr>
            <a:spLocks noGrp="1" noChangeArrowheads="1"/>
          </p:cNvSpPr>
          <p:nvPr>
            <p:ph type="title"/>
          </p:nvPr>
        </p:nvSpPr>
        <p:spPr>
          <a:xfrm>
            <a:off x="533400" y="304800"/>
            <a:ext cx="2022475" cy="4940300"/>
          </a:xfrm>
        </p:spPr>
        <p:txBody>
          <a:bodyPr anchor="t"/>
          <a:lstStyle/>
          <a:p>
            <a:pPr algn="l" eaLnBrk="1" hangingPunct="1"/>
            <a:r>
              <a:rPr lang="en-US" sz="2400" b="1" smtClean="0"/>
              <a:t>FIGURE 7.1</a:t>
            </a:r>
            <a:r>
              <a:rPr lang="en-US" sz="2400" smtClean="0"/>
              <a:t/>
            </a:r>
            <a:br>
              <a:rPr lang="en-US" sz="2400" smtClean="0"/>
            </a:br>
            <a:r>
              <a:rPr lang="en-US" sz="2400" smtClean="0"/>
              <a:t>The ER conceptual schema diagram for the COMPANY database.</a:t>
            </a:r>
            <a:endParaRPr lang="en-US" smtClean="0"/>
          </a:p>
        </p:txBody>
      </p:sp>
      <p:pic>
        <p:nvPicPr>
          <p:cNvPr id="215044" name="Picture 1027" descr="3.2.gif                                                        0001035BEeyore                         B91DCF3B:"/>
          <p:cNvPicPr>
            <a:picLocks noGrp="1" noChangeAspect="1" noChangeArrowheads="1"/>
          </p:cNvPicPr>
          <p:nvPr>
            <p:ph idx="1"/>
          </p:nvPr>
        </p:nvPicPr>
        <p:blipFill>
          <a:blip r:embed="rId2"/>
          <a:srcRect/>
          <a:stretch>
            <a:fillRect/>
          </a:stretch>
        </p:blipFill>
        <p:spPr>
          <a:xfrm>
            <a:off x="304800" y="0"/>
            <a:ext cx="7543800" cy="6511856"/>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AE0803AA-3688-4344-9660-99369EA8B6E1}" type="slidenum">
              <a:rPr lang="en-US" smtClean="0">
                <a:latin typeface="Times New Roman" pitchFamily="18" charset="0"/>
              </a:rPr>
              <a:pPr/>
              <a:t>30</a:t>
            </a:fld>
            <a:endParaRPr lang="en-US" smtClean="0">
              <a:latin typeface="Times New Roman" pitchFamily="18" charset="0"/>
            </a:endParaRPr>
          </a:p>
        </p:txBody>
      </p:sp>
      <p:sp>
        <p:nvSpPr>
          <p:cNvPr id="240643" name="Rectangle 1026"/>
          <p:cNvSpPr>
            <a:spLocks noGrp="1" noChangeArrowheads="1"/>
          </p:cNvSpPr>
          <p:nvPr>
            <p:ph type="title"/>
          </p:nvPr>
        </p:nvSpPr>
        <p:spPr>
          <a:xfrm>
            <a:off x="533400" y="304800"/>
            <a:ext cx="3860800" cy="2933700"/>
          </a:xfrm>
        </p:spPr>
        <p:txBody>
          <a:bodyPr anchor="t"/>
          <a:lstStyle/>
          <a:p>
            <a:pPr algn="l" eaLnBrk="1" hangingPunct="1"/>
            <a:r>
              <a:rPr lang="en-US" sz="2400" b="1" smtClean="0"/>
              <a:t>FIGURE 4.8</a:t>
            </a:r>
            <a:r>
              <a:rPr lang="en-US" sz="2400" smtClean="0"/>
              <a:t/>
            </a:r>
            <a:br>
              <a:rPr lang="en-US" sz="2400" smtClean="0"/>
            </a:br>
            <a:r>
              <a:rPr lang="en-US" sz="2400" smtClean="0"/>
              <a:t>Two categories (union types): OWNER and REGISTERED_VEHICLE.</a:t>
            </a:r>
            <a:endParaRPr lang="en-US" smtClean="0"/>
          </a:p>
        </p:txBody>
      </p:sp>
      <p:pic>
        <p:nvPicPr>
          <p:cNvPr id="240644" name="Picture 1027" descr="31755_FIG0408.gif                                              0001035BEeyore                         B91DCF3B:"/>
          <p:cNvPicPr>
            <a:picLocks noGrp="1" noChangeAspect="1" noChangeArrowheads="1"/>
          </p:cNvPicPr>
          <p:nvPr>
            <p:ph idx="1"/>
          </p:nvPr>
        </p:nvPicPr>
        <p:blipFill>
          <a:blip r:embed="rId2"/>
          <a:srcRect/>
          <a:stretch>
            <a:fillRect/>
          </a:stretch>
        </p:blipFill>
        <p:spPr>
          <a:xfrm>
            <a:off x="990600" y="0"/>
            <a:ext cx="4421188" cy="60960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5B96515E-CABD-4078-B8C1-9DAC5CC3A433}" type="slidenum">
              <a:rPr lang="en-US" smtClean="0">
                <a:latin typeface="Times New Roman" pitchFamily="18" charset="0"/>
              </a:rPr>
              <a:pPr/>
              <a:t>31</a:t>
            </a:fld>
            <a:endParaRPr lang="en-US" smtClean="0">
              <a:latin typeface="Times New Roman" pitchFamily="18" charset="0"/>
            </a:endParaRPr>
          </a:p>
        </p:txBody>
      </p:sp>
      <p:sp>
        <p:nvSpPr>
          <p:cNvPr id="241667" name="Rectangle 2"/>
          <p:cNvSpPr>
            <a:spLocks noGrp="1" noChangeArrowheads="1"/>
          </p:cNvSpPr>
          <p:nvPr>
            <p:ph type="title"/>
          </p:nvPr>
        </p:nvSpPr>
        <p:spPr>
          <a:xfrm>
            <a:off x="457200" y="228600"/>
            <a:ext cx="2844800" cy="2755900"/>
          </a:xfrm>
        </p:spPr>
        <p:txBody>
          <a:bodyPr anchor="t"/>
          <a:lstStyle/>
          <a:p>
            <a:pPr algn="l" eaLnBrk="1" hangingPunct="1"/>
            <a:r>
              <a:rPr lang="en-US" sz="2400" b="1" smtClean="0"/>
              <a:t>FIGURE 7.6</a:t>
            </a:r>
            <a:br>
              <a:rPr lang="en-US" sz="2400" b="1" smtClean="0"/>
            </a:br>
            <a:r>
              <a:rPr lang="en-US" sz="2400" smtClean="0"/>
              <a:t>Mapping the EER categories (union types) in Figure 4.7 to relations.</a:t>
            </a:r>
            <a:endParaRPr lang="en-US" smtClean="0"/>
          </a:p>
        </p:txBody>
      </p:sp>
      <p:sp>
        <p:nvSpPr>
          <p:cNvPr id="5" name="Content Placeholder 4"/>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814513" y="219075"/>
            <a:ext cx="5514975" cy="6419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0EDF87DA-252D-4BE4-B3CB-D448F1AB1670}" type="slidenum">
              <a:rPr lang="en-US" smtClean="0">
                <a:latin typeface="Times New Roman" pitchFamily="18" charset="0"/>
              </a:rPr>
              <a:pPr/>
              <a:t>32</a:t>
            </a:fld>
            <a:endParaRPr lang="en-US" smtClean="0">
              <a:latin typeface="Times New Roman" pitchFamily="18" charset="0"/>
            </a:endParaRPr>
          </a:p>
        </p:txBody>
      </p:sp>
      <p:sp>
        <p:nvSpPr>
          <p:cNvPr id="212995" name="Rectangle 4"/>
          <p:cNvSpPr>
            <a:spLocks noGrp="1" noChangeArrowheads="1"/>
          </p:cNvSpPr>
          <p:nvPr>
            <p:ph type="title"/>
          </p:nvPr>
        </p:nvSpPr>
        <p:spPr>
          <a:xfrm>
            <a:off x="250825" y="303213"/>
            <a:ext cx="8534400" cy="842962"/>
          </a:xfrm>
        </p:spPr>
        <p:txBody>
          <a:bodyPr/>
          <a:lstStyle/>
          <a:p>
            <a:pPr eaLnBrk="1" hangingPunct="1"/>
            <a:r>
              <a:rPr lang="en-US" sz="3600" b="1" dirty="0" smtClean="0"/>
              <a:t>Outline</a:t>
            </a:r>
          </a:p>
        </p:txBody>
      </p:sp>
      <p:sp>
        <p:nvSpPr>
          <p:cNvPr id="212996" name="Rectangle 5"/>
          <p:cNvSpPr>
            <a:spLocks noGrp="1" noChangeArrowheads="1"/>
          </p:cNvSpPr>
          <p:nvPr>
            <p:ph type="body" idx="1"/>
          </p:nvPr>
        </p:nvSpPr>
        <p:spPr>
          <a:xfrm>
            <a:off x="685800" y="1389063"/>
            <a:ext cx="8458200" cy="4811712"/>
          </a:xfrm>
        </p:spPr>
        <p:txBody>
          <a:bodyPr/>
          <a:lstStyle/>
          <a:p>
            <a:pPr eaLnBrk="1" hangingPunct="1">
              <a:lnSpc>
                <a:spcPct val="80000"/>
              </a:lnSpc>
            </a:pPr>
            <a:endParaRPr lang="en-US" sz="2000" b="1" dirty="0" smtClean="0"/>
          </a:p>
          <a:p>
            <a:pPr eaLnBrk="1" hangingPunct="1">
              <a:lnSpc>
                <a:spcPct val="80000"/>
              </a:lnSpc>
            </a:pPr>
            <a:r>
              <a:rPr lang="en-US" sz="2800" b="1" dirty="0" smtClean="0">
                <a:latin typeface="Arial" pitchFamily="34" charset="0"/>
              </a:rPr>
              <a:t>ER-to-Relational Mapping Algorithm</a:t>
            </a:r>
            <a:r>
              <a:rPr lang="en-US" sz="2800" b="1" dirty="0" smtClean="0"/>
              <a:t> </a:t>
            </a:r>
          </a:p>
          <a:p>
            <a:pPr eaLnBrk="1" hangingPunct="1">
              <a:lnSpc>
                <a:spcPct val="80000"/>
              </a:lnSpc>
              <a:buFont typeface="Wingdings" pitchFamily="2" charset="2"/>
              <a:buNone/>
            </a:pPr>
            <a:endParaRPr lang="en-US" sz="1000" b="1" dirty="0" smtClean="0"/>
          </a:p>
          <a:p>
            <a:pPr eaLnBrk="1" hangingPunct="1">
              <a:lnSpc>
                <a:spcPct val="80000"/>
              </a:lnSpc>
              <a:buFont typeface="Wingdings" pitchFamily="2" charset="2"/>
              <a:buNone/>
            </a:pPr>
            <a:r>
              <a:rPr lang="en-US" sz="2000" b="1" dirty="0" smtClean="0"/>
              <a:t>	</a:t>
            </a:r>
            <a:r>
              <a:rPr lang="en-US" sz="2000" dirty="0" smtClean="0"/>
              <a:t>Step 1: Mapping of Regular Entity Types</a:t>
            </a:r>
          </a:p>
          <a:p>
            <a:pPr eaLnBrk="1" hangingPunct="1">
              <a:lnSpc>
                <a:spcPct val="80000"/>
              </a:lnSpc>
              <a:buFont typeface="Wingdings" pitchFamily="2" charset="2"/>
              <a:buNone/>
            </a:pPr>
            <a:r>
              <a:rPr lang="en-US" sz="2000" dirty="0" smtClean="0"/>
              <a:t>	Step 2: Mapping of Weak Entity Types</a:t>
            </a:r>
          </a:p>
          <a:p>
            <a:pPr eaLnBrk="1" hangingPunct="1">
              <a:lnSpc>
                <a:spcPct val="80000"/>
              </a:lnSpc>
              <a:buFont typeface="Wingdings" pitchFamily="2" charset="2"/>
              <a:buNone/>
            </a:pPr>
            <a:r>
              <a:rPr lang="en-US" sz="2000" dirty="0" smtClean="0"/>
              <a:t>	Step 3: Mapping of Binary 1:1 Relation Types</a:t>
            </a:r>
          </a:p>
          <a:p>
            <a:pPr eaLnBrk="1" hangingPunct="1">
              <a:lnSpc>
                <a:spcPct val="80000"/>
              </a:lnSpc>
              <a:buFont typeface="Wingdings" pitchFamily="2" charset="2"/>
              <a:buNone/>
            </a:pPr>
            <a:r>
              <a:rPr lang="en-US" sz="2000" dirty="0" smtClean="0"/>
              <a:t>	Step 4: Mapping of Binary 1:N Relationship Types.</a:t>
            </a:r>
          </a:p>
          <a:p>
            <a:pPr eaLnBrk="1" hangingPunct="1">
              <a:lnSpc>
                <a:spcPct val="80000"/>
              </a:lnSpc>
              <a:buFont typeface="Wingdings" pitchFamily="2" charset="2"/>
              <a:buNone/>
            </a:pPr>
            <a:r>
              <a:rPr lang="en-US" sz="2000" dirty="0" smtClean="0"/>
              <a:t>	Step 5: Mapping of Binary M:N Relationship Types.</a:t>
            </a:r>
          </a:p>
          <a:p>
            <a:pPr eaLnBrk="1" hangingPunct="1">
              <a:lnSpc>
                <a:spcPct val="80000"/>
              </a:lnSpc>
              <a:buFont typeface="Wingdings" pitchFamily="2" charset="2"/>
              <a:buNone/>
            </a:pPr>
            <a:r>
              <a:rPr lang="en-US" sz="2000" dirty="0" smtClean="0"/>
              <a:t>	Step 6: Mapping of </a:t>
            </a:r>
            <a:r>
              <a:rPr lang="en-US" sz="2000" dirty="0" err="1" smtClean="0"/>
              <a:t>Multivalued</a:t>
            </a:r>
            <a:r>
              <a:rPr lang="en-US" sz="2000" dirty="0" smtClean="0"/>
              <a:t> attributes.</a:t>
            </a:r>
          </a:p>
          <a:p>
            <a:pPr eaLnBrk="1" hangingPunct="1">
              <a:lnSpc>
                <a:spcPct val="80000"/>
              </a:lnSpc>
              <a:buFont typeface="Wingdings" pitchFamily="2" charset="2"/>
              <a:buNone/>
            </a:pPr>
            <a:r>
              <a:rPr lang="en-US" sz="2000" dirty="0" smtClean="0"/>
              <a:t>	Step 7: Mapping of N-</a:t>
            </a:r>
            <a:r>
              <a:rPr lang="en-US" sz="2000" dirty="0" err="1" smtClean="0"/>
              <a:t>ary</a:t>
            </a:r>
            <a:r>
              <a:rPr lang="en-US" sz="2000" dirty="0" smtClean="0"/>
              <a:t> Relationship Types.</a:t>
            </a:r>
          </a:p>
          <a:p>
            <a:pPr eaLnBrk="1" hangingPunct="1">
              <a:lnSpc>
                <a:spcPct val="80000"/>
              </a:lnSpc>
              <a:buFont typeface="Wingdings" pitchFamily="2" charset="2"/>
              <a:buNone/>
            </a:pPr>
            <a:endParaRPr lang="en-US" sz="2000" dirty="0" smtClean="0"/>
          </a:p>
          <a:p>
            <a:pPr eaLnBrk="1" hangingPunct="1">
              <a:lnSpc>
                <a:spcPct val="80000"/>
              </a:lnSpc>
            </a:pPr>
            <a:r>
              <a:rPr lang="en-US" sz="2800" b="1" dirty="0" smtClean="0">
                <a:latin typeface="Arial" pitchFamily="34" charset="0"/>
              </a:rPr>
              <a:t>Mapping EER Model Constructs to Relations</a:t>
            </a:r>
            <a:r>
              <a:rPr lang="en-US" sz="2800" b="1" dirty="0" smtClean="0"/>
              <a:t> </a:t>
            </a:r>
          </a:p>
          <a:p>
            <a:pPr eaLnBrk="1" hangingPunct="1">
              <a:lnSpc>
                <a:spcPct val="80000"/>
              </a:lnSpc>
              <a:buFont typeface="Wingdings" pitchFamily="2" charset="2"/>
              <a:buNone/>
            </a:pPr>
            <a:r>
              <a:rPr lang="en-US" sz="1000" b="1" dirty="0" smtClean="0"/>
              <a:t>	</a:t>
            </a:r>
          </a:p>
          <a:p>
            <a:pPr eaLnBrk="1" hangingPunct="1">
              <a:lnSpc>
                <a:spcPct val="80000"/>
              </a:lnSpc>
              <a:buFont typeface="Wingdings" pitchFamily="2" charset="2"/>
              <a:buNone/>
            </a:pPr>
            <a:r>
              <a:rPr lang="en-US" sz="2000" b="1" dirty="0" smtClean="0"/>
              <a:t>     </a:t>
            </a:r>
            <a:r>
              <a:rPr lang="en-US" sz="2000" dirty="0" smtClean="0"/>
              <a:t>Step 8: Options for Mapping Specialization or Generalization.</a:t>
            </a:r>
          </a:p>
          <a:p>
            <a:pPr eaLnBrk="1" hangingPunct="1">
              <a:lnSpc>
                <a:spcPct val="80000"/>
              </a:lnSpc>
              <a:buFont typeface="Wingdings" pitchFamily="2" charset="2"/>
              <a:buNone/>
            </a:pPr>
            <a:r>
              <a:rPr lang="en-US" sz="2000" dirty="0" smtClean="0"/>
              <a:t>     Step 9: Mapping of Union Types (Categories).</a:t>
            </a:r>
          </a:p>
          <a:p>
            <a:pPr eaLnBrk="1" hangingPunct="1">
              <a:lnSpc>
                <a:spcPct val="80000"/>
              </a:lnSpc>
              <a:buFont typeface="Wingdings" pitchFamily="2" charset="2"/>
              <a:buNone/>
            </a:pPr>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09800"/>
            <a:ext cx="8228013"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926D4029-ACD4-4993-969B-3D06D4666AC9}" type="slidenum">
              <a:rPr lang="en-US" smtClean="0">
                <a:latin typeface="Times New Roman" pitchFamily="18" charset="0"/>
              </a:rPr>
              <a:pPr/>
              <a:t>4</a:t>
            </a:fld>
            <a:endParaRPr lang="en-US" smtClean="0">
              <a:latin typeface="Times New Roman" pitchFamily="18" charset="0"/>
            </a:endParaRPr>
          </a:p>
        </p:txBody>
      </p:sp>
      <p:sp>
        <p:nvSpPr>
          <p:cNvPr id="214019" name="Rectangle 2"/>
          <p:cNvSpPr>
            <a:spLocks noGrp="1" noChangeArrowheads="1"/>
          </p:cNvSpPr>
          <p:nvPr>
            <p:ph type="title"/>
          </p:nvPr>
        </p:nvSpPr>
        <p:spPr>
          <a:xfrm>
            <a:off x="685800" y="258763"/>
            <a:ext cx="7772400" cy="766762"/>
          </a:xfrm>
        </p:spPr>
        <p:txBody>
          <a:bodyPr/>
          <a:lstStyle/>
          <a:p>
            <a:pPr eaLnBrk="1" hangingPunct="1"/>
            <a:r>
              <a:rPr lang="en-US" b="1" smtClean="0"/>
              <a:t/>
            </a:r>
            <a:br>
              <a:rPr lang="en-US" b="1" smtClean="0"/>
            </a:br>
            <a:r>
              <a:rPr lang="en-US" sz="3600" b="1" smtClean="0"/>
              <a:t>ER-to-Relational Mapping Algorithm</a:t>
            </a:r>
            <a:endParaRPr lang="en-US" sz="3600" smtClean="0"/>
          </a:p>
        </p:txBody>
      </p:sp>
      <p:sp>
        <p:nvSpPr>
          <p:cNvPr id="214020" name="Rectangle 3"/>
          <p:cNvSpPr>
            <a:spLocks noGrp="1" noChangeArrowheads="1"/>
          </p:cNvSpPr>
          <p:nvPr>
            <p:ph type="body" idx="1"/>
          </p:nvPr>
        </p:nvSpPr>
        <p:spPr>
          <a:xfrm>
            <a:off x="342900" y="1924050"/>
            <a:ext cx="8267700" cy="4324350"/>
          </a:xfrm>
        </p:spPr>
        <p:txBody>
          <a:bodyPr/>
          <a:lstStyle/>
          <a:p>
            <a:pPr eaLnBrk="1" hangingPunct="1">
              <a:lnSpc>
                <a:spcPct val="80000"/>
              </a:lnSpc>
            </a:pPr>
            <a:r>
              <a:rPr lang="en-US" sz="2000" b="1" dirty="0" smtClean="0">
                <a:latin typeface="Arial" pitchFamily="34" charset="0"/>
              </a:rPr>
              <a:t>Step 1: Mapping of Regular Entity Types.</a:t>
            </a:r>
          </a:p>
          <a:p>
            <a:pPr eaLnBrk="1" hangingPunct="1">
              <a:lnSpc>
                <a:spcPct val="80000"/>
              </a:lnSpc>
              <a:buFont typeface="Wingdings" pitchFamily="2" charset="2"/>
              <a:buNone/>
            </a:pPr>
            <a:endParaRPr lang="en-US" sz="2000" b="1" dirty="0" smtClean="0">
              <a:latin typeface="Arial" pitchFamily="34" charset="0"/>
            </a:endParaRPr>
          </a:p>
          <a:p>
            <a:pPr lvl="1" eaLnBrk="1" hangingPunct="1">
              <a:lnSpc>
                <a:spcPct val="80000"/>
              </a:lnSpc>
            </a:pPr>
            <a:r>
              <a:rPr lang="en-US" sz="2000" dirty="0" smtClean="0"/>
              <a:t>For </a:t>
            </a:r>
            <a:r>
              <a:rPr lang="en-US" sz="2000" dirty="0" smtClean="0">
                <a:solidFill>
                  <a:srgbClr val="C00000"/>
                </a:solidFill>
              </a:rPr>
              <a:t>each regular (strong) entity type </a:t>
            </a:r>
            <a:r>
              <a:rPr lang="en-US" sz="2000" dirty="0" smtClean="0"/>
              <a:t>E in the ER schema, create a     relation R that includes all the </a:t>
            </a:r>
            <a:r>
              <a:rPr lang="en-US" sz="2000" dirty="0" smtClean="0">
                <a:solidFill>
                  <a:srgbClr val="C00000"/>
                </a:solidFill>
              </a:rPr>
              <a:t>simple attributes </a:t>
            </a:r>
            <a:r>
              <a:rPr lang="en-US" sz="2000" dirty="0" smtClean="0"/>
              <a:t>of E.</a:t>
            </a:r>
          </a:p>
          <a:p>
            <a:pPr lvl="1" eaLnBrk="1" hangingPunct="1">
              <a:lnSpc>
                <a:spcPct val="80000"/>
              </a:lnSpc>
            </a:pPr>
            <a:r>
              <a:rPr lang="en-US" sz="2000" dirty="0" smtClean="0"/>
              <a:t>Choose one of </a:t>
            </a:r>
            <a:r>
              <a:rPr lang="en-US" sz="2000" dirty="0" smtClean="0">
                <a:solidFill>
                  <a:srgbClr val="C00000"/>
                </a:solidFill>
              </a:rPr>
              <a:t>the key attributes of E as the primary key for R</a:t>
            </a:r>
            <a:r>
              <a:rPr lang="en-US" sz="2000" dirty="0" smtClean="0"/>
              <a:t>. If the chosen key of E is composite, the set of simple attributes that form it will together form the primary key of R.</a:t>
            </a:r>
            <a:endParaRPr lang="en-US" sz="2000" b="1" dirty="0" smtClean="0"/>
          </a:p>
          <a:p>
            <a:pPr lvl="1" eaLnBrk="1" hangingPunct="1">
              <a:lnSpc>
                <a:spcPct val="80000"/>
              </a:lnSpc>
              <a:buFontTx/>
              <a:buNone/>
            </a:pPr>
            <a:endParaRPr lang="en-US" sz="2000" dirty="0" smtClean="0"/>
          </a:p>
          <a:p>
            <a:pPr lvl="1" eaLnBrk="1" hangingPunct="1">
              <a:lnSpc>
                <a:spcPct val="80000"/>
              </a:lnSpc>
              <a:buFontTx/>
              <a:buNone/>
            </a:pPr>
            <a:r>
              <a:rPr lang="en-US" sz="2900" dirty="0" smtClean="0"/>
              <a:t>	</a:t>
            </a:r>
            <a:r>
              <a:rPr lang="en-US" sz="2000" b="1" dirty="0" smtClean="0"/>
              <a:t>Example:</a:t>
            </a:r>
            <a:r>
              <a:rPr lang="en-US" sz="2000" dirty="0" smtClean="0"/>
              <a:t> We create the relations EMPLOYEE, DEPARTMENT, and PROJECT in the relational schema corresponding to the regular entities in the ER diagram. SSN, DNUMBER, and PNUMBER are the primary keys for the relations EMPLOYEE, DEPARTMENT, and PROJECT as shown.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BDEEE45F-2A34-47C0-B016-7804E7CE4112}" type="slidenum">
              <a:rPr lang="en-US" smtClean="0">
                <a:latin typeface="Times New Roman" pitchFamily="18" charset="0"/>
              </a:rPr>
              <a:pPr/>
              <a:t>5</a:t>
            </a:fld>
            <a:endParaRPr lang="en-US" smtClean="0">
              <a:latin typeface="Times New Roman" pitchFamily="18" charset="0"/>
            </a:endParaRPr>
          </a:p>
        </p:txBody>
      </p:sp>
      <p:sp>
        <p:nvSpPr>
          <p:cNvPr id="215043" name="Rectangle 1026"/>
          <p:cNvSpPr>
            <a:spLocks noGrp="1" noChangeArrowheads="1"/>
          </p:cNvSpPr>
          <p:nvPr>
            <p:ph type="title"/>
          </p:nvPr>
        </p:nvSpPr>
        <p:spPr>
          <a:xfrm>
            <a:off x="533400" y="304800"/>
            <a:ext cx="2022475" cy="4940300"/>
          </a:xfrm>
        </p:spPr>
        <p:txBody>
          <a:bodyPr anchor="t"/>
          <a:lstStyle/>
          <a:p>
            <a:pPr algn="l" eaLnBrk="1" hangingPunct="1"/>
            <a:r>
              <a:rPr lang="en-US" sz="2400" b="1" smtClean="0"/>
              <a:t>FIGURE 7.1</a:t>
            </a:r>
            <a:r>
              <a:rPr lang="en-US" sz="2400" smtClean="0"/>
              <a:t/>
            </a:r>
            <a:br>
              <a:rPr lang="en-US" sz="2400" smtClean="0"/>
            </a:br>
            <a:r>
              <a:rPr lang="en-US" sz="2400" smtClean="0"/>
              <a:t>The ER conceptual schema diagram for the COMPANY database.</a:t>
            </a:r>
            <a:endParaRPr lang="en-US" smtClean="0"/>
          </a:p>
        </p:txBody>
      </p:sp>
      <p:pic>
        <p:nvPicPr>
          <p:cNvPr id="215044" name="Picture 1027" descr="3.2.gif                                                        0001035BEeyore                         B91DCF3B:"/>
          <p:cNvPicPr>
            <a:picLocks noGrp="1" noChangeAspect="1" noChangeArrowheads="1"/>
          </p:cNvPicPr>
          <p:nvPr>
            <p:ph idx="1"/>
          </p:nvPr>
        </p:nvPicPr>
        <p:blipFill>
          <a:blip r:embed="rId2"/>
          <a:srcRect/>
          <a:stretch>
            <a:fillRect/>
          </a:stretch>
        </p:blipFill>
        <p:spPr>
          <a:xfrm>
            <a:off x="2555875" y="736600"/>
            <a:ext cx="6208713" cy="53594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8AFF6C24-EAF2-4DDD-894B-949FC5784579}" type="slidenum">
              <a:rPr lang="en-US" smtClean="0">
                <a:latin typeface="Times New Roman" pitchFamily="18" charset="0"/>
              </a:rPr>
              <a:pPr/>
              <a:t>6</a:t>
            </a:fld>
            <a:endParaRPr lang="en-US" smtClean="0">
              <a:latin typeface="Times New Roman" pitchFamily="18" charset="0"/>
            </a:endParaRPr>
          </a:p>
        </p:txBody>
      </p:sp>
      <p:sp>
        <p:nvSpPr>
          <p:cNvPr id="216067" name="Rectangle 2"/>
          <p:cNvSpPr>
            <a:spLocks noGrp="1" noChangeArrowheads="1"/>
          </p:cNvSpPr>
          <p:nvPr>
            <p:ph type="title"/>
          </p:nvPr>
        </p:nvSpPr>
        <p:spPr>
          <a:xfrm>
            <a:off x="609600" y="304800"/>
            <a:ext cx="2203450" cy="2659063"/>
          </a:xfrm>
        </p:spPr>
        <p:txBody>
          <a:bodyPr anchor="t"/>
          <a:lstStyle/>
          <a:p>
            <a:pPr algn="l" eaLnBrk="1" hangingPunct="1"/>
            <a:r>
              <a:rPr lang="en-US" sz="2400" b="1" smtClean="0"/>
              <a:t>FIGURE 7.2</a:t>
            </a:r>
            <a:br>
              <a:rPr lang="en-US" sz="2400" b="1" smtClean="0"/>
            </a:br>
            <a:r>
              <a:rPr lang="en-US" sz="2400" smtClean="0"/>
              <a:t>Result of mapping the COMPANY ER schema into a relational schema.</a:t>
            </a:r>
            <a:endParaRPr lang="en-US" b="1" smtClean="0"/>
          </a:p>
        </p:txBody>
      </p:sp>
      <p:pic>
        <p:nvPicPr>
          <p:cNvPr id="216068" name="Picture 3" descr="31755_FIG0707.gif                                              0001035BEeyore                         B91DCF3B:"/>
          <p:cNvPicPr>
            <a:picLocks noGrp="1" noChangeAspect="1" noChangeArrowheads="1"/>
          </p:cNvPicPr>
          <p:nvPr>
            <p:ph idx="1"/>
          </p:nvPr>
        </p:nvPicPr>
        <p:blipFill>
          <a:blip r:embed="rId2"/>
          <a:srcRect/>
          <a:stretch>
            <a:fillRect/>
          </a:stretch>
        </p:blipFill>
        <p:spPr>
          <a:xfrm>
            <a:off x="609600" y="533400"/>
            <a:ext cx="7340600" cy="5281176"/>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5D8ADED6-B7E0-4021-B4DE-30AEDB6F3811}" type="slidenum">
              <a:rPr lang="en-US" smtClean="0">
                <a:latin typeface="Times New Roman" pitchFamily="18" charset="0"/>
              </a:rPr>
              <a:pPr/>
              <a:t>7</a:t>
            </a:fld>
            <a:endParaRPr lang="en-US" smtClean="0">
              <a:latin typeface="Times New Roman" pitchFamily="18" charset="0"/>
            </a:endParaRPr>
          </a:p>
        </p:txBody>
      </p:sp>
      <p:sp>
        <p:nvSpPr>
          <p:cNvPr id="217091" name="Rectangle 1026"/>
          <p:cNvSpPr>
            <a:spLocks noGrp="1" noChangeArrowheads="1"/>
          </p:cNvSpPr>
          <p:nvPr>
            <p:ph type="title"/>
          </p:nvPr>
        </p:nvSpPr>
        <p:spPr>
          <a:xfrm>
            <a:off x="685800" y="258763"/>
            <a:ext cx="7772400" cy="766762"/>
          </a:xfrm>
        </p:spPr>
        <p:txBody>
          <a:bodyPr/>
          <a:lstStyle/>
          <a:p>
            <a:pPr eaLnBrk="1" hangingPunct="1"/>
            <a:r>
              <a:rPr lang="en-US" b="1" smtClean="0"/>
              <a:t/>
            </a:r>
            <a:br>
              <a:rPr lang="en-US" b="1" smtClean="0"/>
            </a:br>
            <a:r>
              <a:rPr lang="en-US" sz="3600" b="1" smtClean="0"/>
              <a:t>ER-to-Relational Mapping Algorithm (cont)</a:t>
            </a:r>
            <a:endParaRPr lang="en-US" sz="3600" smtClean="0"/>
          </a:p>
        </p:txBody>
      </p:sp>
      <p:sp>
        <p:nvSpPr>
          <p:cNvPr id="217092" name="Rectangle 1027"/>
          <p:cNvSpPr>
            <a:spLocks noGrp="1" noChangeArrowheads="1"/>
          </p:cNvSpPr>
          <p:nvPr>
            <p:ph type="body" idx="1"/>
          </p:nvPr>
        </p:nvSpPr>
        <p:spPr>
          <a:xfrm>
            <a:off x="428625" y="1704975"/>
            <a:ext cx="8248650" cy="4886325"/>
          </a:xfrm>
        </p:spPr>
        <p:txBody>
          <a:bodyPr/>
          <a:lstStyle/>
          <a:p>
            <a:pPr eaLnBrk="1" hangingPunct="1">
              <a:lnSpc>
                <a:spcPct val="80000"/>
              </a:lnSpc>
            </a:pPr>
            <a:r>
              <a:rPr lang="en-US" sz="2000" b="1" dirty="0" smtClean="0">
                <a:latin typeface="Arial" pitchFamily="34" charset="0"/>
              </a:rPr>
              <a:t>Step 2: Mapping of Weak Entity Types</a:t>
            </a:r>
          </a:p>
          <a:p>
            <a:pPr eaLnBrk="1" hangingPunct="1">
              <a:lnSpc>
                <a:spcPct val="80000"/>
              </a:lnSpc>
              <a:buFont typeface="Wingdings" pitchFamily="2" charset="2"/>
              <a:buNone/>
            </a:pPr>
            <a:endParaRPr lang="en-US" sz="2000" b="1" dirty="0" smtClean="0">
              <a:latin typeface="Arial" pitchFamily="34" charset="0"/>
            </a:endParaRPr>
          </a:p>
          <a:p>
            <a:pPr lvl="1" eaLnBrk="1" hangingPunct="1">
              <a:lnSpc>
                <a:spcPct val="80000"/>
              </a:lnSpc>
            </a:pPr>
            <a:r>
              <a:rPr lang="en-US" sz="2000" dirty="0" smtClean="0"/>
              <a:t>For each </a:t>
            </a:r>
            <a:r>
              <a:rPr lang="en-US" sz="2000" dirty="0" smtClean="0">
                <a:solidFill>
                  <a:srgbClr val="C00000"/>
                </a:solidFill>
              </a:rPr>
              <a:t>weak entity type W in the ER schema </a:t>
            </a:r>
            <a:r>
              <a:rPr lang="en-US" sz="2000" dirty="0" smtClean="0"/>
              <a:t>with </a:t>
            </a:r>
            <a:r>
              <a:rPr lang="en-US" sz="2000" dirty="0" smtClean="0">
                <a:solidFill>
                  <a:srgbClr val="C00000"/>
                </a:solidFill>
              </a:rPr>
              <a:t>owner entity type E</a:t>
            </a:r>
            <a:r>
              <a:rPr lang="en-US" sz="2000" dirty="0" smtClean="0"/>
              <a:t>, create a </a:t>
            </a:r>
            <a:r>
              <a:rPr lang="en-US" sz="2000" dirty="0" smtClean="0">
                <a:solidFill>
                  <a:srgbClr val="C00000"/>
                </a:solidFill>
              </a:rPr>
              <a:t>relation R and include all simple attributes </a:t>
            </a:r>
            <a:r>
              <a:rPr lang="en-US" sz="2000" dirty="0" smtClean="0"/>
              <a:t>(or simple components of composite attributes) of W as attributes of R.</a:t>
            </a:r>
          </a:p>
          <a:p>
            <a:pPr lvl="1" eaLnBrk="1" hangingPunct="1">
              <a:lnSpc>
                <a:spcPct val="80000"/>
              </a:lnSpc>
            </a:pPr>
            <a:r>
              <a:rPr lang="en-US" sz="2000" dirty="0" smtClean="0"/>
              <a:t>In addition, </a:t>
            </a:r>
            <a:r>
              <a:rPr lang="en-US" sz="2000" dirty="0" smtClean="0">
                <a:solidFill>
                  <a:srgbClr val="C00000"/>
                </a:solidFill>
              </a:rPr>
              <a:t>include as foreign key attributes of R the primary key attribute(s) of the relation(s) that correspond to the owner entity type(s).</a:t>
            </a:r>
          </a:p>
          <a:p>
            <a:pPr lvl="1" eaLnBrk="1" hangingPunct="1">
              <a:lnSpc>
                <a:spcPct val="80000"/>
              </a:lnSpc>
            </a:pPr>
            <a:r>
              <a:rPr lang="en-US" sz="2000" dirty="0" smtClean="0"/>
              <a:t>The primary key of R is the </a:t>
            </a:r>
            <a:r>
              <a:rPr lang="en-US" sz="2000" i="1" dirty="0" smtClean="0">
                <a:solidFill>
                  <a:srgbClr val="C00000"/>
                </a:solidFill>
              </a:rPr>
              <a:t>combination of</a:t>
            </a:r>
            <a:r>
              <a:rPr lang="en-US" sz="2000" dirty="0" smtClean="0">
                <a:solidFill>
                  <a:srgbClr val="C00000"/>
                </a:solidFill>
              </a:rPr>
              <a:t> the primary key(s) of the owner(s) and the partial key of the weak entity </a:t>
            </a:r>
            <a:r>
              <a:rPr lang="en-US" sz="2000" dirty="0" smtClean="0"/>
              <a:t>type W, if any.</a:t>
            </a:r>
          </a:p>
          <a:p>
            <a:pPr lvl="1" eaLnBrk="1" hangingPunct="1">
              <a:lnSpc>
                <a:spcPct val="80000"/>
              </a:lnSpc>
            </a:pPr>
            <a:endParaRPr lang="en-US" sz="2000" dirty="0" smtClean="0"/>
          </a:p>
          <a:p>
            <a:pPr lvl="1" eaLnBrk="1" hangingPunct="1">
              <a:lnSpc>
                <a:spcPct val="80000"/>
              </a:lnSpc>
              <a:buFontTx/>
              <a:buNone/>
            </a:pPr>
            <a:r>
              <a:rPr lang="en-US" sz="1100" dirty="0" smtClean="0"/>
              <a:t>         </a:t>
            </a:r>
            <a:r>
              <a:rPr lang="en-US" sz="2000" b="1" dirty="0" smtClean="0"/>
              <a:t>Example:</a:t>
            </a:r>
            <a:r>
              <a:rPr lang="en-US" sz="2000" dirty="0" smtClean="0"/>
              <a:t> Create the relation DEPENDENT in this step to correspond to the weak entity type DEPENDENT. Include the primary key SSN of the EMPLOYEE relation as a foreign key attribute of DEPENDENT (renamed to ESSN). </a:t>
            </a:r>
          </a:p>
          <a:p>
            <a:pPr lvl="1" eaLnBrk="1" hangingPunct="1">
              <a:lnSpc>
                <a:spcPct val="80000"/>
              </a:lnSpc>
              <a:buFontTx/>
              <a:buNone/>
            </a:pPr>
            <a:r>
              <a:rPr lang="en-US" sz="2000" dirty="0" smtClean="0"/>
              <a:t>    The primary key of the DEPENDENT relation is the combination {ESSN, DEPENDENT_NAME} because DEPENDENT_NAME is the partial key of DEPENDENT. </a:t>
            </a:r>
            <a:endParaRPr lang="en-US" sz="3100" dirty="0" smtClean="0"/>
          </a:p>
          <a:p>
            <a:pPr eaLnBrk="1" hangingPunct="1">
              <a:lnSpc>
                <a:spcPct val="80000"/>
              </a:lnSpc>
              <a:buFont typeface="Wingdings" pitchFamily="2" charset="2"/>
              <a:buNone/>
            </a:pPr>
            <a:endParaRPr lang="en-US" sz="2000" dirty="0" smtClean="0"/>
          </a:p>
          <a:p>
            <a:pPr eaLnBrk="1" hangingPunct="1">
              <a:lnSpc>
                <a:spcPct val="80000"/>
              </a:lnSpc>
              <a:buFont typeface="Wingdings" pitchFamily="2" charset="2"/>
              <a:buNone/>
            </a:pPr>
            <a:r>
              <a:rPr lang="en-US" sz="20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B42D6EB0-2217-492B-BA09-6E73827954DC}" type="slidenum">
              <a:rPr lang="en-US" smtClean="0">
                <a:latin typeface="Times New Roman" pitchFamily="18" charset="0"/>
              </a:rPr>
              <a:pPr/>
              <a:t>8</a:t>
            </a:fld>
            <a:endParaRPr lang="en-US" smtClean="0">
              <a:latin typeface="Times New Roman" pitchFamily="18" charset="0"/>
            </a:endParaRPr>
          </a:p>
        </p:txBody>
      </p:sp>
      <p:sp>
        <p:nvSpPr>
          <p:cNvPr id="218115" name="Rectangle 1026"/>
          <p:cNvSpPr>
            <a:spLocks noGrp="1" noChangeArrowheads="1"/>
          </p:cNvSpPr>
          <p:nvPr>
            <p:ph type="title"/>
          </p:nvPr>
        </p:nvSpPr>
        <p:spPr>
          <a:xfrm>
            <a:off x="685800" y="258763"/>
            <a:ext cx="7772400" cy="766762"/>
          </a:xfrm>
        </p:spPr>
        <p:txBody>
          <a:bodyPr/>
          <a:lstStyle/>
          <a:p>
            <a:pPr eaLnBrk="1" hangingPunct="1"/>
            <a:r>
              <a:rPr lang="en-US" b="1" smtClean="0"/>
              <a:t/>
            </a:r>
            <a:br>
              <a:rPr lang="en-US" b="1" smtClean="0"/>
            </a:br>
            <a:r>
              <a:rPr lang="en-US" sz="3600" b="1" smtClean="0"/>
              <a:t>ER-to-Relational Mapping Algorithm (cont)</a:t>
            </a:r>
            <a:endParaRPr lang="en-US" sz="3600" smtClean="0"/>
          </a:p>
        </p:txBody>
      </p:sp>
      <p:sp>
        <p:nvSpPr>
          <p:cNvPr id="218116" name="Rectangle 1027"/>
          <p:cNvSpPr>
            <a:spLocks noGrp="1" noChangeArrowheads="1"/>
          </p:cNvSpPr>
          <p:nvPr>
            <p:ph type="body" idx="1"/>
          </p:nvPr>
        </p:nvSpPr>
        <p:spPr>
          <a:xfrm>
            <a:off x="333375" y="1647825"/>
            <a:ext cx="8658225" cy="4733925"/>
          </a:xfrm>
        </p:spPr>
        <p:txBody>
          <a:bodyPr/>
          <a:lstStyle/>
          <a:p>
            <a:pPr eaLnBrk="1" hangingPunct="1">
              <a:lnSpc>
                <a:spcPct val="80000"/>
              </a:lnSpc>
            </a:pPr>
            <a:r>
              <a:rPr lang="en-US" sz="2000" b="1" dirty="0" smtClean="0">
                <a:latin typeface="Arial" pitchFamily="34" charset="0"/>
              </a:rPr>
              <a:t>Step 3: Mapping of Binary 1:1 Relation Types</a:t>
            </a:r>
          </a:p>
          <a:p>
            <a:pPr eaLnBrk="1" hangingPunct="1">
              <a:lnSpc>
                <a:spcPct val="80000"/>
              </a:lnSpc>
              <a:buFont typeface="Wingdings" pitchFamily="2" charset="2"/>
              <a:buNone/>
            </a:pPr>
            <a:endParaRPr lang="en-US" sz="1400" b="1" dirty="0" smtClean="0">
              <a:latin typeface="Arial" pitchFamily="34" charset="0"/>
            </a:endParaRPr>
          </a:p>
          <a:p>
            <a:pPr eaLnBrk="1" hangingPunct="1">
              <a:lnSpc>
                <a:spcPct val="80000"/>
              </a:lnSpc>
              <a:buFont typeface="Wingdings" pitchFamily="2" charset="2"/>
              <a:buNone/>
            </a:pPr>
            <a:r>
              <a:rPr lang="en-US" sz="600" dirty="0" smtClean="0"/>
              <a:t>                 </a:t>
            </a:r>
            <a:r>
              <a:rPr lang="en-US" sz="2000" dirty="0" smtClean="0"/>
              <a:t>For each </a:t>
            </a:r>
            <a:r>
              <a:rPr lang="en-US" sz="2000" dirty="0" smtClean="0">
                <a:solidFill>
                  <a:srgbClr val="C00000"/>
                </a:solidFill>
              </a:rPr>
              <a:t>binary 1:1 relationship type R in the ER schema, identify the relations S and T that correspond to the entity types participating in R</a:t>
            </a:r>
            <a:r>
              <a:rPr lang="en-US" sz="2000" dirty="0" smtClean="0"/>
              <a:t>. There are three possible approaches:</a:t>
            </a:r>
          </a:p>
          <a:p>
            <a:pPr eaLnBrk="1" hangingPunct="1">
              <a:lnSpc>
                <a:spcPct val="80000"/>
              </a:lnSpc>
              <a:buFont typeface="Wingdings" pitchFamily="2" charset="2"/>
              <a:buNone/>
            </a:pPr>
            <a:endParaRPr lang="en-US" sz="1200" dirty="0" smtClean="0"/>
          </a:p>
          <a:p>
            <a:pPr eaLnBrk="1" hangingPunct="1">
              <a:lnSpc>
                <a:spcPct val="80000"/>
              </a:lnSpc>
              <a:buFont typeface="Wingdings" pitchFamily="2" charset="2"/>
              <a:buNone/>
            </a:pPr>
            <a:r>
              <a:rPr lang="en-US" sz="1400" dirty="0" smtClean="0"/>
              <a:t>      </a:t>
            </a:r>
            <a:r>
              <a:rPr lang="en-US" sz="1600" dirty="0" smtClean="0"/>
              <a:t>(1) </a:t>
            </a:r>
            <a:r>
              <a:rPr lang="en-US" sz="1600" u="sng" dirty="0" smtClean="0">
                <a:solidFill>
                  <a:srgbClr val="C00000"/>
                </a:solidFill>
              </a:rPr>
              <a:t>Foreign Key approach</a:t>
            </a:r>
            <a:r>
              <a:rPr lang="en-US" sz="1600" u="sng" dirty="0" smtClean="0"/>
              <a:t>:</a:t>
            </a:r>
            <a:r>
              <a:rPr lang="en-US" sz="1600" dirty="0" smtClean="0"/>
              <a:t> Choose one of the relations-S, say-and include a </a:t>
            </a:r>
            <a:r>
              <a:rPr lang="en-US" sz="1600" b="1" dirty="0" smtClean="0"/>
              <a:t>foreign key in S the primary key of T</a:t>
            </a:r>
            <a:r>
              <a:rPr lang="en-US" sz="1600" dirty="0" smtClean="0"/>
              <a:t>. It is better to choose an entity type with </a:t>
            </a:r>
            <a:r>
              <a:rPr lang="en-US" sz="1600" b="1" i="1" dirty="0" smtClean="0">
                <a:solidFill>
                  <a:srgbClr val="C00000"/>
                </a:solidFill>
              </a:rPr>
              <a:t>total participation </a:t>
            </a:r>
            <a:r>
              <a:rPr lang="en-US" sz="1600" b="1" dirty="0" smtClean="0">
                <a:solidFill>
                  <a:srgbClr val="C00000"/>
                </a:solidFill>
              </a:rPr>
              <a:t>in R in the role of S</a:t>
            </a:r>
            <a:r>
              <a:rPr lang="en-US" sz="1600" dirty="0" smtClean="0"/>
              <a:t>. </a:t>
            </a:r>
          </a:p>
          <a:p>
            <a:pPr eaLnBrk="1" hangingPunct="1">
              <a:lnSpc>
                <a:spcPct val="80000"/>
              </a:lnSpc>
              <a:buFont typeface="Wingdings" pitchFamily="2" charset="2"/>
              <a:buNone/>
            </a:pPr>
            <a:r>
              <a:rPr lang="en-US" sz="1600" dirty="0" smtClean="0"/>
              <a:t>      </a:t>
            </a:r>
            <a:r>
              <a:rPr lang="en-US" sz="1600" b="1" dirty="0" smtClean="0"/>
              <a:t>Example</a:t>
            </a:r>
            <a:r>
              <a:rPr lang="en-US" sz="1600" dirty="0" smtClean="0"/>
              <a:t>: 1:1 relation MANAGES is mapped by choosing the participating entity type DEPARTMENT to serve in the role of S, because its participation in the MANAGES relationship type is total.</a:t>
            </a:r>
          </a:p>
          <a:p>
            <a:pPr eaLnBrk="1" hangingPunct="1">
              <a:lnSpc>
                <a:spcPct val="80000"/>
              </a:lnSpc>
              <a:buFont typeface="Wingdings" pitchFamily="2" charset="2"/>
              <a:buNone/>
            </a:pPr>
            <a:endParaRPr lang="en-US" sz="1600" dirty="0" smtClean="0"/>
          </a:p>
          <a:p>
            <a:pPr eaLnBrk="1" hangingPunct="1">
              <a:lnSpc>
                <a:spcPct val="80000"/>
              </a:lnSpc>
              <a:buFont typeface="Wingdings" pitchFamily="2" charset="2"/>
              <a:buNone/>
            </a:pPr>
            <a:r>
              <a:rPr lang="en-US" sz="1600" dirty="0" smtClean="0"/>
              <a:t>     (2</a:t>
            </a:r>
            <a:r>
              <a:rPr lang="en-US" sz="1600" dirty="0" smtClean="0">
                <a:solidFill>
                  <a:srgbClr val="C00000"/>
                </a:solidFill>
              </a:rPr>
              <a:t>) </a:t>
            </a:r>
            <a:r>
              <a:rPr lang="en-US" sz="1600" u="sng" dirty="0" smtClean="0">
                <a:solidFill>
                  <a:srgbClr val="C00000"/>
                </a:solidFill>
              </a:rPr>
              <a:t>Merged relation option:</a:t>
            </a:r>
            <a:r>
              <a:rPr lang="en-US" sz="1600" dirty="0" smtClean="0"/>
              <a:t> An alternate mapping of a 1:1 relationship type is possible by </a:t>
            </a:r>
            <a:r>
              <a:rPr lang="en-US" sz="1600" b="1" dirty="0" smtClean="0">
                <a:solidFill>
                  <a:srgbClr val="C00000"/>
                </a:solidFill>
              </a:rPr>
              <a:t>merging the two entity types and the relationship into a single relation</a:t>
            </a:r>
            <a:r>
              <a:rPr lang="en-US" sz="1600" dirty="0" smtClean="0"/>
              <a:t>. This may be appropriate when </a:t>
            </a:r>
            <a:r>
              <a:rPr lang="en-US" sz="1600" i="1" dirty="0" smtClean="0">
                <a:solidFill>
                  <a:srgbClr val="C00000"/>
                </a:solidFill>
              </a:rPr>
              <a:t>both</a:t>
            </a:r>
            <a:r>
              <a:rPr lang="en-US" sz="1600" dirty="0" smtClean="0">
                <a:solidFill>
                  <a:srgbClr val="C00000"/>
                </a:solidFill>
              </a:rPr>
              <a:t> </a:t>
            </a:r>
            <a:r>
              <a:rPr lang="en-US" sz="1600" i="1" dirty="0" smtClean="0">
                <a:solidFill>
                  <a:srgbClr val="C00000"/>
                </a:solidFill>
              </a:rPr>
              <a:t>participations are total.</a:t>
            </a:r>
          </a:p>
          <a:p>
            <a:pPr eaLnBrk="1" hangingPunct="1">
              <a:lnSpc>
                <a:spcPct val="80000"/>
              </a:lnSpc>
              <a:buFont typeface="Wingdings" pitchFamily="2" charset="2"/>
              <a:buNone/>
            </a:pPr>
            <a:endParaRPr lang="en-US" sz="1600" i="1" dirty="0" smtClean="0"/>
          </a:p>
          <a:p>
            <a:pPr eaLnBrk="1" hangingPunct="1">
              <a:lnSpc>
                <a:spcPct val="80000"/>
              </a:lnSpc>
              <a:buFont typeface="Wingdings" pitchFamily="2" charset="2"/>
              <a:buNone/>
            </a:pPr>
            <a:r>
              <a:rPr lang="en-US" sz="1600" i="1" dirty="0" smtClean="0"/>
              <a:t>     </a:t>
            </a:r>
            <a:r>
              <a:rPr lang="en-US" sz="1600" dirty="0" smtClean="0"/>
              <a:t>(3) </a:t>
            </a:r>
            <a:r>
              <a:rPr lang="en-US" sz="1600" u="sng" dirty="0" smtClean="0">
                <a:solidFill>
                  <a:srgbClr val="C00000"/>
                </a:solidFill>
              </a:rPr>
              <a:t>Cross-reference or relationship relation option</a:t>
            </a:r>
            <a:r>
              <a:rPr lang="en-US" sz="1600" u="sng" dirty="0" smtClean="0"/>
              <a:t>:</a:t>
            </a:r>
            <a:r>
              <a:rPr lang="en-US" sz="1600" dirty="0" smtClean="0"/>
              <a:t> The </a:t>
            </a:r>
            <a:r>
              <a:rPr lang="en-US" sz="1600" b="1" dirty="0" smtClean="0">
                <a:solidFill>
                  <a:srgbClr val="C00000"/>
                </a:solidFill>
              </a:rPr>
              <a:t>third alternative is to set up a third relation R for the purpose of cross-referencing </a:t>
            </a:r>
            <a:r>
              <a:rPr lang="en-US" sz="1600" dirty="0" smtClean="0"/>
              <a:t>the primary keys of the two relations S and T representing the entity types. </a:t>
            </a:r>
          </a:p>
          <a:p>
            <a:pPr eaLnBrk="1" hangingPunct="1">
              <a:lnSpc>
                <a:spcPct val="80000"/>
              </a:lnSpc>
              <a:buFont typeface="Wingdings" pitchFamily="2" charset="2"/>
              <a:buNone/>
            </a:pPr>
            <a:endParaRPr lang="en-US" sz="1600" dirty="0" smtClean="0"/>
          </a:p>
          <a:p>
            <a:pPr eaLnBrk="1" hangingPunct="1">
              <a:lnSpc>
                <a:spcPct val="80000"/>
              </a:lnSpc>
              <a:buFont typeface="Wingdings" pitchFamily="2" charset="2"/>
              <a:buNone/>
            </a:pPr>
            <a:endParaRPr lang="en-US" sz="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Number Placeholder 3"/>
          <p:cNvSpPr>
            <a:spLocks noGrp="1"/>
          </p:cNvSpPr>
          <p:nvPr>
            <p:ph type="sldNum" sz="quarter" idx="4294967295"/>
          </p:nvPr>
        </p:nvSpPr>
        <p:spPr>
          <a:xfrm>
            <a:off x="7377113" y="6454775"/>
            <a:ext cx="1681162" cy="319088"/>
          </a:xfrm>
          <a:prstGeom prst="rect">
            <a:avLst/>
          </a:prstGeom>
          <a:noFill/>
        </p:spPr>
        <p:txBody>
          <a:bodyPr/>
          <a:lstStyle/>
          <a:p>
            <a:r>
              <a:rPr lang="en-US" smtClean="0">
                <a:latin typeface="Times New Roman" pitchFamily="18" charset="0"/>
              </a:rPr>
              <a:t>Chapter 7-</a:t>
            </a:r>
            <a:fld id="{E5E6D5DE-A7B6-4BCC-AC9E-306A1FD8106A}" type="slidenum">
              <a:rPr lang="en-US" smtClean="0">
                <a:latin typeface="Times New Roman" pitchFamily="18" charset="0"/>
              </a:rPr>
              <a:pPr/>
              <a:t>9</a:t>
            </a:fld>
            <a:endParaRPr lang="en-US" smtClean="0">
              <a:latin typeface="Times New Roman" pitchFamily="18" charset="0"/>
            </a:endParaRPr>
          </a:p>
        </p:txBody>
      </p:sp>
      <p:sp>
        <p:nvSpPr>
          <p:cNvPr id="219139" name="Rectangle 2"/>
          <p:cNvSpPr>
            <a:spLocks noGrp="1" noChangeArrowheads="1"/>
          </p:cNvSpPr>
          <p:nvPr>
            <p:ph type="title"/>
          </p:nvPr>
        </p:nvSpPr>
        <p:spPr>
          <a:xfrm>
            <a:off x="685800" y="258763"/>
            <a:ext cx="7772400" cy="766762"/>
          </a:xfrm>
        </p:spPr>
        <p:txBody>
          <a:bodyPr/>
          <a:lstStyle/>
          <a:p>
            <a:pPr eaLnBrk="1" hangingPunct="1"/>
            <a:r>
              <a:rPr lang="en-US" sz="3600" b="1" smtClean="0"/>
              <a:t/>
            </a:r>
            <a:br>
              <a:rPr lang="en-US" sz="3600" b="1" smtClean="0"/>
            </a:br>
            <a:r>
              <a:rPr lang="en-US" sz="3600" b="1" smtClean="0"/>
              <a:t>ER-to-Relational Mapping Algorithm (cont)</a:t>
            </a:r>
            <a:endParaRPr lang="en-US" sz="3600" smtClean="0"/>
          </a:p>
        </p:txBody>
      </p:sp>
      <p:sp>
        <p:nvSpPr>
          <p:cNvPr id="219140" name="Rectangle 3"/>
          <p:cNvSpPr>
            <a:spLocks noGrp="1" noChangeArrowheads="1"/>
          </p:cNvSpPr>
          <p:nvPr>
            <p:ph type="body" idx="1"/>
          </p:nvPr>
        </p:nvSpPr>
        <p:spPr>
          <a:xfrm>
            <a:off x="419100" y="1533525"/>
            <a:ext cx="8248650" cy="4724400"/>
          </a:xfrm>
        </p:spPr>
        <p:txBody>
          <a:bodyPr/>
          <a:lstStyle/>
          <a:p>
            <a:pPr eaLnBrk="1" hangingPunct="1"/>
            <a:r>
              <a:rPr lang="en-US" sz="2000" b="1" dirty="0" smtClean="0">
                <a:latin typeface="Arial" pitchFamily="34" charset="0"/>
              </a:rPr>
              <a:t>Step 4: Mapping of Binary 1:N Relationship Types.</a:t>
            </a:r>
          </a:p>
          <a:p>
            <a:pPr eaLnBrk="1" hangingPunct="1">
              <a:buFont typeface="Wingdings" pitchFamily="2" charset="2"/>
              <a:buNone/>
            </a:pPr>
            <a:endParaRPr lang="en-US" sz="1400" b="1" dirty="0" smtClean="0">
              <a:latin typeface="Arial" pitchFamily="34" charset="0"/>
            </a:endParaRPr>
          </a:p>
          <a:p>
            <a:pPr lvl="1" eaLnBrk="1" hangingPunct="1"/>
            <a:r>
              <a:rPr lang="en-US" sz="2000" dirty="0" smtClean="0"/>
              <a:t>For </a:t>
            </a:r>
            <a:r>
              <a:rPr lang="en-US" sz="2000" dirty="0" smtClean="0">
                <a:solidFill>
                  <a:srgbClr val="C00000"/>
                </a:solidFill>
              </a:rPr>
              <a:t>each regular binary 1:N relationship type R, identify the relation S that represent the participating entity type at </a:t>
            </a:r>
            <a:r>
              <a:rPr lang="en-US" sz="2000" u="sng" dirty="0" smtClean="0">
                <a:solidFill>
                  <a:srgbClr val="C00000"/>
                </a:solidFill>
              </a:rPr>
              <a:t>the N-side of the relationship type</a:t>
            </a:r>
            <a:r>
              <a:rPr lang="en-US" sz="2000" dirty="0" smtClean="0">
                <a:solidFill>
                  <a:srgbClr val="C00000"/>
                </a:solidFill>
              </a:rPr>
              <a:t>. </a:t>
            </a:r>
          </a:p>
          <a:p>
            <a:pPr lvl="1" eaLnBrk="1" hangingPunct="1"/>
            <a:r>
              <a:rPr lang="en-US" sz="2000" dirty="0" smtClean="0"/>
              <a:t>Include </a:t>
            </a:r>
            <a:r>
              <a:rPr lang="en-US" sz="2000" u="sng" dirty="0" smtClean="0">
                <a:solidFill>
                  <a:srgbClr val="C00000"/>
                </a:solidFill>
              </a:rPr>
              <a:t>as foreign key in S the primary key of the relation T </a:t>
            </a:r>
            <a:r>
              <a:rPr lang="en-US" sz="2000" dirty="0" smtClean="0"/>
              <a:t>that represents the other entity type participating in R. </a:t>
            </a:r>
          </a:p>
          <a:p>
            <a:pPr lvl="1" eaLnBrk="1" hangingPunct="1"/>
            <a:r>
              <a:rPr lang="en-US" sz="2000" dirty="0" smtClean="0"/>
              <a:t>Include any simple attributes of the 1:N relation type as attributes of S.</a:t>
            </a:r>
            <a:r>
              <a:rPr lang="en-US" sz="1800" dirty="0" smtClean="0"/>
              <a:t> </a:t>
            </a:r>
          </a:p>
          <a:p>
            <a:pPr eaLnBrk="1" hangingPunct="1">
              <a:buFont typeface="Wingdings" pitchFamily="2" charset="2"/>
              <a:buNone/>
            </a:pPr>
            <a:endParaRPr lang="en-US" sz="1000" dirty="0" smtClean="0"/>
          </a:p>
          <a:p>
            <a:pPr lvl="1" eaLnBrk="1" hangingPunct="1">
              <a:buFontTx/>
              <a:buNone/>
            </a:pPr>
            <a:r>
              <a:rPr lang="en-US" sz="1800" dirty="0" smtClean="0"/>
              <a:t>     </a:t>
            </a:r>
            <a:r>
              <a:rPr lang="en-US" sz="2000" b="1" dirty="0" smtClean="0"/>
              <a:t>Example:</a:t>
            </a:r>
            <a:r>
              <a:rPr lang="en-US" sz="2000" dirty="0" smtClean="0"/>
              <a:t> 1:N relationship types WORKS_FOR, CONTROLS, and SUPERVISION in the figure. For WORKS_FOR we include the primary key DNUMBER of the DEPARTMENT relation as foreign key in the EMPLOYEE relation and call it DNO.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TotalTime>
  <Words>1542</Words>
  <Application>Microsoft Office PowerPoint</Application>
  <PresentationFormat>On-screen Show (4:3)</PresentationFormat>
  <Paragraphs>204</Paragraphs>
  <Slides>33</Slides>
  <Notes>0</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Default Design</vt:lpstr>
      <vt:lpstr>Office Theme</vt:lpstr>
      <vt:lpstr>ER-to-Relational Mapping Algorithm</vt:lpstr>
      <vt:lpstr>Outline</vt:lpstr>
      <vt:lpstr>FIGURE 7.1 The ER conceptual schema diagram for the COMPANY database.</vt:lpstr>
      <vt:lpstr> ER-to-Relational Mapping Algorithm</vt:lpstr>
      <vt:lpstr>FIGURE 7.1 The ER conceptual schema diagram for the COMPANY database.</vt:lpstr>
      <vt:lpstr>FIGURE 7.2 Result of mapping the COMPANY ER schema into a relational schema.</vt:lpstr>
      <vt:lpstr> ER-to-Relational Mapping Algorithm (cont)</vt:lpstr>
      <vt:lpstr> ER-to-Relational Mapping Algorithm (cont)</vt:lpstr>
      <vt:lpstr> ER-to-Relational Mapping Algorithm (cont)</vt:lpstr>
      <vt:lpstr> ER-to-Relational Mapping Algorithm (cont)</vt:lpstr>
      <vt:lpstr> ER-to-Relational Mapping Algorithm (cont)</vt:lpstr>
      <vt:lpstr> ER-to-Relational Mapping Algorithm (cont)</vt:lpstr>
      <vt:lpstr>FIGURE 4.11 Ternary relationship types. (a) The SUPPLY relationship. </vt:lpstr>
      <vt:lpstr>FIGURE 7.3 Mapping the n-ary relationship type SUPPLY from Figure 4.11a.</vt:lpstr>
      <vt:lpstr> Summary of Mapping constructs and constraints</vt:lpstr>
      <vt:lpstr>Projects</vt:lpstr>
      <vt:lpstr>Slide 17</vt:lpstr>
      <vt:lpstr>Mapping EER Model Constructs to Relations </vt:lpstr>
      <vt:lpstr>FIGURE 4.4 EER diagram notation for an attribute-defined specialization on JobType.</vt:lpstr>
      <vt:lpstr>Slide 20</vt:lpstr>
      <vt:lpstr>FIGURE 4.3 Generalization. (b) Generalizing CAR and TRUCK into the superclass VEHICLE.</vt:lpstr>
      <vt:lpstr>Slide 22</vt:lpstr>
      <vt:lpstr>Mapping EER Model Constructs to Relations (cont)</vt:lpstr>
      <vt:lpstr>FIGURE 4.4 EER diagram notation for an attribute-defined specialization on JobType.</vt:lpstr>
      <vt:lpstr>Slide 25</vt:lpstr>
      <vt:lpstr>FIGURE 4.5 EER diagram notation for an overlapping (nondisjoint) specialization.</vt:lpstr>
      <vt:lpstr>Slide 27</vt:lpstr>
      <vt:lpstr>Mapping EER Model Constructs to Relations (cont)</vt:lpstr>
      <vt:lpstr>Mapping EER Model Constructs to Relations (cont)</vt:lpstr>
      <vt:lpstr>FIGURE 4.8 Two categories (union types): OWNER and REGISTERED_VEHICLE.</vt:lpstr>
      <vt:lpstr>FIGURE 7.6 Mapping the EER categories (union types) in Figure 4.7 to relations.</vt:lpstr>
      <vt:lpstr>Outline</vt:lpstr>
      <vt:lpstr>Thank You</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ش</dc:creator>
  <cp:lastModifiedBy>dell</cp:lastModifiedBy>
  <cp:revision>88</cp:revision>
  <dcterms:created xsi:type="dcterms:W3CDTF">2010-05-06T15:58:58Z</dcterms:created>
  <dcterms:modified xsi:type="dcterms:W3CDTF">2019-09-06T03:38:22Z</dcterms:modified>
</cp:coreProperties>
</file>