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7"/>
  </p:notesMasterIdLst>
  <p:handoutMasterIdLst>
    <p:handoutMasterId r:id="rId68"/>
  </p:handoutMasterIdLst>
  <p:sldIdLst>
    <p:sldId id="378" r:id="rId2"/>
    <p:sldId id="404" r:id="rId3"/>
    <p:sldId id="327" r:id="rId4"/>
    <p:sldId id="399" r:id="rId5"/>
    <p:sldId id="381" r:id="rId6"/>
    <p:sldId id="330" r:id="rId7"/>
    <p:sldId id="405" r:id="rId8"/>
    <p:sldId id="331" r:id="rId9"/>
    <p:sldId id="382" r:id="rId10"/>
    <p:sldId id="406" r:id="rId11"/>
    <p:sldId id="333" r:id="rId12"/>
    <p:sldId id="335" r:id="rId13"/>
    <p:sldId id="375" r:id="rId14"/>
    <p:sldId id="408" r:id="rId15"/>
    <p:sldId id="383" r:id="rId16"/>
    <p:sldId id="337" r:id="rId17"/>
    <p:sldId id="338" r:id="rId18"/>
    <p:sldId id="339" r:id="rId19"/>
    <p:sldId id="409" r:id="rId20"/>
    <p:sldId id="340" r:id="rId21"/>
    <p:sldId id="341" r:id="rId22"/>
    <p:sldId id="410" r:id="rId23"/>
    <p:sldId id="342" r:id="rId24"/>
    <p:sldId id="343" r:id="rId25"/>
    <p:sldId id="344" r:id="rId26"/>
    <p:sldId id="345" r:id="rId27"/>
    <p:sldId id="385" r:id="rId28"/>
    <p:sldId id="386" r:id="rId29"/>
    <p:sldId id="387" r:id="rId30"/>
    <p:sldId id="428" r:id="rId31"/>
    <p:sldId id="411" r:id="rId32"/>
    <p:sldId id="412" r:id="rId33"/>
    <p:sldId id="413" r:id="rId34"/>
    <p:sldId id="414" r:id="rId35"/>
    <p:sldId id="416" r:id="rId36"/>
    <p:sldId id="417" r:id="rId37"/>
    <p:sldId id="352" r:id="rId38"/>
    <p:sldId id="353" r:id="rId39"/>
    <p:sldId id="419" r:id="rId40"/>
    <p:sldId id="354" r:id="rId41"/>
    <p:sldId id="355" r:id="rId42"/>
    <p:sldId id="356" r:id="rId43"/>
    <p:sldId id="357" r:id="rId44"/>
    <p:sldId id="358" r:id="rId45"/>
    <p:sldId id="359" r:id="rId46"/>
    <p:sldId id="421" r:id="rId47"/>
    <p:sldId id="423" r:id="rId48"/>
    <p:sldId id="360" r:id="rId49"/>
    <p:sldId id="361" r:id="rId50"/>
    <p:sldId id="424" r:id="rId51"/>
    <p:sldId id="362" r:id="rId52"/>
    <p:sldId id="363" r:id="rId53"/>
    <p:sldId id="364" r:id="rId54"/>
    <p:sldId id="365" r:id="rId55"/>
    <p:sldId id="366" r:id="rId56"/>
    <p:sldId id="425" r:id="rId57"/>
    <p:sldId id="376" r:id="rId58"/>
    <p:sldId id="367" r:id="rId59"/>
    <p:sldId id="388" r:id="rId60"/>
    <p:sldId id="427" r:id="rId61"/>
    <p:sldId id="368" r:id="rId62"/>
    <p:sldId id="390" r:id="rId63"/>
    <p:sldId id="369" r:id="rId64"/>
    <p:sldId id="393" r:id="rId65"/>
    <p:sldId id="377" r:id="rId66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990033"/>
    <a:srgbClr val="677228"/>
    <a:srgbClr val="6E792B"/>
    <a:srgbClr val="76822E"/>
    <a:srgbClr val="4F571F"/>
    <a:srgbClr val="6F6A07"/>
    <a:srgbClr val="827C08"/>
    <a:srgbClr val="A29B0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020" autoAdjust="0"/>
    <p:restoredTop sz="94660"/>
  </p:normalViewPr>
  <p:slideViewPr>
    <p:cSldViewPr snapToObjects="1">
      <p:cViewPr varScale="1">
        <p:scale>
          <a:sx n="69" d="100"/>
          <a:sy n="69" d="100"/>
        </p:scale>
        <p:origin x="-1272" y="-108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6674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Tahoma" pitchFamily="34" charset="0"/>
              </a:defRPr>
            </a:lvl1pPr>
          </a:lstStyle>
          <a:p>
            <a:fld id="{07DCE9F8-94B5-4F41-83A0-DCEEF25DC4C4}" type="slidenum">
              <a:rPr lang="en-CA" altLang="en-US"/>
              <a:pPr/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/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noProof="0" smtClean="0"/>
              <a:t>Click to edit Master text styles</a:t>
            </a:r>
          </a:p>
          <a:p>
            <a:pPr lvl="1"/>
            <a:r>
              <a:rPr lang="en-CA" altLang="en-US" noProof="0" smtClean="0"/>
              <a:t>Second level</a:t>
            </a:r>
          </a:p>
          <a:p>
            <a:pPr lvl="2"/>
            <a:r>
              <a:rPr lang="en-CA" altLang="en-US" noProof="0" smtClean="0"/>
              <a:t>Third level</a:t>
            </a:r>
          </a:p>
          <a:p>
            <a:pPr lvl="3"/>
            <a:r>
              <a:rPr lang="en-CA" altLang="en-US" noProof="0" smtClean="0"/>
              <a:t>Fourth level</a:t>
            </a:r>
          </a:p>
          <a:p>
            <a:pPr lvl="4"/>
            <a:r>
              <a:rPr lang="en-CA" altLang="en-US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Tahoma" pitchFamily="34" charset="0"/>
              </a:defRPr>
            </a:lvl1pPr>
          </a:lstStyle>
          <a:p>
            <a:fld id="{F63ABE0A-B21C-466F-9286-63130C703FDE}" type="slidenum">
              <a:rPr lang="en-CA" altLang="en-US"/>
              <a:pPr/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07E5E6C1-F0A2-45F5-93EE-E4D50EFAEFDB}" type="slidenum">
              <a:rPr lang="en-CA" altLang="en-US">
                <a:solidFill>
                  <a:srgbClr val="000000"/>
                </a:solidFill>
                <a:ea typeface="MS PGothic" pitchFamily="34" charset="-128"/>
              </a:rPr>
              <a:pPr/>
              <a:t>1</a:t>
            </a:fld>
            <a:endParaRPr lang="en-CA" altLang="en-US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030A802D-2B5A-4727-B1E2-8B2BD654F8DA}" type="slidenum">
              <a:rPr lang="en-CA" altLang="en-US"/>
              <a:pPr/>
              <a:t>15</a:t>
            </a:fld>
            <a:endParaRPr lang="en-CA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3C35E20D-EFA3-4B9B-B2E3-E846D0426D31}" type="slidenum">
              <a:rPr lang="en-CA" altLang="en-US"/>
              <a:pPr/>
              <a:t>16</a:t>
            </a:fld>
            <a:endParaRPr lang="en-CA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F9674B56-EC8B-4C5A-8F0A-A62898D9B004}" type="slidenum">
              <a:rPr lang="en-CA" altLang="en-US"/>
              <a:pPr/>
              <a:t>17</a:t>
            </a:fld>
            <a:endParaRPr lang="en-CA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C47803D8-93EF-4415-9D4D-3B2A61CE21C5}" type="slidenum">
              <a:rPr lang="en-CA" altLang="en-US"/>
              <a:pPr/>
              <a:t>18</a:t>
            </a:fld>
            <a:endParaRPr lang="en-CA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31984AE0-FEC2-4CBB-AA06-4D7D15DE8C37}" type="slidenum">
              <a:rPr lang="en-CA" altLang="en-US"/>
              <a:pPr/>
              <a:t>20</a:t>
            </a:fld>
            <a:endParaRPr lang="en-CA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E0BFFDF1-0571-4623-BC5C-EF31395744A6}" type="slidenum">
              <a:rPr lang="en-CA" altLang="en-US"/>
              <a:pPr/>
              <a:t>21</a:t>
            </a:fld>
            <a:endParaRPr lang="en-CA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C08A7C4B-9CE4-4E6D-9508-55FAA94D9898}" type="slidenum">
              <a:rPr lang="en-CA" altLang="en-US"/>
              <a:pPr/>
              <a:t>23</a:t>
            </a:fld>
            <a:endParaRPr lang="en-CA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C29314AA-D693-4FE2-AF49-AEA440454775}" type="slidenum">
              <a:rPr lang="en-CA" altLang="en-US"/>
              <a:pPr/>
              <a:t>24</a:t>
            </a:fld>
            <a:endParaRPr lang="en-CA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B8976C38-2DB5-4FF1-B01C-E89A429E4557}" type="slidenum">
              <a:rPr lang="en-CA" altLang="en-US"/>
              <a:pPr/>
              <a:t>25</a:t>
            </a:fld>
            <a:endParaRPr lang="en-CA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9CDA1023-6D81-4490-91A8-EC7D825B3126}" type="slidenum">
              <a:rPr lang="en-CA" altLang="en-US"/>
              <a:pPr/>
              <a:t>26</a:t>
            </a:fld>
            <a:endParaRPr lang="en-CA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BF04D255-0DEC-4DCB-ACF2-6BEA7935EEC5}" type="slidenum">
              <a:rPr lang="en-CA" altLang="en-US"/>
              <a:pPr/>
              <a:t>3</a:t>
            </a:fld>
            <a:endParaRPr lang="en-CA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8AD06B06-6AB5-43FB-99D1-7001710F687B}" type="slidenum">
              <a:rPr lang="en-CA" altLang="en-US"/>
              <a:pPr/>
              <a:t>27</a:t>
            </a:fld>
            <a:endParaRPr lang="en-CA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C9F3A5CF-3AFB-42CF-91C9-A52C15D5347A}" type="slidenum">
              <a:rPr lang="en-CA" altLang="en-US"/>
              <a:pPr/>
              <a:t>28</a:t>
            </a:fld>
            <a:endParaRPr lang="en-CA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F3660F-A3A6-4EB0-8F98-E657BDE6E3CA}" type="slidenum">
              <a:rPr lang="en-CA"/>
              <a:pPr/>
              <a:t>31</a:t>
            </a:fld>
            <a:endParaRPr lang="en-CA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81FC4B-683B-4919-9756-3E4B0A2A5A73}" type="slidenum">
              <a:rPr lang="en-CA"/>
              <a:pPr/>
              <a:t>32</a:t>
            </a:fld>
            <a:endParaRPr lang="en-CA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08C0CC-6925-4CAF-BE61-7EB1A779F8C1}" type="slidenum">
              <a:rPr lang="en-CA"/>
              <a:pPr/>
              <a:t>33</a:t>
            </a:fld>
            <a:endParaRPr lang="en-CA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8DE7AC-E6DD-4540-BCE8-C90442E56650}" type="slidenum">
              <a:rPr lang="en-CA"/>
              <a:pPr/>
              <a:t>34</a:t>
            </a:fld>
            <a:endParaRPr lang="en-CA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C2FCA-FAD8-4964-8E0E-F7365AF0EB9F}" type="slidenum">
              <a:rPr lang="en-CA"/>
              <a:pPr/>
              <a:t>35</a:t>
            </a:fld>
            <a:endParaRPr lang="en-CA"/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5A88BBF4-BAC2-40BD-9E26-38444600B05E}" type="slidenum">
              <a:rPr lang="en-CA" altLang="en-US"/>
              <a:pPr/>
              <a:t>37</a:t>
            </a:fld>
            <a:endParaRPr lang="en-CA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9221ADB4-60D0-4C81-A1F0-51372B431E21}" type="slidenum">
              <a:rPr lang="en-CA" altLang="en-US"/>
              <a:pPr/>
              <a:t>38</a:t>
            </a:fld>
            <a:endParaRPr lang="en-CA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9221ADB4-60D0-4C81-A1F0-51372B431E21}" type="slidenum">
              <a:rPr lang="en-CA" altLang="en-US"/>
              <a:pPr/>
              <a:t>39</a:t>
            </a:fld>
            <a:endParaRPr lang="en-CA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8A88DE88-FD7B-40B4-A9A3-EB1E8A6295EE}" type="slidenum">
              <a:rPr lang="en-CA" altLang="en-US"/>
              <a:pPr/>
              <a:t>6</a:t>
            </a:fld>
            <a:endParaRPr lang="en-CA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0552A4E4-374F-4FA3-8596-BEFD881DD380}" type="slidenum">
              <a:rPr lang="en-CA" altLang="en-US"/>
              <a:pPr/>
              <a:t>40</a:t>
            </a:fld>
            <a:endParaRPr lang="en-CA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A28880E0-2900-479E-86FD-1FEDA229AA41}" type="slidenum">
              <a:rPr lang="en-CA" altLang="en-US"/>
              <a:pPr/>
              <a:t>41</a:t>
            </a:fld>
            <a:endParaRPr lang="en-CA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29C977E0-6A58-4B79-8215-D09633580DCF}" type="slidenum">
              <a:rPr lang="en-CA" altLang="en-US"/>
              <a:pPr/>
              <a:t>42</a:t>
            </a:fld>
            <a:endParaRPr lang="en-CA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8CB419F7-E810-48E3-9A26-BD3271A72842}" type="slidenum">
              <a:rPr lang="en-CA" altLang="en-US"/>
              <a:pPr/>
              <a:t>43</a:t>
            </a:fld>
            <a:endParaRPr lang="en-CA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98EE063C-97D3-40DF-86AE-0F68EF9A9BC1}" type="slidenum">
              <a:rPr lang="en-CA" altLang="en-US"/>
              <a:pPr/>
              <a:t>44</a:t>
            </a:fld>
            <a:endParaRPr lang="en-CA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E72ECAE6-7BAA-4916-8AE7-426893D4F155}" type="slidenum">
              <a:rPr lang="en-CA" altLang="en-US"/>
              <a:pPr/>
              <a:t>45</a:t>
            </a:fld>
            <a:endParaRPr lang="en-CA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98EE063C-97D3-40DF-86AE-0F68EF9A9BC1}" type="slidenum">
              <a:rPr lang="en-CA" altLang="en-US"/>
              <a:pPr/>
              <a:t>46</a:t>
            </a:fld>
            <a:endParaRPr lang="en-CA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98EE063C-97D3-40DF-86AE-0F68EF9A9BC1}" type="slidenum">
              <a:rPr lang="en-CA" altLang="en-US"/>
              <a:pPr/>
              <a:t>47</a:t>
            </a:fld>
            <a:endParaRPr lang="en-CA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8A769519-63E8-48DE-8BC6-73C00FE37E05}" type="slidenum">
              <a:rPr lang="en-CA" altLang="en-US"/>
              <a:pPr/>
              <a:t>48</a:t>
            </a:fld>
            <a:endParaRPr lang="en-CA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CB892DE1-94A7-4962-9B2C-200DCEDC642D}" type="slidenum">
              <a:rPr lang="en-CA" altLang="en-US"/>
              <a:pPr/>
              <a:t>49</a:t>
            </a:fld>
            <a:endParaRPr lang="en-CA" alt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00E452C3-CB9A-4FB4-87C2-78BB181E8319}" type="slidenum">
              <a:rPr lang="en-CA" altLang="en-US"/>
              <a:pPr/>
              <a:t>8</a:t>
            </a:fld>
            <a:endParaRPr lang="en-CA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4A65260D-389B-4466-B722-16076AFB5266}" type="slidenum">
              <a:rPr lang="en-CA" altLang="en-US"/>
              <a:pPr/>
              <a:t>51</a:t>
            </a:fld>
            <a:endParaRPr lang="en-CA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025B1C49-985B-49B2-AE42-052F30B31B24}" type="slidenum">
              <a:rPr lang="en-CA" altLang="en-US"/>
              <a:pPr/>
              <a:t>52</a:t>
            </a:fld>
            <a:endParaRPr lang="en-CA" alt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1D57FBC0-E1EF-4EC3-8969-D3B7AEF07CEC}" type="slidenum">
              <a:rPr lang="en-CA" altLang="en-US"/>
              <a:pPr/>
              <a:t>53</a:t>
            </a:fld>
            <a:endParaRPr lang="en-CA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8D8B0155-C696-49D1-8BF3-92B2E0698213}" type="slidenum">
              <a:rPr lang="en-CA" altLang="en-US"/>
              <a:pPr/>
              <a:t>54</a:t>
            </a:fld>
            <a:endParaRPr lang="en-CA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4F7E39B1-50FF-48F4-B212-499C58B62EA6}" type="slidenum">
              <a:rPr lang="en-CA" altLang="en-US"/>
              <a:pPr/>
              <a:t>55</a:t>
            </a:fld>
            <a:endParaRPr lang="en-CA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D9DC66B1-4C54-49DF-99B8-F05546EE72F2}" type="slidenum">
              <a:rPr lang="en-CA" altLang="en-US"/>
              <a:pPr/>
              <a:t>57</a:t>
            </a:fld>
            <a:endParaRPr lang="en-CA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87F247C6-E650-45BE-9178-8A2EF0D9545D}" type="slidenum">
              <a:rPr lang="en-CA" altLang="en-US"/>
              <a:pPr/>
              <a:t>58</a:t>
            </a:fld>
            <a:endParaRPr lang="en-CA" alt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8AEA0EAE-A1AA-4489-9FAD-F7C4D3530318}" type="slidenum">
              <a:rPr lang="en-CA" altLang="en-US"/>
              <a:pPr/>
              <a:t>59</a:t>
            </a:fld>
            <a:endParaRPr lang="en-CA" alt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1D57FBC0-E1EF-4EC3-8969-D3B7AEF07CEC}" type="slidenum">
              <a:rPr lang="en-CA" altLang="en-US"/>
              <a:pPr/>
              <a:t>60</a:t>
            </a:fld>
            <a:endParaRPr lang="en-CA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5C3D94A9-9E53-4C5B-81FE-A3BEA901A253}" type="slidenum">
              <a:rPr lang="en-CA" altLang="en-US"/>
              <a:pPr/>
              <a:t>61</a:t>
            </a:fld>
            <a:endParaRPr lang="en-CA" alt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2B3FC88C-5144-4605-8292-42DF39EA17C8}" type="slidenum">
              <a:rPr lang="en-CA" altLang="en-US"/>
              <a:pPr/>
              <a:t>9</a:t>
            </a:fld>
            <a:endParaRPr lang="en-CA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6675E272-A9B4-4ED0-ADD1-66B04DBFAD1D}" type="slidenum">
              <a:rPr lang="en-CA" altLang="en-US"/>
              <a:pPr/>
              <a:t>62</a:t>
            </a:fld>
            <a:endParaRPr lang="en-CA" alt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5F873897-A469-4157-A6EE-E34936963B44}" type="slidenum">
              <a:rPr lang="en-CA" altLang="en-US"/>
              <a:pPr/>
              <a:t>63</a:t>
            </a:fld>
            <a:endParaRPr lang="en-CA" alt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8535485B-1B4D-438B-8A04-5DCCD743AF31}" type="slidenum">
              <a:rPr lang="en-CA" altLang="en-US"/>
              <a:pPr/>
              <a:t>65</a:t>
            </a:fld>
            <a:endParaRPr lang="en-CA" alt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1E964B7C-4BDA-4DB7-AE1D-5D9F3853DFFF}" type="slidenum">
              <a:rPr lang="en-CA" altLang="en-US"/>
              <a:pPr/>
              <a:t>11</a:t>
            </a:fld>
            <a:endParaRPr lang="en-CA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00E382FA-57AD-4D82-87B2-656713836A2F}" type="slidenum">
              <a:rPr lang="en-CA" altLang="en-US"/>
              <a:pPr/>
              <a:t>12</a:t>
            </a:fld>
            <a:endParaRPr lang="en-CA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B925DAE1-8C84-430F-876D-CF523DE31C2E}" type="slidenum">
              <a:rPr lang="en-CA" altLang="en-US"/>
              <a:pPr/>
              <a:t>13</a:t>
            </a:fld>
            <a:endParaRPr lang="en-CA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36366B91-8E91-4ED5-B4AA-1A0FB2E0D54B}" type="slidenum">
              <a:rPr lang="en-CA" altLang="en-US"/>
              <a:pPr/>
              <a:t>14</a:t>
            </a:fld>
            <a:endParaRPr lang="en-CA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14- </a:t>
            </a:r>
            <a:fld id="{DBF6A60A-0038-491C-8E60-428A3A240C5A}" type="slidenum">
              <a:rPr lang="en-US" altLang="en-US"/>
              <a:pPr/>
              <a:t>‹#›</a:t>
            </a:fld>
            <a:endParaRPr lang="en-CA" alt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31D73F-9905-42FB-B0BC-13966D455DC8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23A89A-30C2-4912-9A5A-1529D6E45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14- </a:t>
            </a:r>
            <a:fld id="{6E4E7E43-A860-47E4-9394-04475DBDEC1C}" type="slidenum">
              <a:rPr lang="en-US" altLang="en-US"/>
              <a:pPr/>
              <a:t>‹#›</a:t>
            </a:fld>
            <a:endParaRPr lang="en-CA" alt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14- </a:t>
            </a:r>
            <a:fld id="{288FB804-E2CE-494F-9A14-ED8E4821740E}" type="slidenum">
              <a:rPr lang="en-US" altLang="en-US"/>
              <a:pPr/>
              <a:t>‹#›</a:t>
            </a:fld>
            <a:endParaRPr lang="en-CA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14- </a:t>
            </a:r>
            <a:fld id="{0E9F17FC-A691-45F6-A962-EFE3DE40C4B4}" type="slidenum">
              <a:rPr lang="en-US" altLang="en-US"/>
              <a:pPr/>
              <a:t>‹#›</a:t>
            </a:fld>
            <a:endParaRPr lang="en-CA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14- </a:t>
            </a:r>
            <a:fld id="{4C0F69D2-2F57-4FF7-BB65-4169054F7424}" type="slidenum">
              <a:rPr lang="en-US" altLang="en-US"/>
              <a:pPr/>
              <a:t>‹#›</a:t>
            </a:fld>
            <a:endParaRPr lang="en-CA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14- </a:t>
            </a:r>
            <a:fld id="{12B860EA-D3FE-42EA-91CC-6ACB2F4FDED4}" type="slidenum">
              <a:rPr lang="en-US" altLang="en-US"/>
              <a:pPr/>
              <a:t>‹#›</a:t>
            </a:fld>
            <a:endParaRPr lang="en-CA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14- </a:t>
            </a:r>
            <a:fld id="{D3937D9A-B11B-40E9-AF9D-D040D526AD42}" type="slidenum">
              <a:rPr lang="en-US" altLang="en-US"/>
              <a:pPr/>
              <a:t>‹#›</a:t>
            </a:fld>
            <a:endParaRPr lang="en-CA" alt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14- </a:t>
            </a:r>
            <a:fld id="{A0F00B14-C36A-425A-B753-A99496398F47}" type="slidenum">
              <a:rPr lang="en-US" altLang="en-US"/>
              <a:pPr/>
              <a:t>‹#›</a:t>
            </a:fld>
            <a:endParaRPr lang="en-CA" alt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14- </a:t>
            </a:r>
            <a:fld id="{4976B558-BD38-40D6-ADB2-31B8F1A956DB}" type="slidenum">
              <a:rPr lang="en-US" altLang="en-US"/>
              <a:pPr/>
              <a:t>‹#›</a:t>
            </a:fld>
            <a:endParaRPr lang="en-CA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i="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i="0" smtClean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i="0" smtClean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i="0">
                <a:solidFill>
                  <a:srgbClr val="990033"/>
                </a:solidFill>
                <a:ea typeface="MS PGothic" pitchFamily="34" charset="-128"/>
              </a:defRPr>
            </a:lvl1pPr>
          </a:lstStyle>
          <a:p>
            <a:r>
              <a:rPr lang="en-US" altLang="en-US"/>
              <a:t>Slide 14- </a:t>
            </a:r>
            <a:fld id="{1710CCA2-5F65-489D-ABFC-0827367097E0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i="0" smtClean="0">
                <a:solidFill>
                  <a:srgbClr val="000000"/>
                </a:solidFill>
              </a:rPr>
              <a:t>Copyright © 2016 </a:t>
            </a:r>
            <a:r>
              <a:rPr lang="en-US" altLang="en-US" sz="900" i="0" dirty="0" err="1" smtClean="0">
                <a:solidFill>
                  <a:srgbClr val="000000"/>
                </a:solidFill>
              </a:rPr>
              <a:t>Ramez</a:t>
            </a:r>
            <a:r>
              <a:rPr lang="en-US" altLang="en-US" sz="900" i="0" dirty="0" smtClean="0">
                <a:solidFill>
                  <a:srgbClr val="000000"/>
                </a:solidFill>
              </a:rPr>
              <a:t> </a:t>
            </a:r>
            <a:r>
              <a:rPr lang="en-US" altLang="en-US" sz="900" i="0" dirty="0" err="1" smtClean="0">
                <a:solidFill>
                  <a:srgbClr val="000000"/>
                </a:solidFill>
              </a:rPr>
              <a:t>Elmasri</a:t>
            </a:r>
            <a:r>
              <a:rPr lang="en-US" altLang="en-US" sz="900" i="0" dirty="0" smtClean="0">
                <a:solidFill>
                  <a:srgbClr val="000000"/>
                </a:solidFill>
              </a:rPr>
              <a:t> and </a:t>
            </a:r>
            <a:r>
              <a:rPr lang="en-US" altLang="en-US" sz="900" i="0" dirty="0" err="1" smtClean="0">
                <a:solidFill>
                  <a:srgbClr val="000000"/>
                </a:solidFill>
              </a:rPr>
              <a:t>Shamkant</a:t>
            </a:r>
            <a:r>
              <a:rPr lang="en-US" altLang="en-US" sz="900" i="0" dirty="0" smtClean="0">
                <a:solidFill>
                  <a:srgbClr val="000000"/>
                </a:solidFill>
              </a:rPr>
              <a:t> B. </a:t>
            </a:r>
            <a:r>
              <a:rPr lang="en-US" altLang="en-US" sz="900" i="0" dirty="0" err="1" smtClean="0">
                <a:solidFill>
                  <a:srgbClr val="000000"/>
                </a:solidFill>
              </a:rPr>
              <a:t>Navathe</a:t>
            </a:r>
            <a:endParaRPr lang="en-US" altLang="en-US" sz="900" i="0" dirty="0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opentextbc.ca/dbdesign01/wp-content/uploads/sites/11/2013/12/Table-R-Functional-Dependency-example.jpg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8950" y="1516063"/>
            <a:ext cx="3892550" cy="484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14- </a:t>
            </a:r>
            <a:fld id="{0E9F17FC-A691-45F6-A962-EFE3DE40C4B4}" type="slidenum">
              <a:rPr lang="en-US" altLang="en-US" smtClean="0"/>
              <a:pPr/>
              <a:t>10</a:t>
            </a:fld>
            <a:endParaRPr lang="en-CA" altLang="en-US"/>
          </a:p>
        </p:txBody>
      </p:sp>
      <p:pic>
        <p:nvPicPr>
          <p:cNvPr id="142338" name="Picture 2" descr="Pink tissue pap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38188"/>
            <a:ext cx="4552950" cy="606261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1.2 Redundant Information in Tuples and Update Anomalies 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Information is stored redundantly </a:t>
            </a:r>
          </a:p>
          <a:p>
            <a:pPr lvl="1" eaLnBrk="1" hangingPunct="1"/>
            <a:r>
              <a:rPr lang="en-US" altLang="en-US" smtClean="0"/>
              <a:t>Wastes storage</a:t>
            </a:r>
          </a:p>
          <a:p>
            <a:pPr lvl="1" eaLnBrk="1" hangingPunct="1"/>
            <a:r>
              <a:rPr lang="en-US" altLang="en-US" smtClean="0"/>
              <a:t>Causes problems with update anomalies</a:t>
            </a:r>
          </a:p>
          <a:p>
            <a:pPr lvl="2" eaLnBrk="1" hangingPunct="1"/>
            <a:r>
              <a:rPr lang="en-US" altLang="en-US" smtClean="0"/>
              <a:t>Insertion anomalies</a:t>
            </a:r>
          </a:p>
          <a:p>
            <a:pPr lvl="2" eaLnBrk="1" hangingPunct="1"/>
            <a:r>
              <a:rPr lang="en-US" altLang="en-US" smtClean="0"/>
              <a:t>Deletion anomalies</a:t>
            </a:r>
          </a:p>
          <a:p>
            <a:pPr lvl="2" eaLnBrk="1" hangingPunct="1"/>
            <a:r>
              <a:rPr lang="en-US" altLang="en-US" smtClean="0"/>
              <a:t>Modification anomalies </a:t>
            </a:r>
          </a:p>
        </p:txBody>
      </p:sp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D77E5AF2-1A26-414F-88D1-01C16EEE06FC}" type="slidenum">
              <a:rPr lang="en-US" altLang="en-US"/>
              <a:pPr/>
              <a:t>11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AN INSERT ANOMALY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Consider the relation:</a:t>
            </a:r>
          </a:p>
          <a:p>
            <a:pPr lvl="1" eaLnBrk="1" hangingPunct="1"/>
            <a:r>
              <a:rPr lang="en-US" altLang="en-US" dirty="0" smtClean="0"/>
              <a:t>EMP_DEPT, EMP_PRO</a:t>
            </a:r>
          </a:p>
          <a:p>
            <a:pPr eaLnBrk="1" hangingPunct="1"/>
            <a:r>
              <a:rPr lang="en-US" altLang="en-US" dirty="0" smtClean="0"/>
              <a:t>Insert  Anomaly:</a:t>
            </a:r>
          </a:p>
          <a:p>
            <a:pPr lvl="1" eaLnBrk="1" hangingPunct="1"/>
            <a:r>
              <a:rPr lang="en-US" altLang="en-US" dirty="0" smtClean="0"/>
              <a:t>Consistency (</a:t>
            </a:r>
            <a:r>
              <a:rPr lang="en-US" altLang="en-US" dirty="0" err="1" smtClean="0"/>
              <a:t>tuples</a:t>
            </a:r>
            <a:r>
              <a:rPr lang="en-US" altLang="en-US" dirty="0" smtClean="0"/>
              <a:t> of department)</a:t>
            </a:r>
          </a:p>
          <a:p>
            <a:pPr lvl="1" eaLnBrk="1" hangingPunct="1"/>
            <a:r>
              <a:rPr lang="en-US" altLang="en-US" dirty="0" smtClean="0"/>
              <a:t>Cannot insert a project unless an employee is assigned to it.</a:t>
            </a:r>
          </a:p>
          <a:p>
            <a:pPr eaLnBrk="1" hangingPunct="1"/>
            <a:r>
              <a:rPr lang="en-US" altLang="en-US" dirty="0" smtClean="0"/>
              <a:t>Conversely</a:t>
            </a:r>
          </a:p>
          <a:p>
            <a:pPr lvl="1" eaLnBrk="1" hangingPunct="1"/>
            <a:r>
              <a:rPr lang="en-US" altLang="en-US" dirty="0" smtClean="0"/>
              <a:t>Cannot insert an employee unless an he/she is assigned to a project. </a:t>
            </a:r>
          </a:p>
        </p:txBody>
      </p:sp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BBE7377D-062A-46DC-A69E-2E0FD2A4DA80}" type="slidenum">
              <a:rPr lang="en-US" altLang="en-US"/>
              <a:pPr/>
              <a:t>12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A DELETE ANOMALY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Consider the relation:</a:t>
            </a:r>
          </a:p>
          <a:p>
            <a:pPr lvl="1" eaLnBrk="1" hangingPunct="1"/>
            <a:r>
              <a:rPr lang="en-US" altLang="en-US" dirty="0" smtClean="0"/>
              <a:t>EMP_PROJ(</a:t>
            </a:r>
            <a:r>
              <a:rPr lang="en-US" altLang="en-US" dirty="0" err="1" smtClean="0"/>
              <a:t>Emp</a:t>
            </a:r>
            <a:r>
              <a:rPr lang="en-US" altLang="en-US" dirty="0" smtClean="0"/>
              <a:t>#, </a:t>
            </a:r>
            <a:r>
              <a:rPr lang="en-US" altLang="en-US" dirty="0" err="1" smtClean="0"/>
              <a:t>Proj</a:t>
            </a:r>
            <a:r>
              <a:rPr lang="en-US" altLang="en-US" dirty="0" smtClean="0"/>
              <a:t>#, </a:t>
            </a:r>
            <a:r>
              <a:rPr lang="en-US" altLang="en-US" dirty="0" err="1" smtClean="0"/>
              <a:t>Ename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Pname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No_hours</a:t>
            </a:r>
            <a:r>
              <a:rPr lang="en-US" altLang="en-US" dirty="0" smtClean="0"/>
              <a:t>)</a:t>
            </a:r>
          </a:p>
          <a:p>
            <a:pPr eaLnBrk="1" hangingPunct="1"/>
            <a:r>
              <a:rPr lang="en-US" altLang="en-US" dirty="0" smtClean="0"/>
              <a:t>Delete Anomaly:</a:t>
            </a:r>
          </a:p>
          <a:p>
            <a:pPr lvl="1" eaLnBrk="1" hangingPunct="1"/>
            <a:r>
              <a:rPr lang="en-US" altLang="en-US" dirty="0" smtClean="0"/>
              <a:t>When </a:t>
            </a:r>
            <a:r>
              <a:rPr lang="en-US" altLang="en-US" u="sng" dirty="0" smtClean="0"/>
              <a:t>a project is deleted</a:t>
            </a:r>
            <a:r>
              <a:rPr lang="en-US" altLang="en-US" dirty="0" smtClean="0"/>
              <a:t>, it will result in deleting </a:t>
            </a:r>
            <a:r>
              <a:rPr lang="en-US" altLang="en-US" u="sng" dirty="0" smtClean="0"/>
              <a:t>all the employees </a:t>
            </a:r>
            <a:r>
              <a:rPr lang="en-US" altLang="en-US" dirty="0" smtClean="0"/>
              <a:t>who work on that project.</a:t>
            </a:r>
          </a:p>
          <a:p>
            <a:pPr lvl="1" eaLnBrk="1" hangingPunct="1"/>
            <a:r>
              <a:rPr lang="en-US" altLang="en-US" dirty="0" smtClean="0"/>
              <a:t>Alternately, if an employee is the </a:t>
            </a:r>
            <a:r>
              <a:rPr lang="en-US" altLang="en-US" u="sng" dirty="0" smtClean="0"/>
              <a:t>sole employee on a projec</a:t>
            </a:r>
            <a:r>
              <a:rPr lang="en-US" altLang="en-US" dirty="0" smtClean="0"/>
              <a:t>t, </a:t>
            </a:r>
            <a:r>
              <a:rPr lang="en-US" altLang="en-US" i="1" dirty="0" smtClean="0"/>
              <a:t>deleting that employee would result in deleting the corresponding project</a:t>
            </a:r>
            <a:r>
              <a:rPr lang="en-US" altLang="en-US" dirty="0" smtClean="0"/>
              <a:t>.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62048B47-AE4B-4426-B7EB-8B7A4F585B21}" type="slidenum">
              <a:rPr lang="en-US" altLang="en-US"/>
              <a:pPr/>
              <a:t>13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 OF AN Modification ANOMALY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Consider the relation:</a:t>
            </a:r>
          </a:p>
          <a:p>
            <a:pPr lvl="1" eaLnBrk="1" hangingPunct="1"/>
            <a:r>
              <a:rPr lang="en-US" altLang="en-US" dirty="0" smtClean="0"/>
              <a:t>EMP_PROJ(</a:t>
            </a:r>
            <a:r>
              <a:rPr lang="en-US" altLang="en-US" dirty="0" err="1" smtClean="0"/>
              <a:t>Emp</a:t>
            </a:r>
            <a:r>
              <a:rPr lang="en-US" altLang="en-US" dirty="0" smtClean="0"/>
              <a:t>#, </a:t>
            </a:r>
            <a:r>
              <a:rPr lang="en-US" altLang="en-US" dirty="0" err="1" smtClean="0"/>
              <a:t>Proj</a:t>
            </a:r>
            <a:r>
              <a:rPr lang="en-US" altLang="en-US" dirty="0" smtClean="0"/>
              <a:t>#, </a:t>
            </a:r>
            <a:r>
              <a:rPr lang="en-US" altLang="en-US" dirty="0" err="1" smtClean="0"/>
              <a:t>Ename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Pname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No_hours</a:t>
            </a:r>
            <a:r>
              <a:rPr lang="en-US" altLang="en-US" dirty="0" smtClean="0"/>
              <a:t>)</a:t>
            </a:r>
          </a:p>
          <a:p>
            <a:pPr eaLnBrk="1" hangingPunct="1"/>
            <a:r>
              <a:rPr lang="en-US" altLang="en-US" dirty="0" smtClean="0"/>
              <a:t>Update Anomaly:</a:t>
            </a:r>
          </a:p>
          <a:p>
            <a:pPr lvl="1" eaLnBrk="1" hangingPunct="1"/>
            <a:r>
              <a:rPr lang="en-US" altLang="en-US" dirty="0" smtClean="0"/>
              <a:t>Changing the manager of dept 5 – we must update the </a:t>
            </a:r>
            <a:r>
              <a:rPr lang="en-US" altLang="en-US" dirty="0" err="1" smtClean="0"/>
              <a:t>tuples</a:t>
            </a:r>
            <a:r>
              <a:rPr lang="en-US" altLang="en-US" dirty="0" smtClean="0"/>
              <a:t> of all the </a:t>
            </a:r>
            <a:r>
              <a:rPr lang="en-US" altLang="en-US" dirty="0" err="1" smtClean="0"/>
              <a:t>emp</a:t>
            </a:r>
            <a:r>
              <a:rPr lang="en-US" altLang="en-US" dirty="0" smtClean="0"/>
              <a:t> who work in the dept.</a:t>
            </a: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BEDE5709-4E8C-426B-B90A-63D2276E8BEB}" type="slidenum">
              <a:rPr lang="en-US" altLang="en-US"/>
              <a:pPr/>
              <a:t>14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14.3 Two relation schemas suffering from update anomalies</a:t>
            </a:r>
          </a:p>
        </p:txBody>
      </p:sp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4EFF3536-9A6D-4A95-9723-4A794A6D8646}" type="slidenum">
              <a:rPr lang="en-US" altLang="en-US"/>
              <a:pPr/>
              <a:t>15</a:t>
            </a:fld>
            <a:endParaRPr lang="en-CA" alt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 smtClean="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04800" y="1981200"/>
            <a:ext cx="1676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000" b="1" i="0" kern="0" dirty="0" smtClean="0">
                <a:latin typeface="Verdana" charset="0"/>
              </a:rPr>
              <a:t>Figure 14.3</a:t>
            </a:r>
            <a:r>
              <a:rPr lang="en-US" altLang="en-US" sz="1000" i="0" kern="0" dirty="0" smtClean="0">
                <a:latin typeface="Verdana" charset="0"/>
              </a:rPr>
              <a:t>   </a:t>
            </a:r>
          </a:p>
          <a:p>
            <a:pPr>
              <a:defRPr/>
            </a:pPr>
            <a:r>
              <a:rPr lang="en-US" altLang="en-US" sz="1000" i="0" kern="0" dirty="0" smtClean="0">
                <a:latin typeface="Verdana" charset="0"/>
              </a:rPr>
              <a:t>Two relation schemas suffering from update anomalies. (a) EMP_DEPT and (b) EMP_PROJ.</a:t>
            </a:r>
            <a:endParaRPr lang="en-US" altLang="en-US" sz="1000" i="0" kern="0" dirty="0">
              <a:latin typeface="Verdana" charset="0"/>
            </a:endParaRPr>
          </a:p>
        </p:txBody>
      </p:sp>
      <p:pic>
        <p:nvPicPr>
          <p:cNvPr id="36870" name="Picture 8" descr="fig14_03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2188" y="1981200"/>
            <a:ext cx="6329362" cy="373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14.4 Sample states for EMP_DEPT and EMP_PROJ</a:t>
            </a:r>
          </a:p>
        </p:txBody>
      </p:sp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AF80F13F-BF20-44AF-9D04-9248C7A5AD3A}" type="slidenum">
              <a:rPr lang="en-US" altLang="en-US"/>
              <a:pPr/>
              <a:t>16</a:t>
            </a:fld>
            <a:endParaRPr lang="en-CA" altLang="en-US"/>
          </a:p>
        </p:txBody>
      </p:sp>
      <p:pic>
        <p:nvPicPr>
          <p:cNvPr id="38916" name="Picture 11" descr="fig14_04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517650"/>
            <a:ext cx="5357813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228600" y="1752600"/>
            <a:ext cx="220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000" b="1" i="0" kern="0" dirty="0">
                <a:latin typeface="Verdana" charset="0"/>
              </a:rPr>
              <a:t>Figure 14.4   </a:t>
            </a:r>
            <a:endParaRPr lang="en-US" altLang="en-US" sz="1000" b="1" i="0" kern="0" dirty="0" smtClean="0">
              <a:latin typeface="Verdana" charset="0"/>
            </a:endParaRPr>
          </a:p>
          <a:p>
            <a:pPr>
              <a:defRPr/>
            </a:pPr>
            <a:r>
              <a:rPr lang="en-US" altLang="en-US" sz="1000" i="0" kern="0" dirty="0" smtClean="0">
                <a:latin typeface="Verdana" charset="0"/>
              </a:rPr>
              <a:t>Sample </a:t>
            </a:r>
            <a:r>
              <a:rPr lang="en-US" altLang="en-US" sz="1000" i="0" kern="0" dirty="0">
                <a:latin typeface="Verdana" charset="0"/>
              </a:rPr>
              <a:t>states for EMP_DEPT and EMP_PROJ resulting from applying NATURAL JOIN to the relations in Figure 14.2. These may be stored as base relations for performance reasons.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Guideline for Redundant Information in Tuples and Update Anomalies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GUIDELINE 2: </a:t>
            </a:r>
          </a:p>
          <a:p>
            <a:pPr lvl="1" eaLnBrk="1" hangingPunct="1"/>
            <a:r>
              <a:rPr lang="en-US" altLang="en-US" smtClean="0"/>
              <a:t>Design a schema that does not suffer from the insertion, deletion and update anomalies.</a:t>
            </a:r>
          </a:p>
          <a:p>
            <a:pPr lvl="1" eaLnBrk="1" hangingPunct="1"/>
            <a:r>
              <a:rPr lang="en-US" altLang="en-US" smtClean="0"/>
              <a:t>If there are any anomalies present, then note them so that applications can be made to take them into account. </a:t>
            </a:r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1E5193F4-65EF-4F91-868B-0D42B2AF7047}" type="slidenum">
              <a:rPr lang="en-US" altLang="en-US"/>
              <a:pPr/>
              <a:t>17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1.3 Null Values in </a:t>
            </a:r>
            <a:r>
              <a:rPr lang="en-US" altLang="en-US" dirty="0" err="1" smtClean="0"/>
              <a:t>Tuples</a:t>
            </a:r>
            <a:r>
              <a:rPr lang="en-US" altLang="en-US" dirty="0" smtClean="0"/>
              <a:t> 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 Reasons for nulls:</a:t>
            </a:r>
          </a:p>
          <a:p>
            <a:pPr lvl="1" eaLnBrk="1" hangingPunct="1"/>
            <a:r>
              <a:rPr lang="en-US" altLang="en-US" dirty="0" smtClean="0"/>
              <a:t>Attribute not applicable or invalid</a:t>
            </a:r>
          </a:p>
          <a:p>
            <a:pPr lvl="1" eaLnBrk="1" hangingPunct="1"/>
            <a:r>
              <a:rPr lang="en-US" altLang="en-US" dirty="0" smtClean="0"/>
              <a:t>Attribute value unknown  </a:t>
            </a:r>
          </a:p>
          <a:p>
            <a:pPr lvl="1" eaLnBrk="1" hangingPunct="1"/>
            <a:r>
              <a:rPr lang="en-US" altLang="en-US" dirty="0" smtClean="0"/>
              <a:t>Value known to exist, but unavailable </a:t>
            </a:r>
          </a:p>
          <a:p>
            <a:pPr eaLnBrk="1" hangingPunct="1"/>
            <a:r>
              <a:rPr lang="en-US" altLang="en-US" dirty="0" smtClean="0"/>
              <a:t>GUIDELINE 3:</a:t>
            </a:r>
          </a:p>
          <a:p>
            <a:pPr lvl="1" eaLnBrk="1" hangingPunct="1"/>
            <a:r>
              <a:rPr lang="en-US" altLang="en-US" dirty="0" smtClean="0"/>
              <a:t>Relations should be designed such that their </a:t>
            </a:r>
            <a:r>
              <a:rPr lang="en-US" altLang="en-US" dirty="0" err="1" smtClean="0"/>
              <a:t>tuples</a:t>
            </a:r>
            <a:r>
              <a:rPr lang="en-US" altLang="en-US" dirty="0" smtClean="0"/>
              <a:t> will have as few NULL values as possible</a:t>
            </a:r>
          </a:p>
          <a:p>
            <a:pPr lvl="1" eaLnBrk="1" hangingPunct="1"/>
            <a:r>
              <a:rPr lang="en-US" altLang="en-US" dirty="0" smtClean="0"/>
              <a:t>Attributes that are NULL frequently could be placed in separate relations (with the primary key)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7F9DE9C9-B3B7-444A-A984-21059A8371E5}" type="slidenum">
              <a:rPr lang="en-US" altLang="en-US"/>
              <a:pPr/>
              <a:t>18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6400"/>
            <a:ext cx="7772400" cy="1500187"/>
          </a:xfrm>
        </p:spPr>
        <p:txBody>
          <a:bodyPr/>
          <a:lstStyle/>
          <a:p>
            <a:r>
              <a:rPr lang="en-US" dirty="0" smtClean="0"/>
              <a:t>Example: only 10 percent of </a:t>
            </a:r>
            <a:r>
              <a:rPr lang="en-US" dirty="0" err="1" smtClean="0"/>
              <a:t>emp</a:t>
            </a:r>
            <a:r>
              <a:rPr lang="en-US" dirty="0" smtClean="0"/>
              <a:t> have individual offices – instead of including the attribute office number in EMP relation, new relation EMP_OFF(</a:t>
            </a:r>
            <a:r>
              <a:rPr lang="en-US" dirty="0" err="1" smtClean="0"/>
              <a:t>Essn,Offnum</a:t>
            </a:r>
            <a:r>
              <a:rPr lang="en-US" dirty="0" smtClean="0"/>
              <a:t>) can be created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14- </a:t>
            </a:r>
            <a:fld id="{6E4E7E43-A860-47E4-9394-04475DBDEC1C}" type="slidenum">
              <a:rPr lang="en-US" altLang="en-US" smtClean="0"/>
              <a:pPr/>
              <a:t>19</a:t>
            </a:fld>
            <a:endParaRPr lang="en-C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7796213" cy="9921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1.3 Null Values in </a:t>
            </a:r>
            <a:r>
              <a:rPr lang="en-US" altLang="en-US" dirty="0" err="1" smtClean="0"/>
              <a:t>Tuples</a:t>
            </a:r>
            <a:r>
              <a:rPr lang="en-US" altLang="en-US" dirty="0" smtClean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8229600" cy="2667000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US" b="1" dirty="0" smtClean="0"/>
              <a:t>Basics of Functional Dependencies and Normalization for Relational Databases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295400" y="4724400"/>
            <a:ext cx="6400800" cy="1752600"/>
          </a:xfrm>
        </p:spPr>
        <p:txBody>
          <a:bodyPr/>
          <a:lstStyle/>
          <a:p>
            <a:r>
              <a:rPr lang="en-US" sz="2400" dirty="0" smtClean="0"/>
              <a:t>Dr. </a:t>
            </a:r>
            <a:r>
              <a:rPr lang="en-US" sz="2400" dirty="0" err="1" smtClean="0"/>
              <a:t>Anand</a:t>
            </a:r>
            <a:r>
              <a:rPr lang="en-US" sz="2400" dirty="0" smtClean="0"/>
              <a:t> Kumar M</a:t>
            </a:r>
          </a:p>
          <a:p>
            <a:r>
              <a:rPr lang="en-US" sz="2400" dirty="0" smtClean="0"/>
              <a:t> Assistant Professor,</a:t>
            </a:r>
          </a:p>
          <a:p>
            <a:r>
              <a:rPr lang="en-US" sz="2400" dirty="0" smtClean="0"/>
              <a:t>NIT-K, </a:t>
            </a:r>
            <a:r>
              <a:rPr lang="en-US" sz="2400" dirty="0" err="1" smtClean="0"/>
              <a:t>Surathkal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1.4 Generation of Spurious Tuples – avoid at any cost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Bad designs for a relational database may result in erroneous results for certain JOIN operations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GUIDELINE 4: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The relations should be designed to satisfy the equality conditions on attributes that are (PK,FK).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No spurious </a:t>
            </a:r>
            <a:r>
              <a:rPr lang="en-US" altLang="en-US" dirty="0" err="1" smtClean="0"/>
              <a:t>tuples</a:t>
            </a:r>
            <a:r>
              <a:rPr lang="en-US" altLang="en-US" dirty="0" smtClean="0"/>
              <a:t> should be generated by doing a natural-join of any relations.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DE3423E5-3C0D-433A-9B22-66E249EC9370}" type="slidenum">
              <a:rPr lang="en-US" altLang="en-US"/>
              <a:pPr/>
              <a:t>20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Spurious </a:t>
            </a:r>
            <a:r>
              <a:rPr lang="en-US" altLang="en-US" dirty="0" err="1" smtClean="0"/>
              <a:t>Tuples</a:t>
            </a:r>
            <a:r>
              <a:rPr lang="en-US" altLang="en-US" dirty="0" smtClean="0"/>
              <a:t> (2)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endParaRPr lang="en-US" altLang="en-US" sz="2200" dirty="0" smtClean="0"/>
          </a:p>
        </p:txBody>
      </p:sp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263E47FF-F8D5-465A-9E7D-F901C220F035}" type="slidenum">
              <a:rPr lang="en-US" altLang="en-US"/>
              <a:pPr/>
              <a:t>21</a:t>
            </a:fld>
            <a:endParaRPr lang="en-CA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131094"/>
            <a:ext cx="5562600" cy="504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14- </a:t>
            </a:r>
            <a:fld id="{6E4E7E43-A860-47E4-9394-04475DBDEC1C}" type="slidenum">
              <a:rPr lang="en-US" altLang="en-US" smtClean="0"/>
              <a:pPr/>
              <a:t>22</a:t>
            </a:fld>
            <a:endParaRPr lang="en-CA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2313" y="1066800"/>
            <a:ext cx="7253288" cy="547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0" cap="all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  <a:cs typeface="MS PGothic" charset="0"/>
              </a:rPr>
              <a:t>Spurious </a:t>
            </a:r>
            <a:r>
              <a:rPr kumimoji="0" lang="en-US" altLang="en-US" sz="4000" b="1" i="0" u="none" strike="noStrike" kern="0" cap="all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  <a:cs typeface="MS PGothic" charset="0"/>
              </a:rPr>
              <a:t>Tuples</a:t>
            </a:r>
            <a:r>
              <a:rPr kumimoji="0" lang="en-US" altLang="en-US" sz="4000" b="1" i="0" u="none" strike="noStrike" kern="0" cap="all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  <a:cs typeface="MS PGothic" charset="0"/>
              </a:rPr>
              <a:t> (3)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Functional Dependencies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Functional dependencies (FDs)</a:t>
            </a:r>
          </a:p>
          <a:p>
            <a:pPr lvl="1" eaLnBrk="1" hangingPunct="1"/>
            <a:r>
              <a:rPr lang="en-US" altLang="en-US" dirty="0" smtClean="0"/>
              <a:t>Are used to specify </a:t>
            </a:r>
            <a:r>
              <a:rPr lang="en-US" altLang="en-US" i="1" dirty="0" smtClean="0"/>
              <a:t>formal measures</a:t>
            </a:r>
            <a:r>
              <a:rPr lang="en-US" altLang="en-US" dirty="0" smtClean="0"/>
              <a:t> of the "goodness" of relational designs</a:t>
            </a:r>
          </a:p>
          <a:p>
            <a:pPr lvl="1" eaLnBrk="1" hangingPunct="1"/>
            <a:r>
              <a:rPr lang="en-US" altLang="en-US" dirty="0" smtClean="0"/>
              <a:t>FD is a constraint b/w two set of attributes from the database.</a:t>
            </a:r>
          </a:p>
          <a:p>
            <a:pPr eaLnBrk="1" hangingPunct="1"/>
            <a:r>
              <a:rPr lang="en-US" altLang="en-US" dirty="0" smtClean="0"/>
              <a:t>A set of attributes X </a:t>
            </a:r>
            <a:r>
              <a:rPr lang="en-US" altLang="en-US" i="1" dirty="0" smtClean="0"/>
              <a:t>functionally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determines</a:t>
            </a:r>
            <a:r>
              <a:rPr lang="en-US" altLang="en-US" dirty="0" smtClean="0"/>
              <a:t>  a set of attributes Y if the value of X determines a unique value for Y</a:t>
            </a:r>
          </a:p>
        </p:txBody>
      </p:sp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6B2F2C86-FDF3-47D8-93C3-C5CED136B56E}" type="slidenum">
              <a:rPr lang="en-US" altLang="en-US"/>
              <a:pPr/>
              <a:t>23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2.1 Defining Functional Dependencies 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X </a:t>
            </a:r>
            <a:r>
              <a:rPr lang="en-US" altLang="en-US" sz="2400" smtClean="0">
                <a:sym typeface="Wingdings 3" pitchFamily="18" charset="2"/>
              </a:rPr>
              <a:t></a:t>
            </a:r>
            <a:r>
              <a:rPr lang="en-US" altLang="en-US" sz="2400" smtClean="0"/>
              <a:t> Y holds if whenever two tuples have the same value for X, they </a:t>
            </a:r>
            <a:r>
              <a:rPr lang="en-US" altLang="en-US" sz="2400" i="1" smtClean="0"/>
              <a:t>must have </a:t>
            </a:r>
            <a:r>
              <a:rPr lang="en-US" altLang="en-US" sz="2400" smtClean="0"/>
              <a:t>the same value for Y</a:t>
            </a:r>
          </a:p>
          <a:p>
            <a:pPr lvl="1" eaLnBrk="1" hangingPunct="1"/>
            <a:r>
              <a:rPr lang="en-US" altLang="en-US" sz="2200" smtClean="0"/>
              <a:t>For any two tuples t1 and t2 in any relation instance r(R): If  t1[X]=t2[X], </a:t>
            </a:r>
            <a:r>
              <a:rPr lang="en-US" altLang="en-US" sz="2200" i="1" smtClean="0"/>
              <a:t>then</a:t>
            </a:r>
            <a:r>
              <a:rPr lang="en-US" altLang="en-US" sz="2200" smtClean="0"/>
              <a:t> t1[Y]=t2[Y]</a:t>
            </a:r>
          </a:p>
          <a:p>
            <a:pPr eaLnBrk="1" hangingPunct="1"/>
            <a:r>
              <a:rPr lang="en-US" altLang="en-US" sz="2400" smtClean="0"/>
              <a:t>X </a:t>
            </a:r>
            <a:r>
              <a:rPr lang="en-US" altLang="en-US" sz="2400" smtClean="0">
                <a:sym typeface="Wingdings 3" pitchFamily="18" charset="2"/>
              </a:rPr>
              <a:t></a:t>
            </a:r>
            <a:r>
              <a:rPr lang="en-US" altLang="en-US" sz="2400" smtClean="0"/>
              <a:t> Y in R specifies a </a:t>
            </a:r>
            <a:r>
              <a:rPr lang="en-US" altLang="en-US" sz="2400" i="1" smtClean="0"/>
              <a:t>constraint</a:t>
            </a:r>
            <a:r>
              <a:rPr lang="en-US" altLang="en-US" sz="2400" smtClean="0"/>
              <a:t> on all relation instances r(R)</a:t>
            </a:r>
          </a:p>
          <a:p>
            <a:pPr eaLnBrk="1" hangingPunct="1"/>
            <a:r>
              <a:rPr lang="en-US" altLang="en-US" sz="2400" smtClean="0"/>
              <a:t>Written as X </a:t>
            </a:r>
            <a:r>
              <a:rPr lang="en-US" altLang="en-US" sz="2400" smtClean="0">
                <a:sym typeface="Wingdings 3" pitchFamily="18" charset="2"/>
              </a:rPr>
              <a:t></a:t>
            </a:r>
            <a:r>
              <a:rPr lang="en-US" altLang="en-US" sz="2400" smtClean="0"/>
              <a:t> Y; can be displayed graphically on a relation schema as in Figures.  ( denoted by the arrow:  ).</a:t>
            </a:r>
          </a:p>
          <a:p>
            <a:pPr eaLnBrk="1" hangingPunct="1"/>
            <a:r>
              <a:rPr lang="en-US" altLang="en-US" sz="2400" smtClean="0"/>
              <a:t>FDs are derived from the real-world constraints on the attributes 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/>
              <a:t>Slide </a:t>
            </a:r>
            <a:r>
              <a:rPr lang="en-US" altLang="en-US" dirty="0" smtClean="0"/>
              <a:t>9-</a:t>
            </a:r>
            <a:fld id="{B77B9AC6-D9BD-4951-B898-0285C9FD8F7E}" type="slidenum">
              <a:rPr lang="en-US" altLang="en-US" smtClean="0"/>
              <a:pPr/>
              <a:t>24</a:t>
            </a:fld>
            <a:endParaRPr lang="en-CA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of FD constraints (1) 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Social security number determines employee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SSN </a:t>
            </a:r>
            <a:r>
              <a:rPr lang="en-US" altLang="en-US" sz="2800" smtClean="0">
                <a:sym typeface="Wingdings 3" pitchFamily="18" charset="2"/>
              </a:rPr>
              <a:t></a:t>
            </a:r>
            <a:r>
              <a:rPr lang="en-US" altLang="en-US" smtClean="0"/>
              <a:t> ENAME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Project number determines project name and location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PNUMBER </a:t>
            </a:r>
            <a:r>
              <a:rPr lang="en-US" altLang="en-US" sz="2800" smtClean="0">
                <a:sym typeface="Wingdings 3" pitchFamily="18" charset="2"/>
              </a:rPr>
              <a:t></a:t>
            </a:r>
            <a:r>
              <a:rPr lang="en-US" altLang="en-US" smtClean="0"/>
              <a:t> {PNAME, PLOCATION}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Employee ssn and project number determines the hours per week that the employee works on the project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{SSN, PNUMBER} </a:t>
            </a:r>
            <a:r>
              <a:rPr lang="en-US" altLang="en-US" sz="2800" smtClean="0">
                <a:sym typeface="Wingdings 3" pitchFamily="18" charset="2"/>
              </a:rPr>
              <a:t></a:t>
            </a:r>
            <a:r>
              <a:rPr lang="en-US" altLang="en-US" smtClean="0"/>
              <a:t> HOURS </a:t>
            </a:r>
          </a:p>
        </p:txBody>
      </p:sp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05F88D43-4D9E-4EA3-AFCB-A872CE8557D6}" type="slidenum">
              <a:rPr lang="en-US" altLang="en-US"/>
              <a:pPr/>
              <a:t>25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of FD constraints (2)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 FD is a property of the attributes in the schema R</a:t>
            </a:r>
          </a:p>
          <a:p>
            <a:pPr eaLnBrk="1" hangingPunct="1"/>
            <a:r>
              <a:rPr lang="en-US" altLang="en-US" dirty="0" smtClean="0"/>
              <a:t>The constraint must hold on </a:t>
            </a:r>
            <a:r>
              <a:rPr lang="en-US" altLang="en-US" i="1" dirty="0" smtClean="0"/>
              <a:t>every</a:t>
            </a:r>
            <a:r>
              <a:rPr lang="en-US" altLang="en-US" dirty="0" smtClean="0"/>
              <a:t> relation instance r(R)</a:t>
            </a:r>
          </a:p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If K is a key of R, then K functionally determines all attributes in R </a:t>
            </a:r>
          </a:p>
          <a:p>
            <a:pPr lvl="1" eaLnBrk="1" hangingPunct="1"/>
            <a:r>
              <a:rPr lang="en-US" altLang="en-US" dirty="0" smtClean="0"/>
              <a:t>(since we never have two distinct </a:t>
            </a:r>
            <a:r>
              <a:rPr lang="en-US" altLang="en-US" dirty="0" err="1" smtClean="0"/>
              <a:t>tuples</a:t>
            </a:r>
            <a:r>
              <a:rPr lang="en-US" altLang="en-US" dirty="0" smtClean="0"/>
              <a:t> with t1[K]=t2[K]) </a:t>
            </a:r>
          </a:p>
        </p:txBody>
      </p:sp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047FEA5D-271D-4C9B-8401-554BB3EF0A4E}" type="slidenum">
              <a:rPr lang="en-US" altLang="en-US"/>
              <a:pPr/>
              <a:t>26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Defining FDs from instances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Note that in order to define the FDs, we </a:t>
            </a:r>
            <a:r>
              <a:rPr lang="en-US" altLang="en-US" dirty="0" smtClean="0">
                <a:solidFill>
                  <a:srgbClr val="C00000"/>
                </a:solidFill>
              </a:rPr>
              <a:t>need to understand the meaning of the attributes </a:t>
            </a:r>
            <a:r>
              <a:rPr lang="en-US" altLang="en-US" dirty="0" smtClean="0"/>
              <a:t>involved  and the relationship between them. </a:t>
            </a:r>
          </a:p>
          <a:p>
            <a:pPr eaLnBrk="1" hangingPunct="1"/>
            <a:r>
              <a:rPr lang="en-US" altLang="en-US" dirty="0" smtClean="0"/>
              <a:t>Certain </a:t>
            </a:r>
            <a:r>
              <a:rPr lang="en-US" altLang="en-US" dirty="0" smtClean="0">
                <a:solidFill>
                  <a:srgbClr val="C00000"/>
                </a:solidFill>
              </a:rPr>
              <a:t>FD are possible without referring</a:t>
            </a:r>
            <a:r>
              <a:rPr lang="en-US" altLang="en-US" dirty="0" smtClean="0"/>
              <a:t> to a specific relation.</a:t>
            </a:r>
          </a:p>
          <a:p>
            <a:pPr lvl="1" eaLnBrk="1" hangingPunct="1"/>
            <a:r>
              <a:rPr lang="en-US" altLang="en-US" dirty="0" smtClean="0"/>
              <a:t>   {State, </a:t>
            </a:r>
            <a:r>
              <a:rPr lang="en-US" altLang="en-US" dirty="0" err="1" smtClean="0"/>
              <a:t>License_Plate_number</a:t>
            </a:r>
            <a:r>
              <a:rPr lang="en-US" altLang="en-US" dirty="0" smtClean="0"/>
              <a:t>} -&gt; Name</a:t>
            </a:r>
          </a:p>
          <a:p>
            <a:pPr eaLnBrk="1" hangingPunct="1"/>
            <a:r>
              <a:rPr lang="en-US" altLang="en-US" dirty="0" smtClean="0"/>
              <a:t>FD </a:t>
            </a:r>
            <a:r>
              <a:rPr lang="en-US" altLang="en-US" dirty="0" smtClean="0">
                <a:solidFill>
                  <a:srgbClr val="C00000"/>
                </a:solidFill>
              </a:rPr>
              <a:t>cannot be inferred automatically </a:t>
            </a:r>
            <a:r>
              <a:rPr lang="en-US" altLang="en-US" dirty="0" smtClean="0"/>
              <a:t>from a given relation. It must be </a:t>
            </a:r>
            <a:r>
              <a:rPr lang="en-US" altLang="en-US" dirty="0" smtClean="0">
                <a:solidFill>
                  <a:srgbClr val="C00000"/>
                </a:solidFill>
              </a:rPr>
              <a:t>defined by experts who knows the semantics of the Attributes </a:t>
            </a:r>
            <a:r>
              <a:rPr lang="en-US" altLang="en-US" dirty="0" smtClean="0"/>
              <a:t>of relation.  </a:t>
            </a:r>
          </a:p>
        </p:txBody>
      </p:sp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9DCF9E00-6EF9-4587-818B-6BD35A2E5BC7}" type="slidenum">
              <a:rPr lang="en-US" altLang="en-US"/>
              <a:pPr/>
              <a:t>27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Ruling Out FDs</a:t>
            </a:r>
          </a:p>
        </p:txBody>
      </p:sp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35DE4C23-B90A-46C9-AA05-178D9E095EF1}" type="slidenum">
              <a:rPr lang="en-US" altLang="en-US"/>
              <a:pPr/>
              <a:t>28</a:t>
            </a:fld>
            <a:endParaRPr lang="en-CA" altLang="en-US"/>
          </a:p>
        </p:txBody>
      </p:sp>
      <p:pic>
        <p:nvPicPr>
          <p:cNvPr id="59396" name="Picture 2" descr="fig14_07.jp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39738" y="3038475"/>
            <a:ext cx="7585075" cy="3581400"/>
          </a:xfrm>
          <a:noFill/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381000" y="1447800"/>
            <a:ext cx="80422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>
                <a:latin typeface="+mn-lt"/>
                <a:cs typeface="MS PGothic" charset="0"/>
              </a:rPr>
              <a:t>Note that given the state of the TEACH relation, we can say that the FD: Text → Course may exist. </a:t>
            </a:r>
            <a:r>
              <a:rPr lang="en-US" altLang="en-US" sz="2400" dirty="0" smtClean="0">
                <a:latin typeface="+mn-lt"/>
                <a:cs typeface="MS PGothic" charset="0"/>
              </a:rPr>
              <a:t>However</a:t>
            </a:r>
            <a:r>
              <a:rPr lang="en-US" altLang="en-US" sz="2400" dirty="0">
                <a:latin typeface="+mn-lt"/>
                <a:cs typeface="MS PGothic" charset="0"/>
              </a:rPr>
              <a:t>, the FDs  </a:t>
            </a:r>
            <a:r>
              <a:rPr lang="en-US" altLang="en-US" sz="2400" dirty="0">
                <a:solidFill>
                  <a:srgbClr val="C00000"/>
                </a:solidFill>
                <a:latin typeface="+mn-lt"/>
                <a:cs typeface="MS PGothic" charset="0"/>
              </a:rPr>
              <a:t>Teacher → Course, </a:t>
            </a:r>
            <a:r>
              <a:rPr lang="en-US" altLang="en-US" sz="2400" dirty="0" smtClean="0">
                <a:solidFill>
                  <a:srgbClr val="C00000"/>
                </a:solidFill>
                <a:latin typeface="+mn-lt"/>
                <a:cs typeface="MS PGothic" charset="0"/>
              </a:rPr>
              <a:t>Teacher </a:t>
            </a:r>
            <a:r>
              <a:rPr lang="en-US" altLang="en-US" sz="2400" dirty="0">
                <a:solidFill>
                  <a:srgbClr val="C00000"/>
                </a:solidFill>
                <a:cs typeface="MS PGothic" charset="0"/>
              </a:rPr>
              <a:t>→ Text </a:t>
            </a:r>
            <a:r>
              <a:rPr lang="en-US" altLang="en-US" sz="2400" dirty="0" smtClean="0">
                <a:solidFill>
                  <a:srgbClr val="C00000"/>
                </a:solidFill>
                <a:latin typeface="+mn-lt"/>
                <a:cs typeface="MS PGothic" charset="0"/>
              </a:rPr>
              <a:t>and </a:t>
            </a:r>
            <a:endParaRPr lang="en-US" altLang="en-US" sz="2400" dirty="0">
              <a:solidFill>
                <a:srgbClr val="C00000"/>
              </a:solidFill>
              <a:latin typeface="+mn-lt"/>
              <a:cs typeface="MS PGothic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>
                <a:solidFill>
                  <a:srgbClr val="C00000"/>
                </a:solidFill>
                <a:latin typeface="+mn-lt"/>
                <a:cs typeface="MS PGothic" charset="0"/>
              </a:rPr>
              <a:t>Couse → Text </a:t>
            </a:r>
            <a:r>
              <a:rPr lang="en-US" altLang="en-US" sz="2400" dirty="0">
                <a:latin typeface="+mn-lt"/>
                <a:cs typeface="MS PGothic" charset="0"/>
              </a:rPr>
              <a:t>are ruled out.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FDs may exist?</a:t>
            </a: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Slide 14- </a:t>
            </a:r>
            <a:fld id="{3FD4A670-9147-404E-ADFE-78454ECCF87F}" type="slidenum">
              <a:rPr lang="en-US" altLang="en-US"/>
              <a:pPr/>
              <a:t>29</a:t>
            </a:fld>
            <a:endParaRPr lang="en-CA" altLang="en-US"/>
          </a:p>
        </p:txBody>
      </p:sp>
      <p:sp>
        <p:nvSpPr>
          <p:cNvPr id="61444" name="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Verdana" pitchFamily="34" charset="0"/>
              </a:rPr>
              <a:t>A relation </a:t>
            </a:r>
            <a:r>
              <a:rPr lang="en-US" altLang="en-US" i="1" smtClean="0">
                <a:latin typeface="Verdana" pitchFamily="34" charset="0"/>
              </a:rPr>
              <a:t>R</a:t>
            </a:r>
            <a:r>
              <a:rPr lang="en-US" altLang="en-US" smtClean="0">
                <a:latin typeface="Verdana" pitchFamily="34" charset="0"/>
              </a:rPr>
              <a:t>(A, B, C, D) with its extension.</a:t>
            </a:r>
          </a:p>
          <a:p>
            <a:r>
              <a:rPr lang="en-US" altLang="en-US" smtClean="0">
                <a:latin typeface="Verdana" pitchFamily="34" charset="0"/>
              </a:rPr>
              <a:t>Which FDs </a:t>
            </a:r>
            <a:r>
              <a:rPr lang="en-US" altLang="en-US" i="1" u="sng" smtClean="0">
                <a:latin typeface="Verdana" pitchFamily="34" charset="0"/>
              </a:rPr>
              <a:t>may exist </a:t>
            </a:r>
            <a:r>
              <a:rPr lang="en-US" altLang="en-US" smtClean="0">
                <a:latin typeface="Verdana" pitchFamily="34" charset="0"/>
              </a:rPr>
              <a:t>in this relation?</a:t>
            </a:r>
          </a:p>
        </p:txBody>
      </p:sp>
      <p:pic>
        <p:nvPicPr>
          <p:cNvPr id="61445" name="Picture 2" descr="fig14_08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2163" y="3295650"/>
            <a:ext cx="4648200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Outline</a:t>
            </a:r>
          </a:p>
        </p:txBody>
      </p:sp>
      <p:sp>
        <p:nvSpPr>
          <p:cNvPr id="17411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1 Informal Design Guidelines for Relational Databases</a:t>
            </a:r>
          </a:p>
          <a:p>
            <a:pPr lvl="1" eaLnBrk="1" hangingPunct="1"/>
            <a:r>
              <a:rPr lang="en-US" altLang="en-US" sz="2200" dirty="0" smtClean="0"/>
              <a:t>1.1 Semantics of the Relation Attributes</a:t>
            </a:r>
          </a:p>
          <a:p>
            <a:pPr lvl="1" eaLnBrk="1" hangingPunct="1"/>
            <a:r>
              <a:rPr lang="en-US" altLang="en-US" sz="2200" dirty="0" smtClean="0"/>
              <a:t>1.2 Redundant Information in </a:t>
            </a:r>
            <a:r>
              <a:rPr lang="en-US" altLang="en-US" sz="2200" dirty="0" err="1" smtClean="0"/>
              <a:t>Tuples</a:t>
            </a:r>
            <a:r>
              <a:rPr lang="en-US" altLang="en-US" sz="2200" dirty="0" smtClean="0"/>
              <a:t> and Update Anomalies</a:t>
            </a:r>
          </a:p>
          <a:p>
            <a:pPr lvl="1" eaLnBrk="1" hangingPunct="1"/>
            <a:r>
              <a:rPr lang="en-US" altLang="en-US" sz="2200" dirty="0" smtClean="0"/>
              <a:t>1.3 Null Values in </a:t>
            </a:r>
            <a:r>
              <a:rPr lang="en-US" altLang="en-US" sz="2200" dirty="0" err="1" smtClean="0"/>
              <a:t>Tuples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200" dirty="0" smtClean="0"/>
              <a:t>1.4 Spurious </a:t>
            </a:r>
            <a:r>
              <a:rPr lang="en-US" altLang="en-US" sz="2200" dirty="0" err="1" smtClean="0"/>
              <a:t>Tuples</a:t>
            </a:r>
            <a:endParaRPr lang="en-US" altLang="en-US" sz="2200" dirty="0" smtClean="0"/>
          </a:p>
          <a:p>
            <a:pPr lvl="1" eaLnBrk="1" hangingPunct="1"/>
            <a:endParaRPr lang="en-US" altLang="en-US" sz="2200" dirty="0" smtClean="0"/>
          </a:p>
          <a:p>
            <a:pPr eaLnBrk="1" hangingPunct="1"/>
            <a:r>
              <a:rPr lang="en-US" altLang="en-US" sz="2400" dirty="0" smtClean="0"/>
              <a:t>2 Functional Dependencies (FDs)</a:t>
            </a:r>
          </a:p>
          <a:p>
            <a:pPr lvl="1" eaLnBrk="1" hangingPunct="1">
              <a:buClr>
                <a:srgbClr val="333399"/>
              </a:buClr>
            </a:pPr>
            <a:r>
              <a:rPr lang="is-IS" altLang="en-US" sz="2200" dirty="0" smtClean="0"/>
              <a:t>2</a:t>
            </a:r>
            <a:r>
              <a:rPr lang="en-US" altLang="en-US" sz="2200" dirty="0" smtClean="0"/>
              <a:t>.1 Definition of Functional Dependency</a:t>
            </a:r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38B4F696-B8B5-4677-BD1E-BDE84894811C}" type="slidenum">
              <a:rPr lang="en-US" altLang="en-US"/>
              <a:pPr/>
              <a:t>3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599" y="1676401"/>
            <a:ext cx="6742113" cy="4724400"/>
          </a:xfrm>
        </p:spPr>
        <p:txBody>
          <a:bodyPr/>
          <a:lstStyle/>
          <a:p>
            <a:pPr lvl="0" eaLnBrk="1" hangingPunct="1">
              <a:spcBef>
                <a:spcPct val="0"/>
              </a:spcBef>
              <a:buClrTx/>
              <a:buSzTx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Consider the following table of data r(R) of the relation schema R(ABCDE) shown in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Table.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Functional dependency example, by A.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Watt</a:t>
            </a:r>
          </a:p>
          <a:p>
            <a:pPr lvl="0" eaLnBrk="1" hangingPunct="1">
              <a:spcBef>
                <a:spcPct val="0"/>
              </a:spcBef>
              <a:buClrTx/>
              <a:buSzTx/>
            </a:pPr>
            <a:endParaRPr lang="en-US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lvl="0">
              <a:spcBef>
                <a:spcPct val="0"/>
              </a:spcBef>
              <a:buClrTx/>
              <a:buSzTx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As you look at this table, ask yourself: </a:t>
            </a:r>
            <a:r>
              <a:rPr lang="en-US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What kind of dependencies can we observe among the attributes in Table R?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Since the values of A are unique (a1, a2, a3, etc.), it foll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ows from the FD definition that:</a:t>
            </a:r>
          </a:p>
          <a:p>
            <a:pPr lvl="0">
              <a:spcBef>
                <a:spcPct val="0"/>
              </a:spcBef>
              <a:buClrTx/>
              <a:buSzTx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 → B,    A → C,    A → D,    A → E</a:t>
            </a:r>
          </a:p>
          <a:p>
            <a:pPr lvl="0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It also follows that  A →BC  (or any other subset of ABCDE). </a:t>
            </a:r>
          </a:p>
          <a:p>
            <a:pPr lvl="0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This can be summarized as   A →BCDE. </a:t>
            </a:r>
          </a:p>
          <a:p>
            <a:pPr lvl="0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From our understanding of primary keys, A is a primary key. </a:t>
            </a:r>
          </a:p>
          <a:p>
            <a:pPr lvl="0">
              <a:spcBef>
                <a:spcPct val="0"/>
              </a:spcBef>
              <a:buClrTx/>
              <a:buSzTx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Since the values of E are always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 same (all e1), it follo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ws that:</a:t>
            </a:r>
          </a:p>
          <a:p>
            <a:pPr lvl="0">
              <a:spcBef>
                <a:spcPct val="0"/>
              </a:spcBef>
              <a:buClrTx/>
              <a:buSzTx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 → E,   B → E,   C → E,   D → 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14- </a:t>
            </a:r>
            <a:fld id="{6E4E7E43-A860-47E4-9394-04475DBDEC1C}" type="slidenum">
              <a:rPr lang="en-US" altLang="en-US" smtClean="0"/>
              <a:pPr/>
              <a:t>30</a:t>
            </a:fld>
            <a:endParaRPr lang="en-CA" altLang="en-US"/>
          </a:p>
        </p:txBody>
      </p:sp>
      <p:pic>
        <p:nvPicPr>
          <p:cNvPr id="1026" name="Picture 2" descr="Table-R-Functional-Dependency-example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" y="1981199"/>
            <a:ext cx="1701799" cy="2607011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DA7C131B-20D6-4EAA-BBC9-C8B92F85A2CA}" type="slidenum">
              <a:rPr lang="en-US"/>
              <a:pPr/>
              <a:t>31</a:t>
            </a:fld>
            <a:endParaRPr lang="en-CA"/>
          </a:p>
        </p:txBody>
      </p:sp>
      <p:sp>
        <p:nvSpPr>
          <p:cNvPr id="7086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Inference Rules for FDs (1) </a:t>
            </a:r>
          </a:p>
        </p:txBody>
      </p:sp>
      <p:sp>
        <p:nvSpPr>
          <p:cNvPr id="70861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Given a set of FDs F, we can </a:t>
            </a:r>
            <a:r>
              <a:rPr lang="en-US" sz="2400" b="1" dirty="0" smtClean="0"/>
              <a:t>infer</a:t>
            </a:r>
            <a:r>
              <a:rPr lang="en-US" sz="2400" dirty="0" smtClean="0"/>
              <a:t> additional FDs .</a:t>
            </a:r>
          </a:p>
          <a:p>
            <a:pPr lvl="1">
              <a:lnSpc>
                <a:spcPct val="90000"/>
              </a:lnSpc>
            </a:pPr>
            <a:r>
              <a:rPr lang="en-US" sz="2200" dirty="0" err="1" smtClean="0"/>
              <a:t>Depno</a:t>
            </a:r>
            <a:r>
              <a:rPr lang="en-US" sz="2200" dirty="0" smtClean="0"/>
              <a:t>-&gt;</a:t>
            </a:r>
            <a:r>
              <a:rPr lang="en-US" sz="2200" dirty="0" err="1" smtClean="0"/>
              <a:t>Dname</a:t>
            </a:r>
            <a:r>
              <a:rPr lang="en-US" sz="2200" dirty="0" smtClean="0"/>
              <a:t> , </a:t>
            </a:r>
            <a:r>
              <a:rPr lang="en-US" sz="2200" dirty="0" err="1" smtClean="0"/>
              <a:t>Dname</a:t>
            </a:r>
            <a:r>
              <a:rPr lang="en-US" sz="2200" dirty="0" smtClean="0"/>
              <a:t>-&gt;</a:t>
            </a:r>
            <a:r>
              <a:rPr lang="en-US" sz="2200" dirty="0" err="1" smtClean="0"/>
              <a:t>Mgr_name</a:t>
            </a:r>
            <a:endParaRPr lang="en-US" sz="2200" dirty="0" smtClean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  </a:t>
            </a:r>
            <a:r>
              <a:rPr lang="en-US" sz="2000" dirty="0" err="1" smtClean="0"/>
              <a:t>Depno</a:t>
            </a:r>
            <a:r>
              <a:rPr lang="en-US" sz="2000" dirty="0" err="1" smtClean="0">
                <a:sym typeface="Wingdings" pitchFamily="2" charset="2"/>
              </a:rPr>
              <a:t>Mgr_name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Armstrong's </a:t>
            </a:r>
            <a:r>
              <a:rPr lang="en-US" sz="2400" dirty="0"/>
              <a:t>inference rules: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IR1. (</a:t>
            </a:r>
            <a:r>
              <a:rPr lang="en-US" sz="2200" b="1" dirty="0"/>
              <a:t>Reflexive</a:t>
            </a:r>
            <a:r>
              <a:rPr lang="en-US" sz="2200" dirty="0"/>
              <a:t>) If Y </a:t>
            </a:r>
            <a:r>
              <a:rPr lang="en-US" sz="2200" i="1" dirty="0"/>
              <a:t>subset-of</a:t>
            </a:r>
            <a:r>
              <a:rPr lang="en-US" sz="2200" dirty="0"/>
              <a:t> X, then X -&gt; Y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IR2. (</a:t>
            </a:r>
            <a:r>
              <a:rPr lang="en-US" sz="2200" b="1" dirty="0"/>
              <a:t>Augmentation</a:t>
            </a:r>
            <a:r>
              <a:rPr lang="en-US" sz="2200" dirty="0"/>
              <a:t>) If X -&gt; Y, then XZ -&gt; YZ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(Notation: XZ stands for X U Z)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IR3. (</a:t>
            </a:r>
            <a:r>
              <a:rPr lang="en-US" sz="2200" b="1" dirty="0"/>
              <a:t>Transitive</a:t>
            </a:r>
            <a:r>
              <a:rPr lang="en-US" sz="2200" dirty="0"/>
              <a:t>) If X -&gt; Y and Y -&gt; Z, then X -&gt; Z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These </a:t>
            </a:r>
            <a:r>
              <a:rPr lang="en-US" sz="2400" dirty="0"/>
              <a:t>are rules hold and all other rules that hold can be deduced from these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3A000932-76A5-4C76-80D2-16FE8DEF65E0}" type="slidenum">
              <a:rPr lang="en-US"/>
              <a:pPr/>
              <a:t>32</a:t>
            </a:fld>
            <a:endParaRPr lang="en-CA"/>
          </a:p>
        </p:txBody>
      </p:sp>
      <p:sp>
        <p:nvSpPr>
          <p:cNvPr id="7106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 Rules for FDs (2)</a:t>
            </a:r>
          </a:p>
        </p:txBody>
      </p:sp>
      <p:sp>
        <p:nvSpPr>
          <p:cNvPr id="71066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Some additional inference rules that are useful: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Decomposition:</a:t>
            </a:r>
            <a:r>
              <a:rPr lang="en-US" dirty="0"/>
              <a:t> If X -&gt; YZ, then X -&gt; Y and X -&gt; Z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Union:</a:t>
            </a:r>
            <a:r>
              <a:rPr lang="en-US" dirty="0"/>
              <a:t> If X -&gt; Y and X -&gt; Z, then X -&gt; YZ</a:t>
            </a:r>
          </a:p>
          <a:p>
            <a:pPr lvl="1">
              <a:lnSpc>
                <a:spcPct val="90000"/>
              </a:lnSpc>
            </a:pPr>
            <a:r>
              <a:rPr lang="en-US" b="1" dirty="0" err="1"/>
              <a:t>Psuedotransitivity</a:t>
            </a:r>
            <a:r>
              <a:rPr lang="en-US" b="1" dirty="0"/>
              <a:t>:</a:t>
            </a:r>
            <a:r>
              <a:rPr lang="en-US" dirty="0"/>
              <a:t> If X -&gt; Y and WY -&gt; Z, then WX -&gt; Z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D3AB0B2D-7E2B-4D3B-82F6-E3D3DF9C9CC3}" type="slidenum">
              <a:rPr lang="en-US"/>
              <a:pPr/>
              <a:t>33</a:t>
            </a:fld>
            <a:endParaRPr lang="en-CA"/>
          </a:p>
        </p:txBody>
      </p:sp>
      <p:sp>
        <p:nvSpPr>
          <p:cNvPr id="7127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 Rules for FDs (3)</a:t>
            </a:r>
          </a:p>
        </p:txBody>
      </p:sp>
      <p:sp>
        <p:nvSpPr>
          <p:cNvPr id="7127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Closure</a:t>
            </a:r>
            <a:r>
              <a:rPr lang="en-US" dirty="0"/>
              <a:t> of a set F of FDs is the set F</a:t>
            </a:r>
            <a:r>
              <a:rPr lang="en-US" baseline="30000" dirty="0"/>
              <a:t>+</a:t>
            </a:r>
            <a:r>
              <a:rPr lang="en-US" dirty="0"/>
              <a:t> of all FDs that can be inferred from F</a:t>
            </a:r>
          </a:p>
          <a:p>
            <a:pPr lvl="1"/>
            <a:r>
              <a:rPr lang="en-US" dirty="0" smtClean="0"/>
              <a:t>The </a:t>
            </a:r>
            <a:r>
              <a:rPr lang="en-US" u="sng" dirty="0" smtClean="0"/>
              <a:t>set of all dependencies that include F as well as all dependencies that can be inferred </a:t>
            </a:r>
            <a:r>
              <a:rPr lang="en-US" dirty="0" smtClean="0"/>
              <a:t>from F is called closure of F (F</a:t>
            </a:r>
            <a:r>
              <a:rPr lang="en-US" sz="1800" dirty="0" smtClean="0"/>
              <a:t>+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Closure</a:t>
            </a:r>
            <a:r>
              <a:rPr lang="en-US" dirty="0" smtClean="0"/>
              <a:t> </a:t>
            </a:r>
            <a:r>
              <a:rPr lang="en-US" dirty="0"/>
              <a:t>of a set of attributes X with respect to F is the set X</a:t>
            </a:r>
            <a:r>
              <a:rPr lang="en-US" baseline="30000" dirty="0"/>
              <a:t>+</a:t>
            </a:r>
            <a:r>
              <a:rPr lang="en-US" dirty="0"/>
              <a:t> of </a:t>
            </a:r>
            <a:r>
              <a:rPr lang="en-US" dirty="0">
                <a:solidFill>
                  <a:srgbClr val="C00000"/>
                </a:solidFill>
              </a:rPr>
              <a:t>all attributes that are functionally determined by X</a:t>
            </a:r>
          </a:p>
          <a:p>
            <a:r>
              <a:rPr lang="en-US" dirty="0" smtClean="0"/>
              <a:t>X</a:t>
            </a:r>
            <a:r>
              <a:rPr lang="en-US" baseline="30000" dirty="0"/>
              <a:t>+</a:t>
            </a:r>
            <a:r>
              <a:rPr lang="en-US" dirty="0"/>
              <a:t> can be calculated by repeatedly applying IR1, IR2, IR3 using the FDs in F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C341DFA8-4087-42C2-B901-E3985E78B857}" type="slidenum">
              <a:rPr lang="en-US"/>
              <a:pPr/>
              <a:t>34</a:t>
            </a:fld>
            <a:endParaRPr lang="en-CA"/>
          </a:p>
        </p:txBody>
      </p:sp>
      <p:sp>
        <p:nvSpPr>
          <p:cNvPr id="7147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2.3 Equivalence of Sets of FDs </a:t>
            </a:r>
          </a:p>
        </p:txBody>
      </p:sp>
      <p:sp>
        <p:nvSpPr>
          <p:cNvPr id="7147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Two sets of FDs F and G are </a:t>
            </a:r>
            <a:r>
              <a:rPr lang="en-US" sz="2400" b="1" dirty="0"/>
              <a:t>equivalent</a:t>
            </a:r>
            <a:r>
              <a:rPr lang="en-US" sz="2400" dirty="0"/>
              <a:t> if:</a:t>
            </a:r>
          </a:p>
          <a:p>
            <a:pPr lvl="1"/>
            <a:r>
              <a:rPr lang="en-US" sz="2200" dirty="0"/>
              <a:t>Every FD in F can be inferred from G, and</a:t>
            </a:r>
          </a:p>
          <a:p>
            <a:pPr lvl="1"/>
            <a:r>
              <a:rPr lang="en-US" sz="2200" dirty="0"/>
              <a:t>Every FD in G can be inferred from F</a:t>
            </a:r>
          </a:p>
          <a:p>
            <a:pPr lvl="1"/>
            <a:r>
              <a:rPr lang="en-US" sz="2200" dirty="0"/>
              <a:t>Hence, F and G are equivalent if F</a:t>
            </a:r>
            <a:r>
              <a:rPr lang="en-US" sz="2200" baseline="30000" dirty="0"/>
              <a:t>+</a:t>
            </a:r>
            <a:r>
              <a:rPr lang="en-US" sz="2200" dirty="0"/>
              <a:t> =G</a:t>
            </a:r>
            <a:r>
              <a:rPr lang="en-US" sz="2200" baseline="30000" dirty="0"/>
              <a:t>+</a:t>
            </a:r>
          </a:p>
          <a:p>
            <a:r>
              <a:rPr lang="en-US" sz="2400" dirty="0"/>
              <a:t>Definition (</a:t>
            </a:r>
            <a:r>
              <a:rPr lang="en-US" sz="2400" b="1" dirty="0"/>
              <a:t>Covers</a:t>
            </a:r>
            <a:r>
              <a:rPr lang="en-US" sz="2400" dirty="0"/>
              <a:t>):</a:t>
            </a:r>
          </a:p>
          <a:p>
            <a:pPr lvl="1"/>
            <a:r>
              <a:rPr lang="en-US" sz="2200" dirty="0"/>
              <a:t>F </a:t>
            </a:r>
            <a:r>
              <a:rPr lang="en-US" sz="2200" b="1" dirty="0"/>
              <a:t>covers</a:t>
            </a:r>
            <a:r>
              <a:rPr lang="en-US" sz="2200" dirty="0"/>
              <a:t> G if every FD in G can be inferred from F</a:t>
            </a:r>
          </a:p>
          <a:p>
            <a:pPr lvl="2"/>
            <a:r>
              <a:rPr lang="en-US" sz="2000" dirty="0"/>
              <a:t>(i.e., if G</a:t>
            </a:r>
            <a:r>
              <a:rPr lang="en-US" sz="2000" baseline="30000" dirty="0"/>
              <a:t>+</a:t>
            </a:r>
            <a:r>
              <a:rPr lang="en-US" sz="2000" dirty="0"/>
              <a:t> </a:t>
            </a:r>
            <a:r>
              <a:rPr lang="en-US" sz="2000" i="1" dirty="0"/>
              <a:t>subset-of</a:t>
            </a:r>
            <a:r>
              <a:rPr lang="en-US" sz="2000" dirty="0"/>
              <a:t> F</a:t>
            </a:r>
            <a:r>
              <a:rPr lang="en-US" sz="2000" baseline="30000" dirty="0"/>
              <a:t>+</a:t>
            </a:r>
            <a:r>
              <a:rPr lang="en-US" sz="2000" dirty="0"/>
              <a:t>)</a:t>
            </a:r>
          </a:p>
          <a:p>
            <a:r>
              <a:rPr lang="en-US" sz="2400" dirty="0"/>
              <a:t>F and G are equivalent if F covers G and G covers </a:t>
            </a:r>
            <a:r>
              <a:rPr lang="en-US" sz="2400" dirty="0" smtClean="0"/>
              <a:t>F</a:t>
            </a:r>
            <a:endParaRPr 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C3F02047-7472-4F2D-AEB5-FB4690CE69E8}" type="slidenum">
              <a:rPr lang="en-US"/>
              <a:pPr/>
              <a:t>35</a:t>
            </a:fld>
            <a:endParaRPr lang="en-CA"/>
          </a:p>
        </p:txBody>
      </p:sp>
      <p:sp>
        <p:nvSpPr>
          <p:cNvPr id="7188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Sets of FDs </a:t>
            </a:r>
          </a:p>
        </p:txBody>
      </p:sp>
      <p:sp>
        <p:nvSpPr>
          <p:cNvPr id="7188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set of FDs has an equivalent minimal set</a:t>
            </a:r>
          </a:p>
          <a:p>
            <a:r>
              <a:rPr lang="en-US" dirty="0"/>
              <a:t>There can be several equivalent minimal sets</a:t>
            </a:r>
          </a:p>
          <a:p>
            <a:r>
              <a:rPr lang="en-US" dirty="0"/>
              <a:t>There is no simple algorithm for computing a minimal set of FDs that is equivalent to a set F of FDs</a:t>
            </a:r>
          </a:p>
          <a:p>
            <a:r>
              <a:rPr lang="en-US" dirty="0"/>
              <a:t>To synthesize a set of relations, we assume that we start with a set of dependencies that is a minimal </a:t>
            </a:r>
            <a:r>
              <a:rPr lang="en-US" dirty="0" smtClean="0"/>
              <a:t>set.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14- </a:t>
            </a:r>
            <a:fld id="{6E4E7E43-A860-47E4-9394-04475DBDEC1C}" type="slidenum">
              <a:rPr lang="en-US" altLang="en-US" smtClean="0"/>
              <a:pPr/>
              <a:t>36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 Normal Forms Based on Primary Keys </a:t>
            </a:r>
          </a:p>
        </p:txBody>
      </p:sp>
      <p:sp>
        <p:nvSpPr>
          <p:cNvPr id="6246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3.1	Normalization of Relations </a:t>
            </a:r>
          </a:p>
          <a:p>
            <a:pPr eaLnBrk="1" hangingPunct="1"/>
            <a:r>
              <a:rPr lang="en-US" altLang="en-US" smtClean="0"/>
              <a:t>3.2	Practical Use of Normal Forms </a:t>
            </a:r>
          </a:p>
          <a:p>
            <a:pPr eaLnBrk="1" hangingPunct="1"/>
            <a:r>
              <a:rPr lang="en-US" altLang="en-US" smtClean="0"/>
              <a:t>3.3	Definitions of Keys and Attributes Participating in Keys </a:t>
            </a:r>
          </a:p>
          <a:p>
            <a:pPr eaLnBrk="1" hangingPunct="1"/>
            <a:r>
              <a:rPr lang="en-US" altLang="en-US" smtClean="0"/>
              <a:t>3.4	First Normal Form</a:t>
            </a:r>
          </a:p>
          <a:p>
            <a:pPr eaLnBrk="1" hangingPunct="1"/>
            <a:r>
              <a:rPr lang="en-US" altLang="en-US" smtClean="0"/>
              <a:t>3.5	Second Normal Form</a:t>
            </a:r>
          </a:p>
          <a:p>
            <a:pPr eaLnBrk="1" hangingPunct="1"/>
            <a:r>
              <a:rPr lang="en-US" altLang="en-US" smtClean="0"/>
              <a:t>3.6	Third Normal Form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BF97ED7A-5BB8-4A79-A542-5320E20D474E}" type="slidenum">
              <a:rPr lang="en-US" altLang="en-US"/>
              <a:pPr/>
              <a:t>37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3.1 Normalization of Relations (1)</a:t>
            </a:r>
          </a:p>
        </p:txBody>
      </p:sp>
      <p:sp>
        <p:nvSpPr>
          <p:cNvPr id="645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Normalization:</a:t>
            </a:r>
          </a:p>
          <a:p>
            <a:pPr lvl="1" eaLnBrk="1" hangingPunct="1"/>
            <a:r>
              <a:rPr lang="en-US" altLang="en-US" dirty="0" smtClean="0"/>
              <a:t>The process of </a:t>
            </a:r>
            <a:r>
              <a:rPr lang="en-US" altLang="en-US" u="sng" dirty="0" smtClean="0"/>
              <a:t>decomposing unsatisfactory "bad" relations </a:t>
            </a:r>
            <a:r>
              <a:rPr lang="en-US" altLang="en-US" dirty="0" smtClean="0"/>
              <a:t>by breaking up their attributes into smaller relations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b="1" dirty="0" smtClean="0"/>
              <a:t>Normal form:</a:t>
            </a:r>
          </a:p>
          <a:p>
            <a:pPr lvl="1" eaLnBrk="1" hangingPunct="1"/>
            <a:r>
              <a:rPr lang="en-US" altLang="en-US" dirty="0" smtClean="0"/>
              <a:t>Condition using </a:t>
            </a:r>
            <a:r>
              <a:rPr lang="en-US" altLang="en-US" u="sng" dirty="0" smtClean="0"/>
              <a:t>keys and FDs </a:t>
            </a:r>
            <a:r>
              <a:rPr lang="en-US" altLang="en-US" dirty="0" smtClean="0"/>
              <a:t>of a relation to certify whether a relation schema is in a particular normal form 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1A0FBB1C-BCF8-400E-B3EA-587A9631DE2A}" type="slidenum">
              <a:rPr lang="en-US" altLang="en-US"/>
              <a:pPr/>
              <a:t>38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Normalization of Relations </a:t>
            </a:r>
          </a:p>
        </p:txBody>
      </p:sp>
      <p:sp>
        <p:nvSpPr>
          <p:cNvPr id="645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design by analysis</a:t>
            </a:r>
          </a:p>
          <a:p>
            <a:r>
              <a:rPr lang="en-US" dirty="0" smtClean="0"/>
              <a:t>Relational design by synthesis</a:t>
            </a:r>
          </a:p>
          <a:p>
            <a:pPr eaLnBrk="1" hangingPunct="1"/>
            <a:r>
              <a:rPr lang="en-US" altLang="en-US" b="1" dirty="0" smtClean="0"/>
              <a:t>Normalization of Data:</a:t>
            </a:r>
          </a:p>
          <a:p>
            <a:pPr lvl="1" eaLnBrk="1" hangingPunct="1"/>
            <a:r>
              <a:rPr lang="en-US" altLang="en-US" dirty="0" smtClean="0"/>
              <a:t>The process of </a:t>
            </a:r>
            <a:r>
              <a:rPr lang="en-US" altLang="en-US" u="sng" dirty="0" smtClean="0"/>
              <a:t>analyzing the given relation schema based on their FDs and PK to achieve the desired properties.</a:t>
            </a:r>
          </a:p>
          <a:p>
            <a:pPr lvl="2" eaLnBrk="1" hangingPunct="1"/>
            <a:r>
              <a:rPr lang="en-US" u="sng" dirty="0" smtClean="0"/>
              <a:t>Minimizing redundancy</a:t>
            </a:r>
          </a:p>
          <a:p>
            <a:pPr lvl="2" eaLnBrk="1" hangingPunct="1"/>
            <a:r>
              <a:rPr lang="en-US" u="sng" dirty="0" smtClean="0"/>
              <a:t>Minimizing the modification anomalies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1A0FBB1C-BCF8-400E-B3EA-587A9631DE2A}" type="slidenum">
              <a:rPr lang="en-US" altLang="en-US"/>
              <a:pPr/>
              <a:t>39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Chapter Outline</a:t>
            </a:r>
          </a:p>
        </p:txBody>
      </p:sp>
      <p:sp>
        <p:nvSpPr>
          <p:cNvPr id="1945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333399"/>
                </a:solidFill>
              </a:rPr>
              <a:t>3 Normal Forms Based on Primary Keys</a:t>
            </a:r>
          </a:p>
          <a:p>
            <a:pPr lvl="1" eaLnBrk="1" hangingPunct="1">
              <a:lnSpc>
                <a:spcPct val="90000"/>
              </a:lnSpc>
              <a:buClr>
                <a:srgbClr val="333399"/>
              </a:buClr>
            </a:pPr>
            <a:r>
              <a:rPr lang="en-US" altLang="en-US" sz="2200" smtClean="0"/>
              <a:t>3.1 Normalization of Relations </a:t>
            </a:r>
          </a:p>
          <a:p>
            <a:pPr lvl="1" eaLnBrk="1" hangingPunct="1">
              <a:lnSpc>
                <a:spcPct val="90000"/>
              </a:lnSpc>
              <a:buClr>
                <a:srgbClr val="333399"/>
              </a:buClr>
            </a:pPr>
            <a:r>
              <a:rPr lang="en-US" altLang="en-US" sz="2200" smtClean="0"/>
              <a:t>3.2 Practical Use of Normal Forms </a:t>
            </a:r>
          </a:p>
          <a:p>
            <a:pPr lvl="1" eaLnBrk="1" hangingPunct="1">
              <a:lnSpc>
                <a:spcPct val="90000"/>
              </a:lnSpc>
              <a:buClr>
                <a:srgbClr val="333399"/>
              </a:buClr>
            </a:pPr>
            <a:r>
              <a:rPr lang="en-US" altLang="en-US" sz="2200" smtClean="0"/>
              <a:t>3.3 Definitions of Keys and Attributes Participating in Keys </a:t>
            </a:r>
          </a:p>
          <a:p>
            <a:pPr lvl="1" eaLnBrk="1" hangingPunct="1">
              <a:lnSpc>
                <a:spcPct val="90000"/>
              </a:lnSpc>
              <a:buClr>
                <a:srgbClr val="333399"/>
              </a:buClr>
            </a:pPr>
            <a:r>
              <a:rPr lang="en-US" altLang="en-US" sz="2200" smtClean="0"/>
              <a:t>3.4 First Normal Form</a:t>
            </a:r>
          </a:p>
          <a:p>
            <a:pPr lvl="1" eaLnBrk="1" hangingPunct="1">
              <a:lnSpc>
                <a:spcPct val="90000"/>
              </a:lnSpc>
              <a:buClr>
                <a:srgbClr val="333399"/>
              </a:buClr>
            </a:pPr>
            <a:r>
              <a:rPr lang="en-US" altLang="en-US" sz="2200" smtClean="0"/>
              <a:t>3.5 Second Normal Form</a:t>
            </a:r>
          </a:p>
          <a:p>
            <a:pPr lvl="1" eaLnBrk="1" hangingPunct="1">
              <a:lnSpc>
                <a:spcPct val="90000"/>
              </a:lnSpc>
              <a:buClr>
                <a:srgbClr val="333399"/>
              </a:buClr>
            </a:pPr>
            <a:r>
              <a:rPr lang="en-US" altLang="en-US" sz="2200" smtClean="0"/>
              <a:t>3.6 Third Normal Form</a:t>
            </a:r>
          </a:p>
          <a:p>
            <a:pPr lvl="1" eaLnBrk="1" hangingPunct="1">
              <a:lnSpc>
                <a:spcPct val="90000"/>
              </a:lnSpc>
              <a:buClr>
                <a:srgbClr val="333399"/>
              </a:buClr>
            </a:pPr>
            <a:endParaRPr lang="en-US" altLang="en-US" sz="22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333399"/>
                </a:solidFill>
              </a:rPr>
              <a:t>4 General Normal Form Definitions for 2NF and 3NF (For Multiple Candidate Keys)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333399"/>
                </a:solidFill>
              </a:rPr>
              <a:t>5 BCNF (Boyce-Codd Normal Form)</a:t>
            </a:r>
          </a:p>
          <a:p>
            <a:pPr lvl="1" eaLnBrk="1" hangingPunct="1">
              <a:lnSpc>
                <a:spcPct val="90000"/>
              </a:lnSpc>
              <a:buClr>
                <a:srgbClr val="333399"/>
              </a:buClr>
            </a:pPr>
            <a:endParaRPr lang="en-US" altLang="en-US" sz="220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Slide 14- </a:t>
            </a:r>
            <a:fld id="{A753F23A-20D2-4BB1-BFB9-3A47668D7F7F}" type="slidenum">
              <a:rPr lang="en-US" altLang="en-US"/>
              <a:pPr/>
              <a:t>4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Normalization of Relations (2)</a:t>
            </a:r>
          </a:p>
        </p:txBody>
      </p:sp>
      <p:sp>
        <p:nvSpPr>
          <p:cNvPr id="6656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1NF </a:t>
            </a:r>
          </a:p>
          <a:p>
            <a:pPr eaLnBrk="1" hangingPunct="1"/>
            <a:r>
              <a:rPr lang="en-US" altLang="en-US" dirty="0" smtClean="0"/>
              <a:t>2NF, 3NF, BCNF </a:t>
            </a:r>
          </a:p>
          <a:p>
            <a:pPr lvl="1" eaLnBrk="1" hangingPunct="1"/>
            <a:r>
              <a:rPr lang="en-US" altLang="en-US" dirty="0" smtClean="0"/>
              <a:t>based on keys and FDs of a relation schema</a:t>
            </a:r>
          </a:p>
          <a:p>
            <a:pPr eaLnBrk="1" hangingPunct="1"/>
            <a:r>
              <a:rPr lang="en-US" altLang="en-US" dirty="0" smtClean="0"/>
              <a:t>4NF</a:t>
            </a:r>
          </a:p>
          <a:p>
            <a:pPr lvl="1" eaLnBrk="1" hangingPunct="1"/>
            <a:r>
              <a:rPr lang="en-US" altLang="en-US" dirty="0" smtClean="0"/>
              <a:t>based on keys, multi-valued dependencies : MVDs; </a:t>
            </a:r>
          </a:p>
          <a:p>
            <a:pPr eaLnBrk="1" hangingPunct="1"/>
            <a:r>
              <a:rPr lang="en-US" altLang="en-US" dirty="0" smtClean="0"/>
              <a:t>5NF </a:t>
            </a:r>
          </a:p>
          <a:p>
            <a:pPr lvl="1" eaLnBrk="1" hangingPunct="1"/>
            <a:r>
              <a:rPr lang="en-US" altLang="en-US" dirty="0" smtClean="0"/>
              <a:t>based on keys, join dependencies : JDs</a:t>
            </a:r>
          </a:p>
          <a:p>
            <a:pPr eaLnBrk="1" hangingPunct="1"/>
            <a:r>
              <a:rPr lang="en-US" altLang="en-US" dirty="0" smtClean="0"/>
              <a:t>Additional properties may be needed to ensure a good relational design (lossless join, dependency preservation)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0D5EA9C4-E312-4EBC-8B5B-DCFFE8BEA240}" type="slidenum">
              <a:rPr lang="en-US" altLang="en-US"/>
              <a:pPr/>
              <a:t>40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3.2 Practical Use of Normal Forms</a:t>
            </a:r>
          </a:p>
        </p:txBody>
      </p:sp>
      <p:sp>
        <p:nvSpPr>
          <p:cNvPr id="6861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dirty="0" smtClean="0"/>
              <a:t>Normalization</a:t>
            </a:r>
            <a:r>
              <a:rPr lang="en-US" altLang="en-US" sz="2400" dirty="0" smtClean="0"/>
              <a:t> is carried out in practice so that the resulting designs are of high quality and meet the desirable properties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The practical utility of these normal forms becomes questionable when the </a:t>
            </a:r>
            <a:r>
              <a:rPr lang="en-US" altLang="en-US" sz="2400" dirty="0" smtClean="0">
                <a:solidFill>
                  <a:srgbClr val="C00000"/>
                </a:solidFill>
              </a:rPr>
              <a:t>constraints on which they are based are 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hard to understand</a:t>
            </a:r>
            <a:r>
              <a:rPr lang="en-US" altLang="en-US" sz="2400" dirty="0" smtClean="0">
                <a:solidFill>
                  <a:srgbClr val="C00000"/>
                </a:solidFill>
              </a:rPr>
              <a:t> or to 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detect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The database designers </a:t>
            </a:r>
            <a:r>
              <a:rPr lang="en-US" altLang="en-US" sz="2400" i="1" dirty="0" smtClean="0"/>
              <a:t>need not</a:t>
            </a:r>
            <a:r>
              <a:rPr lang="en-US" altLang="en-US" sz="2400" dirty="0" smtClean="0"/>
              <a:t> normalize to the highest possible normal form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(usually up to 3NF and BCNF. 4NF rarely used in practice.)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 err="1" smtClean="0"/>
              <a:t>Denormalization</a:t>
            </a:r>
            <a:r>
              <a:rPr lang="en-US" altLang="en-US" sz="2400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Denormalization</a:t>
            </a:r>
            <a:r>
              <a:rPr lang="en-US" sz="2400" dirty="0" smtClean="0"/>
              <a:t> is the process of trying to improve the read performance of a </a:t>
            </a:r>
            <a:r>
              <a:rPr lang="en-US" sz="2400" dirty="0" smtClean="0">
                <a:hlinkClick r:id="rId3" tooltip="Database"/>
              </a:rPr>
              <a:t>database</a:t>
            </a:r>
            <a:r>
              <a:rPr lang="en-US" sz="2400" dirty="0" smtClean="0"/>
              <a:t>, at the expense of losing some write performance, by adding redundant copies of data or by grouping data.</a:t>
            </a:r>
            <a:endParaRPr lang="en-US" altLang="en-US" sz="2200" dirty="0" smtClean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CA878AD0-7FB8-411E-9AB5-ABD9187EB4DA}" type="slidenum">
              <a:rPr lang="en-US" altLang="en-US"/>
              <a:pPr/>
              <a:t>41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3.3	Definitions of Keys and Attributes 	Participating in Keys (1)</a:t>
            </a:r>
          </a:p>
        </p:txBody>
      </p:sp>
      <p:sp>
        <p:nvSpPr>
          <p:cNvPr id="7065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A </a:t>
            </a:r>
            <a:r>
              <a:rPr lang="en-US" altLang="en-US" sz="2400" b="1" dirty="0" err="1" smtClean="0"/>
              <a:t>superkey</a:t>
            </a:r>
            <a:r>
              <a:rPr lang="en-US" altLang="en-US" sz="2400" dirty="0" smtClean="0"/>
              <a:t> of a relation schema R = {A1, A2, ...., An} is a set of attributes S </a:t>
            </a:r>
            <a:r>
              <a:rPr lang="en-US" altLang="en-US" sz="2400" i="1" dirty="0" smtClean="0"/>
              <a:t>subset-of</a:t>
            </a:r>
            <a:r>
              <a:rPr lang="en-US" altLang="en-US" sz="2400" dirty="0" smtClean="0"/>
              <a:t> R with the property that </a:t>
            </a:r>
            <a:r>
              <a:rPr lang="en-US" altLang="en-US" sz="2400" dirty="0" smtClean="0">
                <a:solidFill>
                  <a:srgbClr val="C00000"/>
                </a:solidFill>
              </a:rPr>
              <a:t>no two </a:t>
            </a:r>
            <a:r>
              <a:rPr lang="en-US" altLang="en-US" sz="2400" dirty="0" err="1" smtClean="0">
                <a:solidFill>
                  <a:srgbClr val="C00000"/>
                </a:solidFill>
              </a:rPr>
              <a:t>tuples</a:t>
            </a:r>
            <a:r>
              <a:rPr lang="en-US" altLang="en-US" sz="2400" dirty="0" smtClean="0">
                <a:solidFill>
                  <a:srgbClr val="C00000"/>
                </a:solidFill>
              </a:rPr>
              <a:t> t1 and t2 </a:t>
            </a:r>
            <a:r>
              <a:rPr lang="en-US" altLang="en-US" sz="2400" dirty="0" smtClean="0"/>
              <a:t>in any legal relation state r of R will have t1[S] = t2[S] </a:t>
            </a:r>
          </a:p>
          <a:p>
            <a:pPr eaLnBrk="1" hangingPunct="1"/>
            <a:r>
              <a:rPr lang="en-US" altLang="en-US" sz="2400" dirty="0" smtClean="0"/>
              <a:t>A </a:t>
            </a:r>
            <a:r>
              <a:rPr lang="en-US" altLang="en-US" sz="2400" b="1" dirty="0" smtClean="0"/>
              <a:t>key</a:t>
            </a:r>
            <a:r>
              <a:rPr lang="en-US" altLang="en-US" sz="2400" dirty="0" smtClean="0"/>
              <a:t> K is a </a:t>
            </a:r>
            <a:r>
              <a:rPr lang="en-US" altLang="en-US" sz="2400" b="1" dirty="0" err="1" smtClean="0"/>
              <a:t>superkey</a:t>
            </a:r>
            <a:r>
              <a:rPr lang="en-US" altLang="en-US" sz="2400" dirty="0" smtClean="0"/>
              <a:t> with the </a:t>
            </a:r>
            <a:r>
              <a:rPr lang="en-US" altLang="en-US" sz="2400" i="1" dirty="0" smtClean="0"/>
              <a:t>additional property</a:t>
            </a:r>
            <a:r>
              <a:rPr lang="en-US" altLang="en-US" sz="2400" dirty="0" smtClean="0"/>
              <a:t> that </a:t>
            </a:r>
            <a:r>
              <a:rPr lang="en-US" altLang="en-US" sz="2400" dirty="0" smtClean="0">
                <a:solidFill>
                  <a:srgbClr val="C00000"/>
                </a:solidFill>
              </a:rPr>
              <a:t>removal of any attribute from K will cause K not to be a </a:t>
            </a:r>
            <a:r>
              <a:rPr lang="en-US" altLang="en-US" sz="2400" dirty="0" err="1" smtClean="0">
                <a:solidFill>
                  <a:srgbClr val="C00000"/>
                </a:solidFill>
              </a:rPr>
              <a:t>superkey</a:t>
            </a:r>
            <a:r>
              <a:rPr lang="en-US" altLang="en-US" sz="2400" dirty="0" smtClean="0">
                <a:solidFill>
                  <a:srgbClr val="C00000"/>
                </a:solidFill>
              </a:rPr>
              <a:t> any more</a:t>
            </a:r>
            <a:r>
              <a:rPr lang="en-US" altLang="en-US" sz="2400" dirty="0" smtClean="0"/>
              <a:t>. </a:t>
            </a:r>
          </a:p>
          <a:p>
            <a:pPr eaLnBrk="1" hangingPunct="1"/>
            <a:r>
              <a:rPr lang="en-US" altLang="en-US" sz="2400" dirty="0" smtClean="0"/>
              <a:t>Key has to be minimal </a:t>
            </a:r>
          </a:p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{</a:t>
            </a:r>
            <a:r>
              <a:rPr lang="en-US" altLang="en-US" dirty="0" err="1" smtClean="0">
                <a:solidFill>
                  <a:srgbClr val="C00000"/>
                </a:solidFill>
              </a:rPr>
              <a:t>Essn</a:t>
            </a:r>
            <a:r>
              <a:rPr lang="en-US" altLang="en-US" dirty="0" smtClean="0">
                <a:solidFill>
                  <a:srgbClr val="C00000"/>
                </a:solidFill>
              </a:rPr>
              <a:t>} is a key of EMP table, whereas {</a:t>
            </a:r>
            <a:r>
              <a:rPr lang="en-US" altLang="en-US" dirty="0" err="1" smtClean="0">
                <a:solidFill>
                  <a:srgbClr val="C00000"/>
                </a:solidFill>
              </a:rPr>
              <a:t>Essn</a:t>
            </a:r>
            <a:r>
              <a:rPr lang="en-US" altLang="en-US" dirty="0" smtClean="0">
                <a:solidFill>
                  <a:srgbClr val="C00000"/>
                </a:solidFill>
              </a:rPr>
              <a:t>},{</a:t>
            </a:r>
            <a:r>
              <a:rPr lang="en-US" altLang="en-US" dirty="0" err="1" smtClean="0">
                <a:solidFill>
                  <a:srgbClr val="C00000"/>
                </a:solidFill>
              </a:rPr>
              <a:t>Essn,Ename</a:t>
            </a:r>
            <a:r>
              <a:rPr lang="en-US" altLang="en-US" dirty="0" smtClean="0">
                <a:solidFill>
                  <a:srgbClr val="C00000"/>
                </a:solidFill>
              </a:rPr>
              <a:t>},{</a:t>
            </a:r>
            <a:r>
              <a:rPr lang="en-US" altLang="en-US" dirty="0" err="1" smtClean="0">
                <a:solidFill>
                  <a:srgbClr val="C00000"/>
                </a:solidFill>
              </a:rPr>
              <a:t>Essn</a:t>
            </a:r>
            <a:r>
              <a:rPr lang="en-US" altLang="en-US" dirty="0" smtClean="0">
                <a:solidFill>
                  <a:srgbClr val="C00000"/>
                </a:solidFill>
              </a:rPr>
              <a:t>, </a:t>
            </a:r>
            <a:r>
              <a:rPr lang="en-US" altLang="en-US" dirty="0" err="1" smtClean="0">
                <a:solidFill>
                  <a:srgbClr val="C00000"/>
                </a:solidFill>
              </a:rPr>
              <a:t>Ename,Bdate</a:t>
            </a:r>
            <a:r>
              <a:rPr lang="en-US" altLang="en-US" dirty="0" smtClean="0">
                <a:solidFill>
                  <a:srgbClr val="C00000"/>
                </a:solidFill>
              </a:rPr>
              <a:t>} and any set of attributes that includes </a:t>
            </a:r>
            <a:r>
              <a:rPr lang="en-US" altLang="en-US" dirty="0" err="1" smtClean="0">
                <a:solidFill>
                  <a:srgbClr val="C00000"/>
                </a:solidFill>
              </a:rPr>
              <a:t>Essn</a:t>
            </a:r>
            <a:r>
              <a:rPr lang="en-US" altLang="en-US" dirty="0" smtClean="0">
                <a:solidFill>
                  <a:srgbClr val="C00000"/>
                </a:solidFill>
              </a:rPr>
              <a:t> are all Super Keys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1B2E275D-466D-4ECD-BD36-06EA0053E431}" type="slidenum">
              <a:rPr lang="en-US" altLang="en-US"/>
              <a:pPr/>
              <a:t>42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Definitions of Keys and Attributes 	 Participating in Keys (2)</a:t>
            </a:r>
          </a:p>
        </p:txBody>
      </p:sp>
      <p:sp>
        <p:nvSpPr>
          <p:cNvPr id="7270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If a relation schema has more than one key, each is called a </a:t>
            </a:r>
            <a:r>
              <a:rPr lang="en-US" altLang="en-US" b="1" dirty="0" smtClean="0"/>
              <a:t>candidate</a:t>
            </a:r>
            <a:r>
              <a:rPr lang="en-US" altLang="en-US" dirty="0" smtClean="0"/>
              <a:t> key.</a:t>
            </a:r>
          </a:p>
          <a:p>
            <a:pPr lvl="1" eaLnBrk="1" hangingPunct="1"/>
            <a:r>
              <a:rPr lang="en-US" altLang="en-US" dirty="0" smtClean="0"/>
              <a:t>One of the candidate keys is </a:t>
            </a:r>
            <a:r>
              <a:rPr lang="en-US" altLang="en-US" i="1" dirty="0" smtClean="0"/>
              <a:t>arbitrarily</a:t>
            </a:r>
            <a:r>
              <a:rPr lang="en-US" altLang="en-US" dirty="0" smtClean="0"/>
              <a:t> designated to be the </a:t>
            </a:r>
            <a:r>
              <a:rPr lang="en-US" altLang="en-US" b="1" dirty="0" smtClean="0"/>
              <a:t>primary key</a:t>
            </a:r>
            <a:r>
              <a:rPr lang="en-US" altLang="en-US" dirty="0" smtClean="0"/>
              <a:t>, and the others are called </a:t>
            </a:r>
            <a:r>
              <a:rPr lang="en-US" altLang="en-US" b="1" dirty="0" smtClean="0"/>
              <a:t>secondary keys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 smtClean="0"/>
              <a:t>A </a:t>
            </a:r>
            <a:r>
              <a:rPr lang="en-US" altLang="en-US" b="1" dirty="0" smtClean="0"/>
              <a:t>Prime attribute</a:t>
            </a:r>
            <a:r>
              <a:rPr lang="en-US" altLang="en-US" dirty="0" smtClean="0"/>
              <a:t> must be a </a:t>
            </a:r>
            <a:r>
              <a:rPr lang="en-US" altLang="en-US" u="sng" dirty="0" smtClean="0"/>
              <a:t>member of </a:t>
            </a:r>
            <a:r>
              <a:rPr lang="en-US" altLang="en-US" i="1" u="sng" dirty="0" smtClean="0"/>
              <a:t>some</a:t>
            </a:r>
            <a:r>
              <a:rPr lang="en-US" altLang="en-US" u="sng" dirty="0" smtClean="0"/>
              <a:t> candidate key</a:t>
            </a:r>
          </a:p>
          <a:p>
            <a:pPr eaLnBrk="1" hangingPunct="1"/>
            <a:r>
              <a:rPr lang="en-US" altLang="en-US" dirty="0" smtClean="0"/>
              <a:t>A </a:t>
            </a:r>
            <a:r>
              <a:rPr lang="en-US" altLang="en-US" b="1" dirty="0" smtClean="0"/>
              <a:t>Nonprime attribute</a:t>
            </a:r>
            <a:r>
              <a:rPr lang="en-US" altLang="en-US" dirty="0" smtClean="0"/>
              <a:t> is not a prime attribute—that is, it is </a:t>
            </a:r>
            <a:r>
              <a:rPr lang="en-US" altLang="en-US" u="sng" dirty="0" smtClean="0"/>
              <a:t>not a member of any candidate key</a:t>
            </a:r>
            <a:r>
              <a:rPr lang="en-US" altLang="en-US" dirty="0" smtClean="0"/>
              <a:t>. 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F2EEC563-A19C-4E14-9B10-3AE41ADC04A8}" type="slidenum">
              <a:rPr lang="en-US" altLang="en-US"/>
              <a:pPr/>
              <a:t>43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3.4 First Normal Form </a:t>
            </a:r>
          </a:p>
        </p:txBody>
      </p:sp>
      <p:sp>
        <p:nvSpPr>
          <p:cNvPr id="7475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Disallows</a:t>
            </a:r>
          </a:p>
          <a:p>
            <a:pPr lvl="1" eaLnBrk="1" hangingPunct="1"/>
            <a:r>
              <a:rPr lang="en-US" altLang="en-US" dirty="0" smtClean="0"/>
              <a:t>composite attributes</a:t>
            </a:r>
          </a:p>
          <a:p>
            <a:pPr lvl="1" eaLnBrk="1" hangingPunct="1"/>
            <a:r>
              <a:rPr lang="en-US" altLang="en-US" dirty="0" err="1" smtClean="0"/>
              <a:t>multivalued</a:t>
            </a:r>
            <a:r>
              <a:rPr lang="en-US" altLang="en-US" dirty="0" smtClean="0"/>
              <a:t> attributes</a:t>
            </a:r>
          </a:p>
          <a:p>
            <a:pPr lvl="1" eaLnBrk="1" hangingPunct="1"/>
            <a:r>
              <a:rPr lang="en-US" altLang="en-US" b="1" dirty="0" smtClean="0"/>
              <a:t>nested relations</a:t>
            </a:r>
            <a:r>
              <a:rPr lang="en-US" altLang="en-US" dirty="0" smtClean="0"/>
              <a:t>; attributes whose values for an </a:t>
            </a:r>
            <a:r>
              <a:rPr lang="en-US" altLang="en-US" i="1" dirty="0" smtClean="0"/>
              <a:t>individual </a:t>
            </a:r>
            <a:r>
              <a:rPr lang="en-US" altLang="en-US" i="1" dirty="0" err="1" smtClean="0"/>
              <a:t>tuple</a:t>
            </a:r>
            <a:r>
              <a:rPr lang="en-US" altLang="en-US" dirty="0" smtClean="0"/>
              <a:t> are non-atomic</a:t>
            </a:r>
          </a:p>
          <a:p>
            <a:pPr eaLnBrk="1" hangingPunct="1"/>
            <a:r>
              <a:rPr lang="en-US" altLang="en-US" dirty="0" smtClean="0"/>
              <a:t>Single atomic value only permitted</a:t>
            </a:r>
          </a:p>
          <a:p>
            <a:pPr eaLnBrk="1" hangingPunct="1"/>
            <a:r>
              <a:rPr lang="en-US" altLang="en-US" dirty="0" smtClean="0"/>
              <a:t>Considered to be part of the definition of a relation </a:t>
            </a:r>
          </a:p>
          <a:p>
            <a:pPr eaLnBrk="1" hangingPunct="1"/>
            <a:r>
              <a:rPr lang="en-US" altLang="en-US" dirty="0" smtClean="0"/>
              <a:t>Most RDBMSs allow only those relations to be defined that are in First Normal Form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9EEC8D82-2833-4AF0-8AED-4748150B6DCB}" type="slidenum">
              <a:rPr lang="en-US" altLang="en-US"/>
              <a:pPr/>
              <a:t>44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14.9 Normalization into 1NF</a:t>
            </a:r>
          </a:p>
        </p:txBody>
      </p:sp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0A398811-F4FD-4192-8095-88A3C6BABDCB}" type="slidenum">
              <a:rPr lang="en-US" altLang="en-US"/>
              <a:pPr/>
              <a:t>45</a:t>
            </a:fld>
            <a:endParaRPr lang="en-CA" altLang="en-US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 smtClean="0">
              <a:solidFill>
                <a:schemeClr val="tx1"/>
              </a:solidFill>
            </a:endParaRPr>
          </a:p>
        </p:txBody>
      </p:sp>
      <p:pic>
        <p:nvPicPr>
          <p:cNvPr id="76805" name="Picture 6" descr="fig14_09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3500" y="1524000"/>
            <a:ext cx="50673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6172200" y="1676400"/>
            <a:ext cx="205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en-US" sz="1000" b="1" i="0" kern="0" dirty="0">
                <a:latin typeface="Verdana" charset="0"/>
              </a:rPr>
              <a:t>Figure 14.9</a:t>
            </a:r>
            <a:r>
              <a:rPr lang="en-US" altLang="en-US" sz="1000" i="0" kern="0" dirty="0">
                <a:latin typeface="Verdana" charset="0"/>
              </a:rPr>
              <a:t>   </a:t>
            </a:r>
            <a:endParaRPr lang="en-US" altLang="en-US" sz="1000" i="0" kern="0" dirty="0" smtClean="0">
              <a:latin typeface="Verdana" charset="0"/>
            </a:endParaRPr>
          </a:p>
          <a:p>
            <a:pPr algn="r">
              <a:defRPr/>
            </a:pPr>
            <a:r>
              <a:rPr lang="en-US" altLang="en-US" sz="1000" i="0" kern="0" dirty="0" smtClean="0">
                <a:latin typeface="Verdana" charset="0"/>
              </a:rPr>
              <a:t>Normalization </a:t>
            </a:r>
            <a:r>
              <a:rPr lang="en-US" altLang="en-US" sz="1000" i="0" kern="0" dirty="0">
                <a:latin typeface="Verdana" charset="0"/>
              </a:rPr>
              <a:t>into 1NF. (a) A relation schema that is not in 1NF. (b) Sample state of relation DEPARTMENT. (c) 1NF version of the same relation with redundancy.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Three ways -  First Normal Form </a:t>
            </a:r>
          </a:p>
        </p:txBody>
      </p:sp>
      <p:sp>
        <p:nvSpPr>
          <p:cNvPr id="7475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 smtClean="0"/>
              <a:t>Remove the </a:t>
            </a:r>
            <a:r>
              <a:rPr lang="en-US" altLang="en-US" u="sng" dirty="0" err="1" smtClean="0"/>
              <a:t>attr</a:t>
            </a:r>
            <a:r>
              <a:rPr lang="en-US" altLang="en-US" u="sng" dirty="0" smtClean="0"/>
              <a:t> </a:t>
            </a:r>
            <a:r>
              <a:rPr lang="en-US" altLang="en-US" u="sng" dirty="0" err="1" smtClean="0"/>
              <a:t>Dloc</a:t>
            </a:r>
            <a:r>
              <a:rPr lang="en-US" altLang="en-US" u="sng" dirty="0" smtClean="0"/>
              <a:t> that violates 1NF and place it in a separate relation </a:t>
            </a:r>
            <a:r>
              <a:rPr lang="en-US" altLang="en-US" dirty="0" err="1" smtClean="0"/>
              <a:t>Dept_LOC</a:t>
            </a:r>
            <a:r>
              <a:rPr lang="en-US" altLang="en-US" dirty="0" smtClean="0"/>
              <a:t>. The PK is the combination of {</a:t>
            </a:r>
            <a:r>
              <a:rPr lang="en-US" altLang="en-US" dirty="0" err="1" smtClean="0"/>
              <a:t>Dloc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Dnum</a:t>
            </a:r>
            <a:r>
              <a:rPr lang="en-US" altLang="en-US" dirty="0" smtClean="0"/>
              <a:t>}.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Expand to the separate </a:t>
            </a:r>
            <a:r>
              <a:rPr lang="en-US" altLang="en-US" dirty="0" err="1" smtClean="0"/>
              <a:t>tuple</a:t>
            </a:r>
            <a:r>
              <a:rPr lang="en-US" altLang="en-US" dirty="0" smtClean="0"/>
              <a:t>- PK is combination of {</a:t>
            </a:r>
            <a:r>
              <a:rPr lang="en-US" altLang="en-US" dirty="0" err="1" smtClean="0"/>
              <a:t>Dloc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Dnum</a:t>
            </a:r>
            <a:r>
              <a:rPr lang="en-US" altLang="en-US" dirty="0" smtClean="0"/>
              <a:t>}.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If the max no of values are known – say example 3- </a:t>
            </a:r>
            <a:r>
              <a:rPr lang="en-US" altLang="en-US" u="sng" dirty="0" smtClean="0"/>
              <a:t>Replace the </a:t>
            </a:r>
            <a:r>
              <a:rPr lang="en-US" altLang="en-US" u="sng" dirty="0" err="1" smtClean="0"/>
              <a:t>Dloc</a:t>
            </a:r>
            <a:r>
              <a:rPr lang="en-US" altLang="en-US" u="sng" dirty="0" smtClean="0"/>
              <a:t> to three atomic attributes Dloc1,Dloc2,Dloc3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9EEC8D82-2833-4AF0-8AED-4748150B6DCB}" type="slidenum">
              <a:rPr lang="en-US" altLang="en-US"/>
              <a:pPr/>
              <a:t>46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Three ways -  First Normal Form </a:t>
            </a:r>
          </a:p>
        </p:txBody>
      </p:sp>
      <p:sp>
        <p:nvSpPr>
          <p:cNvPr id="7475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 smtClean="0"/>
              <a:t>Remove the </a:t>
            </a:r>
            <a:r>
              <a:rPr lang="en-US" altLang="en-US" u="sng" dirty="0" err="1" smtClean="0"/>
              <a:t>attr</a:t>
            </a:r>
            <a:r>
              <a:rPr lang="en-US" altLang="en-US" u="sng" dirty="0" smtClean="0"/>
              <a:t> </a:t>
            </a:r>
            <a:r>
              <a:rPr lang="en-US" altLang="en-US" u="sng" dirty="0" err="1" smtClean="0"/>
              <a:t>Dloc</a:t>
            </a:r>
            <a:r>
              <a:rPr lang="en-US" altLang="en-US" u="sng" dirty="0" smtClean="0"/>
              <a:t> that violates 1NF and place it in a separate relation </a:t>
            </a:r>
            <a:r>
              <a:rPr lang="en-US" altLang="en-US" dirty="0" err="1" smtClean="0"/>
              <a:t>Dept_LOC</a:t>
            </a:r>
            <a:r>
              <a:rPr lang="en-US" altLang="en-US" dirty="0" smtClean="0"/>
              <a:t>. The PK is the combination of {</a:t>
            </a:r>
            <a:r>
              <a:rPr lang="en-US" altLang="en-US" dirty="0" err="1" smtClean="0"/>
              <a:t>Dloc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Dnum</a:t>
            </a:r>
            <a:r>
              <a:rPr lang="en-US" altLang="en-US" dirty="0" smtClean="0"/>
              <a:t>}.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Expand to the separate </a:t>
            </a:r>
            <a:r>
              <a:rPr lang="en-US" altLang="en-US" dirty="0" err="1" smtClean="0"/>
              <a:t>tuple</a:t>
            </a:r>
            <a:r>
              <a:rPr lang="en-US" altLang="en-US" dirty="0" smtClean="0"/>
              <a:t>- PK is combination of {</a:t>
            </a:r>
            <a:r>
              <a:rPr lang="en-US" altLang="en-US" dirty="0" err="1" smtClean="0"/>
              <a:t>Dloc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Dnum</a:t>
            </a:r>
            <a:r>
              <a:rPr lang="en-US" altLang="en-US" dirty="0" smtClean="0"/>
              <a:t>}.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If the max no of values are known – say example 3- </a:t>
            </a:r>
            <a:r>
              <a:rPr lang="en-US" altLang="en-US" u="sng" dirty="0" smtClean="0"/>
              <a:t>Replace the </a:t>
            </a:r>
            <a:r>
              <a:rPr lang="en-US" altLang="en-US" u="sng" dirty="0" err="1" smtClean="0"/>
              <a:t>Dloc</a:t>
            </a:r>
            <a:r>
              <a:rPr lang="en-US" altLang="en-US" u="sng" dirty="0" smtClean="0"/>
              <a:t> to three atomic attributes Dloc1,Dloc2,Dloc3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9EEC8D82-2833-4AF0-8AED-4748150B6DCB}" type="slidenum">
              <a:rPr lang="en-US" altLang="en-US"/>
              <a:pPr/>
              <a:t>47</a:t>
            </a:fld>
            <a:endParaRPr lang="en-CA" alt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172200" y="2514600"/>
            <a:ext cx="1852613" cy="1066800"/>
          </a:xfrm>
          <a:prstGeom prst="wedgeRoundRectCallou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Redundancy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495800" y="4038600"/>
            <a:ext cx="4800600" cy="1066800"/>
          </a:xfrm>
          <a:prstGeom prst="wedgeRoundRectCallou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NULL values,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Query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List the dept that have “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houston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 as one of the locations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14.10 Normalizing nested relations into 1NF</a:t>
            </a:r>
          </a:p>
        </p:txBody>
      </p:sp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35AE7359-EDF6-4E65-8A2F-D36FEC1C8849}" type="slidenum">
              <a:rPr lang="en-US" altLang="en-US"/>
              <a:pPr/>
              <a:t>48</a:t>
            </a:fld>
            <a:endParaRPr lang="en-CA" alt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 smtClean="0">
              <a:solidFill>
                <a:schemeClr val="tx1"/>
              </a:solidFill>
            </a:endParaRPr>
          </a:p>
        </p:txBody>
      </p:sp>
      <p:pic>
        <p:nvPicPr>
          <p:cNvPr id="78853" name="Picture 6" descr="fig14_10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7100" y="1524000"/>
            <a:ext cx="37211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3200400" y="5486400"/>
            <a:ext cx="5562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en-US" sz="1000" b="1" i="0" kern="0" dirty="0">
                <a:latin typeface="Verdana" charset="0"/>
              </a:rPr>
              <a:t>Figure 14.10</a:t>
            </a:r>
            <a:r>
              <a:rPr lang="en-US" altLang="en-US" sz="1000" i="0" kern="0" dirty="0">
                <a:latin typeface="Verdana" charset="0"/>
              </a:rPr>
              <a:t>  </a:t>
            </a:r>
            <a:endParaRPr lang="en-US" altLang="en-US" sz="1000" i="0" kern="0" dirty="0" smtClean="0">
              <a:latin typeface="Verdana" charset="0"/>
            </a:endParaRPr>
          </a:p>
          <a:p>
            <a:pPr algn="r">
              <a:defRPr/>
            </a:pPr>
            <a:r>
              <a:rPr lang="en-US" altLang="en-US" sz="1000" i="0" kern="0" dirty="0" smtClean="0">
                <a:latin typeface="Verdana" charset="0"/>
              </a:rPr>
              <a:t>Normalizing </a:t>
            </a:r>
            <a:r>
              <a:rPr lang="en-US" altLang="en-US" sz="1000" i="0" kern="0" dirty="0">
                <a:latin typeface="Verdana" charset="0"/>
              </a:rPr>
              <a:t>nested relations into 1NF. (a) Schema of the EMP_PROJ relation with a </a:t>
            </a:r>
            <a:r>
              <a:rPr lang="en-US" altLang="en-US" sz="1000" kern="0" dirty="0">
                <a:latin typeface="Verdana" charset="0"/>
              </a:rPr>
              <a:t>nested relation </a:t>
            </a:r>
            <a:r>
              <a:rPr lang="en-US" altLang="en-US" sz="1000" i="0" kern="0" dirty="0">
                <a:latin typeface="Verdana" charset="0"/>
              </a:rPr>
              <a:t>attribute PROJS. (b) Sample extension of the EMP_PROJ relation showing nested relations within each tuple. (c) Decomposition of EMP_PROJ into relations EMP_PROJ1 and EMP_PROJ2 by propagating the primary key.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3.5 Second Normal Form (1) </a:t>
            </a:r>
          </a:p>
        </p:txBody>
      </p:sp>
      <p:sp>
        <p:nvSpPr>
          <p:cNvPr id="8089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Uses the concepts of </a:t>
            </a:r>
            <a:r>
              <a:rPr lang="en-US" altLang="en-US" sz="2400" b="1" dirty="0" smtClean="0"/>
              <a:t>FDs, primary key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Definitions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 dirty="0" smtClean="0"/>
              <a:t>Prime attribute:</a:t>
            </a:r>
            <a:r>
              <a:rPr lang="en-US" altLang="en-US" sz="2200" dirty="0" smtClean="0"/>
              <a:t> An attribute that is member of the primary key 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 dirty="0" smtClean="0"/>
              <a:t>Full functional dependency:</a:t>
            </a:r>
            <a:r>
              <a:rPr lang="en-US" altLang="en-US" sz="2200" dirty="0" smtClean="0"/>
              <a:t> a FD  Y -&gt; Z where removal of any attribute from Y means the FD does not hold any more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{SSN, PNUMBER} -&gt; HOURS is a full FD since neither SSN -&gt; HOURS nor PNUMBER -&gt; HOURS hold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{SSN, PNUMBER} -&gt; ENAME is not  a full FD (it is called a partial dependency ) since SSN -&gt; ENAME also holds 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60C9E296-29E8-41B1-8849-FE29E2FE7361}" type="slidenum">
              <a:rPr lang="en-US" altLang="en-US"/>
              <a:pPr/>
              <a:t>49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1. Informal Design Guidelines for Relational Databases (1)</a:t>
            </a:r>
          </a:p>
        </p:txBody>
      </p:sp>
      <p:sp>
        <p:nvSpPr>
          <p:cNvPr id="2150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3399"/>
                </a:solidFill>
              </a:rPr>
              <a:t>What is relational database design?</a:t>
            </a:r>
          </a:p>
          <a:p>
            <a:pPr lvl="1" eaLnBrk="1" hangingPunct="1">
              <a:buClr>
                <a:srgbClr val="333399"/>
              </a:buClr>
            </a:pPr>
            <a:r>
              <a:rPr lang="en-US" altLang="en-US" smtClean="0"/>
              <a:t>The grouping of attributes to form "good" relation schemas</a:t>
            </a:r>
          </a:p>
          <a:p>
            <a:pPr eaLnBrk="1" hangingPunct="1"/>
            <a:r>
              <a:rPr lang="en-US" altLang="en-US" smtClean="0">
                <a:solidFill>
                  <a:srgbClr val="333399"/>
                </a:solidFill>
              </a:rPr>
              <a:t> Two levels of relation schemas</a:t>
            </a:r>
          </a:p>
          <a:p>
            <a:pPr lvl="1" eaLnBrk="1" hangingPunct="1">
              <a:buClr>
                <a:srgbClr val="333399"/>
              </a:buClr>
            </a:pPr>
            <a:r>
              <a:rPr lang="en-US" altLang="en-US" smtClean="0"/>
              <a:t>The logical "user view" level</a:t>
            </a:r>
          </a:p>
          <a:p>
            <a:pPr lvl="1" eaLnBrk="1" hangingPunct="1">
              <a:buClr>
                <a:srgbClr val="333399"/>
              </a:buClr>
            </a:pPr>
            <a:r>
              <a:rPr lang="en-US" altLang="en-US" smtClean="0"/>
              <a:t>The storage "base relation" level</a:t>
            </a:r>
          </a:p>
          <a:p>
            <a:pPr eaLnBrk="1" hangingPunct="1"/>
            <a:r>
              <a:rPr lang="en-US" altLang="en-US" smtClean="0">
                <a:solidFill>
                  <a:srgbClr val="333399"/>
                </a:solidFill>
              </a:rPr>
              <a:t> Design is concerned mainly with base relations</a:t>
            </a:r>
          </a:p>
          <a:p>
            <a:pPr eaLnBrk="1" hangingPunct="1"/>
            <a:r>
              <a:rPr lang="en-US" altLang="en-US" smtClean="0">
                <a:solidFill>
                  <a:srgbClr val="333399"/>
                </a:solidFill>
              </a:rPr>
              <a:t> What are the criteria for "good" base relations? </a:t>
            </a:r>
          </a:p>
          <a:p>
            <a:pPr eaLnBrk="1" hangingPunct="1"/>
            <a:endParaRPr lang="en-US" altLang="en-US" smtClean="0">
              <a:solidFill>
                <a:srgbClr val="333399"/>
              </a:solidFill>
            </a:endParaRPr>
          </a:p>
          <a:p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Slide 14- </a:t>
            </a:r>
            <a:fld id="{9086BA83-73C0-441C-8235-F6B8463D2E63}" type="slidenum">
              <a:rPr lang="en-US" altLang="en-US"/>
              <a:pPr/>
              <a:t>5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14- </a:t>
            </a:r>
            <a:fld id="{6E4E7E43-A860-47E4-9394-04475DBDEC1C}" type="slidenum">
              <a:rPr lang="en-US" altLang="en-US" smtClean="0"/>
              <a:pPr/>
              <a:t>50</a:t>
            </a:fld>
            <a:endParaRPr lang="en-CA" altLang="en-US"/>
          </a:p>
        </p:txBody>
      </p:sp>
      <p:pic>
        <p:nvPicPr>
          <p:cNvPr id="5" name="Picture 8" descr="fig14_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2188" y="1981200"/>
            <a:ext cx="6329362" cy="373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7796213" cy="9921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Second Normal Form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676400"/>
            <a:ext cx="2262188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1400" dirty="0" smtClean="0"/>
              <a:t>SSN, PNUMBER} -&gt; HOURS is a full FD since neither SSN -&gt; HOURS nor PNUMBER -&gt; HOURS hold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4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1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 smtClean="0"/>
              <a:t>{SSN, PNUMBER} –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 smtClean="0"/>
              <a:t>&gt; ENAME is not  a full FD (it is called a partial dependency ) since SSN -&gt; ENAME also holds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Second Normal Form (2)</a:t>
            </a:r>
          </a:p>
        </p:txBody>
      </p:sp>
      <p:sp>
        <p:nvSpPr>
          <p:cNvPr id="829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relation schema R is in </a:t>
            </a:r>
            <a:r>
              <a:rPr lang="en-US" altLang="en-US" b="1" dirty="0" smtClean="0"/>
              <a:t>second normal form (2NF)</a:t>
            </a:r>
            <a:r>
              <a:rPr lang="en-US" altLang="en-US" dirty="0" smtClean="0"/>
              <a:t> if </a:t>
            </a:r>
            <a:r>
              <a:rPr lang="en-US" altLang="en-US" b="1" dirty="0" smtClean="0">
                <a:solidFill>
                  <a:srgbClr val="C00000"/>
                </a:solidFill>
              </a:rPr>
              <a:t>every non-prime attribute A in R is fully functionally dependent on the primary key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R can be decomposed into 2NF relations via the process of 2NF normalization or “second normalization”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D7D12490-EE2F-4009-9E6E-10C6F3238E43}" type="slidenum">
              <a:rPr lang="en-US" altLang="en-US"/>
              <a:pPr/>
              <a:t>51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14.11 Normalizing into 2NF and 3NF</a:t>
            </a:r>
          </a:p>
        </p:txBody>
      </p:sp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91495E33-B754-48BA-95BD-E4C3E63BFF95}" type="slidenum">
              <a:rPr lang="en-US" altLang="en-US"/>
              <a:pPr/>
              <a:t>52</a:t>
            </a:fld>
            <a:endParaRPr lang="en-CA" altLang="en-US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 smtClean="0">
              <a:solidFill>
                <a:schemeClr val="tx1"/>
              </a:solidFill>
            </a:endParaRPr>
          </a:p>
        </p:txBody>
      </p:sp>
      <p:pic>
        <p:nvPicPr>
          <p:cNvPr id="84997" name="Picture 8" descr="fig14_1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604963"/>
            <a:ext cx="5126038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6096000" y="16764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en-US" sz="1000" b="1" i="0" kern="0" dirty="0" smtClean="0">
                <a:latin typeface="Verdana" charset="0"/>
              </a:rPr>
              <a:t>Figure 14.11</a:t>
            </a:r>
            <a:r>
              <a:rPr lang="en-US" altLang="en-US" sz="1000" i="0" kern="0" dirty="0" smtClean="0">
                <a:latin typeface="Verdana" charset="0"/>
              </a:rPr>
              <a:t>  </a:t>
            </a:r>
          </a:p>
          <a:p>
            <a:pPr algn="r">
              <a:defRPr/>
            </a:pPr>
            <a:r>
              <a:rPr lang="en-US" altLang="en-US" sz="1000" i="0" kern="0" dirty="0" smtClean="0">
                <a:latin typeface="Verdana" charset="0"/>
              </a:rPr>
              <a:t> Normalizing into 2NF and 3NF. (a) Normalizing EMP_PROJ into 2NF relations. (b) Normalizing EMP_DEPT into 3NF relations.</a:t>
            </a:r>
            <a:endParaRPr lang="en-US" altLang="en-US" sz="1000" i="0" kern="0" dirty="0">
              <a:latin typeface="Verdan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14.12 Normalization into 2NF and 3NF</a:t>
            </a:r>
          </a:p>
        </p:txBody>
      </p:sp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D7A30725-0454-47C7-B885-38C7FC111C68}" type="slidenum">
              <a:rPr lang="en-US" altLang="en-US"/>
              <a:pPr/>
              <a:t>53</a:t>
            </a:fld>
            <a:endParaRPr lang="en-CA" altLang="en-US"/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 smtClean="0">
              <a:solidFill>
                <a:schemeClr val="tx1"/>
              </a:solidFill>
            </a:endParaRPr>
          </a:p>
        </p:txBody>
      </p:sp>
      <p:sp>
        <p:nvSpPr>
          <p:cNvPr id="87045" name="Title 2"/>
          <p:cNvSpPr txBox="1">
            <a:spLocks/>
          </p:cNvSpPr>
          <p:nvPr/>
        </p:nvSpPr>
        <p:spPr bwMode="auto">
          <a:xfrm>
            <a:off x="838200" y="2544763"/>
            <a:ext cx="175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en-US" sz="1000" b="1" i="0">
                <a:solidFill>
                  <a:srgbClr val="000000"/>
                </a:solidFill>
                <a:latin typeface="Verdana" pitchFamily="34" charset="0"/>
                <a:ea typeface="MS PGothic" pitchFamily="34" charset="-128"/>
              </a:rPr>
              <a:t>Figure 14.12</a:t>
            </a:r>
            <a:r>
              <a:rPr lang="en-US" altLang="en-US" sz="1000" i="0">
                <a:solidFill>
                  <a:srgbClr val="000000"/>
                </a:solidFill>
                <a:latin typeface="Verdana" pitchFamily="34" charset="0"/>
                <a:ea typeface="MS PGothic" pitchFamily="34" charset="-128"/>
              </a:rPr>
              <a:t>   Normalization into 2NF and 3NF. (a) The LOTS relation with its functional dependencies FD1 through FD4. </a:t>
            </a:r>
          </a:p>
          <a:p>
            <a:r>
              <a:rPr lang="en-US" altLang="en-US" sz="1000" i="0">
                <a:solidFill>
                  <a:srgbClr val="000000"/>
                </a:solidFill>
                <a:latin typeface="Verdana" pitchFamily="34" charset="0"/>
                <a:ea typeface="MS PGothic" pitchFamily="34" charset="-128"/>
              </a:rPr>
              <a:t>(b) Decomposing into the 2NF relations LOTS1 and LOTS2. </a:t>
            </a:r>
            <a:r>
              <a:rPr lang="de-DE" altLang="en-US" sz="1000" i="0">
                <a:solidFill>
                  <a:srgbClr val="000000"/>
                </a:solidFill>
                <a:latin typeface="Verdana" pitchFamily="34" charset="0"/>
                <a:ea typeface="MS PGothic" pitchFamily="34" charset="-128"/>
              </a:rPr>
              <a:t>(c) </a:t>
            </a:r>
            <a:r>
              <a:rPr lang="en-US" altLang="en-US" sz="1000" i="0">
                <a:solidFill>
                  <a:srgbClr val="000000"/>
                </a:solidFill>
                <a:latin typeface="Verdana" pitchFamily="34" charset="0"/>
                <a:ea typeface="MS PGothic" pitchFamily="34" charset="-128"/>
              </a:rPr>
              <a:t>Decomposing LOTS1 into the 3NF relations LOTS1A and LOTS1B. (d) Progressive normalization of LOTS into a 3NF design.</a:t>
            </a:r>
          </a:p>
          <a:p>
            <a:endParaRPr lang="en-US" altLang="en-US" sz="1000" i="0">
              <a:solidFill>
                <a:srgbClr val="000000"/>
              </a:solidFill>
              <a:latin typeface="Verdana" pitchFamily="34" charset="0"/>
              <a:ea typeface="MS PGothic" pitchFamily="34" charset="-128"/>
            </a:endParaRPr>
          </a:p>
          <a:p>
            <a:r>
              <a:rPr lang="en-US" altLang="en-US" sz="1000" i="0">
                <a:solidFill>
                  <a:srgbClr val="000000"/>
                </a:solidFill>
                <a:latin typeface="Verdana" pitchFamily="34" charset="0"/>
                <a:ea typeface="MS PGothic" pitchFamily="34" charset="-128"/>
              </a:rPr>
              <a:t> </a:t>
            </a:r>
          </a:p>
        </p:txBody>
      </p:sp>
      <p:pic>
        <p:nvPicPr>
          <p:cNvPr id="87046" name="Picture 3" descr="fig14_12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1468438"/>
            <a:ext cx="3743325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7" name="Picture 12" descr="fig14_12b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3043238"/>
            <a:ext cx="4648200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8" name="Picture 16" descr="fig14_12c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4191000"/>
            <a:ext cx="4365625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9" name="Picture 20" descr="fig14_12d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76600" y="5181600"/>
            <a:ext cx="3529013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3.6 Third Normal Form (1)</a:t>
            </a:r>
          </a:p>
        </p:txBody>
      </p:sp>
      <p:sp>
        <p:nvSpPr>
          <p:cNvPr id="8909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/>
              <a:t>Transitive functional dependency:</a:t>
            </a:r>
            <a:r>
              <a:rPr lang="en-US" altLang="en-US" smtClean="0"/>
              <a:t> a FD  X -&gt; Z that can be derived from two FDs   X -&gt; Y and Y -&gt; Z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SSN -&gt; DMGRSSN is a </a:t>
            </a:r>
            <a:r>
              <a:rPr lang="en-US" altLang="en-US" b="1" smtClean="0"/>
              <a:t>transitive</a:t>
            </a:r>
            <a:r>
              <a:rPr lang="en-US" altLang="en-US" smtClean="0"/>
              <a:t> FD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Since SSN -&gt; DNUMBER and DNUMBER -&gt; DMGRSSN hold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SSN -&gt; ENAME is </a:t>
            </a:r>
            <a:r>
              <a:rPr lang="en-US" altLang="en-US" b="1" smtClean="0"/>
              <a:t>non-transitive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Since there is no set of attributes X where SSN -&gt; X and X -&gt; ENAME 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998041CC-2175-4A4E-87F0-9A0B9F340417}" type="slidenum">
              <a:rPr lang="en-US" altLang="en-US"/>
              <a:pPr/>
              <a:t>54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Third Normal Form (2)</a:t>
            </a:r>
          </a:p>
        </p:txBody>
      </p:sp>
      <p:sp>
        <p:nvSpPr>
          <p:cNvPr id="911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 relation schema R is in </a:t>
            </a:r>
            <a:r>
              <a:rPr lang="en-US" altLang="en-US" sz="2400" b="1" dirty="0" smtClean="0"/>
              <a:t>third normal form (3NF)</a:t>
            </a:r>
            <a:r>
              <a:rPr lang="en-US" altLang="en-US" sz="2400" dirty="0" smtClean="0"/>
              <a:t> if it is in 2NF </a:t>
            </a:r>
            <a:r>
              <a:rPr lang="en-US" altLang="en-US" sz="2400" i="1" dirty="0" smtClean="0"/>
              <a:t>and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no non-prime attribute A in R is transitively dependent on the primary key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R can be decomposed into 3NF relations via the process of 3NF normalization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NOTE: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In X -&gt; Y and Y -&gt; Z, with X as the primary key, we consider this a problem only if Y is not a candidate key.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When Y is a candidate key, there is no problem with the transitive dependency 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E.g., Consider EMP (SSN, </a:t>
            </a:r>
            <a:r>
              <a:rPr lang="en-US" altLang="en-US" sz="2200" dirty="0" err="1" smtClean="0"/>
              <a:t>Emp</a:t>
            </a:r>
            <a:r>
              <a:rPr lang="en-US" altLang="en-US" sz="2200" dirty="0" smtClean="0"/>
              <a:t>#, Salary ).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Here, SSN -&gt; </a:t>
            </a:r>
            <a:r>
              <a:rPr lang="en-US" altLang="en-US" sz="2000" dirty="0" err="1" smtClean="0"/>
              <a:t>Emp</a:t>
            </a:r>
            <a:r>
              <a:rPr lang="en-US" altLang="en-US" sz="2000" dirty="0" smtClean="0"/>
              <a:t># -&gt; Salary and </a:t>
            </a:r>
            <a:r>
              <a:rPr lang="en-US" altLang="en-US" sz="2000" dirty="0" err="1" smtClean="0"/>
              <a:t>Emp</a:t>
            </a:r>
            <a:r>
              <a:rPr lang="en-US" altLang="en-US" sz="2000" dirty="0" smtClean="0"/>
              <a:t># is a candidate key. 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F10692CE-71F4-46B1-9CBB-8933115DF7EF}" type="slidenum">
              <a:rPr lang="en-US" altLang="en-US"/>
              <a:pPr/>
              <a:t>55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14- </a:t>
            </a:r>
            <a:fld id="{6E4E7E43-A860-47E4-9394-04475DBDEC1C}" type="slidenum">
              <a:rPr lang="en-US" altLang="en-US" smtClean="0"/>
              <a:pPr/>
              <a:t>56</a:t>
            </a:fld>
            <a:endParaRPr lang="en-CA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695" y="1752600"/>
            <a:ext cx="901380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 bwMode="auto">
          <a:xfrm>
            <a:off x="3810000" y="3505200"/>
            <a:ext cx="838200" cy="158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981200" y="3962400"/>
            <a:ext cx="2895600" cy="158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133600" y="3733800"/>
            <a:ext cx="2895600" cy="158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1981200" y="5486400"/>
            <a:ext cx="2895600" cy="158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1981200" y="5768975"/>
            <a:ext cx="2895600" cy="158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 Forms Defined Informally	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</a:t>
            </a:r>
            <a:r>
              <a:rPr lang="en-US" altLang="en-US" baseline="30000" smtClean="0"/>
              <a:t>st</a:t>
            </a:r>
            <a:r>
              <a:rPr lang="en-US" altLang="en-US" smtClean="0"/>
              <a:t> normal form</a:t>
            </a:r>
          </a:p>
          <a:p>
            <a:pPr lvl="1" eaLnBrk="1" hangingPunct="1"/>
            <a:r>
              <a:rPr lang="en-US" altLang="en-US" smtClean="0"/>
              <a:t>All attributes depend on </a:t>
            </a:r>
            <a:r>
              <a:rPr lang="en-US" altLang="en-US" b="1" smtClean="0"/>
              <a:t>the key</a:t>
            </a:r>
          </a:p>
          <a:p>
            <a:pPr eaLnBrk="1" hangingPunct="1"/>
            <a:r>
              <a:rPr lang="en-US" altLang="en-US" smtClean="0"/>
              <a:t>2</a:t>
            </a:r>
            <a:r>
              <a:rPr lang="en-US" altLang="en-US" baseline="30000" smtClean="0"/>
              <a:t>nd</a:t>
            </a:r>
            <a:r>
              <a:rPr lang="en-US" altLang="en-US" smtClean="0"/>
              <a:t> normal form</a:t>
            </a:r>
          </a:p>
          <a:p>
            <a:pPr lvl="1" eaLnBrk="1" hangingPunct="1"/>
            <a:r>
              <a:rPr lang="en-US" altLang="en-US" smtClean="0"/>
              <a:t>All attributes depend on </a:t>
            </a:r>
            <a:r>
              <a:rPr lang="en-US" altLang="en-US" b="1" smtClean="0"/>
              <a:t>the whole key</a:t>
            </a:r>
          </a:p>
          <a:p>
            <a:pPr eaLnBrk="1" hangingPunct="1"/>
            <a:r>
              <a:rPr lang="en-US" altLang="en-US" smtClean="0"/>
              <a:t>3</a:t>
            </a:r>
            <a:r>
              <a:rPr lang="en-US" altLang="en-US" baseline="30000" smtClean="0"/>
              <a:t>rd</a:t>
            </a:r>
            <a:r>
              <a:rPr lang="en-US" altLang="en-US" smtClean="0"/>
              <a:t> normal form</a:t>
            </a:r>
          </a:p>
          <a:p>
            <a:pPr lvl="1" eaLnBrk="1" hangingPunct="1"/>
            <a:r>
              <a:rPr lang="en-US" altLang="en-US" smtClean="0"/>
              <a:t>All attributes depend on </a:t>
            </a:r>
            <a:r>
              <a:rPr lang="en-US" altLang="en-US" b="1" smtClean="0"/>
              <a:t>nothing but the key</a:t>
            </a:r>
            <a:endParaRPr lang="en-US" altLang="en-US" smtClean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A185360A-02F5-4CE4-9630-91616D568B86}" type="slidenum">
              <a:rPr lang="en-US" altLang="en-US"/>
              <a:pPr/>
              <a:t>57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4.  General Normal Form Definitions (For Multiple Keys) (1)</a:t>
            </a:r>
          </a:p>
        </p:txBody>
      </p:sp>
      <p:sp>
        <p:nvSpPr>
          <p:cNvPr id="9523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above definitions consider the primary key only</a:t>
            </a:r>
          </a:p>
          <a:p>
            <a:pPr eaLnBrk="1" hangingPunct="1"/>
            <a:r>
              <a:rPr lang="en-US" altLang="en-US" smtClean="0"/>
              <a:t>The following more general definitions take into account relations with multiple candidate keys</a:t>
            </a:r>
          </a:p>
          <a:p>
            <a:pPr eaLnBrk="1" hangingPunct="1"/>
            <a:r>
              <a:rPr lang="en-US" altLang="en-US" smtClean="0"/>
              <a:t>Any attribute involved in a candidate key is a </a:t>
            </a:r>
            <a:r>
              <a:rPr lang="en-US" altLang="en-US" i="1" u="sng" smtClean="0"/>
              <a:t>prime attribute</a:t>
            </a:r>
          </a:p>
          <a:p>
            <a:pPr eaLnBrk="1" hangingPunct="1"/>
            <a:r>
              <a:rPr lang="en-US" altLang="en-US" smtClean="0"/>
              <a:t>All other attributes are called </a:t>
            </a:r>
            <a:r>
              <a:rPr lang="en-US" altLang="en-US" i="1" u="sng" smtClean="0"/>
              <a:t>non-prime attributes.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9388B2A9-ECD1-4609-9720-8DFB4AC4A4B5}" type="slidenum">
              <a:rPr lang="en-US" altLang="en-US"/>
              <a:pPr/>
              <a:t>58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4.1  General Definition of 2NF  (For Multiple Candidate Keys) </a:t>
            </a:r>
          </a:p>
        </p:txBody>
      </p:sp>
      <p:sp>
        <p:nvSpPr>
          <p:cNvPr id="10649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smtClean="0"/>
              <a:t>A relation schema R is in </a:t>
            </a:r>
            <a:r>
              <a:rPr lang="en-US" altLang="en-US" b="1" dirty="0" smtClean="0"/>
              <a:t>second normal form (2NF)</a:t>
            </a:r>
            <a:r>
              <a:rPr lang="en-US" altLang="en-US" dirty="0" smtClean="0"/>
              <a:t> if </a:t>
            </a:r>
            <a:r>
              <a:rPr lang="en-US" altLang="en-US" dirty="0" smtClean="0">
                <a:solidFill>
                  <a:srgbClr val="C00000"/>
                </a:solidFill>
              </a:rPr>
              <a:t>every non-prime attribute A in R is fully functionally dependent on </a:t>
            </a:r>
            <a:r>
              <a:rPr lang="en-US" altLang="en-US" i="1" dirty="0" smtClean="0">
                <a:solidFill>
                  <a:srgbClr val="C00000"/>
                </a:solidFill>
              </a:rPr>
              <a:t>every</a:t>
            </a:r>
            <a:r>
              <a:rPr lang="en-US" altLang="en-US" dirty="0" smtClean="0">
                <a:solidFill>
                  <a:srgbClr val="C00000"/>
                </a:solidFill>
              </a:rPr>
              <a:t> key  of R </a:t>
            </a:r>
          </a:p>
          <a:p>
            <a:pPr eaLnBrk="1" hangingPunct="1">
              <a:defRPr/>
            </a:pPr>
            <a:r>
              <a:rPr lang="en-US" altLang="en-US" dirty="0" smtClean="0"/>
              <a:t> In Figure 14.12 the FD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dirty="0"/>
              <a:t> </a:t>
            </a:r>
            <a:r>
              <a:rPr lang="en-US" altLang="en-US" dirty="0" smtClean="0"/>
              <a:t>   </a:t>
            </a:r>
            <a:r>
              <a:rPr lang="en-US" altLang="en-US" dirty="0" err="1" smtClean="0"/>
              <a:t>County_name</a:t>
            </a:r>
            <a:r>
              <a:rPr lang="en-US" altLang="en-US" dirty="0" smtClean="0"/>
              <a:t> → </a:t>
            </a:r>
            <a:r>
              <a:rPr lang="en-US" altLang="en-US" dirty="0" err="1" smtClean="0"/>
              <a:t>Tax_rate</a:t>
            </a:r>
            <a:r>
              <a:rPr lang="en-US" altLang="en-US" dirty="0"/>
              <a:t> </a:t>
            </a:r>
            <a:r>
              <a:rPr lang="en-US" altLang="en-US" dirty="0" smtClean="0"/>
              <a:t>  violates 2NF.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en-US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dirty="0" smtClean="0"/>
              <a:t>So second normalization converts LOTS into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400" dirty="0" smtClean="0"/>
              <a:t>LOTS1 (</a:t>
            </a:r>
            <a:r>
              <a:rPr lang="en-US" altLang="en-US" sz="2400" dirty="0" err="1" smtClean="0"/>
              <a:t>Property_id</a:t>
            </a:r>
            <a:r>
              <a:rPr lang="en-US" altLang="en-US" sz="2400" dirty="0" smtClean="0"/>
              <a:t>#, </a:t>
            </a:r>
            <a:r>
              <a:rPr lang="en-US" altLang="en-US" sz="2400" dirty="0" err="1" smtClean="0"/>
              <a:t>County_name</a:t>
            </a:r>
            <a:r>
              <a:rPr lang="en-US" altLang="en-US" sz="2400" dirty="0" smtClean="0"/>
              <a:t>, Lot#, Area, Price)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400" dirty="0" smtClean="0"/>
              <a:t>LOTS2 ( </a:t>
            </a:r>
            <a:r>
              <a:rPr lang="en-US" altLang="en-US" sz="2400" dirty="0" err="1" smtClean="0"/>
              <a:t>County_name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Tax_rate</a:t>
            </a:r>
            <a:r>
              <a:rPr lang="en-US" altLang="en-US" sz="2400" dirty="0" smtClean="0"/>
              <a:t>)</a:t>
            </a:r>
          </a:p>
        </p:txBody>
      </p:sp>
      <p:sp>
        <p:nvSpPr>
          <p:cNvPr id="9523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AF778369-8F38-47ED-8D29-8FD455C76D41}" type="slidenum">
              <a:rPr lang="en-US" altLang="en-US"/>
              <a:pPr/>
              <a:t>59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Informal Design Guidelines for Relational Databases (2)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200" dirty="0" smtClean="0"/>
              <a:t>Data base design approaches</a:t>
            </a:r>
          </a:p>
          <a:p>
            <a:pPr lvl="1" eaLnBrk="1" hangingPunct="1"/>
            <a:r>
              <a:rPr lang="en-US" altLang="en-US" sz="2000" dirty="0" smtClean="0"/>
              <a:t>Bottom up design – design by synthesis</a:t>
            </a:r>
          </a:p>
          <a:p>
            <a:pPr lvl="2" eaLnBrk="1" hangingPunct="1"/>
            <a:r>
              <a:rPr lang="en-US" altLang="en-US" sz="1800" dirty="0" smtClean="0"/>
              <a:t>Basic relationship among  individual attributes</a:t>
            </a:r>
          </a:p>
          <a:p>
            <a:pPr lvl="1" eaLnBrk="1" hangingPunct="1"/>
            <a:r>
              <a:rPr lang="en-US" altLang="en-US" sz="2000" dirty="0" smtClean="0"/>
              <a:t>Top down design – design by analysis</a:t>
            </a:r>
          </a:p>
          <a:p>
            <a:pPr lvl="2" eaLnBrk="1" hangingPunct="1"/>
            <a:r>
              <a:rPr lang="en-US" altLang="en-US" sz="1800" dirty="0" smtClean="0"/>
              <a:t>Starts with number of grouping attributes</a:t>
            </a:r>
          </a:p>
          <a:p>
            <a:pPr lvl="2" eaLnBrk="1" hangingPunct="1"/>
            <a:endParaRPr lang="en-US" altLang="en-US" sz="1800" dirty="0" smtClean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246651F7-6EB0-4FDB-9B27-C43CBD43A430}" type="slidenum">
              <a:rPr lang="en-US" altLang="en-US"/>
              <a:pPr/>
              <a:t>6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14.12 Normalization into 2NF and 3NF</a:t>
            </a:r>
          </a:p>
        </p:txBody>
      </p:sp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D7A30725-0454-47C7-B885-38C7FC111C68}" type="slidenum">
              <a:rPr lang="en-US" altLang="en-US"/>
              <a:pPr/>
              <a:t>60</a:t>
            </a:fld>
            <a:endParaRPr lang="en-CA" altLang="en-US"/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 smtClean="0">
              <a:solidFill>
                <a:schemeClr val="tx1"/>
              </a:solidFill>
            </a:endParaRPr>
          </a:p>
        </p:txBody>
      </p:sp>
      <p:sp>
        <p:nvSpPr>
          <p:cNvPr id="87045" name="Title 2"/>
          <p:cNvSpPr txBox="1">
            <a:spLocks/>
          </p:cNvSpPr>
          <p:nvPr/>
        </p:nvSpPr>
        <p:spPr bwMode="auto">
          <a:xfrm>
            <a:off x="838200" y="2544763"/>
            <a:ext cx="175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en-US" sz="1000" b="1" i="0">
                <a:solidFill>
                  <a:srgbClr val="000000"/>
                </a:solidFill>
                <a:latin typeface="Verdana" pitchFamily="34" charset="0"/>
                <a:ea typeface="MS PGothic" pitchFamily="34" charset="-128"/>
              </a:rPr>
              <a:t>Figure 14.12</a:t>
            </a:r>
            <a:r>
              <a:rPr lang="en-US" altLang="en-US" sz="1000" i="0">
                <a:solidFill>
                  <a:srgbClr val="000000"/>
                </a:solidFill>
                <a:latin typeface="Verdana" pitchFamily="34" charset="0"/>
                <a:ea typeface="MS PGothic" pitchFamily="34" charset="-128"/>
              </a:rPr>
              <a:t>   Normalization into 2NF and 3NF. (a) The LOTS relation with its functional dependencies FD1 through FD4. </a:t>
            </a:r>
          </a:p>
          <a:p>
            <a:r>
              <a:rPr lang="en-US" altLang="en-US" sz="1000" i="0">
                <a:solidFill>
                  <a:srgbClr val="000000"/>
                </a:solidFill>
                <a:latin typeface="Verdana" pitchFamily="34" charset="0"/>
                <a:ea typeface="MS PGothic" pitchFamily="34" charset="-128"/>
              </a:rPr>
              <a:t>(b) Decomposing into the 2NF relations LOTS1 and LOTS2. </a:t>
            </a:r>
            <a:r>
              <a:rPr lang="de-DE" altLang="en-US" sz="1000" i="0">
                <a:solidFill>
                  <a:srgbClr val="000000"/>
                </a:solidFill>
                <a:latin typeface="Verdana" pitchFamily="34" charset="0"/>
                <a:ea typeface="MS PGothic" pitchFamily="34" charset="-128"/>
              </a:rPr>
              <a:t>(c) </a:t>
            </a:r>
            <a:r>
              <a:rPr lang="en-US" altLang="en-US" sz="1000" i="0">
                <a:solidFill>
                  <a:srgbClr val="000000"/>
                </a:solidFill>
                <a:latin typeface="Verdana" pitchFamily="34" charset="0"/>
                <a:ea typeface="MS PGothic" pitchFamily="34" charset="-128"/>
              </a:rPr>
              <a:t>Decomposing LOTS1 into the 3NF relations LOTS1A and LOTS1B. (d) Progressive normalization of LOTS into a 3NF design.</a:t>
            </a:r>
          </a:p>
          <a:p>
            <a:endParaRPr lang="en-US" altLang="en-US" sz="1000" i="0">
              <a:solidFill>
                <a:srgbClr val="000000"/>
              </a:solidFill>
              <a:latin typeface="Verdana" pitchFamily="34" charset="0"/>
              <a:ea typeface="MS PGothic" pitchFamily="34" charset="-128"/>
            </a:endParaRPr>
          </a:p>
          <a:p>
            <a:r>
              <a:rPr lang="en-US" altLang="en-US" sz="1000" i="0">
                <a:solidFill>
                  <a:srgbClr val="000000"/>
                </a:solidFill>
                <a:latin typeface="Verdana" pitchFamily="34" charset="0"/>
                <a:ea typeface="MS PGothic" pitchFamily="34" charset="-128"/>
              </a:rPr>
              <a:t> </a:t>
            </a:r>
          </a:p>
        </p:txBody>
      </p:sp>
      <p:pic>
        <p:nvPicPr>
          <p:cNvPr id="87046" name="Picture 3" descr="fig14_12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1468438"/>
            <a:ext cx="3743325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7" name="Picture 12" descr="fig14_12b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3043238"/>
            <a:ext cx="4648200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8" name="Picture 16" descr="fig14_12c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4191000"/>
            <a:ext cx="4365625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9" name="Picture 20" descr="fig14_12d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76600" y="5181600"/>
            <a:ext cx="3529013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4.2 General Definition of Third  Normal Form</a:t>
            </a:r>
          </a:p>
        </p:txBody>
      </p:sp>
      <p:sp>
        <p:nvSpPr>
          <p:cNvPr id="1085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Definition:</a:t>
            </a:r>
          </a:p>
          <a:p>
            <a:pPr lvl="1" eaLnBrk="1" hangingPunct="1">
              <a:defRPr/>
            </a:pPr>
            <a:r>
              <a:rPr lang="en-US" altLang="en-US" b="1" dirty="0" err="1" smtClean="0"/>
              <a:t>Superkey</a:t>
            </a:r>
            <a:r>
              <a:rPr lang="en-US" altLang="en-US" dirty="0" smtClean="0"/>
              <a:t> of relation schema R - a set of attributes S of R that contains a key of R</a:t>
            </a:r>
          </a:p>
          <a:p>
            <a:pPr lvl="1" eaLnBrk="1" hangingPunct="1">
              <a:defRPr/>
            </a:pPr>
            <a:r>
              <a:rPr lang="en-US" altLang="en-US" dirty="0" smtClean="0"/>
              <a:t>A relation schema R is in </a:t>
            </a:r>
            <a:r>
              <a:rPr lang="en-US" altLang="en-US" b="1" dirty="0" smtClean="0"/>
              <a:t>third normal form (3NF)</a:t>
            </a:r>
            <a:r>
              <a:rPr lang="en-US" altLang="en-US" dirty="0" smtClean="0"/>
              <a:t> if whenever a FD X → A holds in R, then either: </a:t>
            </a:r>
          </a:p>
          <a:p>
            <a:pPr lvl="2" eaLnBrk="1" hangingPunct="1">
              <a:defRPr/>
            </a:pPr>
            <a:r>
              <a:rPr lang="en-US" altLang="en-US" dirty="0" smtClean="0"/>
              <a:t>(a) X is a </a:t>
            </a:r>
            <a:r>
              <a:rPr lang="en-US" altLang="en-US" dirty="0" err="1" smtClean="0"/>
              <a:t>superkey</a:t>
            </a:r>
            <a:r>
              <a:rPr lang="en-US" altLang="en-US" dirty="0" smtClean="0"/>
              <a:t> of R, or </a:t>
            </a:r>
          </a:p>
          <a:p>
            <a:pPr lvl="2" eaLnBrk="1" hangingPunct="1">
              <a:defRPr/>
            </a:pPr>
            <a:r>
              <a:rPr lang="en-US" altLang="en-US" dirty="0" smtClean="0"/>
              <a:t>(b) A is a prime attribute of R</a:t>
            </a:r>
          </a:p>
          <a:p>
            <a:pPr eaLnBrk="1" hangingPunct="1">
              <a:defRPr/>
            </a:pPr>
            <a:r>
              <a:rPr lang="en-US" altLang="en-US" dirty="0" smtClean="0"/>
              <a:t>LOTS1 relation violates 3NF because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dirty="0" smtClean="0"/>
              <a:t>Area → Price ;  and Area is not a </a:t>
            </a:r>
            <a:r>
              <a:rPr lang="en-US" altLang="en-US" dirty="0" err="1" smtClean="0"/>
              <a:t>superkey</a:t>
            </a:r>
            <a:r>
              <a:rPr lang="en-US" altLang="en-US" dirty="0" smtClean="0"/>
              <a:t> in LOTS1. (see Figure 14.12).</a:t>
            </a:r>
          </a:p>
        </p:txBody>
      </p:sp>
      <p:sp>
        <p:nvSpPr>
          <p:cNvPr id="9728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A91BCF57-08C0-433D-82F4-C63492EDE545}" type="slidenum">
              <a:rPr lang="en-US" altLang="en-US"/>
              <a:pPr/>
              <a:t>61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4.3 Interpreting the General Definition of Third  Normal Form (2) </a:t>
            </a:r>
          </a:p>
        </p:txBody>
      </p:sp>
      <p:sp>
        <p:nvSpPr>
          <p:cNvPr id="108547" name="Rectangle 7"/>
          <p:cNvSpPr>
            <a:spLocks noGrp="1" noChangeArrowheads="1"/>
          </p:cNvSpPr>
          <p:nvPr>
            <p:ph idx="1"/>
          </p:nvPr>
        </p:nvSpPr>
        <p:spPr>
          <a:xfrm>
            <a:off x="257175" y="1485900"/>
            <a:ext cx="8294688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000" b="1" dirty="0" smtClean="0"/>
              <a:t>ALTERNATIVE DEFINITION of 3NF: We can restate the definition as: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altLang="en-US" sz="2400" dirty="0" smtClean="0"/>
              <a:t>A relation schema R is in </a:t>
            </a:r>
            <a:r>
              <a:rPr lang="en-US" altLang="en-US" sz="2400" b="1" dirty="0" smtClean="0"/>
              <a:t>third normal form (3NF)</a:t>
            </a:r>
            <a:r>
              <a:rPr lang="en-US" altLang="en-US" sz="2400" dirty="0" smtClean="0"/>
              <a:t> if </a:t>
            </a:r>
            <a:r>
              <a:rPr lang="en-US" altLang="en-US" sz="2400" u="sng" dirty="0" smtClean="0"/>
              <a:t>every non-prime attribute in R meets both </a:t>
            </a:r>
            <a:r>
              <a:rPr lang="en-US" altLang="en-US" sz="2400" dirty="0" smtClean="0"/>
              <a:t>of these conditions:</a:t>
            </a:r>
          </a:p>
          <a:p>
            <a:pPr lvl="1" eaLnBrk="1" hangingPunct="1">
              <a:defRPr/>
            </a:pPr>
            <a:r>
              <a:rPr lang="en-US" altLang="en-US" sz="2400" dirty="0" smtClean="0"/>
              <a:t>It is fully functionally dependent on every key of R</a:t>
            </a:r>
          </a:p>
          <a:p>
            <a:pPr lvl="1" eaLnBrk="1" hangingPunct="1">
              <a:defRPr/>
            </a:pPr>
            <a:r>
              <a:rPr lang="en-US" altLang="en-US" sz="2400" dirty="0" smtClean="0"/>
              <a:t>It is non-transitively dependent on every key of R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altLang="en-US" sz="2400" dirty="0" smtClean="0"/>
              <a:t>Note that stated this way, a relation in 3NF also meets the requirements for 2NF.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en-US" sz="2400" dirty="0" smtClean="0"/>
          </a:p>
        </p:txBody>
      </p:sp>
      <p:sp>
        <p:nvSpPr>
          <p:cNvPr id="9728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3A6F4463-4DB9-42A8-B345-4B0A0C53B548}" type="slidenum">
              <a:rPr lang="en-US" altLang="en-US"/>
              <a:pPr/>
              <a:t>62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5. BCNF (Boyce-Codd Normal Form) </a:t>
            </a:r>
          </a:p>
        </p:txBody>
      </p:sp>
      <p:sp>
        <p:nvSpPr>
          <p:cNvPr id="10547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 relation schema R is in </a:t>
            </a:r>
            <a:r>
              <a:rPr lang="en-US" altLang="en-US" sz="2400" b="1" smtClean="0"/>
              <a:t>Boyce-Codd Normal Form (BCNF)</a:t>
            </a:r>
            <a:r>
              <a:rPr lang="en-US" altLang="en-US" sz="2400" smtClean="0"/>
              <a:t> if whenever an </a:t>
            </a:r>
            <a:r>
              <a:rPr lang="en-US" altLang="en-US" sz="2400" b="1" smtClean="0"/>
              <a:t>FD X </a:t>
            </a:r>
            <a:r>
              <a:rPr lang="en-US" altLang="en-US" b="1" smtClean="0"/>
              <a:t>→</a:t>
            </a:r>
            <a:r>
              <a:rPr lang="en-US" altLang="en-US" sz="2400" b="1" smtClean="0"/>
              <a:t> A</a:t>
            </a:r>
            <a:r>
              <a:rPr lang="en-US" altLang="en-US" sz="2400" smtClean="0"/>
              <a:t> holds in R, then </a:t>
            </a:r>
            <a:r>
              <a:rPr lang="en-US" altLang="en-US" sz="2400" b="1" smtClean="0"/>
              <a:t>X is a superkey</a:t>
            </a:r>
            <a:r>
              <a:rPr lang="en-US" altLang="en-US" sz="2400" smtClean="0"/>
              <a:t> of R</a:t>
            </a:r>
          </a:p>
          <a:p>
            <a:pPr eaLnBrk="1" hangingPunct="1"/>
            <a:r>
              <a:rPr lang="en-US" altLang="en-US" sz="2400" smtClean="0"/>
              <a:t>Each normal form is strictly stronger than the previous one</a:t>
            </a:r>
          </a:p>
          <a:p>
            <a:pPr lvl="1" eaLnBrk="1" hangingPunct="1"/>
            <a:r>
              <a:rPr lang="en-US" altLang="en-US" sz="2200" smtClean="0"/>
              <a:t>Every 2NF relation is in 1NF</a:t>
            </a:r>
          </a:p>
          <a:p>
            <a:pPr lvl="1" eaLnBrk="1" hangingPunct="1"/>
            <a:r>
              <a:rPr lang="en-US" altLang="en-US" sz="2200" smtClean="0"/>
              <a:t>Every 3NF relation is in 2NF</a:t>
            </a:r>
          </a:p>
          <a:p>
            <a:pPr lvl="1" eaLnBrk="1" hangingPunct="1"/>
            <a:r>
              <a:rPr lang="en-US" altLang="en-US" sz="2200" smtClean="0"/>
              <a:t>Every BCNF relation is in 3NF</a:t>
            </a:r>
          </a:p>
          <a:p>
            <a:pPr eaLnBrk="1" hangingPunct="1"/>
            <a:r>
              <a:rPr lang="en-US" altLang="en-US" sz="2400" smtClean="0"/>
              <a:t>There exist relations that are in 3NF but not in BCNF</a:t>
            </a:r>
          </a:p>
          <a:p>
            <a:pPr eaLnBrk="1" hangingPunct="1"/>
            <a:r>
              <a:rPr lang="en-US" altLang="en-US" sz="2400" smtClean="0"/>
              <a:t>Hence BCNF is considered a </a:t>
            </a:r>
            <a:r>
              <a:rPr lang="en-US" altLang="en-US" sz="2400" smtClean="0">
                <a:solidFill>
                  <a:srgbClr val="990033"/>
                </a:solidFill>
              </a:rPr>
              <a:t>stronger form of 3NF</a:t>
            </a:r>
          </a:p>
          <a:p>
            <a:pPr eaLnBrk="1" hangingPunct="1"/>
            <a:r>
              <a:rPr lang="en-US" altLang="en-US" sz="2400" smtClean="0"/>
              <a:t>The goal is to have each relation in BCNF (or 3NF) </a:t>
            </a:r>
          </a:p>
        </p:txBody>
      </p:sp>
      <p:sp>
        <p:nvSpPr>
          <p:cNvPr id="9933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01F602CA-15F3-49D8-AD55-11A9AA6040D3}" type="slidenum">
              <a:rPr lang="en-US" altLang="en-US"/>
              <a:pPr/>
              <a:t>63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Slide 14- </a:t>
            </a:r>
            <a:fld id="{7B9A7ED6-83ED-4B19-85AB-03CD9AB8C25A}" type="slidenum">
              <a:rPr lang="en-US" altLang="en-US"/>
              <a:pPr/>
              <a:t>64</a:t>
            </a:fld>
            <a:endParaRPr lang="en-CA" altLang="en-US"/>
          </a:p>
        </p:txBody>
      </p:sp>
      <p:sp>
        <p:nvSpPr>
          <p:cNvPr id="107523" name="Rectangle 9"/>
          <p:cNvSpPr>
            <a:spLocks noGrp="1" noChangeArrowheads="1"/>
          </p:cNvSpPr>
          <p:nvPr>
            <p:ph type="title"/>
          </p:nvPr>
        </p:nvSpPr>
        <p:spPr>
          <a:xfrm>
            <a:off x="228600" y="268288"/>
            <a:ext cx="7796213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14.13 Boyce-Codd normal form</a:t>
            </a:r>
          </a:p>
        </p:txBody>
      </p:sp>
      <p:pic>
        <p:nvPicPr>
          <p:cNvPr id="107524" name="Picture 6" descr="fig14_1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747838"/>
            <a:ext cx="5715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5" name="Title 1"/>
          <p:cNvSpPr txBox="1">
            <a:spLocks/>
          </p:cNvSpPr>
          <p:nvPr/>
        </p:nvSpPr>
        <p:spPr bwMode="auto">
          <a:xfrm>
            <a:off x="4114800" y="55626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altLang="en-US" sz="1000" b="1" i="0">
                <a:solidFill>
                  <a:srgbClr val="000000"/>
                </a:solidFill>
                <a:latin typeface="Verdana" pitchFamily="34" charset="0"/>
                <a:ea typeface="MS PGothic" pitchFamily="34" charset="-128"/>
              </a:rPr>
              <a:t>Figure 14.13</a:t>
            </a:r>
            <a:r>
              <a:rPr lang="en-US" altLang="en-US" sz="1000" i="0">
                <a:solidFill>
                  <a:srgbClr val="000000"/>
                </a:solidFill>
                <a:latin typeface="Verdana" pitchFamily="34" charset="0"/>
                <a:ea typeface="MS PGothic" pitchFamily="34" charset="-128"/>
              </a:rPr>
              <a:t>   </a:t>
            </a:r>
          </a:p>
          <a:p>
            <a:pPr algn="r"/>
            <a:r>
              <a:rPr lang="en-US" altLang="en-US" sz="1000" i="0">
                <a:solidFill>
                  <a:srgbClr val="000000"/>
                </a:solidFill>
                <a:latin typeface="Verdana" pitchFamily="34" charset="0"/>
                <a:ea typeface="MS PGothic" pitchFamily="34" charset="-128"/>
              </a:rPr>
              <a:t>Boyce-Codd normal form. (a) BCNF normalization of LOTS1A with the functional dependency FD2 being lost in the decomposition. (b) A schematic relation with FDs; it is in 3NF, but not in BCNF due to the f.d. C → B.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Summary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Informal Design Guidelines for Relational Databases</a:t>
            </a:r>
          </a:p>
          <a:p>
            <a:pPr eaLnBrk="1" hangingPunct="1"/>
            <a:r>
              <a:rPr lang="en-US" altLang="en-US" smtClean="0"/>
              <a:t>Functional Dependencies (FDs)</a:t>
            </a:r>
          </a:p>
          <a:p>
            <a:pPr eaLnBrk="1" hangingPunct="1"/>
            <a:r>
              <a:rPr lang="en-US" altLang="en-US" smtClean="0"/>
              <a:t>Normal Forms (1NF, 2NF, 3NF)Based on Primary Keys</a:t>
            </a:r>
          </a:p>
          <a:p>
            <a:pPr eaLnBrk="1" hangingPunct="1"/>
            <a:r>
              <a:rPr lang="en-US" altLang="en-US" smtClean="0"/>
              <a:t>General Normal Form Definitions of 2NF and 3NF (For Multiple Keys)</a:t>
            </a:r>
          </a:p>
          <a:p>
            <a:pPr eaLnBrk="1" hangingPunct="1"/>
            <a:r>
              <a:rPr lang="en-US" altLang="en-US" smtClean="0"/>
              <a:t>BCNF (Boyce-Codd Normal Form)</a:t>
            </a:r>
          </a:p>
          <a:p>
            <a:pPr eaLnBrk="1" hangingPunct="1"/>
            <a:r>
              <a:rPr lang="en-US" altLang="en-US" smtClean="0"/>
              <a:t>Fourth and Fifth Normal Forms</a:t>
            </a:r>
          </a:p>
        </p:txBody>
      </p:sp>
      <p:sp>
        <p:nvSpPr>
          <p:cNvPr id="10957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A8798246-7E9B-4853-A072-9691DD64A27F}" type="slidenum">
              <a:rPr lang="en-US" altLang="en-US"/>
              <a:pPr/>
              <a:t>65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772400" cy="1362075"/>
          </a:xfrm>
        </p:spPr>
        <p:txBody>
          <a:bodyPr/>
          <a:lstStyle/>
          <a:p>
            <a:r>
              <a:rPr lang="en-US" altLang="en-US" dirty="0" smtClean="0"/>
              <a:t>Informal Design Guidelines for Relational Databases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Arial" pitchFamily="34" charset="0"/>
              <a:buChar char="•"/>
            </a:pPr>
            <a:r>
              <a:rPr lang="en-US" altLang="en-US" sz="2400" dirty="0" smtClean="0"/>
              <a:t> Semantics of the Relation Attributes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sz="2400" dirty="0" smtClean="0"/>
              <a:t> Redundant Information in </a:t>
            </a:r>
            <a:r>
              <a:rPr lang="en-US" altLang="en-US" sz="2400" dirty="0" err="1" smtClean="0"/>
              <a:t>Tuples</a:t>
            </a:r>
            <a:r>
              <a:rPr lang="en-US" altLang="en-US" sz="2400" dirty="0" smtClean="0"/>
              <a:t> and Update Anomalies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sz="2400" dirty="0" smtClean="0"/>
              <a:t> Null Values in </a:t>
            </a:r>
            <a:r>
              <a:rPr lang="en-US" altLang="en-US" sz="2400" dirty="0" err="1" smtClean="0"/>
              <a:t>Tuples</a:t>
            </a:r>
            <a:endParaRPr lang="en-US" altLang="en-US" sz="2400" dirty="0" smtClean="0"/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sz="2400" dirty="0" smtClean="0"/>
              <a:t> Spurious </a:t>
            </a:r>
            <a:r>
              <a:rPr lang="en-US" altLang="en-US" sz="2400" dirty="0" err="1" smtClean="0"/>
              <a:t>Tuples</a:t>
            </a:r>
            <a:endParaRPr lang="en-US" alt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14- </a:t>
            </a:r>
            <a:fld id="{6E4E7E43-A860-47E4-9394-04475DBDEC1C}" type="slidenum">
              <a:rPr lang="en-US" altLang="en-US" smtClean="0"/>
              <a:pPr/>
              <a:t>7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1.1	Semantics of the Relational Attributes must be clear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rgbClr val="C00000"/>
                </a:solidFill>
              </a:rPr>
              <a:t>Interpretation of attribute values in a </a:t>
            </a:r>
            <a:r>
              <a:rPr lang="en-US" altLang="en-US" sz="2400" dirty="0" err="1" smtClean="0">
                <a:solidFill>
                  <a:srgbClr val="C00000"/>
                </a:solidFill>
              </a:rPr>
              <a:t>tuple</a:t>
            </a:r>
            <a:endParaRPr lang="en-US" altLang="en-US" sz="24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altLang="en-US" sz="2400" dirty="0" smtClean="0"/>
              <a:t>GUIDELINE 1</a:t>
            </a:r>
          </a:p>
          <a:p>
            <a:pPr lvl="1" eaLnBrk="1" hangingPunct="1"/>
            <a:r>
              <a:rPr lang="en-US" altLang="en-US" sz="2200" dirty="0" smtClean="0"/>
              <a:t>Design a relation schema so that it is easy to explain its meaning.</a:t>
            </a:r>
          </a:p>
          <a:p>
            <a:pPr lvl="1" eaLnBrk="1" hangingPunct="1"/>
            <a:r>
              <a:rPr lang="en-US" altLang="en-US" sz="2200" dirty="0" smtClean="0"/>
              <a:t>Attributes of different entities (EMPLOYEEs, DEPARTMENTs, PROJECTs) should not be mixed in the same relation</a:t>
            </a:r>
          </a:p>
          <a:p>
            <a:pPr lvl="1" eaLnBrk="1" hangingPunct="1"/>
            <a:r>
              <a:rPr lang="en-US" altLang="en-US" sz="2200" dirty="0" smtClean="0"/>
              <a:t>Only foreign keys should be used to refer to other entities</a:t>
            </a:r>
          </a:p>
          <a:p>
            <a:pPr eaLnBrk="1" hangingPunct="1"/>
            <a:r>
              <a:rPr lang="en-US" altLang="en-US" sz="2400" u="sng" dirty="0" smtClean="0"/>
              <a:t>Bottom Line: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Design a schema that can be explained easily relation by relation. The semantics of attributes should be easy to interpret. </a:t>
            </a:r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58D3857D-24F9-49E2-B126-C8AD11CA8309}" type="slidenum">
              <a:rPr lang="en-US" altLang="en-US"/>
              <a:pPr/>
              <a:t>8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14.1 A simplified COMPANY relational database schema</a:t>
            </a:r>
          </a:p>
        </p:txBody>
      </p:sp>
      <p:sp>
        <p:nvSpPr>
          <p:cNvPr id="19458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Slide 14- </a:t>
            </a:r>
            <a:fld id="{EE437FF9-080B-4690-A62A-6C777C53AD7F}" type="slidenum">
              <a:rPr lang="en-US" altLang="en-US"/>
              <a:pPr/>
              <a:t>9</a:t>
            </a:fld>
            <a:endParaRPr lang="en-CA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 smtClean="0">
              <a:solidFill>
                <a:schemeClr val="tx1"/>
              </a:solidFill>
            </a:endParaRPr>
          </a:p>
        </p:txBody>
      </p:sp>
      <p:pic>
        <p:nvPicPr>
          <p:cNvPr id="26629" name="Picture 6" descr="fig14_0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1474788"/>
            <a:ext cx="33496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Title 1"/>
          <p:cNvSpPr txBox="1">
            <a:spLocks/>
          </p:cNvSpPr>
          <p:nvPr/>
        </p:nvSpPr>
        <p:spPr bwMode="auto">
          <a:xfrm>
            <a:off x="1676400" y="5715000"/>
            <a:ext cx="1828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en-US" sz="1100" b="1" i="0">
                <a:solidFill>
                  <a:srgbClr val="000000"/>
                </a:solidFill>
                <a:latin typeface="Verdana" pitchFamily="34" charset="0"/>
                <a:ea typeface="MS PGothic" pitchFamily="34" charset="-128"/>
              </a:rPr>
              <a:t>Figure 14.1   </a:t>
            </a:r>
            <a:r>
              <a:rPr lang="en-US" altLang="en-US" sz="1100" i="0">
                <a:solidFill>
                  <a:srgbClr val="000000"/>
                </a:solidFill>
                <a:latin typeface="Verdana" pitchFamily="34" charset="0"/>
                <a:ea typeface="MS PGothic" pitchFamily="34" charset="-128"/>
              </a:rPr>
              <a:t>A simplified COMPANY relational database schema.</a:t>
            </a:r>
            <a:endParaRPr lang="en-US" altLang="en-US" sz="1100">
              <a:solidFill>
                <a:srgbClr val="000000"/>
              </a:solidFill>
              <a:latin typeface="Verdana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2460</TotalTime>
  <Words>3760</Words>
  <Application>Microsoft Macintosh PowerPoint</Application>
  <PresentationFormat>Letter Paper (8.5x11 in)</PresentationFormat>
  <Paragraphs>476</Paragraphs>
  <Slides>65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1_Blends</vt:lpstr>
      <vt:lpstr>Slide 1</vt:lpstr>
      <vt:lpstr>Basics of Functional Dependencies and Normalization for Relational Databases</vt:lpstr>
      <vt:lpstr>Chapter Outline</vt:lpstr>
      <vt:lpstr>Chapter Outline</vt:lpstr>
      <vt:lpstr>1. Informal Design Guidelines for Relational Databases (1)</vt:lpstr>
      <vt:lpstr>Informal Design Guidelines for Relational Databases (2)</vt:lpstr>
      <vt:lpstr>Informal Design Guidelines for Relational Databases  </vt:lpstr>
      <vt:lpstr>1.1 Semantics of the Relational Attributes must be clear</vt:lpstr>
      <vt:lpstr>Figure 14.1 A simplified COMPANY relational database schema</vt:lpstr>
      <vt:lpstr>Slide 10</vt:lpstr>
      <vt:lpstr>1.2 Redundant Information in Tuples and Update Anomalies </vt:lpstr>
      <vt:lpstr>EXAMPLE OF AN INSERT ANOMALY</vt:lpstr>
      <vt:lpstr>EXAMPLE OF A DELETE ANOMALY</vt:lpstr>
      <vt:lpstr>EXAMPLE OF AN Modification ANOMALY</vt:lpstr>
      <vt:lpstr>Figure 14.3 Two relation schemas suffering from update anomalies</vt:lpstr>
      <vt:lpstr>Figure 14.4 Sample states for EMP_DEPT and EMP_PROJ</vt:lpstr>
      <vt:lpstr>Guideline for Redundant Information in Tuples and Update Anomalies</vt:lpstr>
      <vt:lpstr>1.3 Null Values in Tuples </vt:lpstr>
      <vt:lpstr>1.3 Null Values in Tuples </vt:lpstr>
      <vt:lpstr>1.4 Generation of Spurious Tuples – avoid at any cost</vt:lpstr>
      <vt:lpstr>Spurious Tuples (2)</vt:lpstr>
      <vt:lpstr>Slide 22</vt:lpstr>
      <vt:lpstr>Functional Dependencies</vt:lpstr>
      <vt:lpstr>2.1 Defining Functional Dependencies </vt:lpstr>
      <vt:lpstr>Examples of FD constraints (1) </vt:lpstr>
      <vt:lpstr>Examples of FD constraints (2)</vt:lpstr>
      <vt:lpstr>Defining FDs from instances</vt:lpstr>
      <vt:lpstr>Ruling Out FDs</vt:lpstr>
      <vt:lpstr>What FDs may exist?</vt:lpstr>
      <vt:lpstr>Slide 30</vt:lpstr>
      <vt:lpstr>2.2 Inference Rules for FDs (1) </vt:lpstr>
      <vt:lpstr>Inference Rules for FDs (2)</vt:lpstr>
      <vt:lpstr>Inference Rules for FDs (3)</vt:lpstr>
      <vt:lpstr>2.3 Equivalence of Sets of FDs </vt:lpstr>
      <vt:lpstr>Minimal Sets of FDs </vt:lpstr>
      <vt:lpstr>Normalization</vt:lpstr>
      <vt:lpstr>3 Normal Forms Based on Primary Keys </vt:lpstr>
      <vt:lpstr>3.1 Normalization of Relations (1)</vt:lpstr>
      <vt:lpstr>Normalization of Relations </vt:lpstr>
      <vt:lpstr>Normalization of Relations (2)</vt:lpstr>
      <vt:lpstr>3.2 Practical Use of Normal Forms</vt:lpstr>
      <vt:lpstr>3.3 Definitions of Keys and Attributes  Participating in Keys (1)</vt:lpstr>
      <vt:lpstr>Definitions of Keys and Attributes   Participating in Keys (2)</vt:lpstr>
      <vt:lpstr>3.4 First Normal Form </vt:lpstr>
      <vt:lpstr>Figure 14.9 Normalization into 1NF</vt:lpstr>
      <vt:lpstr>Three ways -  First Normal Form </vt:lpstr>
      <vt:lpstr>Three ways -  First Normal Form </vt:lpstr>
      <vt:lpstr>Figure 14.10 Normalizing nested relations into 1NF</vt:lpstr>
      <vt:lpstr>3.5 Second Normal Form (1) </vt:lpstr>
      <vt:lpstr>Second Normal Form </vt:lpstr>
      <vt:lpstr>Second Normal Form (2)</vt:lpstr>
      <vt:lpstr>Figure 14.11 Normalizing into 2NF and 3NF</vt:lpstr>
      <vt:lpstr>Figure 14.12 Normalization into 2NF and 3NF</vt:lpstr>
      <vt:lpstr>3.6 Third Normal Form (1)</vt:lpstr>
      <vt:lpstr>Third Normal Form (2)</vt:lpstr>
      <vt:lpstr>Slide 56</vt:lpstr>
      <vt:lpstr>Normal Forms Defined Informally </vt:lpstr>
      <vt:lpstr>4.  General Normal Form Definitions (For Multiple Keys) (1)</vt:lpstr>
      <vt:lpstr>4.1  General Definition of 2NF  (For Multiple Candidate Keys) </vt:lpstr>
      <vt:lpstr>Figure 14.12 Normalization into 2NF and 3NF</vt:lpstr>
      <vt:lpstr>4.2 General Definition of Third  Normal Form</vt:lpstr>
      <vt:lpstr>4.3 Interpreting the General Definition of Third  Normal Form (2) </vt:lpstr>
      <vt:lpstr>5. BCNF (Boyce-Codd Normal Form) </vt:lpstr>
      <vt:lpstr>Figure 14.13 Boyce-Codd normal form</vt:lpstr>
      <vt:lpstr>Chapter Summary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Functional Dependencies and Normalization for Relational Databases</dc:subject>
  <dc:creator>Microsoft Office User</dc:creator>
  <cp:lastModifiedBy>dell</cp:lastModifiedBy>
  <cp:revision>31</cp:revision>
  <cp:lastPrinted>2001-11-04T00:51:13Z</cp:lastPrinted>
  <dcterms:created xsi:type="dcterms:W3CDTF">2016-02-14T16:22:45Z</dcterms:created>
  <dcterms:modified xsi:type="dcterms:W3CDTF">2019-09-12T22:32:03Z</dcterms:modified>
</cp:coreProperties>
</file>