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95CD7-B923-416C-94D0-32E60F23AF4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06718-37F2-46C6-A078-34B53DA60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4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FAFFD1-DEC2-4460-A3F9-53C8CBEB2315}" type="slidenum">
              <a:rPr lang="en-AU" altLang="en-US"/>
              <a:pPr>
                <a:spcBef>
                  <a:spcPct val="0"/>
                </a:spcBef>
              </a:pPr>
              <a:t>2</a:t>
            </a:fld>
            <a:endParaRPr lang="en-AU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785882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BD836D-DE4F-4D89-B682-AF8EEC1AE90F}" type="slidenum">
              <a:rPr lang="en-AU" altLang="en-US"/>
              <a:pPr>
                <a:spcBef>
                  <a:spcPct val="0"/>
                </a:spcBef>
              </a:pPr>
              <a:t>13</a:t>
            </a:fld>
            <a:endParaRPr lang="en-AU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23582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6EC318-1E7B-45CA-A6BD-45CD7370C168}" type="slidenum">
              <a:rPr lang="en-AU" altLang="en-US"/>
              <a:pPr>
                <a:spcBef>
                  <a:spcPct val="0"/>
                </a:spcBef>
              </a:pPr>
              <a:t>14</a:t>
            </a:fld>
            <a:endParaRPr lang="en-AU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47542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CCD1BD-8646-4FC9-BDC3-C2E920B71786}" type="slidenum">
              <a:rPr lang="en-AU" altLang="en-US"/>
              <a:pPr>
                <a:spcBef>
                  <a:spcPct val="0"/>
                </a:spcBef>
              </a:pPr>
              <a:t>15</a:t>
            </a:fld>
            <a:endParaRPr lang="en-AU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43503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49EB27-5FC9-4880-BD9F-8EC63C3CE236}" type="slidenum">
              <a:rPr lang="en-AU" altLang="en-US"/>
              <a:pPr>
                <a:spcBef>
                  <a:spcPct val="0"/>
                </a:spcBef>
              </a:pPr>
              <a:t>16</a:t>
            </a:fld>
            <a:endParaRPr lang="en-AU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7031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53AE3D-E939-4D64-8317-2AEBC925EACF}" type="slidenum">
              <a:rPr lang="en-AU" altLang="en-US"/>
              <a:pPr>
                <a:spcBef>
                  <a:spcPct val="0"/>
                </a:spcBef>
              </a:pPr>
              <a:t>17</a:t>
            </a:fld>
            <a:endParaRPr lang="en-AU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21403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21644A-71A4-46A7-B788-0301A3FF90D3}" type="slidenum">
              <a:rPr lang="en-AU" altLang="en-US"/>
              <a:pPr>
                <a:spcBef>
                  <a:spcPct val="0"/>
                </a:spcBef>
              </a:pPr>
              <a:t>18</a:t>
            </a:fld>
            <a:endParaRPr lang="en-AU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06016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745448-E8B3-4C45-A81A-90DC3920F8CE}" type="slidenum">
              <a:rPr lang="en-AU" altLang="en-US"/>
              <a:pPr>
                <a:spcBef>
                  <a:spcPct val="0"/>
                </a:spcBef>
              </a:pPr>
              <a:t>19</a:t>
            </a:fld>
            <a:endParaRPr lang="en-AU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865429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FB0F0A-9052-4D96-88AF-41A75F543B4B}" type="slidenum">
              <a:rPr lang="en-AU" altLang="en-US"/>
              <a:pPr>
                <a:spcBef>
                  <a:spcPct val="0"/>
                </a:spcBef>
              </a:pPr>
              <a:t>20</a:t>
            </a:fld>
            <a:endParaRPr lang="en-AU" alt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1204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998486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B9F575-49F8-47C7-BE4C-8AA41E118B0B}" type="slidenum">
              <a:rPr lang="en-AU" altLang="en-US"/>
              <a:pPr>
                <a:spcBef>
                  <a:spcPct val="0"/>
                </a:spcBef>
              </a:pPr>
              <a:t>21</a:t>
            </a:fld>
            <a:endParaRPr lang="en-AU" alt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 smtClean="0"/>
          </a:p>
        </p:txBody>
      </p:sp>
      <p:sp>
        <p:nvSpPr>
          <p:cNvPr id="532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16661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DB793C-6A34-4379-A64A-1AFD3E81AAB7}" type="slidenum">
              <a:rPr lang="en-AU" altLang="en-US"/>
              <a:pPr>
                <a:spcBef>
                  <a:spcPct val="0"/>
                </a:spcBef>
              </a:pPr>
              <a:t>22</a:t>
            </a:fld>
            <a:endParaRPr lang="en-AU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8959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764F5A-1545-49E3-A356-4358C881461A}" type="slidenum">
              <a:rPr lang="en-AU" altLang="en-US"/>
              <a:pPr>
                <a:spcBef>
                  <a:spcPct val="0"/>
                </a:spcBef>
              </a:pPr>
              <a:t>3</a:t>
            </a:fld>
            <a:endParaRPr lang="en-AU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07279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3790B9-8BCB-4155-B82B-FAAA8EC68C73}" type="slidenum">
              <a:rPr lang="en-AU" altLang="en-US"/>
              <a:pPr>
                <a:spcBef>
                  <a:spcPct val="0"/>
                </a:spcBef>
              </a:pPr>
              <a:t>23</a:t>
            </a:fld>
            <a:endParaRPr lang="en-AU" alt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 smtClean="0"/>
          </a:p>
        </p:txBody>
      </p:sp>
      <p:sp>
        <p:nvSpPr>
          <p:cNvPr id="57348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858023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81DADF-ACFC-4DDC-8E3B-D1B80CCF32D3}" type="slidenum">
              <a:rPr lang="en-AU" altLang="en-US"/>
              <a:pPr>
                <a:spcBef>
                  <a:spcPct val="0"/>
                </a:spcBef>
              </a:pPr>
              <a:t>24</a:t>
            </a:fld>
            <a:endParaRPr lang="en-AU" alt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 smtClean="0"/>
          </a:p>
        </p:txBody>
      </p:sp>
      <p:sp>
        <p:nvSpPr>
          <p:cNvPr id="593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146568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0337EF-C8C8-4542-8145-D6C8C37C7793}" type="slidenum">
              <a:rPr lang="en-AU" altLang="en-US"/>
              <a:pPr>
                <a:spcBef>
                  <a:spcPct val="0"/>
                </a:spcBef>
              </a:pPr>
              <a:t>25</a:t>
            </a:fld>
            <a:endParaRPr lang="en-AU" alt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 smtClean="0"/>
          </a:p>
        </p:txBody>
      </p:sp>
      <p:sp>
        <p:nvSpPr>
          <p:cNvPr id="614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6688765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5471F3-97D4-407D-A866-27E179ADD093}" type="slidenum">
              <a:rPr lang="en-AU" altLang="en-US"/>
              <a:pPr>
                <a:spcBef>
                  <a:spcPct val="0"/>
                </a:spcBef>
              </a:pPr>
              <a:t>26</a:t>
            </a:fld>
            <a:endParaRPr lang="en-AU" alt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 smtClean="0"/>
          </a:p>
        </p:txBody>
      </p:sp>
      <p:sp>
        <p:nvSpPr>
          <p:cNvPr id="634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4173149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CF826C-F06F-471B-B2EE-94E272929A61}" type="slidenum">
              <a:rPr lang="en-AU" altLang="en-US"/>
              <a:pPr>
                <a:spcBef>
                  <a:spcPct val="0"/>
                </a:spcBef>
              </a:pPr>
              <a:t>27</a:t>
            </a:fld>
            <a:endParaRPr lang="en-AU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2450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744AED-3DEC-4696-BC31-4099879FECD5}" type="slidenum">
              <a:rPr lang="en-AU" altLang="en-US"/>
              <a:pPr>
                <a:spcBef>
                  <a:spcPct val="0"/>
                </a:spcBef>
              </a:pPr>
              <a:t>4</a:t>
            </a:fld>
            <a:endParaRPr lang="en-AU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32169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C2C684-71D2-4EB2-B279-11675F3C4B55}" type="slidenum">
              <a:rPr lang="en-AU" altLang="en-US"/>
              <a:pPr>
                <a:spcBef>
                  <a:spcPct val="0"/>
                </a:spcBef>
              </a:pPr>
              <a:t>5</a:t>
            </a:fld>
            <a:endParaRPr lang="en-AU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4773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0A0ED9-8356-427D-B2BC-D1F44C00D4D9}" type="slidenum">
              <a:rPr lang="en-AU" altLang="en-US"/>
              <a:pPr>
                <a:spcBef>
                  <a:spcPct val="0"/>
                </a:spcBef>
              </a:pPr>
              <a:t>6</a:t>
            </a:fld>
            <a:endParaRPr lang="en-AU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29723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27457D-C859-4CD0-BED7-319A50B17E08}" type="slidenum">
              <a:rPr lang="en-AU" altLang="en-US"/>
              <a:pPr>
                <a:spcBef>
                  <a:spcPct val="0"/>
                </a:spcBef>
              </a:pPr>
              <a:t>7</a:t>
            </a:fld>
            <a:endParaRPr lang="en-AU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8980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3F982D-A3D9-4A00-999D-12375920E17C}" type="slidenum">
              <a:rPr lang="en-AU" altLang="en-US"/>
              <a:pPr>
                <a:spcBef>
                  <a:spcPct val="0"/>
                </a:spcBef>
              </a:pPr>
              <a:t>9</a:t>
            </a:fld>
            <a:endParaRPr lang="en-AU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3801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0E9503-1A32-4703-A4E4-85A36C2F2996}" type="slidenum">
              <a:rPr lang="en-AU" altLang="en-US"/>
              <a:pPr>
                <a:spcBef>
                  <a:spcPct val="0"/>
                </a:spcBef>
              </a:pPr>
              <a:t>11</a:t>
            </a:fld>
            <a:endParaRPr lang="en-AU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71911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143A2A-2F8C-4B97-8785-10324AA1A1A5}" type="slidenum">
              <a:rPr lang="en-AU" altLang="en-US"/>
              <a:pPr>
                <a:spcBef>
                  <a:spcPct val="0"/>
                </a:spcBef>
              </a:pPr>
              <a:t>12</a:t>
            </a:fld>
            <a:endParaRPr lang="en-AU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1778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DCBC-DF0A-441C-BAB5-D7464A53CCA8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339F-A5EB-44A8-A837-C21FF2EA2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0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DCBC-DF0A-441C-BAB5-D7464A53CCA8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339F-A5EB-44A8-A837-C21FF2EA2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DCBC-DF0A-441C-BAB5-D7464A53CCA8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339F-A5EB-44A8-A837-C21FF2EA2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DCBC-DF0A-441C-BAB5-D7464A53CCA8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339F-A5EB-44A8-A837-C21FF2EA2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2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DCBC-DF0A-441C-BAB5-D7464A53CCA8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339F-A5EB-44A8-A837-C21FF2EA2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6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DCBC-DF0A-441C-BAB5-D7464A53CCA8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339F-A5EB-44A8-A837-C21FF2EA2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6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DCBC-DF0A-441C-BAB5-D7464A53CCA8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339F-A5EB-44A8-A837-C21FF2EA2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9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DCBC-DF0A-441C-BAB5-D7464A53CCA8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339F-A5EB-44A8-A837-C21FF2EA2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7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DCBC-DF0A-441C-BAB5-D7464A53CCA8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339F-A5EB-44A8-A837-C21FF2EA2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7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DCBC-DF0A-441C-BAB5-D7464A53CCA8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339F-A5EB-44A8-A837-C21FF2EA2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9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DCBC-DF0A-441C-BAB5-D7464A53CCA8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339F-A5EB-44A8-A837-C21FF2EA2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0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8DCBC-DF0A-441C-BAB5-D7464A53CCA8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4339F-A5EB-44A8-A837-C21FF2EA2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1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Demand Forecasting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906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 anchorCtr="1">
            <a:norm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The Realities!</a:t>
            </a: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2247900" y="2362200"/>
            <a:ext cx="7696200" cy="314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76250" indent="-47625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Forecasts are seldom perfect</a:t>
            </a:r>
          </a:p>
          <a:p>
            <a:pPr marL="476250" indent="-47625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Most techniques assume an underlying stability in the system</a:t>
            </a:r>
          </a:p>
          <a:p>
            <a:pPr marL="476250" indent="-47625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Product family and aggregated forecasts are more accurate than individual product forecasts</a:t>
            </a:r>
          </a:p>
        </p:txBody>
      </p:sp>
    </p:spTree>
    <p:extLst>
      <p:ext uri="{BB962C8B-B14F-4D97-AF65-F5344CB8AC3E}">
        <p14:creationId xmlns:p14="http://schemas.microsoft.com/office/powerpoint/2010/main" val="174815497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50876"/>
            <a:ext cx="7772400" cy="898525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vert="horz" lIns="99994" tIns="49997" rIns="99994" bIns="49997" rtlCol="0" anchor="ctr" anchorCtr="1">
            <a:norm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Forecasting Approaches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2573339" y="2463801"/>
            <a:ext cx="7043737" cy="3565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954" tIns="48608" rIns="98954" bIns="48608"/>
          <a:lstStyle/>
          <a:p>
            <a:pPr marL="476250" indent="-476250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þ"/>
              <a:defRPr/>
            </a:pPr>
            <a:r>
              <a:rPr lang="en-US" sz="320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Used when situation is vague and little data exist</a:t>
            </a:r>
          </a:p>
          <a:p>
            <a:pPr marL="1139825" lvl="1" indent="-473075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þ"/>
              <a:defRPr/>
            </a:pPr>
            <a:r>
              <a:rPr lang="en-US" sz="280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New products</a:t>
            </a:r>
          </a:p>
          <a:p>
            <a:pPr marL="1139825" lvl="1" indent="-473075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þ"/>
              <a:defRPr/>
            </a:pPr>
            <a:r>
              <a:rPr lang="en-US" sz="280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New technology</a:t>
            </a:r>
            <a:endParaRPr lang="en-US" sz="330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76250" indent="-476250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þ"/>
              <a:defRPr/>
            </a:pPr>
            <a:r>
              <a:rPr lang="en-US" sz="320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Involves intuition, experience</a:t>
            </a:r>
          </a:p>
          <a:p>
            <a:pPr marL="1139825" lvl="1" indent="-473075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þ"/>
              <a:defRPr/>
            </a:pPr>
            <a:r>
              <a:rPr lang="en-US" sz="280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e.g., forecasting sales on Internet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3703639" y="1727200"/>
            <a:ext cx="4783137" cy="585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954" tIns="48608" rIns="98954" bIns="48608">
            <a:spAutoFit/>
          </a:bodyPr>
          <a:lstStyle/>
          <a:p>
            <a:pPr algn="ctr" defTabSz="1000125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Qualitative Methods</a:t>
            </a:r>
          </a:p>
        </p:txBody>
      </p:sp>
    </p:spTree>
    <p:extLst>
      <p:ext uri="{BB962C8B-B14F-4D97-AF65-F5344CB8AC3E}">
        <p14:creationId xmlns:p14="http://schemas.microsoft.com/office/powerpoint/2010/main" val="193550883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autoUpdateAnimBg="0"/>
      <p:bldP spid="4813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50876"/>
            <a:ext cx="7772400" cy="898525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vert="horz" lIns="99994" tIns="49997" rIns="99994" bIns="49997" rtlCol="0" anchor="ctr" anchorCtr="1">
            <a:norm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Forecasting Approaches</a:t>
            </a:r>
          </a:p>
        </p:txBody>
      </p:sp>
      <p:sp>
        <p:nvSpPr>
          <p:cNvPr id="274435" name="Rectangle 3"/>
          <p:cNvSpPr>
            <a:spLocks noChangeArrowheads="1"/>
          </p:cNvSpPr>
          <p:nvPr/>
        </p:nvSpPr>
        <p:spPr bwMode="auto">
          <a:xfrm>
            <a:off x="2325689" y="2501901"/>
            <a:ext cx="7540625" cy="3609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954" tIns="48608" rIns="98954" bIns="48608"/>
          <a:lstStyle/>
          <a:p>
            <a:pPr marL="471488" indent="-471488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þ"/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Used when situation is ‘stable’ and historical data exist</a:t>
            </a:r>
          </a:p>
          <a:p>
            <a:pPr marL="1139825" lvl="1" indent="-477838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þ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Existing products</a:t>
            </a:r>
          </a:p>
          <a:p>
            <a:pPr marL="1139825" lvl="1" indent="-477838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þ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Current technology</a:t>
            </a: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71488" indent="-471488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þ"/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Involves mathematical techniques</a:t>
            </a:r>
          </a:p>
          <a:p>
            <a:pPr marL="1139825" lvl="1" indent="-477838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þ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e.g., forecasting sales of color televisions</a:t>
            </a: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3622676" y="1728789"/>
            <a:ext cx="4945063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954" tIns="48608" rIns="98954" bIns="48608">
            <a:spAutoFit/>
          </a:bodyPr>
          <a:lstStyle/>
          <a:p>
            <a:pPr algn="ctr" defTabSz="1000125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Quantitative Methods</a:t>
            </a:r>
          </a:p>
        </p:txBody>
      </p:sp>
    </p:spTree>
    <p:extLst>
      <p:ext uri="{BB962C8B-B14F-4D97-AF65-F5344CB8AC3E}">
        <p14:creationId xmlns:p14="http://schemas.microsoft.com/office/powerpoint/2010/main" val="1534748826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7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autoUpdateAnimBg="0"/>
      <p:bldP spid="27443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7864" y="490538"/>
            <a:ext cx="8296275" cy="136525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vert="horz" lIns="99994" tIns="49997" rIns="99994" bIns="49997" rtlCol="0" anchor="ctr" anchorCtr="1">
            <a:norm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Overview of Qualitative Methods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298700"/>
            <a:ext cx="7772400" cy="3479800"/>
          </a:xfrm>
        </p:spPr>
        <p:txBody>
          <a:bodyPr vert="horz" lIns="99994" tIns="49997" rIns="99994" bIns="49997" rtlCol="0">
            <a:normAutofit/>
          </a:bodyPr>
          <a:lstStyle/>
          <a:p>
            <a:pPr marL="476250" indent="-476250">
              <a:buFont typeface="Wingdings" panose="05000000000000000000" pitchFamily="2" charset="2"/>
              <a:buChar char="þ"/>
            </a:pPr>
            <a:r>
              <a:rPr lang="en-US" altLang="en-US" smtClean="0"/>
              <a:t>Jury of executive opinion</a:t>
            </a:r>
          </a:p>
          <a:p>
            <a:pPr marL="1139825" lvl="1" indent="-473075">
              <a:buFont typeface="Wingdings" panose="05000000000000000000" pitchFamily="2" charset="2"/>
              <a:buChar char="þ"/>
            </a:pPr>
            <a:r>
              <a:rPr lang="en-US" altLang="en-US" smtClean="0"/>
              <a:t>Pool opinions of high-level executives, sometimes augment by statistical models</a:t>
            </a:r>
            <a:endParaRPr lang="en-US" altLang="en-US" sz="3200"/>
          </a:p>
          <a:p>
            <a:pPr marL="476250" indent="-476250">
              <a:buFont typeface="Wingdings" panose="05000000000000000000" pitchFamily="2" charset="2"/>
              <a:buChar char="þ"/>
            </a:pPr>
            <a:r>
              <a:rPr lang="en-US" altLang="en-US" smtClean="0"/>
              <a:t>Delphi method</a:t>
            </a:r>
          </a:p>
          <a:p>
            <a:pPr marL="1139825" lvl="1" indent="-473075">
              <a:buFont typeface="Wingdings" panose="05000000000000000000" pitchFamily="2" charset="2"/>
              <a:buChar char="þ"/>
            </a:pPr>
            <a:r>
              <a:rPr lang="en-US" altLang="en-US" smtClean="0"/>
              <a:t>Panel of experts, queried iteratively</a:t>
            </a: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314986718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7864" y="490538"/>
            <a:ext cx="8296275" cy="136525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vert="horz" lIns="99994" tIns="49997" rIns="99994" bIns="49997" rtlCol="0" anchor="ctr" anchorCtr="1">
            <a:norm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Overview of Qualitative Methods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312988"/>
            <a:ext cx="7772400" cy="3492500"/>
          </a:xfrm>
        </p:spPr>
        <p:txBody>
          <a:bodyPr vert="horz" lIns="99994" tIns="49997" rIns="99994" bIns="49997" rtlCol="0">
            <a:normAutofit/>
          </a:bodyPr>
          <a:lstStyle/>
          <a:p>
            <a:pPr marL="476250" indent="-476250">
              <a:buFont typeface="Wingdings" panose="05000000000000000000" pitchFamily="2" charset="2"/>
              <a:buChar char="þ"/>
            </a:pPr>
            <a:r>
              <a:rPr lang="en-US" altLang="en-US" smtClean="0"/>
              <a:t>Sales force composite</a:t>
            </a:r>
          </a:p>
          <a:p>
            <a:pPr marL="1139825" lvl="1" indent="-473075">
              <a:buFont typeface="Wingdings" panose="05000000000000000000" pitchFamily="2" charset="2"/>
              <a:buChar char="þ"/>
            </a:pPr>
            <a:r>
              <a:rPr lang="en-US" altLang="en-US" smtClean="0"/>
              <a:t>Estimates from individual salespersons are reviewed for reasonableness, then aggregated </a:t>
            </a:r>
          </a:p>
          <a:p>
            <a:pPr marL="476250" indent="-476250">
              <a:buFont typeface="Wingdings" panose="05000000000000000000" pitchFamily="2" charset="2"/>
              <a:buChar char="þ"/>
            </a:pPr>
            <a:r>
              <a:rPr lang="en-US" altLang="en-US" smtClean="0"/>
              <a:t>Consumer Market Survey</a:t>
            </a:r>
          </a:p>
          <a:p>
            <a:pPr marL="1139825" lvl="1" indent="-473075">
              <a:buFont typeface="Wingdings" panose="05000000000000000000" pitchFamily="2" charset="2"/>
              <a:buChar char="þ"/>
            </a:pPr>
            <a:r>
              <a:rPr lang="en-US" altLang="en-US" smtClean="0"/>
              <a:t>Ask the customer</a:t>
            </a:r>
          </a:p>
        </p:txBody>
      </p:sp>
    </p:spTree>
    <p:extLst>
      <p:ext uri="{BB962C8B-B14F-4D97-AF65-F5344CB8AC3E}">
        <p14:creationId xmlns:p14="http://schemas.microsoft.com/office/powerpoint/2010/main" val="1501476685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2120900" y="1781176"/>
            <a:ext cx="7785100" cy="4543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954" tIns="48608" rIns="98954" bIns="48608"/>
          <a:lstStyle/>
          <a:p>
            <a:pPr marL="476250" indent="-47625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Involves small group of high-level managers</a:t>
            </a:r>
          </a:p>
          <a:p>
            <a:pPr marL="476250" indent="-47625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Group estimates demand by working together</a:t>
            </a:r>
          </a:p>
          <a:p>
            <a:pPr marL="476250" indent="-47625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Combines managerial experience with statistical models</a:t>
            </a:r>
          </a:p>
          <a:p>
            <a:pPr marL="476250" indent="-47625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Relatively quick</a:t>
            </a:r>
          </a:p>
          <a:p>
            <a:pPr marL="476250" indent="-47625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‘Group-think’</a:t>
            </a:r>
            <a:b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disadvantage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title"/>
          </p:nvPr>
        </p:nvSpPr>
        <p:spPr>
          <a:xfrm>
            <a:off x="2209800" y="554038"/>
            <a:ext cx="7772400" cy="817562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Jury of Executive Opinion</a:t>
            </a:r>
          </a:p>
        </p:txBody>
      </p:sp>
    </p:spTree>
    <p:extLst>
      <p:ext uri="{BB962C8B-B14F-4D97-AF65-F5344CB8AC3E}">
        <p14:creationId xmlns:p14="http://schemas.microsoft.com/office/powerpoint/2010/main" val="259605508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1"/>
            <a:ext cx="7772400" cy="817563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vert="horz" lIns="99994" tIns="49997" rIns="99994" bIns="49997" rtlCol="0" anchor="ctr" anchorCtr="1">
            <a:norm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Sales Force Composite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239964" y="1854200"/>
            <a:ext cx="7710487" cy="426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954" tIns="48608" rIns="98954" bIns="48608"/>
          <a:lstStyle/>
          <a:p>
            <a:pPr marL="476250" indent="-47625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Each salesperson projects his or her sales</a:t>
            </a:r>
          </a:p>
          <a:p>
            <a:pPr marL="476250" indent="-47625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Combined at district, state and national levels</a:t>
            </a:r>
          </a:p>
          <a:p>
            <a:pPr marL="476250" indent="-47625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Sales reps know customers’ wants</a:t>
            </a:r>
          </a:p>
          <a:p>
            <a:pPr marL="476250" indent="-47625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Tends to be overly optimistic</a:t>
            </a:r>
          </a:p>
        </p:txBody>
      </p:sp>
    </p:spTree>
    <p:extLst>
      <p:ext uri="{BB962C8B-B14F-4D97-AF65-F5344CB8AC3E}">
        <p14:creationId xmlns:p14="http://schemas.microsoft.com/office/powerpoint/2010/main" val="118710177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1"/>
            <a:ext cx="7772400" cy="817563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vert="horz" lIns="99994" tIns="49997" rIns="99994" bIns="49997" rtlCol="0" anchor="ctr" anchorCtr="1">
            <a:norm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Delphi Method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2138" y="1714500"/>
            <a:ext cx="4233862" cy="4686300"/>
          </a:xfrm>
          <a:noFill/>
        </p:spPr>
        <p:txBody>
          <a:bodyPr vert="horz" lIns="91415" tIns="45707" rIns="91415" bIns="45707" rtlCol="0">
            <a:normAutofit/>
          </a:bodyPr>
          <a:lstStyle/>
          <a:p>
            <a:pPr marL="476250" indent="-476250">
              <a:lnSpc>
                <a:spcPct val="80000"/>
              </a:lnSpc>
              <a:buFont typeface="Wingdings" panose="05000000000000000000" pitchFamily="2" charset="2"/>
              <a:buChar char="þ"/>
            </a:pPr>
            <a:r>
              <a:rPr lang="en-US" altLang="en-US" smtClean="0"/>
              <a:t>Iterative group process, continues until consensus is reached</a:t>
            </a:r>
          </a:p>
          <a:p>
            <a:pPr marL="476250" indent="-476250">
              <a:lnSpc>
                <a:spcPct val="80000"/>
              </a:lnSpc>
              <a:buFont typeface="Wingdings" panose="05000000000000000000" pitchFamily="2" charset="2"/>
              <a:buChar char="þ"/>
            </a:pPr>
            <a:r>
              <a:rPr lang="en-US" altLang="en-US" smtClean="0"/>
              <a:t>3 types of participants</a:t>
            </a:r>
          </a:p>
          <a:p>
            <a:pPr marL="1054100" lvl="1" indent="-387350">
              <a:lnSpc>
                <a:spcPct val="80000"/>
              </a:lnSpc>
              <a:buFont typeface="Wingdings" panose="05000000000000000000" pitchFamily="2" charset="2"/>
              <a:buChar char="þ"/>
            </a:pPr>
            <a:r>
              <a:rPr lang="en-US" altLang="en-US" sz="2600"/>
              <a:t>Decision makers</a:t>
            </a:r>
          </a:p>
          <a:p>
            <a:pPr marL="1054100" lvl="1" indent="-387350">
              <a:lnSpc>
                <a:spcPct val="80000"/>
              </a:lnSpc>
              <a:buFont typeface="Wingdings" panose="05000000000000000000" pitchFamily="2" charset="2"/>
              <a:buChar char="þ"/>
            </a:pPr>
            <a:r>
              <a:rPr lang="en-US" altLang="en-US" sz="2600"/>
              <a:t>Staff</a:t>
            </a:r>
          </a:p>
          <a:p>
            <a:pPr marL="1054100" lvl="1" indent="-387350">
              <a:lnSpc>
                <a:spcPct val="80000"/>
              </a:lnSpc>
              <a:buFont typeface="Wingdings" panose="05000000000000000000" pitchFamily="2" charset="2"/>
              <a:buChar char="þ"/>
            </a:pPr>
            <a:r>
              <a:rPr lang="en-US" altLang="en-US" sz="2600"/>
              <a:t>Respondents</a:t>
            </a:r>
            <a:endParaRPr lang="en-US" altLang="en-US" smtClean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181600" y="2238376"/>
            <a:ext cx="2413000" cy="1762125"/>
            <a:chOff x="2304" y="1410"/>
            <a:chExt cx="1520" cy="1110"/>
          </a:xfrm>
        </p:grpSpPr>
        <p:sp>
          <p:nvSpPr>
            <p:cNvPr id="44043" name="Freeform 6"/>
            <p:cNvSpPr>
              <a:spLocks/>
            </p:cNvSpPr>
            <p:nvPr/>
          </p:nvSpPr>
          <p:spPr bwMode="auto">
            <a:xfrm>
              <a:off x="2657" y="1410"/>
              <a:ext cx="1146" cy="231"/>
            </a:xfrm>
            <a:custGeom>
              <a:avLst/>
              <a:gdLst>
                <a:gd name="T0" fmla="*/ 1703 w 1032"/>
                <a:gd name="T1" fmla="*/ 4 h 1915"/>
                <a:gd name="T2" fmla="*/ 1616 w 1032"/>
                <a:gd name="T3" fmla="*/ 19 h 1915"/>
                <a:gd name="T4" fmla="*/ 1539 w 1032"/>
                <a:gd name="T5" fmla="*/ 36 h 1915"/>
                <a:gd name="T6" fmla="*/ 1461 w 1032"/>
                <a:gd name="T7" fmla="*/ 55 h 1915"/>
                <a:gd name="T8" fmla="*/ 1386 w 1032"/>
                <a:gd name="T9" fmla="*/ 79 h 1915"/>
                <a:gd name="T10" fmla="*/ 1298 w 1032"/>
                <a:gd name="T11" fmla="*/ 109 h 1915"/>
                <a:gd name="T12" fmla="*/ 1213 w 1032"/>
                <a:gd name="T13" fmla="*/ 140 h 1915"/>
                <a:gd name="T14" fmla="*/ 1130 w 1032"/>
                <a:gd name="T15" fmla="*/ 174 h 1915"/>
                <a:gd name="T16" fmla="*/ 1059 w 1032"/>
                <a:gd name="T17" fmla="*/ 209 h 1915"/>
                <a:gd name="T18" fmla="*/ 989 w 1032"/>
                <a:gd name="T19" fmla="*/ 246 h 1915"/>
                <a:gd name="T20" fmla="*/ 911 w 1032"/>
                <a:gd name="T21" fmla="*/ 295 h 1915"/>
                <a:gd name="T22" fmla="*/ 841 w 1032"/>
                <a:gd name="T23" fmla="*/ 339 h 1915"/>
                <a:gd name="T24" fmla="*/ 733 w 1032"/>
                <a:gd name="T25" fmla="*/ 422 h 1915"/>
                <a:gd name="T26" fmla="*/ 636 w 1032"/>
                <a:gd name="T27" fmla="*/ 501 h 1915"/>
                <a:gd name="T28" fmla="*/ 562 w 1032"/>
                <a:gd name="T29" fmla="*/ 575 h 1915"/>
                <a:gd name="T30" fmla="*/ 484 w 1032"/>
                <a:gd name="T31" fmla="*/ 663 h 1915"/>
                <a:gd name="T32" fmla="*/ 412 w 1032"/>
                <a:gd name="T33" fmla="*/ 757 h 1915"/>
                <a:gd name="T34" fmla="*/ 348 w 1032"/>
                <a:gd name="T35" fmla="*/ 849 h 1915"/>
                <a:gd name="T36" fmla="*/ 293 w 1032"/>
                <a:gd name="T37" fmla="*/ 953 h 1915"/>
                <a:gd name="T38" fmla="*/ 247 w 1032"/>
                <a:gd name="T39" fmla="*/ 1064 h 1915"/>
                <a:gd name="T40" fmla="*/ 197 w 1032"/>
                <a:gd name="T41" fmla="*/ 1201 h 1915"/>
                <a:gd name="T42" fmla="*/ 167 w 1032"/>
                <a:gd name="T43" fmla="*/ 1335 h 1915"/>
                <a:gd name="T44" fmla="*/ 142 w 1032"/>
                <a:gd name="T45" fmla="*/ 1509 h 1915"/>
                <a:gd name="T46" fmla="*/ 142 w 1032"/>
                <a:gd name="T47" fmla="*/ 1658 h 1915"/>
                <a:gd name="T48" fmla="*/ 160 w 1032"/>
                <a:gd name="T49" fmla="*/ 1798 h 1915"/>
                <a:gd name="T50" fmla="*/ 189 w 1032"/>
                <a:gd name="T51" fmla="*/ 1936 h 1915"/>
                <a:gd name="T52" fmla="*/ 243 w 1032"/>
                <a:gd name="T53" fmla="*/ 2091 h 1915"/>
                <a:gd name="T54" fmla="*/ 305 w 1032"/>
                <a:gd name="T55" fmla="*/ 2233 h 1915"/>
                <a:gd name="T56" fmla="*/ 390 w 1032"/>
                <a:gd name="T57" fmla="*/ 2370 h 1915"/>
                <a:gd name="T58" fmla="*/ 1195 w 1032"/>
                <a:gd name="T59" fmla="*/ 2703 h 1915"/>
                <a:gd name="T60" fmla="*/ 1175 w 1032"/>
                <a:gd name="T61" fmla="*/ 1990 h 1915"/>
                <a:gd name="T62" fmla="*/ 1102 w 1032"/>
                <a:gd name="T63" fmla="*/ 1876 h 1915"/>
                <a:gd name="T64" fmla="*/ 1058 w 1032"/>
                <a:gd name="T65" fmla="*/ 1769 h 1915"/>
                <a:gd name="T66" fmla="*/ 1042 w 1032"/>
                <a:gd name="T67" fmla="*/ 1664 h 1915"/>
                <a:gd name="T68" fmla="*/ 1037 w 1032"/>
                <a:gd name="T69" fmla="*/ 1561 h 1915"/>
                <a:gd name="T70" fmla="*/ 1049 w 1032"/>
                <a:gd name="T71" fmla="*/ 1441 h 1915"/>
                <a:gd name="T72" fmla="*/ 1083 w 1032"/>
                <a:gd name="T73" fmla="*/ 1322 h 1915"/>
                <a:gd name="T74" fmla="*/ 1132 w 1032"/>
                <a:gd name="T75" fmla="*/ 1210 h 1915"/>
                <a:gd name="T76" fmla="*/ 1195 w 1032"/>
                <a:gd name="T77" fmla="*/ 1124 h 1915"/>
                <a:gd name="T78" fmla="*/ 1249 w 1032"/>
                <a:gd name="T79" fmla="*/ 1062 h 1915"/>
                <a:gd name="T80" fmla="*/ 1314 w 1032"/>
                <a:gd name="T81" fmla="*/ 995 h 1915"/>
                <a:gd name="T82" fmla="*/ 1377 w 1032"/>
                <a:gd name="T83" fmla="*/ 944 h 1915"/>
                <a:gd name="T84" fmla="*/ 1449 w 1032"/>
                <a:gd name="T85" fmla="*/ 896 h 1915"/>
                <a:gd name="T86" fmla="*/ 1538 w 1032"/>
                <a:gd name="T87" fmla="*/ 848 h 1915"/>
                <a:gd name="T88" fmla="*/ 1620 w 1032"/>
                <a:gd name="T89" fmla="*/ 808 h 1915"/>
                <a:gd name="T90" fmla="*/ 1740 w 1032"/>
                <a:gd name="T91" fmla="*/ 774 h 191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32"/>
                <a:gd name="T139" fmla="*/ 0 h 1915"/>
                <a:gd name="T140" fmla="*/ 1032 w 1032"/>
                <a:gd name="T141" fmla="*/ 1915 h 191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32" h="1915">
                  <a:moveTo>
                    <a:pt x="1031" y="0"/>
                  </a:moveTo>
                  <a:lnTo>
                    <a:pt x="1009" y="4"/>
                  </a:lnTo>
                  <a:lnTo>
                    <a:pt x="986" y="7"/>
                  </a:lnTo>
                  <a:lnTo>
                    <a:pt x="957" y="14"/>
                  </a:lnTo>
                  <a:lnTo>
                    <a:pt x="935" y="19"/>
                  </a:lnTo>
                  <a:lnTo>
                    <a:pt x="911" y="26"/>
                  </a:lnTo>
                  <a:lnTo>
                    <a:pt x="889" y="33"/>
                  </a:lnTo>
                  <a:lnTo>
                    <a:pt x="865" y="39"/>
                  </a:lnTo>
                  <a:lnTo>
                    <a:pt x="843" y="46"/>
                  </a:lnTo>
                  <a:lnTo>
                    <a:pt x="820" y="56"/>
                  </a:lnTo>
                  <a:lnTo>
                    <a:pt x="792" y="66"/>
                  </a:lnTo>
                  <a:lnTo>
                    <a:pt x="769" y="77"/>
                  </a:lnTo>
                  <a:lnTo>
                    <a:pt x="744" y="87"/>
                  </a:lnTo>
                  <a:lnTo>
                    <a:pt x="718" y="99"/>
                  </a:lnTo>
                  <a:lnTo>
                    <a:pt x="693" y="112"/>
                  </a:lnTo>
                  <a:lnTo>
                    <a:pt x="670" y="123"/>
                  </a:lnTo>
                  <a:lnTo>
                    <a:pt x="648" y="137"/>
                  </a:lnTo>
                  <a:lnTo>
                    <a:pt x="628" y="148"/>
                  </a:lnTo>
                  <a:lnTo>
                    <a:pt x="608" y="163"/>
                  </a:lnTo>
                  <a:lnTo>
                    <a:pt x="585" y="175"/>
                  </a:lnTo>
                  <a:lnTo>
                    <a:pt x="562" y="192"/>
                  </a:lnTo>
                  <a:lnTo>
                    <a:pt x="539" y="209"/>
                  </a:lnTo>
                  <a:lnTo>
                    <a:pt x="518" y="226"/>
                  </a:lnTo>
                  <a:lnTo>
                    <a:pt x="498" y="240"/>
                  </a:lnTo>
                  <a:lnTo>
                    <a:pt x="465" y="267"/>
                  </a:lnTo>
                  <a:lnTo>
                    <a:pt x="434" y="299"/>
                  </a:lnTo>
                  <a:lnTo>
                    <a:pt x="408" y="322"/>
                  </a:lnTo>
                  <a:lnTo>
                    <a:pt x="377" y="356"/>
                  </a:lnTo>
                  <a:lnTo>
                    <a:pt x="356" y="380"/>
                  </a:lnTo>
                  <a:lnTo>
                    <a:pt x="333" y="408"/>
                  </a:lnTo>
                  <a:lnTo>
                    <a:pt x="308" y="440"/>
                  </a:lnTo>
                  <a:lnTo>
                    <a:pt x="287" y="469"/>
                  </a:lnTo>
                  <a:lnTo>
                    <a:pt x="266" y="503"/>
                  </a:lnTo>
                  <a:lnTo>
                    <a:pt x="244" y="536"/>
                  </a:lnTo>
                  <a:lnTo>
                    <a:pt x="223" y="571"/>
                  </a:lnTo>
                  <a:lnTo>
                    <a:pt x="206" y="601"/>
                  </a:lnTo>
                  <a:lnTo>
                    <a:pt x="190" y="638"/>
                  </a:lnTo>
                  <a:lnTo>
                    <a:pt x="174" y="675"/>
                  </a:lnTo>
                  <a:lnTo>
                    <a:pt x="160" y="712"/>
                  </a:lnTo>
                  <a:lnTo>
                    <a:pt x="146" y="753"/>
                  </a:lnTo>
                  <a:lnTo>
                    <a:pt x="128" y="804"/>
                  </a:lnTo>
                  <a:lnTo>
                    <a:pt x="116" y="850"/>
                  </a:lnTo>
                  <a:lnTo>
                    <a:pt x="105" y="898"/>
                  </a:lnTo>
                  <a:lnTo>
                    <a:pt x="99" y="945"/>
                  </a:lnTo>
                  <a:lnTo>
                    <a:pt x="90" y="1000"/>
                  </a:lnTo>
                  <a:lnTo>
                    <a:pt x="85" y="1068"/>
                  </a:lnTo>
                  <a:lnTo>
                    <a:pt x="83" y="1121"/>
                  </a:lnTo>
                  <a:lnTo>
                    <a:pt x="85" y="1174"/>
                  </a:lnTo>
                  <a:lnTo>
                    <a:pt x="89" y="1225"/>
                  </a:lnTo>
                  <a:lnTo>
                    <a:pt x="95" y="1272"/>
                  </a:lnTo>
                  <a:lnTo>
                    <a:pt x="101" y="1320"/>
                  </a:lnTo>
                  <a:lnTo>
                    <a:pt x="112" y="1370"/>
                  </a:lnTo>
                  <a:lnTo>
                    <a:pt x="126" y="1424"/>
                  </a:lnTo>
                  <a:lnTo>
                    <a:pt x="143" y="1480"/>
                  </a:lnTo>
                  <a:lnTo>
                    <a:pt x="161" y="1531"/>
                  </a:lnTo>
                  <a:lnTo>
                    <a:pt x="181" y="1581"/>
                  </a:lnTo>
                  <a:lnTo>
                    <a:pt x="203" y="1630"/>
                  </a:lnTo>
                  <a:lnTo>
                    <a:pt x="231" y="1677"/>
                  </a:lnTo>
                  <a:lnTo>
                    <a:pt x="0" y="1809"/>
                  </a:lnTo>
                  <a:lnTo>
                    <a:pt x="708" y="1914"/>
                  </a:lnTo>
                  <a:lnTo>
                    <a:pt x="967" y="1262"/>
                  </a:lnTo>
                  <a:lnTo>
                    <a:pt x="696" y="1408"/>
                  </a:lnTo>
                  <a:lnTo>
                    <a:pt x="669" y="1366"/>
                  </a:lnTo>
                  <a:lnTo>
                    <a:pt x="652" y="1328"/>
                  </a:lnTo>
                  <a:lnTo>
                    <a:pt x="637" y="1290"/>
                  </a:lnTo>
                  <a:lnTo>
                    <a:pt x="627" y="1252"/>
                  </a:lnTo>
                  <a:lnTo>
                    <a:pt x="619" y="1214"/>
                  </a:lnTo>
                  <a:lnTo>
                    <a:pt x="617" y="1178"/>
                  </a:lnTo>
                  <a:lnTo>
                    <a:pt x="614" y="1141"/>
                  </a:lnTo>
                  <a:lnTo>
                    <a:pt x="614" y="1105"/>
                  </a:lnTo>
                  <a:lnTo>
                    <a:pt x="616" y="1062"/>
                  </a:lnTo>
                  <a:lnTo>
                    <a:pt x="621" y="1020"/>
                  </a:lnTo>
                  <a:lnTo>
                    <a:pt x="630" y="973"/>
                  </a:lnTo>
                  <a:lnTo>
                    <a:pt x="641" y="936"/>
                  </a:lnTo>
                  <a:lnTo>
                    <a:pt x="657" y="893"/>
                  </a:lnTo>
                  <a:lnTo>
                    <a:pt x="671" y="857"/>
                  </a:lnTo>
                  <a:lnTo>
                    <a:pt x="691" y="823"/>
                  </a:lnTo>
                  <a:lnTo>
                    <a:pt x="708" y="796"/>
                  </a:lnTo>
                  <a:lnTo>
                    <a:pt x="723" y="773"/>
                  </a:lnTo>
                  <a:lnTo>
                    <a:pt x="739" y="751"/>
                  </a:lnTo>
                  <a:lnTo>
                    <a:pt x="758" y="729"/>
                  </a:lnTo>
                  <a:lnTo>
                    <a:pt x="778" y="705"/>
                  </a:lnTo>
                  <a:lnTo>
                    <a:pt x="796" y="689"/>
                  </a:lnTo>
                  <a:lnTo>
                    <a:pt x="816" y="668"/>
                  </a:lnTo>
                  <a:lnTo>
                    <a:pt x="836" y="651"/>
                  </a:lnTo>
                  <a:lnTo>
                    <a:pt x="858" y="634"/>
                  </a:lnTo>
                  <a:lnTo>
                    <a:pt x="886" y="615"/>
                  </a:lnTo>
                  <a:lnTo>
                    <a:pt x="910" y="600"/>
                  </a:lnTo>
                  <a:lnTo>
                    <a:pt x="930" y="589"/>
                  </a:lnTo>
                  <a:lnTo>
                    <a:pt x="959" y="572"/>
                  </a:lnTo>
                  <a:lnTo>
                    <a:pt x="986" y="561"/>
                  </a:lnTo>
                  <a:lnTo>
                    <a:pt x="1031" y="548"/>
                  </a:lnTo>
                  <a:lnTo>
                    <a:pt x="1031" y="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 lIns="90450" tIns="44432" rIns="90450" bIns="44432">
              <a:spAutoFit/>
            </a:bodyPr>
            <a:lstStyle/>
            <a:p>
              <a:endParaRPr lang="en-US"/>
            </a:p>
          </p:txBody>
        </p:sp>
        <p:sp>
          <p:nvSpPr>
            <p:cNvPr id="44044" name="Rectangle 12"/>
            <p:cNvSpPr>
              <a:spLocks noChangeArrowheads="1"/>
            </p:cNvSpPr>
            <p:nvPr/>
          </p:nvSpPr>
          <p:spPr bwMode="auto">
            <a:xfrm>
              <a:off x="2304" y="2160"/>
              <a:ext cx="15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994" tIns="49997" rIns="99994" bIns="49997">
              <a:spAutoFit/>
            </a:bodyPr>
            <a:lstStyle>
              <a:lvl1pPr defTabSz="100012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10001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100012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100012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100012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Staff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(Administering survey)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7156451" y="1676401"/>
            <a:ext cx="3275013" cy="808038"/>
            <a:chOff x="3548" y="1056"/>
            <a:chExt cx="2063" cy="509"/>
          </a:xfrm>
        </p:grpSpPr>
        <p:sp>
          <p:nvSpPr>
            <p:cNvPr id="44041" name="Freeform 7"/>
            <p:cNvSpPr>
              <a:spLocks/>
            </p:cNvSpPr>
            <p:nvPr/>
          </p:nvSpPr>
          <p:spPr bwMode="auto">
            <a:xfrm>
              <a:off x="3548" y="1131"/>
              <a:ext cx="1707" cy="231"/>
            </a:xfrm>
            <a:custGeom>
              <a:avLst/>
              <a:gdLst>
                <a:gd name="T0" fmla="*/ 673 w 1707"/>
                <a:gd name="T1" fmla="*/ 275 h 1856"/>
                <a:gd name="T2" fmla="*/ 737 w 1707"/>
                <a:gd name="T3" fmla="*/ 288 h 1856"/>
                <a:gd name="T4" fmla="*/ 783 w 1707"/>
                <a:gd name="T5" fmla="*/ 299 h 1856"/>
                <a:gd name="T6" fmla="*/ 835 w 1707"/>
                <a:gd name="T7" fmla="*/ 314 h 1856"/>
                <a:gd name="T8" fmla="*/ 886 w 1707"/>
                <a:gd name="T9" fmla="*/ 331 h 1856"/>
                <a:gd name="T10" fmla="*/ 943 w 1707"/>
                <a:gd name="T11" fmla="*/ 353 h 1856"/>
                <a:gd name="T12" fmla="*/ 999 w 1707"/>
                <a:gd name="T13" fmla="*/ 376 h 1856"/>
                <a:gd name="T14" fmla="*/ 1053 w 1707"/>
                <a:gd name="T15" fmla="*/ 403 h 1856"/>
                <a:gd name="T16" fmla="*/ 1100 w 1707"/>
                <a:gd name="T17" fmla="*/ 431 h 1856"/>
                <a:gd name="T18" fmla="*/ 1148 w 1707"/>
                <a:gd name="T19" fmla="*/ 460 h 1856"/>
                <a:gd name="T20" fmla="*/ 1199 w 1707"/>
                <a:gd name="T21" fmla="*/ 494 h 1856"/>
                <a:gd name="T22" fmla="*/ 1245 w 1707"/>
                <a:gd name="T23" fmla="*/ 528 h 1856"/>
                <a:gd name="T24" fmla="*/ 1316 w 1707"/>
                <a:gd name="T25" fmla="*/ 589 h 1856"/>
                <a:gd name="T26" fmla="*/ 1379 w 1707"/>
                <a:gd name="T27" fmla="*/ 650 h 1856"/>
                <a:gd name="T28" fmla="*/ 1427 w 1707"/>
                <a:gd name="T29" fmla="*/ 707 h 1856"/>
                <a:gd name="T30" fmla="*/ 1479 w 1707"/>
                <a:gd name="T31" fmla="*/ 774 h 1856"/>
                <a:gd name="T32" fmla="*/ 1528 w 1707"/>
                <a:gd name="T33" fmla="*/ 844 h 1856"/>
                <a:gd name="T34" fmla="*/ 1569 w 1707"/>
                <a:gd name="T35" fmla="*/ 915 h 1856"/>
                <a:gd name="T36" fmla="*/ 1606 w 1707"/>
                <a:gd name="T37" fmla="*/ 994 h 1856"/>
                <a:gd name="T38" fmla="*/ 1638 w 1707"/>
                <a:gd name="T39" fmla="*/ 1078 h 1856"/>
                <a:gd name="T40" fmla="*/ 1670 w 1707"/>
                <a:gd name="T41" fmla="*/ 1182 h 1856"/>
                <a:gd name="T42" fmla="*/ 1690 w 1707"/>
                <a:gd name="T43" fmla="*/ 1283 h 1856"/>
                <a:gd name="T44" fmla="*/ 1706 w 1707"/>
                <a:gd name="T45" fmla="*/ 1414 h 1856"/>
                <a:gd name="T46" fmla="*/ 1706 w 1707"/>
                <a:gd name="T47" fmla="*/ 1527 h 1856"/>
                <a:gd name="T48" fmla="*/ 1694 w 1707"/>
                <a:gd name="T49" fmla="*/ 1632 h 1856"/>
                <a:gd name="T50" fmla="*/ 1676 w 1707"/>
                <a:gd name="T51" fmla="*/ 1738 h 1856"/>
                <a:gd name="T52" fmla="*/ 1640 w 1707"/>
                <a:gd name="T53" fmla="*/ 1856 h 1856"/>
                <a:gd name="T54" fmla="*/ 1112 w 1707"/>
                <a:gd name="T55" fmla="*/ 1531 h 1856"/>
                <a:gd name="T56" fmla="*/ 1117 w 1707"/>
                <a:gd name="T57" fmla="*/ 1454 h 1856"/>
                <a:gd name="T58" fmla="*/ 1107 w 1707"/>
                <a:gd name="T59" fmla="*/ 1363 h 1856"/>
                <a:gd name="T60" fmla="*/ 1087 w 1707"/>
                <a:gd name="T61" fmla="*/ 1274 h 1856"/>
                <a:gd name="T62" fmla="*/ 1051 w 1707"/>
                <a:gd name="T63" fmla="*/ 1189 h 1856"/>
                <a:gd name="T64" fmla="*/ 1012 w 1707"/>
                <a:gd name="T65" fmla="*/ 1123 h 1856"/>
                <a:gd name="T66" fmla="*/ 976 w 1707"/>
                <a:gd name="T67" fmla="*/ 1075 h 1856"/>
                <a:gd name="T68" fmla="*/ 932 w 1707"/>
                <a:gd name="T69" fmla="*/ 1027 h 1856"/>
                <a:gd name="T70" fmla="*/ 890 w 1707"/>
                <a:gd name="T71" fmla="*/ 988 h 1856"/>
                <a:gd name="T72" fmla="*/ 842 w 1707"/>
                <a:gd name="T73" fmla="*/ 950 h 1856"/>
                <a:gd name="T74" fmla="*/ 785 w 1707"/>
                <a:gd name="T75" fmla="*/ 914 h 1856"/>
                <a:gd name="T76" fmla="*/ 731 w 1707"/>
                <a:gd name="T77" fmla="*/ 884 h 1856"/>
                <a:gd name="T78" fmla="*/ 678 w 1707"/>
                <a:gd name="T79" fmla="*/ 865 h 1856"/>
                <a:gd name="T80" fmla="*/ 612 w 1707"/>
                <a:gd name="T81" fmla="*/ 848 h 1856"/>
                <a:gd name="T82" fmla="*/ 538 w 1707"/>
                <a:gd name="T83" fmla="*/ 837 h 1856"/>
                <a:gd name="T84" fmla="*/ 480 w 1707"/>
                <a:gd name="T85" fmla="*/ 834 h 1856"/>
                <a:gd name="T86" fmla="*/ 0 w 1707"/>
                <a:gd name="T87" fmla="*/ 576 h 1856"/>
                <a:gd name="T88" fmla="*/ 479 w 1707"/>
                <a:gd name="T89" fmla="*/ 259 h 1856"/>
                <a:gd name="T90" fmla="*/ 542 w 1707"/>
                <a:gd name="T91" fmla="*/ 261 h 1856"/>
                <a:gd name="T92" fmla="*/ 619 w 1707"/>
                <a:gd name="T93" fmla="*/ 268 h 185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707"/>
                <a:gd name="T142" fmla="*/ 0 h 1856"/>
                <a:gd name="T143" fmla="*/ 1707 w 1707"/>
                <a:gd name="T144" fmla="*/ 1856 h 185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707" h="1856">
                  <a:moveTo>
                    <a:pt x="650" y="271"/>
                  </a:moveTo>
                  <a:lnTo>
                    <a:pt x="673" y="275"/>
                  </a:lnTo>
                  <a:lnTo>
                    <a:pt x="705" y="281"/>
                  </a:lnTo>
                  <a:lnTo>
                    <a:pt x="737" y="288"/>
                  </a:lnTo>
                  <a:lnTo>
                    <a:pt x="757" y="293"/>
                  </a:lnTo>
                  <a:lnTo>
                    <a:pt x="783" y="299"/>
                  </a:lnTo>
                  <a:lnTo>
                    <a:pt x="808" y="306"/>
                  </a:lnTo>
                  <a:lnTo>
                    <a:pt x="835" y="314"/>
                  </a:lnTo>
                  <a:lnTo>
                    <a:pt x="858" y="320"/>
                  </a:lnTo>
                  <a:lnTo>
                    <a:pt x="886" y="331"/>
                  </a:lnTo>
                  <a:lnTo>
                    <a:pt x="917" y="343"/>
                  </a:lnTo>
                  <a:lnTo>
                    <a:pt x="943" y="353"/>
                  </a:lnTo>
                  <a:lnTo>
                    <a:pt x="969" y="363"/>
                  </a:lnTo>
                  <a:lnTo>
                    <a:pt x="999" y="376"/>
                  </a:lnTo>
                  <a:lnTo>
                    <a:pt x="1028" y="390"/>
                  </a:lnTo>
                  <a:lnTo>
                    <a:pt x="1053" y="403"/>
                  </a:lnTo>
                  <a:lnTo>
                    <a:pt x="1079" y="418"/>
                  </a:lnTo>
                  <a:lnTo>
                    <a:pt x="1100" y="431"/>
                  </a:lnTo>
                  <a:lnTo>
                    <a:pt x="1122" y="446"/>
                  </a:lnTo>
                  <a:lnTo>
                    <a:pt x="1148" y="460"/>
                  </a:lnTo>
                  <a:lnTo>
                    <a:pt x="1173" y="477"/>
                  </a:lnTo>
                  <a:lnTo>
                    <a:pt x="1199" y="494"/>
                  </a:lnTo>
                  <a:lnTo>
                    <a:pt x="1222" y="512"/>
                  </a:lnTo>
                  <a:lnTo>
                    <a:pt x="1245" y="528"/>
                  </a:lnTo>
                  <a:lnTo>
                    <a:pt x="1280" y="557"/>
                  </a:lnTo>
                  <a:lnTo>
                    <a:pt x="1316" y="589"/>
                  </a:lnTo>
                  <a:lnTo>
                    <a:pt x="1345" y="614"/>
                  </a:lnTo>
                  <a:lnTo>
                    <a:pt x="1379" y="650"/>
                  </a:lnTo>
                  <a:lnTo>
                    <a:pt x="1401" y="677"/>
                  </a:lnTo>
                  <a:lnTo>
                    <a:pt x="1427" y="707"/>
                  </a:lnTo>
                  <a:lnTo>
                    <a:pt x="1456" y="742"/>
                  </a:lnTo>
                  <a:lnTo>
                    <a:pt x="1479" y="774"/>
                  </a:lnTo>
                  <a:lnTo>
                    <a:pt x="1502" y="810"/>
                  </a:lnTo>
                  <a:lnTo>
                    <a:pt x="1528" y="844"/>
                  </a:lnTo>
                  <a:lnTo>
                    <a:pt x="1549" y="882"/>
                  </a:lnTo>
                  <a:lnTo>
                    <a:pt x="1569" y="915"/>
                  </a:lnTo>
                  <a:lnTo>
                    <a:pt x="1589" y="956"/>
                  </a:lnTo>
                  <a:lnTo>
                    <a:pt x="1606" y="994"/>
                  </a:lnTo>
                  <a:lnTo>
                    <a:pt x="1621" y="1035"/>
                  </a:lnTo>
                  <a:lnTo>
                    <a:pt x="1638" y="1078"/>
                  </a:lnTo>
                  <a:lnTo>
                    <a:pt x="1657" y="1132"/>
                  </a:lnTo>
                  <a:lnTo>
                    <a:pt x="1670" y="1182"/>
                  </a:lnTo>
                  <a:lnTo>
                    <a:pt x="1684" y="1233"/>
                  </a:lnTo>
                  <a:lnTo>
                    <a:pt x="1690" y="1283"/>
                  </a:lnTo>
                  <a:lnTo>
                    <a:pt x="1699" y="1342"/>
                  </a:lnTo>
                  <a:lnTo>
                    <a:pt x="1706" y="1414"/>
                  </a:lnTo>
                  <a:lnTo>
                    <a:pt x="1707" y="1471"/>
                  </a:lnTo>
                  <a:lnTo>
                    <a:pt x="1706" y="1527"/>
                  </a:lnTo>
                  <a:lnTo>
                    <a:pt x="1700" y="1582"/>
                  </a:lnTo>
                  <a:lnTo>
                    <a:pt x="1694" y="1632"/>
                  </a:lnTo>
                  <a:lnTo>
                    <a:pt x="1687" y="1684"/>
                  </a:lnTo>
                  <a:lnTo>
                    <a:pt x="1676" y="1738"/>
                  </a:lnTo>
                  <a:lnTo>
                    <a:pt x="1660" y="1795"/>
                  </a:lnTo>
                  <a:lnTo>
                    <a:pt x="1640" y="1856"/>
                  </a:lnTo>
                  <a:lnTo>
                    <a:pt x="1103" y="1590"/>
                  </a:lnTo>
                  <a:lnTo>
                    <a:pt x="1112" y="1531"/>
                  </a:lnTo>
                  <a:lnTo>
                    <a:pt x="1117" y="1494"/>
                  </a:lnTo>
                  <a:lnTo>
                    <a:pt x="1117" y="1454"/>
                  </a:lnTo>
                  <a:lnTo>
                    <a:pt x="1113" y="1407"/>
                  </a:lnTo>
                  <a:lnTo>
                    <a:pt x="1107" y="1363"/>
                  </a:lnTo>
                  <a:lnTo>
                    <a:pt x="1098" y="1313"/>
                  </a:lnTo>
                  <a:lnTo>
                    <a:pt x="1087" y="1274"/>
                  </a:lnTo>
                  <a:lnTo>
                    <a:pt x="1068" y="1229"/>
                  </a:lnTo>
                  <a:lnTo>
                    <a:pt x="1051" y="1189"/>
                  </a:lnTo>
                  <a:lnTo>
                    <a:pt x="1030" y="1152"/>
                  </a:lnTo>
                  <a:lnTo>
                    <a:pt x="1012" y="1123"/>
                  </a:lnTo>
                  <a:lnTo>
                    <a:pt x="993" y="1099"/>
                  </a:lnTo>
                  <a:lnTo>
                    <a:pt x="976" y="1075"/>
                  </a:lnTo>
                  <a:lnTo>
                    <a:pt x="956" y="1051"/>
                  </a:lnTo>
                  <a:lnTo>
                    <a:pt x="932" y="1027"/>
                  </a:lnTo>
                  <a:lnTo>
                    <a:pt x="912" y="1009"/>
                  </a:lnTo>
                  <a:lnTo>
                    <a:pt x="890" y="988"/>
                  </a:lnTo>
                  <a:lnTo>
                    <a:pt x="868" y="969"/>
                  </a:lnTo>
                  <a:lnTo>
                    <a:pt x="842" y="950"/>
                  </a:lnTo>
                  <a:lnTo>
                    <a:pt x="811" y="931"/>
                  </a:lnTo>
                  <a:lnTo>
                    <a:pt x="785" y="914"/>
                  </a:lnTo>
                  <a:lnTo>
                    <a:pt x="762" y="902"/>
                  </a:lnTo>
                  <a:lnTo>
                    <a:pt x="731" y="884"/>
                  </a:lnTo>
                  <a:lnTo>
                    <a:pt x="702" y="873"/>
                  </a:lnTo>
                  <a:lnTo>
                    <a:pt x="678" y="865"/>
                  </a:lnTo>
                  <a:lnTo>
                    <a:pt x="651" y="856"/>
                  </a:lnTo>
                  <a:lnTo>
                    <a:pt x="612" y="848"/>
                  </a:lnTo>
                  <a:lnTo>
                    <a:pt x="576" y="841"/>
                  </a:lnTo>
                  <a:lnTo>
                    <a:pt x="538" y="837"/>
                  </a:lnTo>
                  <a:lnTo>
                    <a:pt x="501" y="835"/>
                  </a:lnTo>
                  <a:lnTo>
                    <a:pt x="480" y="834"/>
                  </a:lnTo>
                  <a:lnTo>
                    <a:pt x="480" y="1136"/>
                  </a:lnTo>
                  <a:lnTo>
                    <a:pt x="0" y="576"/>
                  </a:lnTo>
                  <a:lnTo>
                    <a:pt x="479" y="0"/>
                  </a:lnTo>
                  <a:lnTo>
                    <a:pt x="479" y="259"/>
                  </a:lnTo>
                  <a:lnTo>
                    <a:pt x="506" y="260"/>
                  </a:lnTo>
                  <a:lnTo>
                    <a:pt x="542" y="261"/>
                  </a:lnTo>
                  <a:lnTo>
                    <a:pt x="581" y="264"/>
                  </a:lnTo>
                  <a:lnTo>
                    <a:pt x="619" y="268"/>
                  </a:lnTo>
                  <a:lnTo>
                    <a:pt x="650" y="271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 lIns="90450" tIns="44432" rIns="90450" bIns="44432">
              <a:spAutoFit/>
            </a:bodyPr>
            <a:lstStyle/>
            <a:p>
              <a:endParaRPr lang="en-US"/>
            </a:p>
          </p:txBody>
        </p:sp>
        <p:sp>
          <p:nvSpPr>
            <p:cNvPr id="44042" name="Text Box 14"/>
            <p:cNvSpPr txBox="1">
              <a:spLocks noChangeArrowheads="1"/>
            </p:cNvSpPr>
            <p:nvPr/>
          </p:nvSpPr>
          <p:spPr bwMode="auto">
            <a:xfrm>
              <a:off x="3888" y="1056"/>
              <a:ext cx="1723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994" tIns="49997" rIns="99994" bIns="49997">
              <a:spAutoFit/>
            </a:bodyPr>
            <a:lstStyle>
              <a:lvl1pPr defTabSz="100012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10001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100012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100012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100012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Decision Makers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(Evaluate responses and make decisions)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400800" y="4222751"/>
            <a:ext cx="3563938" cy="1843088"/>
            <a:chOff x="3072" y="2660"/>
            <a:chExt cx="2245" cy="1161"/>
          </a:xfrm>
        </p:grpSpPr>
        <p:sp>
          <p:nvSpPr>
            <p:cNvPr id="44039" name="Freeform 5"/>
            <p:cNvSpPr>
              <a:spLocks/>
            </p:cNvSpPr>
            <p:nvPr/>
          </p:nvSpPr>
          <p:spPr bwMode="auto">
            <a:xfrm>
              <a:off x="3072" y="2660"/>
              <a:ext cx="2245" cy="231"/>
            </a:xfrm>
            <a:custGeom>
              <a:avLst/>
              <a:gdLst>
                <a:gd name="T0" fmla="*/ 1140 w 2245"/>
                <a:gd name="T1" fmla="*/ 1130 h 1147"/>
                <a:gd name="T2" fmla="*/ 1203 w 2245"/>
                <a:gd name="T3" fmla="*/ 1118 h 1147"/>
                <a:gd name="T4" fmla="*/ 1252 w 2245"/>
                <a:gd name="T5" fmla="*/ 1107 h 1147"/>
                <a:gd name="T6" fmla="*/ 1303 w 2245"/>
                <a:gd name="T7" fmla="*/ 1093 h 1147"/>
                <a:gd name="T8" fmla="*/ 1353 w 2245"/>
                <a:gd name="T9" fmla="*/ 1075 h 1147"/>
                <a:gd name="T10" fmla="*/ 1413 w 2245"/>
                <a:gd name="T11" fmla="*/ 1054 h 1147"/>
                <a:gd name="T12" fmla="*/ 1468 w 2245"/>
                <a:gd name="T13" fmla="*/ 1030 h 1147"/>
                <a:gd name="T14" fmla="*/ 1523 w 2245"/>
                <a:gd name="T15" fmla="*/ 1003 h 1147"/>
                <a:gd name="T16" fmla="*/ 1567 w 2245"/>
                <a:gd name="T17" fmla="*/ 975 h 1147"/>
                <a:gd name="T18" fmla="*/ 1615 w 2245"/>
                <a:gd name="T19" fmla="*/ 946 h 1147"/>
                <a:gd name="T20" fmla="*/ 1667 w 2245"/>
                <a:gd name="T21" fmla="*/ 913 h 1147"/>
                <a:gd name="T22" fmla="*/ 1712 w 2245"/>
                <a:gd name="T23" fmla="*/ 880 h 1147"/>
                <a:gd name="T24" fmla="*/ 1780 w 2245"/>
                <a:gd name="T25" fmla="*/ 824 h 1147"/>
                <a:gd name="T26" fmla="*/ 1846 w 2245"/>
                <a:gd name="T27" fmla="*/ 758 h 1147"/>
                <a:gd name="T28" fmla="*/ 1895 w 2245"/>
                <a:gd name="T29" fmla="*/ 701 h 1147"/>
                <a:gd name="T30" fmla="*/ 1948 w 2245"/>
                <a:gd name="T31" fmla="*/ 637 h 1147"/>
                <a:gd name="T32" fmla="*/ 2000 w 2245"/>
                <a:gd name="T33" fmla="*/ 562 h 1147"/>
                <a:gd name="T34" fmla="*/ 2006 w 2245"/>
                <a:gd name="T35" fmla="*/ 0 h 1147"/>
                <a:gd name="T36" fmla="*/ 1492 w 2245"/>
                <a:gd name="T37" fmla="*/ 275 h 1147"/>
                <a:gd name="T38" fmla="*/ 1446 w 2245"/>
                <a:gd name="T39" fmla="*/ 332 h 1147"/>
                <a:gd name="T40" fmla="*/ 1399 w 2245"/>
                <a:gd name="T41" fmla="*/ 383 h 1147"/>
                <a:gd name="T42" fmla="*/ 1358 w 2245"/>
                <a:gd name="T43" fmla="*/ 422 h 1147"/>
                <a:gd name="T44" fmla="*/ 1309 w 2245"/>
                <a:gd name="T45" fmla="*/ 459 h 1147"/>
                <a:gd name="T46" fmla="*/ 1253 w 2245"/>
                <a:gd name="T47" fmla="*/ 495 h 1147"/>
                <a:gd name="T48" fmla="*/ 1198 w 2245"/>
                <a:gd name="T49" fmla="*/ 525 h 1147"/>
                <a:gd name="T50" fmla="*/ 1145 w 2245"/>
                <a:gd name="T51" fmla="*/ 543 h 1147"/>
                <a:gd name="T52" fmla="*/ 1080 w 2245"/>
                <a:gd name="T53" fmla="*/ 563 h 1147"/>
                <a:gd name="T54" fmla="*/ 1005 w 2245"/>
                <a:gd name="T55" fmla="*/ 571 h 1147"/>
                <a:gd name="T56" fmla="*/ 877 w 2245"/>
                <a:gd name="T57" fmla="*/ 576 h 1147"/>
                <a:gd name="T58" fmla="*/ 769 w 2245"/>
                <a:gd name="T59" fmla="*/ 556 h 1147"/>
                <a:gd name="T60" fmla="*/ 660 w 2245"/>
                <a:gd name="T61" fmla="*/ 519 h 1147"/>
                <a:gd name="T62" fmla="*/ 560 w 2245"/>
                <a:gd name="T63" fmla="*/ 465 h 1147"/>
                <a:gd name="T64" fmla="*/ 373 w 2245"/>
                <a:gd name="T65" fmla="*/ 807 h 1147"/>
                <a:gd name="T66" fmla="*/ 30 w 2245"/>
                <a:gd name="T67" fmla="*/ 779 h 1147"/>
                <a:gd name="T68" fmla="*/ 83 w 2245"/>
                <a:gd name="T69" fmla="*/ 828 h 1147"/>
                <a:gd name="T70" fmla="*/ 139 w 2245"/>
                <a:gd name="T71" fmla="*/ 877 h 1147"/>
                <a:gd name="T72" fmla="*/ 197 w 2245"/>
                <a:gd name="T73" fmla="*/ 918 h 1147"/>
                <a:gd name="T74" fmla="*/ 260 w 2245"/>
                <a:gd name="T75" fmla="*/ 958 h 1147"/>
                <a:gd name="T76" fmla="*/ 324 w 2245"/>
                <a:gd name="T77" fmla="*/ 995 h 1147"/>
                <a:gd name="T78" fmla="*/ 381 w 2245"/>
                <a:gd name="T79" fmla="*/ 1025 h 1147"/>
                <a:gd name="T80" fmla="*/ 457 w 2245"/>
                <a:gd name="T81" fmla="*/ 1058 h 1147"/>
                <a:gd name="T82" fmla="*/ 529 w 2245"/>
                <a:gd name="T83" fmla="*/ 1083 h 1147"/>
                <a:gd name="T84" fmla="*/ 595 w 2245"/>
                <a:gd name="T85" fmla="*/ 1104 h 1147"/>
                <a:gd name="T86" fmla="*/ 663 w 2245"/>
                <a:gd name="T87" fmla="*/ 1121 h 1147"/>
                <a:gd name="T88" fmla="*/ 739 w 2245"/>
                <a:gd name="T89" fmla="*/ 1135 h 1147"/>
                <a:gd name="T90" fmla="*/ 821 w 2245"/>
                <a:gd name="T91" fmla="*/ 1144 h 1147"/>
                <a:gd name="T92" fmla="*/ 896 w 2245"/>
                <a:gd name="T93" fmla="*/ 1147 h 1147"/>
                <a:gd name="T94" fmla="*/ 973 w 2245"/>
                <a:gd name="T95" fmla="*/ 1146 h 1147"/>
                <a:gd name="T96" fmla="*/ 1049 w 2245"/>
                <a:gd name="T97" fmla="*/ 1143 h 1147"/>
                <a:gd name="T98" fmla="*/ 1117 w 2245"/>
                <a:gd name="T99" fmla="*/ 1133 h 11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245"/>
                <a:gd name="T151" fmla="*/ 0 h 1147"/>
                <a:gd name="T152" fmla="*/ 2245 w 2245"/>
                <a:gd name="T153" fmla="*/ 1147 h 114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245" h="1147">
                  <a:moveTo>
                    <a:pt x="1117" y="1133"/>
                  </a:moveTo>
                  <a:lnTo>
                    <a:pt x="1140" y="1130"/>
                  </a:lnTo>
                  <a:lnTo>
                    <a:pt x="1172" y="1124"/>
                  </a:lnTo>
                  <a:lnTo>
                    <a:pt x="1203" y="1118"/>
                  </a:lnTo>
                  <a:lnTo>
                    <a:pt x="1225" y="1114"/>
                  </a:lnTo>
                  <a:lnTo>
                    <a:pt x="1252" y="1107"/>
                  </a:lnTo>
                  <a:lnTo>
                    <a:pt x="1276" y="1100"/>
                  </a:lnTo>
                  <a:lnTo>
                    <a:pt x="1303" y="1093"/>
                  </a:lnTo>
                  <a:lnTo>
                    <a:pt x="1326" y="1086"/>
                  </a:lnTo>
                  <a:lnTo>
                    <a:pt x="1353" y="1075"/>
                  </a:lnTo>
                  <a:lnTo>
                    <a:pt x="1385" y="1065"/>
                  </a:lnTo>
                  <a:lnTo>
                    <a:pt x="1413" y="1054"/>
                  </a:lnTo>
                  <a:lnTo>
                    <a:pt x="1438" y="1043"/>
                  </a:lnTo>
                  <a:lnTo>
                    <a:pt x="1468" y="1030"/>
                  </a:lnTo>
                  <a:lnTo>
                    <a:pt x="1497" y="1016"/>
                  </a:lnTo>
                  <a:lnTo>
                    <a:pt x="1523" y="1003"/>
                  </a:lnTo>
                  <a:lnTo>
                    <a:pt x="1545" y="988"/>
                  </a:lnTo>
                  <a:lnTo>
                    <a:pt x="1567" y="975"/>
                  </a:lnTo>
                  <a:lnTo>
                    <a:pt x="1589" y="960"/>
                  </a:lnTo>
                  <a:lnTo>
                    <a:pt x="1615" y="946"/>
                  </a:lnTo>
                  <a:lnTo>
                    <a:pt x="1642" y="930"/>
                  </a:lnTo>
                  <a:lnTo>
                    <a:pt x="1667" y="913"/>
                  </a:lnTo>
                  <a:lnTo>
                    <a:pt x="1690" y="895"/>
                  </a:lnTo>
                  <a:lnTo>
                    <a:pt x="1712" y="880"/>
                  </a:lnTo>
                  <a:lnTo>
                    <a:pt x="1747" y="852"/>
                  </a:lnTo>
                  <a:lnTo>
                    <a:pt x="1780" y="824"/>
                  </a:lnTo>
                  <a:lnTo>
                    <a:pt x="1813" y="793"/>
                  </a:lnTo>
                  <a:lnTo>
                    <a:pt x="1846" y="758"/>
                  </a:lnTo>
                  <a:lnTo>
                    <a:pt x="1869" y="731"/>
                  </a:lnTo>
                  <a:lnTo>
                    <a:pt x="1895" y="701"/>
                  </a:lnTo>
                  <a:lnTo>
                    <a:pt x="1924" y="669"/>
                  </a:lnTo>
                  <a:lnTo>
                    <a:pt x="1948" y="637"/>
                  </a:lnTo>
                  <a:lnTo>
                    <a:pt x="1973" y="601"/>
                  </a:lnTo>
                  <a:lnTo>
                    <a:pt x="2000" y="562"/>
                  </a:lnTo>
                  <a:lnTo>
                    <a:pt x="2245" y="699"/>
                  </a:lnTo>
                  <a:lnTo>
                    <a:pt x="2006" y="0"/>
                  </a:lnTo>
                  <a:lnTo>
                    <a:pt x="1230" y="133"/>
                  </a:lnTo>
                  <a:lnTo>
                    <a:pt x="1492" y="275"/>
                  </a:lnTo>
                  <a:lnTo>
                    <a:pt x="1469" y="305"/>
                  </a:lnTo>
                  <a:lnTo>
                    <a:pt x="1446" y="332"/>
                  </a:lnTo>
                  <a:lnTo>
                    <a:pt x="1423" y="358"/>
                  </a:lnTo>
                  <a:lnTo>
                    <a:pt x="1399" y="383"/>
                  </a:lnTo>
                  <a:lnTo>
                    <a:pt x="1379" y="401"/>
                  </a:lnTo>
                  <a:lnTo>
                    <a:pt x="1358" y="422"/>
                  </a:lnTo>
                  <a:lnTo>
                    <a:pt x="1335" y="441"/>
                  </a:lnTo>
                  <a:lnTo>
                    <a:pt x="1309" y="459"/>
                  </a:lnTo>
                  <a:lnTo>
                    <a:pt x="1278" y="479"/>
                  </a:lnTo>
                  <a:lnTo>
                    <a:pt x="1253" y="495"/>
                  </a:lnTo>
                  <a:lnTo>
                    <a:pt x="1230" y="507"/>
                  </a:lnTo>
                  <a:lnTo>
                    <a:pt x="1198" y="525"/>
                  </a:lnTo>
                  <a:lnTo>
                    <a:pt x="1169" y="536"/>
                  </a:lnTo>
                  <a:lnTo>
                    <a:pt x="1145" y="543"/>
                  </a:lnTo>
                  <a:lnTo>
                    <a:pt x="1118" y="552"/>
                  </a:lnTo>
                  <a:lnTo>
                    <a:pt x="1080" y="563"/>
                  </a:lnTo>
                  <a:lnTo>
                    <a:pt x="1043" y="567"/>
                  </a:lnTo>
                  <a:lnTo>
                    <a:pt x="1005" y="571"/>
                  </a:lnTo>
                  <a:lnTo>
                    <a:pt x="950" y="573"/>
                  </a:lnTo>
                  <a:lnTo>
                    <a:pt x="877" y="576"/>
                  </a:lnTo>
                  <a:lnTo>
                    <a:pt x="820" y="567"/>
                  </a:lnTo>
                  <a:lnTo>
                    <a:pt x="769" y="556"/>
                  </a:lnTo>
                  <a:lnTo>
                    <a:pt x="711" y="540"/>
                  </a:lnTo>
                  <a:lnTo>
                    <a:pt x="660" y="519"/>
                  </a:lnTo>
                  <a:lnTo>
                    <a:pt x="608" y="494"/>
                  </a:lnTo>
                  <a:lnTo>
                    <a:pt x="560" y="465"/>
                  </a:lnTo>
                  <a:lnTo>
                    <a:pt x="528" y="436"/>
                  </a:lnTo>
                  <a:lnTo>
                    <a:pt x="373" y="807"/>
                  </a:lnTo>
                  <a:lnTo>
                    <a:pt x="0" y="759"/>
                  </a:lnTo>
                  <a:lnTo>
                    <a:pt x="30" y="779"/>
                  </a:lnTo>
                  <a:lnTo>
                    <a:pt x="57" y="803"/>
                  </a:lnTo>
                  <a:lnTo>
                    <a:pt x="83" y="828"/>
                  </a:lnTo>
                  <a:lnTo>
                    <a:pt x="109" y="851"/>
                  </a:lnTo>
                  <a:lnTo>
                    <a:pt x="139" y="877"/>
                  </a:lnTo>
                  <a:lnTo>
                    <a:pt x="168" y="897"/>
                  </a:lnTo>
                  <a:lnTo>
                    <a:pt x="197" y="918"/>
                  </a:lnTo>
                  <a:lnTo>
                    <a:pt x="229" y="937"/>
                  </a:lnTo>
                  <a:lnTo>
                    <a:pt x="260" y="958"/>
                  </a:lnTo>
                  <a:lnTo>
                    <a:pt x="294" y="979"/>
                  </a:lnTo>
                  <a:lnTo>
                    <a:pt x="324" y="995"/>
                  </a:lnTo>
                  <a:lnTo>
                    <a:pt x="354" y="1011"/>
                  </a:lnTo>
                  <a:lnTo>
                    <a:pt x="381" y="1025"/>
                  </a:lnTo>
                  <a:lnTo>
                    <a:pt x="420" y="1043"/>
                  </a:lnTo>
                  <a:lnTo>
                    <a:pt x="457" y="1058"/>
                  </a:lnTo>
                  <a:lnTo>
                    <a:pt x="498" y="1073"/>
                  </a:lnTo>
                  <a:lnTo>
                    <a:pt x="529" y="1083"/>
                  </a:lnTo>
                  <a:lnTo>
                    <a:pt x="559" y="1094"/>
                  </a:lnTo>
                  <a:lnTo>
                    <a:pt x="595" y="1104"/>
                  </a:lnTo>
                  <a:lnTo>
                    <a:pt x="629" y="1114"/>
                  </a:lnTo>
                  <a:lnTo>
                    <a:pt x="663" y="1121"/>
                  </a:lnTo>
                  <a:lnTo>
                    <a:pt x="700" y="1129"/>
                  </a:lnTo>
                  <a:lnTo>
                    <a:pt x="739" y="1135"/>
                  </a:lnTo>
                  <a:lnTo>
                    <a:pt x="780" y="1139"/>
                  </a:lnTo>
                  <a:lnTo>
                    <a:pt x="821" y="1144"/>
                  </a:lnTo>
                  <a:lnTo>
                    <a:pt x="854" y="1145"/>
                  </a:lnTo>
                  <a:lnTo>
                    <a:pt x="896" y="1147"/>
                  </a:lnTo>
                  <a:lnTo>
                    <a:pt x="939" y="1147"/>
                  </a:lnTo>
                  <a:lnTo>
                    <a:pt x="973" y="1146"/>
                  </a:lnTo>
                  <a:lnTo>
                    <a:pt x="1009" y="1145"/>
                  </a:lnTo>
                  <a:lnTo>
                    <a:pt x="1049" y="1143"/>
                  </a:lnTo>
                  <a:lnTo>
                    <a:pt x="1086" y="1137"/>
                  </a:lnTo>
                  <a:lnTo>
                    <a:pt x="1117" y="1133"/>
                  </a:lnTo>
                </a:path>
              </a:pathLst>
            </a:custGeom>
            <a:solidFill>
              <a:schemeClr val="hlink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 lIns="90450" tIns="44432" rIns="90450" bIns="44432">
              <a:spAutoFit/>
            </a:bodyPr>
            <a:lstStyle/>
            <a:p>
              <a:endParaRPr lang="en-US"/>
            </a:p>
          </p:txBody>
        </p:sp>
        <p:sp>
          <p:nvSpPr>
            <p:cNvPr id="44040" name="Rectangle 13"/>
            <p:cNvSpPr>
              <a:spLocks noChangeArrowheads="1"/>
            </p:cNvSpPr>
            <p:nvPr/>
          </p:nvSpPr>
          <p:spPr bwMode="auto">
            <a:xfrm>
              <a:off x="3456" y="3312"/>
              <a:ext cx="1824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994" tIns="49997" rIns="99994" bIns="49997">
              <a:spAutoFit/>
            </a:bodyPr>
            <a:lstStyle>
              <a:lvl1pPr defTabSz="100012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10001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100012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100012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100012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Respondents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(People who can make valuable judgments)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24210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8" presetClass="entr" presetSubtype="9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1"/>
            <a:ext cx="7772400" cy="817563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vert="horz" lIns="99994" tIns="49997" rIns="99994" bIns="49997" rtlCol="0" anchor="ctr" anchorCtr="1">
            <a:norm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Consumer Market Survey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2309814" y="1849439"/>
            <a:ext cx="7572375" cy="4192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954" tIns="48608" rIns="98954" bIns="48608"/>
          <a:lstStyle/>
          <a:p>
            <a:pPr marL="482600" indent="-4826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Ask customers about purchasing plans</a:t>
            </a:r>
          </a:p>
          <a:p>
            <a:pPr marL="482600" indent="-4826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What consumers say, and what they actually do are often different</a:t>
            </a:r>
          </a:p>
          <a:p>
            <a:pPr marL="482600" indent="-4826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Sometimes difficult to answer</a:t>
            </a:r>
          </a:p>
          <a:p>
            <a:pPr marL="482600" indent="-4826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Suitable for very short term</a:t>
            </a:r>
          </a:p>
        </p:txBody>
      </p:sp>
    </p:spTree>
    <p:extLst>
      <p:ext uri="{BB962C8B-B14F-4D97-AF65-F5344CB8AC3E}">
        <p14:creationId xmlns:p14="http://schemas.microsoft.com/office/powerpoint/2010/main" val="367470258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776" y="533400"/>
            <a:ext cx="8170863" cy="13716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vert="horz" lIns="99994" tIns="49997" rIns="99994" bIns="49997" rtlCol="0" anchor="ctr" anchorCtr="1"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Overview of Quantitative Approaches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209800"/>
            <a:ext cx="4478338" cy="3733800"/>
          </a:xfrm>
        </p:spPr>
        <p:txBody>
          <a:bodyPr vert="horz" lIns="99994" tIns="49997" rIns="99994" bIns="49997" rtlCol="0">
            <a:normAutofit/>
          </a:bodyPr>
          <a:lstStyle/>
          <a:p>
            <a:pPr marL="482600" indent="-482600">
              <a:buFontTx/>
              <a:buAutoNum type="arabicPeriod"/>
            </a:pPr>
            <a:r>
              <a:rPr lang="en-US" altLang="en-US" dirty="0" smtClean="0"/>
              <a:t>Naive approach</a:t>
            </a:r>
          </a:p>
          <a:p>
            <a:pPr marL="482600" indent="-482600">
              <a:buFontTx/>
              <a:buAutoNum type="arabicPeriod"/>
            </a:pPr>
            <a:r>
              <a:rPr lang="en-US" altLang="en-US" dirty="0" smtClean="0"/>
              <a:t>Moving averages</a:t>
            </a:r>
          </a:p>
          <a:p>
            <a:pPr marL="482600" indent="-482600">
              <a:buFontTx/>
              <a:buAutoNum type="arabicPeriod"/>
            </a:pPr>
            <a:r>
              <a:rPr lang="en-US" altLang="en-US" dirty="0" smtClean="0"/>
              <a:t>Exponential smoothing</a:t>
            </a:r>
          </a:p>
          <a:p>
            <a:pPr marL="482600" indent="-482600">
              <a:buFontTx/>
              <a:buAutoNum type="arabicPeriod"/>
            </a:pPr>
            <a:r>
              <a:rPr lang="en-US" altLang="en-US" dirty="0" smtClean="0"/>
              <a:t>Trend projection</a:t>
            </a:r>
          </a:p>
          <a:p>
            <a:pPr marL="482600" indent="-482600">
              <a:buFontTx/>
              <a:buAutoNum type="arabicPeriod"/>
            </a:pPr>
            <a:endParaRPr lang="en-US" altLang="en-US" dirty="0" smtClean="0"/>
          </a:p>
          <a:p>
            <a:pPr marL="482600" indent="-482600">
              <a:buFontTx/>
              <a:buAutoNum type="arabicPeriod"/>
            </a:pPr>
            <a:endParaRPr lang="en-US" altLang="en-US" dirty="0"/>
          </a:p>
          <a:p>
            <a:pPr marL="482600" indent="-482600">
              <a:buFontTx/>
              <a:buAutoNum type="arabicPeriod"/>
            </a:pPr>
            <a:r>
              <a:rPr lang="en-US" altLang="en-US" dirty="0" smtClean="0"/>
              <a:t>Linear </a:t>
            </a:r>
            <a:r>
              <a:rPr lang="en-US" altLang="en-US" dirty="0" smtClean="0"/>
              <a:t>regression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629400" y="2362200"/>
            <a:ext cx="3124200" cy="2590800"/>
            <a:chOff x="3216" y="1488"/>
            <a:chExt cx="1968" cy="1632"/>
          </a:xfrm>
        </p:grpSpPr>
        <p:sp>
          <p:nvSpPr>
            <p:cNvPr id="60422" name="Text Box 6"/>
            <p:cNvSpPr txBox="1">
              <a:spLocks noChangeArrowheads="1"/>
            </p:cNvSpPr>
            <p:nvPr/>
          </p:nvSpPr>
          <p:spPr bwMode="auto">
            <a:xfrm>
              <a:off x="3691" y="2064"/>
              <a:ext cx="1493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9994" tIns="49997" rIns="99994" bIns="49997">
              <a:spAutoFit/>
            </a:bodyPr>
            <a:lstStyle/>
            <a:p>
              <a:pPr algn="ctr" defTabSz="1000125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sz="26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Time-Series Models</a:t>
              </a:r>
            </a:p>
          </p:txBody>
        </p:sp>
        <p:sp>
          <p:nvSpPr>
            <p:cNvPr id="48137" name="AutoShape 8"/>
            <p:cNvSpPr>
              <a:spLocks/>
            </p:cNvSpPr>
            <p:nvPr/>
          </p:nvSpPr>
          <p:spPr bwMode="auto">
            <a:xfrm>
              <a:off x="3216" y="1488"/>
              <a:ext cx="240" cy="1632"/>
            </a:xfrm>
            <a:prstGeom prst="rightBrace">
              <a:avLst>
                <a:gd name="adj1" fmla="val 56667"/>
                <a:gd name="adj2" fmla="val 50000"/>
              </a:avLst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629400" y="5092700"/>
            <a:ext cx="3030538" cy="774700"/>
            <a:chOff x="3216" y="3208"/>
            <a:chExt cx="1909" cy="488"/>
          </a:xfrm>
        </p:grpSpPr>
        <p:sp>
          <p:nvSpPr>
            <p:cNvPr id="60423" name="Text Box 7"/>
            <p:cNvSpPr txBox="1">
              <a:spLocks noChangeArrowheads="1"/>
            </p:cNvSpPr>
            <p:nvPr/>
          </p:nvSpPr>
          <p:spPr bwMode="auto">
            <a:xfrm>
              <a:off x="3749" y="3208"/>
              <a:ext cx="1376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9994" tIns="49997" rIns="99994" bIns="49997">
              <a:spAutoFit/>
            </a:bodyPr>
            <a:lstStyle/>
            <a:p>
              <a:pPr algn="ctr" defTabSz="1000125">
                <a:lnSpc>
                  <a:spcPct val="85000"/>
                </a:lnSpc>
                <a:defRPr/>
              </a:pPr>
              <a:r>
                <a:rPr lang="en-US" sz="26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Associative Model</a:t>
              </a:r>
            </a:p>
          </p:txBody>
        </p:sp>
        <p:sp>
          <p:nvSpPr>
            <p:cNvPr id="48135" name="AutoShape 9"/>
            <p:cNvSpPr>
              <a:spLocks/>
            </p:cNvSpPr>
            <p:nvPr/>
          </p:nvSpPr>
          <p:spPr bwMode="auto">
            <a:xfrm>
              <a:off x="3216" y="3312"/>
              <a:ext cx="240" cy="288"/>
            </a:xfrm>
            <a:prstGeom prst="rightBrace">
              <a:avLst>
                <a:gd name="adj1" fmla="val 10000"/>
                <a:gd name="adj2" fmla="val 50000"/>
              </a:avLst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74297951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1863" y="571501"/>
            <a:ext cx="7770812" cy="815975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vert="horz" lIns="99994" tIns="49997" rIns="99994" bIns="49997" rtlCol="0" anchor="ctr" anchorCtr="1">
            <a:norm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What is Forecasting?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930400" y="1752600"/>
            <a:ext cx="4165600" cy="472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954" tIns="48608" rIns="98954" bIns="48608"/>
          <a:lstStyle/>
          <a:p>
            <a:pPr marL="476250" indent="-47625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  <a:defRPr/>
            </a:pPr>
            <a:r>
              <a:rPr lang="en-US" sz="2900">
                <a:effectLst>
                  <a:outerShdw blurRad="38100" dist="38100" dir="2700000" algn="tl">
                    <a:srgbClr val="C0C0C0"/>
                  </a:outerShdw>
                </a:effectLst>
              </a:rPr>
              <a:t>Process of predicting a future event</a:t>
            </a:r>
          </a:p>
          <a:p>
            <a:pPr marL="476250" indent="-47625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  <a:defRPr/>
            </a:pPr>
            <a:r>
              <a:rPr lang="en-US" sz="2900">
                <a:effectLst>
                  <a:outerShdw blurRad="38100" dist="38100" dir="2700000" algn="tl">
                    <a:srgbClr val="C0C0C0"/>
                  </a:outerShdw>
                </a:effectLst>
              </a:rPr>
              <a:t>Underlying basis of </a:t>
            </a:r>
            <a:br>
              <a:rPr lang="en-US" sz="29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900">
                <a:effectLst>
                  <a:outerShdw blurRad="38100" dist="38100" dir="2700000" algn="tl">
                    <a:srgbClr val="C0C0C0"/>
                  </a:outerShdw>
                </a:effectLst>
              </a:rPr>
              <a:t>all business decisions</a:t>
            </a:r>
          </a:p>
          <a:p>
            <a:pPr marL="1109663" lvl="1" indent="-43815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Production</a:t>
            </a:r>
          </a:p>
          <a:p>
            <a:pPr marL="1109663" lvl="1" indent="-43815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Inventory</a:t>
            </a:r>
          </a:p>
          <a:p>
            <a:pPr marL="1109663" lvl="1" indent="-43815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Personnel</a:t>
            </a:r>
          </a:p>
          <a:p>
            <a:pPr marL="1109663" lvl="1" indent="-43815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Facilities</a:t>
            </a:r>
          </a:p>
        </p:txBody>
      </p:sp>
    </p:spTree>
    <p:extLst>
      <p:ext uri="{BB962C8B-B14F-4D97-AF65-F5344CB8AC3E}">
        <p14:creationId xmlns:p14="http://schemas.microsoft.com/office/powerpoint/2010/main" val="154495489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0" y="1828800"/>
            <a:ext cx="7239000" cy="4343400"/>
          </a:xfrm>
          <a:noFill/>
        </p:spPr>
        <p:txBody>
          <a:bodyPr vert="horz" lIns="90475" tIns="44444" rIns="90475" bIns="44444" rtlCol="0">
            <a:normAutofit/>
          </a:bodyPr>
          <a:lstStyle/>
          <a:p>
            <a:pPr marL="482600" indent="-482600">
              <a:buFont typeface="Wingdings" panose="05000000000000000000" pitchFamily="2" charset="2"/>
              <a:buChar char="þ"/>
              <a:tabLst>
                <a:tab pos="2628900" algn="r"/>
                <a:tab pos="3654425" algn="r"/>
                <a:tab pos="4686300" algn="r"/>
                <a:tab pos="5715000" algn="r"/>
                <a:tab pos="6743700" algn="r"/>
              </a:tabLst>
            </a:pPr>
            <a:r>
              <a:rPr lang="en-US" altLang="en-US" smtClean="0"/>
              <a:t>	Set of evenly spaced numerical data</a:t>
            </a:r>
          </a:p>
          <a:p>
            <a:pPr marL="1143000" lvl="1" indent="-457200">
              <a:buFont typeface="Wingdings" panose="05000000000000000000" pitchFamily="2" charset="2"/>
              <a:buChar char="þ"/>
              <a:tabLst>
                <a:tab pos="2628900" algn="r"/>
                <a:tab pos="3654425" algn="r"/>
                <a:tab pos="4686300" algn="r"/>
                <a:tab pos="5715000" algn="r"/>
                <a:tab pos="6743700" algn="r"/>
              </a:tabLst>
            </a:pPr>
            <a:r>
              <a:rPr lang="en-US" altLang="en-US" smtClean="0"/>
              <a:t>	Obtained by observing response variable at regular time periods</a:t>
            </a:r>
          </a:p>
          <a:p>
            <a:pPr marL="482600" indent="-482600">
              <a:buFont typeface="Wingdings" panose="05000000000000000000" pitchFamily="2" charset="2"/>
              <a:buChar char="þ"/>
              <a:tabLst>
                <a:tab pos="2628900" algn="r"/>
                <a:tab pos="3654425" algn="r"/>
                <a:tab pos="4686300" algn="r"/>
                <a:tab pos="5715000" algn="r"/>
                <a:tab pos="6743700" algn="r"/>
              </a:tabLst>
            </a:pPr>
            <a:r>
              <a:rPr lang="en-US" altLang="en-US" smtClean="0"/>
              <a:t>Forecast based only on past values</a:t>
            </a:r>
          </a:p>
          <a:p>
            <a:pPr marL="1143000" lvl="1" indent="-457200">
              <a:buFont typeface="Wingdings" panose="05000000000000000000" pitchFamily="2" charset="2"/>
              <a:buChar char="þ"/>
              <a:tabLst>
                <a:tab pos="2628900" algn="r"/>
                <a:tab pos="3654425" algn="r"/>
                <a:tab pos="4686300" algn="r"/>
                <a:tab pos="5715000" algn="r"/>
                <a:tab pos="6743700" algn="r"/>
              </a:tabLst>
            </a:pPr>
            <a:r>
              <a:rPr lang="en-US" altLang="en-US" smtClean="0"/>
              <a:t>Assumes that factors influencing past and present will continue to influence in future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09638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 anchorCtr="1">
            <a:norm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Time Series Forecasting</a:t>
            </a:r>
          </a:p>
        </p:txBody>
      </p:sp>
    </p:spTree>
    <p:extLst>
      <p:ext uri="{BB962C8B-B14F-4D97-AF65-F5344CB8AC3E}">
        <p14:creationId xmlns:p14="http://schemas.microsoft.com/office/powerpoint/2010/main" val="206680963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446338" y="2159001"/>
            <a:ext cx="3644900" cy="1819275"/>
            <a:chOff x="581" y="1360"/>
            <a:chExt cx="2296" cy="1146"/>
          </a:xfrm>
        </p:grpSpPr>
        <p:sp>
          <p:nvSpPr>
            <p:cNvPr id="52243" name="Rectangle 5"/>
            <p:cNvSpPr>
              <a:spLocks noChangeArrowheads="1"/>
            </p:cNvSpPr>
            <p:nvPr/>
          </p:nvSpPr>
          <p:spPr bwMode="auto">
            <a:xfrm>
              <a:off x="582" y="1361"/>
              <a:ext cx="1627" cy="64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44" name="Freeform 6"/>
            <p:cNvSpPr>
              <a:spLocks/>
            </p:cNvSpPr>
            <p:nvPr/>
          </p:nvSpPr>
          <p:spPr bwMode="auto">
            <a:xfrm>
              <a:off x="2220" y="1360"/>
              <a:ext cx="657" cy="1146"/>
            </a:xfrm>
            <a:custGeom>
              <a:avLst/>
              <a:gdLst>
                <a:gd name="T0" fmla="*/ 0 w 657"/>
                <a:gd name="T1" fmla="*/ 0 h 1145"/>
                <a:gd name="T2" fmla="*/ 656 w 657"/>
                <a:gd name="T3" fmla="*/ 1149 h 1145"/>
                <a:gd name="T4" fmla="*/ 0 w 657"/>
                <a:gd name="T5" fmla="*/ 658 h 1145"/>
                <a:gd name="T6" fmla="*/ 0 w 657"/>
                <a:gd name="T7" fmla="*/ 0 h 11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7"/>
                <a:gd name="T13" fmla="*/ 0 h 1145"/>
                <a:gd name="T14" fmla="*/ 657 w 657"/>
                <a:gd name="T15" fmla="*/ 1145 h 11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7" h="1145">
                  <a:moveTo>
                    <a:pt x="0" y="0"/>
                  </a:moveTo>
                  <a:lnTo>
                    <a:pt x="656" y="1144"/>
                  </a:lnTo>
                  <a:lnTo>
                    <a:pt x="0" y="653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5" name="Freeform 7"/>
            <p:cNvSpPr>
              <a:spLocks/>
            </p:cNvSpPr>
            <p:nvPr/>
          </p:nvSpPr>
          <p:spPr bwMode="auto">
            <a:xfrm>
              <a:off x="581" y="2014"/>
              <a:ext cx="2296" cy="492"/>
            </a:xfrm>
            <a:custGeom>
              <a:avLst/>
              <a:gdLst>
                <a:gd name="T0" fmla="*/ 0 w 2296"/>
                <a:gd name="T1" fmla="*/ 0 h 492"/>
                <a:gd name="T2" fmla="*/ 1639 w 2296"/>
                <a:gd name="T3" fmla="*/ 0 h 492"/>
                <a:gd name="T4" fmla="*/ 2295 w 2296"/>
                <a:gd name="T5" fmla="*/ 491 h 492"/>
                <a:gd name="T6" fmla="*/ 0 w 2296"/>
                <a:gd name="T7" fmla="*/ 0 h 4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96"/>
                <a:gd name="T13" fmla="*/ 0 h 492"/>
                <a:gd name="T14" fmla="*/ 2296 w 2296"/>
                <a:gd name="T15" fmla="*/ 492 h 4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96" h="492">
                  <a:moveTo>
                    <a:pt x="0" y="0"/>
                  </a:moveTo>
                  <a:lnTo>
                    <a:pt x="1639" y="0"/>
                  </a:lnTo>
                  <a:lnTo>
                    <a:pt x="2295" y="491"/>
                  </a:lnTo>
                  <a:lnTo>
                    <a:pt x="0" y="0"/>
                  </a:lnTo>
                </a:path>
              </a:pathLst>
            </a:custGeom>
            <a:solidFill>
              <a:srgbClr val="26269D"/>
            </a:solidFill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6" name="Rectangle 8"/>
            <p:cNvSpPr>
              <a:spLocks noChangeArrowheads="1"/>
            </p:cNvSpPr>
            <p:nvPr/>
          </p:nvSpPr>
          <p:spPr bwMode="auto">
            <a:xfrm>
              <a:off x="913" y="1500"/>
              <a:ext cx="910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5" tIns="44444" rIns="90475" bIns="44444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/>
                <a:t>Trend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446338" y="3976688"/>
            <a:ext cx="3644900" cy="1814512"/>
            <a:chOff x="581" y="2505"/>
            <a:chExt cx="2296" cy="1143"/>
          </a:xfrm>
        </p:grpSpPr>
        <p:sp>
          <p:nvSpPr>
            <p:cNvPr id="52239" name="Rectangle 11"/>
            <p:cNvSpPr>
              <a:spLocks noChangeArrowheads="1"/>
            </p:cNvSpPr>
            <p:nvPr/>
          </p:nvSpPr>
          <p:spPr bwMode="auto">
            <a:xfrm>
              <a:off x="582" y="2995"/>
              <a:ext cx="1627" cy="641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40" name="Freeform 12"/>
            <p:cNvSpPr>
              <a:spLocks/>
            </p:cNvSpPr>
            <p:nvPr/>
          </p:nvSpPr>
          <p:spPr bwMode="auto">
            <a:xfrm>
              <a:off x="581" y="2505"/>
              <a:ext cx="2296" cy="490"/>
            </a:xfrm>
            <a:custGeom>
              <a:avLst/>
              <a:gdLst>
                <a:gd name="T0" fmla="*/ 0 w 2296"/>
                <a:gd name="T1" fmla="*/ 489 h 490"/>
                <a:gd name="T2" fmla="*/ 2295 w 2296"/>
                <a:gd name="T3" fmla="*/ 0 h 490"/>
                <a:gd name="T4" fmla="*/ 1639 w 2296"/>
                <a:gd name="T5" fmla="*/ 489 h 490"/>
                <a:gd name="T6" fmla="*/ 0 w 2296"/>
                <a:gd name="T7" fmla="*/ 489 h 4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96"/>
                <a:gd name="T13" fmla="*/ 0 h 490"/>
                <a:gd name="T14" fmla="*/ 2296 w 2296"/>
                <a:gd name="T15" fmla="*/ 490 h 4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96" h="490">
                  <a:moveTo>
                    <a:pt x="0" y="489"/>
                  </a:moveTo>
                  <a:lnTo>
                    <a:pt x="2295" y="0"/>
                  </a:lnTo>
                  <a:lnTo>
                    <a:pt x="1639" y="489"/>
                  </a:lnTo>
                  <a:lnTo>
                    <a:pt x="0" y="489"/>
                  </a:lnTo>
                </a:path>
              </a:pathLst>
            </a:custGeom>
            <a:solidFill>
              <a:srgbClr val="800080"/>
            </a:solidFill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1" name="Freeform 13"/>
            <p:cNvSpPr>
              <a:spLocks/>
            </p:cNvSpPr>
            <p:nvPr/>
          </p:nvSpPr>
          <p:spPr bwMode="auto">
            <a:xfrm>
              <a:off x="2220" y="2505"/>
              <a:ext cx="657" cy="1143"/>
            </a:xfrm>
            <a:custGeom>
              <a:avLst/>
              <a:gdLst>
                <a:gd name="T0" fmla="*/ 0 w 657"/>
                <a:gd name="T1" fmla="*/ 1142 h 1143"/>
                <a:gd name="T2" fmla="*/ 0 w 657"/>
                <a:gd name="T3" fmla="*/ 489 h 1143"/>
                <a:gd name="T4" fmla="*/ 656 w 657"/>
                <a:gd name="T5" fmla="*/ 0 h 1143"/>
                <a:gd name="T6" fmla="*/ 0 w 657"/>
                <a:gd name="T7" fmla="*/ 1142 h 11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7"/>
                <a:gd name="T13" fmla="*/ 0 h 1143"/>
                <a:gd name="T14" fmla="*/ 657 w 657"/>
                <a:gd name="T15" fmla="*/ 1143 h 11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7" h="1143">
                  <a:moveTo>
                    <a:pt x="0" y="1142"/>
                  </a:moveTo>
                  <a:lnTo>
                    <a:pt x="0" y="489"/>
                  </a:lnTo>
                  <a:lnTo>
                    <a:pt x="656" y="0"/>
                  </a:lnTo>
                  <a:lnTo>
                    <a:pt x="0" y="1142"/>
                  </a:lnTo>
                </a:path>
              </a:pathLst>
            </a:custGeom>
            <a:solidFill>
              <a:srgbClr val="C000C0"/>
            </a:solidFill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2" name="Rectangle 14"/>
            <p:cNvSpPr>
              <a:spLocks noChangeArrowheads="1"/>
            </p:cNvSpPr>
            <p:nvPr/>
          </p:nvSpPr>
          <p:spPr bwMode="auto">
            <a:xfrm>
              <a:off x="721" y="3133"/>
              <a:ext cx="1295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5" tIns="44444" rIns="90475" bIns="44444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Seasonal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6096000" y="2189164"/>
            <a:ext cx="3644900" cy="1819275"/>
            <a:chOff x="2880" y="1379"/>
            <a:chExt cx="2296" cy="1146"/>
          </a:xfrm>
        </p:grpSpPr>
        <p:sp>
          <p:nvSpPr>
            <p:cNvPr id="52235" name="Rectangle 17"/>
            <p:cNvSpPr>
              <a:spLocks noChangeArrowheads="1"/>
            </p:cNvSpPr>
            <p:nvPr/>
          </p:nvSpPr>
          <p:spPr bwMode="auto">
            <a:xfrm>
              <a:off x="3536" y="1380"/>
              <a:ext cx="1628" cy="64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36" name="Freeform 18"/>
            <p:cNvSpPr>
              <a:spLocks/>
            </p:cNvSpPr>
            <p:nvPr/>
          </p:nvSpPr>
          <p:spPr bwMode="auto">
            <a:xfrm>
              <a:off x="2880" y="1379"/>
              <a:ext cx="656" cy="1146"/>
            </a:xfrm>
            <a:custGeom>
              <a:avLst/>
              <a:gdLst>
                <a:gd name="T0" fmla="*/ 655 w 656"/>
                <a:gd name="T1" fmla="*/ 0 h 1145"/>
                <a:gd name="T2" fmla="*/ 0 w 656"/>
                <a:gd name="T3" fmla="*/ 1149 h 1145"/>
                <a:gd name="T4" fmla="*/ 655 w 656"/>
                <a:gd name="T5" fmla="*/ 658 h 1145"/>
                <a:gd name="T6" fmla="*/ 655 w 656"/>
                <a:gd name="T7" fmla="*/ 0 h 11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6"/>
                <a:gd name="T13" fmla="*/ 0 h 1145"/>
                <a:gd name="T14" fmla="*/ 656 w 656"/>
                <a:gd name="T15" fmla="*/ 1145 h 11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6" h="1145">
                  <a:moveTo>
                    <a:pt x="655" y="0"/>
                  </a:moveTo>
                  <a:lnTo>
                    <a:pt x="0" y="1144"/>
                  </a:lnTo>
                  <a:lnTo>
                    <a:pt x="655" y="653"/>
                  </a:lnTo>
                  <a:lnTo>
                    <a:pt x="655" y="0"/>
                  </a:lnTo>
                </a:path>
              </a:pathLst>
            </a:custGeom>
            <a:solidFill>
              <a:srgbClr val="804000"/>
            </a:solidFill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7" name="Freeform 19"/>
            <p:cNvSpPr>
              <a:spLocks/>
            </p:cNvSpPr>
            <p:nvPr/>
          </p:nvSpPr>
          <p:spPr bwMode="auto">
            <a:xfrm>
              <a:off x="2880" y="2033"/>
              <a:ext cx="2296" cy="492"/>
            </a:xfrm>
            <a:custGeom>
              <a:avLst/>
              <a:gdLst>
                <a:gd name="T0" fmla="*/ 2299 w 2295"/>
                <a:gd name="T1" fmla="*/ 0 h 492"/>
                <a:gd name="T2" fmla="*/ 655 w 2295"/>
                <a:gd name="T3" fmla="*/ 0 h 492"/>
                <a:gd name="T4" fmla="*/ 0 w 2295"/>
                <a:gd name="T5" fmla="*/ 491 h 492"/>
                <a:gd name="T6" fmla="*/ 2299 w 2295"/>
                <a:gd name="T7" fmla="*/ 0 h 4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95"/>
                <a:gd name="T13" fmla="*/ 0 h 492"/>
                <a:gd name="T14" fmla="*/ 2295 w 2295"/>
                <a:gd name="T15" fmla="*/ 492 h 4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95" h="492">
                  <a:moveTo>
                    <a:pt x="2294" y="0"/>
                  </a:moveTo>
                  <a:lnTo>
                    <a:pt x="655" y="0"/>
                  </a:lnTo>
                  <a:lnTo>
                    <a:pt x="0" y="491"/>
                  </a:lnTo>
                  <a:lnTo>
                    <a:pt x="2294" y="0"/>
                  </a:lnTo>
                </a:path>
              </a:pathLst>
            </a:custGeom>
            <a:solidFill>
              <a:srgbClr val="402000"/>
            </a:solidFill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8" name="Rectangle 20"/>
            <p:cNvSpPr>
              <a:spLocks noChangeArrowheads="1"/>
            </p:cNvSpPr>
            <p:nvPr/>
          </p:nvSpPr>
          <p:spPr bwMode="auto">
            <a:xfrm>
              <a:off x="3798" y="1517"/>
              <a:ext cx="1150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5" tIns="44444" rIns="90475" bIns="44444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/>
                <a:t>Cyclical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6089650" y="3976688"/>
            <a:ext cx="3644900" cy="1814512"/>
            <a:chOff x="2876" y="2505"/>
            <a:chExt cx="2296" cy="1143"/>
          </a:xfrm>
        </p:grpSpPr>
        <p:sp>
          <p:nvSpPr>
            <p:cNvPr id="52231" name="Rectangle 22"/>
            <p:cNvSpPr>
              <a:spLocks noChangeArrowheads="1"/>
            </p:cNvSpPr>
            <p:nvPr/>
          </p:nvSpPr>
          <p:spPr bwMode="auto">
            <a:xfrm>
              <a:off x="3533" y="2995"/>
              <a:ext cx="1627" cy="641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32" name="Freeform 23"/>
            <p:cNvSpPr>
              <a:spLocks/>
            </p:cNvSpPr>
            <p:nvPr/>
          </p:nvSpPr>
          <p:spPr bwMode="auto">
            <a:xfrm>
              <a:off x="2876" y="2505"/>
              <a:ext cx="2296" cy="490"/>
            </a:xfrm>
            <a:custGeom>
              <a:avLst/>
              <a:gdLst>
                <a:gd name="T0" fmla="*/ 2299 w 2295"/>
                <a:gd name="T1" fmla="*/ 489 h 490"/>
                <a:gd name="T2" fmla="*/ 0 w 2295"/>
                <a:gd name="T3" fmla="*/ 0 h 490"/>
                <a:gd name="T4" fmla="*/ 655 w 2295"/>
                <a:gd name="T5" fmla="*/ 489 h 490"/>
                <a:gd name="T6" fmla="*/ 2299 w 2295"/>
                <a:gd name="T7" fmla="*/ 489 h 4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95"/>
                <a:gd name="T13" fmla="*/ 0 h 490"/>
                <a:gd name="T14" fmla="*/ 2295 w 2295"/>
                <a:gd name="T15" fmla="*/ 490 h 4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95" h="490">
                  <a:moveTo>
                    <a:pt x="2294" y="489"/>
                  </a:moveTo>
                  <a:lnTo>
                    <a:pt x="0" y="0"/>
                  </a:lnTo>
                  <a:lnTo>
                    <a:pt x="655" y="489"/>
                  </a:lnTo>
                  <a:lnTo>
                    <a:pt x="2294" y="489"/>
                  </a:lnTo>
                </a:path>
              </a:pathLst>
            </a:custGeom>
            <a:solidFill>
              <a:srgbClr val="1E1D7A"/>
            </a:solidFill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3" name="Freeform 24"/>
            <p:cNvSpPr>
              <a:spLocks/>
            </p:cNvSpPr>
            <p:nvPr/>
          </p:nvSpPr>
          <p:spPr bwMode="auto">
            <a:xfrm>
              <a:off x="2876" y="2505"/>
              <a:ext cx="657" cy="1143"/>
            </a:xfrm>
            <a:custGeom>
              <a:avLst/>
              <a:gdLst>
                <a:gd name="T0" fmla="*/ 660 w 656"/>
                <a:gd name="T1" fmla="*/ 1142 h 1143"/>
                <a:gd name="T2" fmla="*/ 660 w 656"/>
                <a:gd name="T3" fmla="*/ 489 h 1143"/>
                <a:gd name="T4" fmla="*/ 0 w 656"/>
                <a:gd name="T5" fmla="*/ 0 h 1143"/>
                <a:gd name="T6" fmla="*/ 660 w 656"/>
                <a:gd name="T7" fmla="*/ 1142 h 11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6"/>
                <a:gd name="T13" fmla="*/ 0 h 1143"/>
                <a:gd name="T14" fmla="*/ 656 w 656"/>
                <a:gd name="T15" fmla="*/ 1143 h 11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6" h="1143">
                  <a:moveTo>
                    <a:pt x="655" y="1142"/>
                  </a:moveTo>
                  <a:lnTo>
                    <a:pt x="655" y="489"/>
                  </a:lnTo>
                  <a:lnTo>
                    <a:pt x="0" y="0"/>
                  </a:lnTo>
                  <a:lnTo>
                    <a:pt x="655" y="1142"/>
                  </a:lnTo>
                </a:path>
              </a:pathLst>
            </a:custGeom>
            <a:solidFill>
              <a:srgbClr val="26269D"/>
            </a:solidFill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4" name="Rectangle 25"/>
            <p:cNvSpPr>
              <a:spLocks noChangeArrowheads="1"/>
            </p:cNvSpPr>
            <p:nvPr/>
          </p:nvSpPr>
          <p:spPr bwMode="auto">
            <a:xfrm>
              <a:off x="3746" y="3133"/>
              <a:ext cx="1246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5" tIns="44444" rIns="90475" bIns="44444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Random</a:t>
              </a:r>
            </a:p>
          </p:txBody>
        </p:sp>
      </p:grpSp>
      <p:sp>
        <p:nvSpPr>
          <p:cNvPr id="66586" name="Rectangle 26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906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Time Series Components</a:t>
            </a:r>
          </a:p>
        </p:txBody>
      </p:sp>
    </p:spTree>
    <p:extLst>
      <p:ext uri="{BB962C8B-B14F-4D97-AF65-F5344CB8AC3E}">
        <p14:creationId xmlns:p14="http://schemas.microsoft.com/office/powerpoint/2010/main" val="426803823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0" y="381000"/>
            <a:ext cx="8128000" cy="9144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 anchorCtr="1"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Components of Demand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 flipV="1">
            <a:off x="3021014" y="2298700"/>
            <a:ext cx="6351587" cy="2940050"/>
          </a:xfrm>
          <a:prstGeom prst="line">
            <a:avLst/>
          </a:prstGeom>
          <a:noFill/>
          <a:ln w="76200">
            <a:solidFill>
              <a:srgbClr val="CA8C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 flipV="1">
            <a:off x="2597150" y="3822700"/>
            <a:ext cx="664845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2289175" y="1917701"/>
            <a:ext cx="7337424" cy="4419600"/>
            <a:chOff x="570" y="1208"/>
            <a:chExt cx="4622" cy="2784"/>
          </a:xfrm>
        </p:grpSpPr>
        <p:sp>
          <p:nvSpPr>
            <p:cNvPr id="54297" name="Text Box 22"/>
            <p:cNvSpPr txBox="1">
              <a:spLocks noChangeArrowheads="1"/>
            </p:cNvSpPr>
            <p:nvPr/>
          </p:nvSpPr>
          <p:spPr bwMode="auto">
            <a:xfrm rot="16200000">
              <a:off x="-280" y="2180"/>
              <a:ext cx="193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008" tIns="50004" rIns="100008" bIns="50004">
              <a:spAutoFit/>
            </a:bodyPr>
            <a:lstStyle>
              <a:lvl1pPr defTabSz="100012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10001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100012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100012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100012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Demand for product or service</a:t>
              </a:r>
            </a:p>
          </p:txBody>
        </p:sp>
        <p:sp>
          <p:nvSpPr>
            <p:cNvPr id="54298" name="Freeform 32"/>
            <p:cNvSpPr>
              <a:spLocks/>
            </p:cNvSpPr>
            <p:nvPr/>
          </p:nvSpPr>
          <p:spPr bwMode="auto">
            <a:xfrm>
              <a:off x="776" y="1208"/>
              <a:ext cx="4416" cy="2400"/>
            </a:xfrm>
            <a:custGeom>
              <a:avLst/>
              <a:gdLst>
                <a:gd name="T0" fmla="*/ 0 w 4416"/>
                <a:gd name="T1" fmla="*/ 0 h 2400"/>
                <a:gd name="T2" fmla="*/ 0 w 4416"/>
                <a:gd name="T3" fmla="*/ 2400 h 2400"/>
                <a:gd name="T4" fmla="*/ 4416 w 4416"/>
                <a:gd name="T5" fmla="*/ 2400 h 2400"/>
                <a:gd name="T6" fmla="*/ 0 60000 65536"/>
                <a:gd name="T7" fmla="*/ 0 60000 65536"/>
                <a:gd name="T8" fmla="*/ 0 60000 65536"/>
                <a:gd name="T9" fmla="*/ 0 w 4416"/>
                <a:gd name="T10" fmla="*/ 0 h 2400"/>
                <a:gd name="T11" fmla="*/ 4416 w 4416"/>
                <a:gd name="T12" fmla="*/ 2400 h 24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16" h="2400">
                  <a:moveTo>
                    <a:pt x="0" y="0"/>
                  </a:moveTo>
                  <a:lnTo>
                    <a:pt x="0" y="2400"/>
                  </a:lnTo>
                  <a:lnTo>
                    <a:pt x="4416" y="240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9" name="Rectangle 33"/>
            <p:cNvSpPr>
              <a:spLocks noChangeArrowheads="1"/>
            </p:cNvSpPr>
            <p:nvPr/>
          </p:nvSpPr>
          <p:spPr bwMode="auto">
            <a:xfrm>
              <a:off x="1112" y="3415"/>
              <a:ext cx="385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377825" algn="ctr"/>
                  <a:tab pos="2100263" algn="ctr"/>
                  <a:tab pos="3052763" algn="ctr"/>
                  <a:tab pos="3810000" algn="ctr"/>
                  <a:tab pos="5519738" algn="ctr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377825" algn="ctr"/>
                  <a:tab pos="2100263" algn="ctr"/>
                  <a:tab pos="3052763" algn="ctr"/>
                  <a:tab pos="3810000" algn="ctr"/>
                  <a:tab pos="5519738" algn="ctr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377825" algn="ctr"/>
                  <a:tab pos="2100263" algn="ctr"/>
                  <a:tab pos="3052763" algn="ctr"/>
                  <a:tab pos="3810000" algn="ctr"/>
                  <a:tab pos="5519738" algn="ctr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377825" algn="ctr"/>
                  <a:tab pos="2100263" algn="ctr"/>
                  <a:tab pos="3052763" algn="ctr"/>
                  <a:tab pos="3810000" algn="ctr"/>
                  <a:tab pos="5519738" algn="ct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377825" algn="ctr"/>
                  <a:tab pos="2100263" algn="ctr"/>
                  <a:tab pos="3052763" algn="ctr"/>
                  <a:tab pos="3810000" algn="ctr"/>
                  <a:tab pos="5519738" algn="ct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77825" algn="ctr"/>
                  <a:tab pos="2100263" algn="ctr"/>
                  <a:tab pos="3052763" algn="ctr"/>
                  <a:tab pos="3810000" algn="ctr"/>
                  <a:tab pos="5519738" algn="ct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77825" algn="ctr"/>
                  <a:tab pos="2100263" algn="ctr"/>
                  <a:tab pos="3052763" algn="ctr"/>
                  <a:tab pos="3810000" algn="ctr"/>
                  <a:tab pos="5519738" algn="ct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77825" algn="ctr"/>
                  <a:tab pos="2100263" algn="ctr"/>
                  <a:tab pos="3052763" algn="ctr"/>
                  <a:tab pos="3810000" algn="ctr"/>
                  <a:tab pos="5519738" algn="ct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77825" algn="ctr"/>
                  <a:tab pos="2100263" algn="ctr"/>
                  <a:tab pos="3052763" algn="ctr"/>
                  <a:tab pos="3810000" algn="ctr"/>
                  <a:tab pos="5519738" algn="ct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	|	|		|	|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	1	2		3	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			Year</a:t>
              </a:r>
            </a:p>
          </p:txBody>
        </p:sp>
      </p:grpSp>
      <p:sp>
        <p:nvSpPr>
          <p:cNvPr id="42018" name="Freeform 34"/>
          <p:cNvSpPr>
            <a:spLocks/>
          </p:cNvSpPr>
          <p:nvPr/>
        </p:nvSpPr>
        <p:spPr bwMode="auto">
          <a:xfrm>
            <a:off x="3040064" y="1838325"/>
            <a:ext cx="6118225" cy="3506788"/>
          </a:xfrm>
          <a:custGeom>
            <a:avLst/>
            <a:gdLst>
              <a:gd name="T0" fmla="*/ 0 w 3854"/>
              <a:gd name="T1" fmla="*/ 2147483646 h 2209"/>
              <a:gd name="T2" fmla="*/ 2147483646 w 3854"/>
              <a:gd name="T3" fmla="*/ 2147483646 h 2209"/>
              <a:gd name="T4" fmla="*/ 2147483646 w 3854"/>
              <a:gd name="T5" fmla="*/ 2147483646 h 2209"/>
              <a:gd name="T6" fmla="*/ 2147483646 w 3854"/>
              <a:gd name="T7" fmla="*/ 2147483646 h 2209"/>
              <a:gd name="T8" fmla="*/ 2147483646 w 3854"/>
              <a:gd name="T9" fmla="*/ 2147483646 h 2209"/>
              <a:gd name="T10" fmla="*/ 2147483646 w 3854"/>
              <a:gd name="T11" fmla="*/ 2147483646 h 2209"/>
              <a:gd name="T12" fmla="*/ 2147483646 w 3854"/>
              <a:gd name="T13" fmla="*/ 2147483646 h 2209"/>
              <a:gd name="T14" fmla="*/ 2147483646 w 3854"/>
              <a:gd name="T15" fmla="*/ 2147483646 h 2209"/>
              <a:gd name="T16" fmla="*/ 2147483646 w 3854"/>
              <a:gd name="T17" fmla="*/ 2147483646 h 2209"/>
              <a:gd name="T18" fmla="*/ 2147483646 w 3854"/>
              <a:gd name="T19" fmla="*/ 2147483646 h 2209"/>
              <a:gd name="T20" fmla="*/ 2147483646 w 3854"/>
              <a:gd name="T21" fmla="*/ 2147483646 h 2209"/>
              <a:gd name="T22" fmla="*/ 2147483646 w 3854"/>
              <a:gd name="T23" fmla="*/ 2147483646 h 2209"/>
              <a:gd name="T24" fmla="*/ 2147483646 w 3854"/>
              <a:gd name="T25" fmla="*/ 2147483646 h 2209"/>
              <a:gd name="T26" fmla="*/ 2147483646 w 3854"/>
              <a:gd name="T27" fmla="*/ 2147483646 h 2209"/>
              <a:gd name="T28" fmla="*/ 2147483646 w 3854"/>
              <a:gd name="T29" fmla="*/ 2147483646 h 2209"/>
              <a:gd name="T30" fmla="*/ 2147483646 w 3854"/>
              <a:gd name="T31" fmla="*/ 2147483646 h 2209"/>
              <a:gd name="T32" fmla="*/ 2147483646 w 3854"/>
              <a:gd name="T33" fmla="*/ 2147483646 h 2209"/>
              <a:gd name="T34" fmla="*/ 2147483646 w 3854"/>
              <a:gd name="T35" fmla="*/ 2147483646 h 2209"/>
              <a:gd name="T36" fmla="*/ 2147483646 w 3854"/>
              <a:gd name="T37" fmla="*/ 2147483646 h 2209"/>
              <a:gd name="T38" fmla="*/ 2147483646 w 3854"/>
              <a:gd name="T39" fmla="*/ 2147483646 h 2209"/>
              <a:gd name="T40" fmla="*/ 2147483646 w 3854"/>
              <a:gd name="T41" fmla="*/ 2147483646 h 2209"/>
              <a:gd name="T42" fmla="*/ 2147483646 w 3854"/>
              <a:gd name="T43" fmla="*/ 2147483646 h 2209"/>
              <a:gd name="T44" fmla="*/ 2147483646 w 3854"/>
              <a:gd name="T45" fmla="*/ 2147483646 h 2209"/>
              <a:gd name="T46" fmla="*/ 2147483646 w 3854"/>
              <a:gd name="T47" fmla="*/ 2147483646 h 2209"/>
              <a:gd name="T48" fmla="*/ 2147483646 w 3854"/>
              <a:gd name="T49" fmla="*/ 2147483646 h 2209"/>
              <a:gd name="T50" fmla="*/ 2147483646 w 3854"/>
              <a:gd name="T51" fmla="*/ 2147483646 h 220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3854"/>
              <a:gd name="T79" fmla="*/ 0 h 2209"/>
              <a:gd name="T80" fmla="*/ 3854 w 3854"/>
              <a:gd name="T81" fmla="*/ 2209 h 220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3854" h="2209">
                <a:moveTo>
                  <a:pt x="0" y="2209"/>
                </a:moveTo>
                <a:cubicBezTo>
                  <a:pt x="37" y="2128"/>
                  <a:pt x="75" y="2047"/>
                  <a:pt x="108" y="1970"/>
                </a:cubicBezTo>
                <a:cubicBezTo>
                  <a:pt x="141" y="1893"/>
                  <a:pt x="155" y="1765"/>
                  <a:pt x="200" y="1747"/>
                </a:cubicBezTo>
                <a:cubicBezTo>
                  <a:pt x="245" y="1729"/>
                  <a:pt x="317" y="1827"/>
                  <a:pt x="377" y="1862"/>
                </a:cubicBezTo>
                <a:cubicBezTo>
                  <a:pt x="437" y="1897"/>
                  <a:pt x="488" y="1902"/>
                  <a:pt x="561" y="1955"/>
                </a:cubicBezTo>
                <a:cubicBezTo>
                  <a:pt x="634" y="2008"/>
                  <a:pt x="750" y="2200"/>
                  <a:pt x="815" y="2178"/>
                </a:cubicBezTo>
                <a:cubicBezTo>
                  <a:pt x="880" y="2156"/>
                  <a:pt x="895" y="1910"/>
                  <a:pt x="954" y="1824"/>
                </a:cubicBezTo>
                <a:cubicBezTo>
                  <a:pt x="1013" y="1738"/>
                  <a:pt x="1120" y="1740"/>
                  <a:pt x="1169" y="1662"/>
                </a:cubicBezTo>
                <a:cubicBezTo>
                  <a:pt x="1218" y="1584"/>
                  <a:pt x="1204" y="1436"/>
                  <a:pt x="1246" y="1355"/>
                </a:cubicBezTo>
                <a:cubicBezTo>
                  <a:pt x="1288" y="1274"/>
                  <a:pt x="1363" y="1158"/>
                  <a:pt x="1423" y="1178"/>
                </a:cubicBezTo>
                <a:cubicBezTo>
                  <a:pt x="1483" y="1198"/>
                  <a:pt x="1551" y="1429"/>
                  <a:pt x="1608" y="1478"/>
                </a:cubicBezTo>
                <a:cubicBezTo>
                  <a:pt x="1665" y="1527"/>
                  <a:pt x="1701" y="1451"/>
                  <a:pt x="1762" y="1470"/>
                </a:cubicBezTo>
                <a:cubicBezTo>
                  <a:pt x="1823" y="1489"/>
                  <a:pt x="1920" y="1604"/>
                  <a:pt x="1977" y="1593"/>
                </a:cubicBezTo>
                <a:cubicBezTo>
                  <a:pt x="2034" y="1582"/>
                  <a:pt x="2085" y="1466"/>
                  <a:pt x="2108" y="1401"/>
                </a:cubicBezTo>
                <a:cubicBezTo>
                  <a:pt x="2131" y="1336"/>
                  <a:pt x="2091" y="1237"/>
                  <a:pt x="2115" y="1201"/>
                </a:cubicBezTo>
                <a:cubicBezTo>
                  <a:pt x="2139" y="1165"/>
                  <a:pt x="2221" y="1227"/>
                  <a:pt x="2254" y="1186"/>
                </a:cubicBezTo>
                <a:cubicBezTo>
                  <a:pt x="2287" y="1145"/>
                  <a:pt x="2278" y="1047"/>
                  <a:pt x="2315" y="955"/>
                </a:cubicBezTo>
                <a:cubicBezTo>
                  <a:pt x="2352" y="863"/>
                  <a:pt x="2413" y="669"/>
                  <a:pt x="2477" y="632"/>
                </a:cubicBezTo>
                <a:cubicBezTo>
                  <a:pt x="2541" y="595"/>
                  <a:pt x="2631" y="681"/>
                  <a:pt x="2700" y="732"/>
                </a:cubicBezTo>
                <a:cubicBezTo>
                  <a:pt x="2769" y="783"/>
                  <a:pt x="2833" y="881"/>
                  <a:pt x="2892" y="939"/>
                </a:cubicBezTo>
                <a:cubicBezTo>
                  <a:pt x="2951" y="997"/>
                  <a:pt x="3013" y="1078"/>
                  <a:pt x="3054" y="1078"/>
                </a:cubicBezTo>
                <a:cubicBezTo>
                  <a:pt x="3095" y="1078"/>
                  <a:pt x="3094" y="981"/>
                  <a:pt x="3139" y="939"/>
                </a:cubicBezTo>
                <a:cubicBezTo>
                  <a:pt x="3184" y="897"/>
                  <a:pt x="3281" y="945"/>
                  <a:pt x="3323" y="824"/>
                </a:cubicBezTo>
                <a:cubicBezTo>
                  <a:pt x="3365" y="703"/>
                  <a:pt x="3374" y="347"/>
                  <a:pt x="3392" y="216"/>
                </a:cubicBezTo>
                <a:cubicBezTo>
                  <a:pt x="3410" y="85"/>
                  <a:pt x="3354" y="0"/>
                  <a:pt x="3431" y="39"/>
                </a:cubicBezTo>
                <a:cubicBezTo>
                  <a:pt x="3508" y="78"/>
                  <a:pt x="3681" y="262"/>
                  <a:pt x="3854" y="447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7358064" y="3900490"/>
            <a:ext cx="2122487" cy="1087438"/>
            <a:chOff x="3763" y="2585"/>
            <a:chExt cx="1337" cy="685"/>
          </a:xfrm>
        </p:grpSpPr>
        <p:sp>
          <p:nvSpPr>
            <p:cNvPr id="54295" name="Text Box 21"/>
            <p:cNvSpPr txBox="1">
              <a:spLocks noChangeArrowheads="1"/>
            </p:cNvSpPr>
            <p:nvPr/>
          </p:nvSpPr>
          <p:spPr bwMode="auto">
            <a:xfrm>
              <a:off x="3763" y="2844"/>
              <a:ext cx="1337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008" tIns="50004" rIns="100008" bIns="50004">
              <a:spAutoFit/>
            </a:bodyPr>
            <a:lstStyle>
              <a:lvl1pPr defTabSz="100012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10001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100012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100012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100012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200"/>
                <a:t>Average demand over four years</a:t>
              </a:r>
            </a:p>
          </p:txBody>
        </p:sp>
        <p:sp>
          <p:nvSpPr>
            <p:cNvPr id="54296" name="Line 35"/>
            <p:cNvSpPr>
              <a:spLocks noChangeShapeType="1"/>
            </p:cNvSpPr>
            <p:nvPr/>
          </p:nvSpPr>
          <p:spPr bwMode="auto">
            <a:xfrm flipH="1" flipV="1">
              <a:off x="4177" y="2585"/>
              <a:ext cx="47" cy="28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3440113" y="2127251"/>
            <a:ext cx="3395662" cy="2309813"/>
            <a:chOff x="1295" y="1340"/>
            <a:chExt cx="2139" cy="1455"/>
          </a:xfrm>
        </p:grpSpPr>
        <p:sp>
          <p:nvSpPr>
            <p:cNvPr id="54291" name="Text Box 17"/>
            <p:cNvSpPr txBox="1">
              <a:spLocks noChangeArrowheads="1"/>
            </p:cNvSpPr>
            <p:nvPr/>
          </p:nvSpPr>
          <p:spPr bwMode="auto">
            <a:xfrm>
              <a:off x="1303" y="1340"/>
              <a:ext cx="1220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008" tIns="50004" rIns="100008" bIns="50004">
              <a:spAutoFit/>
            </a:bodyPr>
            <a:lstStyle>
              <a:lvl1pPr defTabSz="100012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10001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100012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100012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100012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200"/>
                <a:t>Seasonal peaks</a:t>
              </a:r>
            </a:p>
          </p:txBody>
        </p:sp>
        <p:sp>
          <p:nvSpPr>
            <p:cNvPr id="54292" name="Line 36"/>
            <p:cNvSpPr>
              <a:spLocks noChangeShapeType="1"/>
            </p:cNvSpPr>
            <p:nvPr/>
          </p:nvSpPr>
          <p:spPr bwMode="auto">
            <a:xfrm>
              <a:off x="2089" y="1565"/>
              <a:ext cx="1345" cy="2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3" name="Line 37"/>
            <p:cNvSpPr>
              <a:spLocks noChangeShapeType="1"/>
            </p:cNvSpPr>
            <p:nvPr/>
          </p:nvSpPr>
          <p:spPr bwMode="auto">
            <a:xfrm>
              <a:off x="2000" y="1577"/>
              <a:ext cx="415" cy="68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4" name="Line 38"/>
            <p:cNvSpPr>
              <a:spLocks noChangeShapeType="1"/>
            </p:cNvSpPr>
            <p:nvPr/>
          </p:nvSpPr>
          <p:spPr bwMode="auto">
            <a:xfrm flipH="1">
              <a:off x="1295" y="1557"/>
              <a:ext cx="647" cy="12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6497638" y="1381125"/>
            <a:ext cx="1966912" cy="1498600"/>
            <a:chOff x="3221" y="870"/>
            <a:chExt cx="1239" cy="944"/>
          </a:xfrm>
        </p:grpSpPr>
        <p:sp>
          <p:nvSpPr>
            <p:cNvPr id="54289" name="Text Box 18"/>
            <p:cNvSpPr txBox="1">
              <a:spLocks noChangeArrowheads="1"/>
            </p:cNvSpPr>
            <p:nvPr/>
          </p:nvSpPr>
          <p:spPr bwMode="auto">
            <a:xfrm>
              <a:off x="3221" y="870"/>
              <a:ext cx="1239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008" tIns="50004" rIns="100008" bIns="50004">
              <a:spAutoFit/>
            </a:bodyPr>
            <a:lstStyle>
              <a:lvl1pPr defTabSz="100012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10001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100012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100012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100012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200"/>
                <a:t>Trend component</a:t>
              </a:r>
            </a:p>
          </p:txBody>
        </p:sp>
        <p:sp>
          <p:nvSpPr>
            <p:cNvPr id="54290" name="Line 39"/>
            <p:cNvSpPr>
              <a:spLocks noChangeShapeType="1"/>
            </p:cNvSpPr>
            <p:nvPr/>
          </p:nvSpPr>
          <p:spPr bwMode="auto">
            <a:xfrm>
              <a:off x="3823" y="1253"/>
              <a:ext cx="284" cy="56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8340725" y="3171826"/>
            <a:ext cx="1855788" cy="676275"/>
            <a:chOff x="4358" y="1998"/>
            <a:chExt cx="1169" cy="426"/>
          </a:xfrm>
        </p:grpSpPr>
        <p:sp>
          <p:nvSpPr>
            <p:cNvPr id="54287" name="Text Box 19"/>
            <p:cNvSpPr txBox="1">
              <a:spLocks noChangeArrowheads="1"/>
            </p:cNvSpPr>
            <p:nvPr/>
          </p:nvSpPr>
          <p:spPr bwMode="auto">
            <a:xfrm>
              <a:off x="4581" y="1998"/>
              <a:ext cx="946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008" tIns="50004" rIns="100008" bIns="50004">
              <a:spAutoFit/>
            </a:bodyPr>
            <a:lstStyle>
              <a:lvl1pPr defTabSz="100012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10001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100012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100012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100012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200"/>
                <a:t>Actual demand</a:t>
              </a:r>
            </a:p>
          </p:txBody>
        </p:sp>
        <p:sp>
          <p:nvSpPr>
            <p:cNvPr id="54288" name="Line 40"/>
            <p:cNvSpPr>
              <a:spLocks noChangeShapeType="1"/>
            </p:cNvSpPr>
            <p:nvPr/>
          </p:nvSpPr>
          <p:spPr bwMode="auto">
            <a:xfrm flipH="1" flipV="1">
              <a:off x="4358" y="2060"/>
              <a:ext cx="284" cy="1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4829175" y="4298951"/>
            <a:ext cx="1492250" cy="1173163"/>
            <a:chOff x="2170" y="2708"/>
            <a:chExt cx="940" cy="739"/>
          </a:xfrm>
        </p:grpSpPr>
        <p:sp>
          <p:nvSpPr>
            <p:cNvPr id="54285" name="Text Box 30"/>
            <p:cNvSpPr txBox="1">
              <a:spLocks noChangeArrowheads="1"/>
            </p:cNvSpPr>
            <p:nvPr/>
          </p:nvSpPr>
          <p:spPr bwMode="auto">
            <a:xfrm>
              <a:off x="2170" y="3021"/>
              <a:ext cx="940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008" tIns="50004" rIns="100008" bIns="50004">
              <a:spAutoFit/>
            </a:bodyPr>
            <a:lstStyle>
              <a:lvl1pPr defTabSz="100012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10001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100012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100012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100012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200"/>
                <a:t>Random variation</a:t>
              </a:r>
            </a:p>
          </p:txBody>
        </p:sp>
        <p:sp>
          <p:nvSpPr>
            <p:cNvPr id="54286" name="Line 41"/>
            <p:cNvSpPr>
              <a:spLocks noChangeShapeType="1"/>
            </p:cNvSpPr>
            <p:nvPr/>
          </p:nvSpPr>
          <p:spPr bwMode="auto">
            <a:xfrm flipH="1" flipV="1">
              <a:off x="2676" y="2708"/>
              <a:ext cx="1" cy="3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9144000" y="6096000"/>
            <a:ext cx="10075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Figure 4.1</a:t>
            </a:r>
          </a:p>
        </p:txBody>
      </p:sp>
    </p:spTree>
    <p:extLst>
      <p:ext uri="{BB962C8B-B14F-4D97-AF65-F5344CB8AC3E}">
        <p14:creationId xmlns:p14="http://schemas.microsoft.com/office/powerpoint/2010/main" val="103562144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  <p:bldP spid="42004" grpId="0" animBg="1"/>
      <p:bldP spid="42018" grpId="0" animBg="1"/>
      <p:bldP spid="4203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05100" y="1790700"/>
            <a:ext cx="6781800" cy="3276600"/>
          </a:xfrm>
          <a:noFill/>
        </p:spPr>
        <p:txBody>
          <a:bodyPr vert="horz" lIns="90475" tIns="44444" rIns="90475" bIns="44444" rtlCol="0">
            <a:normAutofit/>
          </a:bodyPr>
          <a:lstStyle/>
          <a:p>
            <a:pPr marL="482600" indent="-482600">
              <a:buFont typeface="Wingdings" panose="05000000000000000000" pitchFamily="2" charset="2"/>
              <a:buChar char="þ"/>
            </a:pPr>
            <a:r>
              <a:rPr lang="en-US" altLang="en-US" smtClean="0"/>
              <a:t>Persistent, overall upward or downward pattern</a:t>
            </a:r>
          </a:p>
          <a:p>
            <a:pPr marL="482600" indent="-482600">
              <a:buFont typeface="Wingdings" panose="05000000000000000000" pitchFamily="2" charset="2"/>
              <a:buChar char="þ"/>
            </a:pPr>
            <a:r>
              <a:rPr lang="en-US" altLang="en-US" smtClean="0"/>
              <a:t>Changes due to population, technology, age, etc.</a:t>
            </a:r>
          </a:p>
          <a:p>
            <a:pPr marL="482600" indent="-482600">
              <a:buFont typeface="Wingdings" panose="05000000000000000000" pitchFamily="2" charset="2"/>
              <a:buChar char="þ"/>
            </a:pPr>
            <a:r>
              <a:rPr lang="en-US" altLang="en-US" smtClean="0"/>
              <a:t>Typically several years duration </a:t>
            </a:r>
          </a:p>
        </p:txBody>
      </p:sp>
      <p:sp>
        <p:nvSpPr>
          <p:cNvPr id="68649" name="Rectangle 41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144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Trend Component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6477000" y="4724400"/>
            <a:ext cx="3048000" cy="1600200"/>
            <a:chOff x="3120" y="2976"/>
            <a:chExt cx="1920" cy="1008"/>
          </a:xfrm>
        </p:grpSpPr>
        <p:sp>
          <p:nvSpPr>
            <p:cNvPr id="56325" name="Freeform 43"/>
            <p:cNvSpPr>
              <a:spLocks/>
            </p:cNvSpPr>
            <p:nvPr/>
          </p:nvSpPr>
          <p:spPr bwMode="auto">
            <a:xfrm>
              <a:off x="3120" y="2976"/>
              <a:ext cx="1920" cy="1008"/>
            </a:xfrm>
            <a:custGeom>
              <a:avLst/>
              <a:gdLst>
                <a:gd name="T0" fmla="*/ 0 w 1920"/>
                <a:gd name="T1" fmla="*/ 0 h 1008"/>
                <a:gd name="T2" fmla="*/ 0 w 1920"/>
                <a:gd name="T3" fmla="*/ 1008 h 1008"/>
                <a:gd name="T4" fmla="*/ 1920 w 1920"/>
                <a:gd name="T5" fmla="*/ 1008 h 1008"/>
                <a:gd name="T6" fmla="*/ 0 60000 65536"/>
                <a:gd name="T7" fmla="*/ 0 60000 65536"/>
                <a:gd name="T8" fmla="*/ 0 60000 65536"/>
                <a:gd name="T9" fmla="*/ 0 w 1920"/>
                <a:gd name="T10" fmla="*/ 0 h 1008"/>
                <a:gd name="T11" fmla="*/ 1920 w 1920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0" h="1008">
                  <a:moveTo>
                    <a:pt x="0" y="0"/>
                  </a:moveTo>
                  <a:lnTo>
                    <a:pt x="0" y="1008"/>
                  </a:lnTo>
                  <a:lnTo>
                    <a:pt x="1920" y="100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6" name="Line 44"/>
            <p:cNvSpPr>
              <a:spLocks noChangeShapeType="1"/>
            </p:cNvSpPr>
            <p:nvPr/>
          </p:nvSpPr>
          <p:spPr bwMode="auto">
            <a:xfrm>
              <a:off x="3216" y="3120"/>
              <a:ext cx="1728" cy="672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548116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81300" y="1828800"/>
            <a:ext cx="6629400" cy="2438400"/>
          </a:xfrm>
          <a:noFill/>
        </p:spPr>
        <p:txBody>
          <a:bodyPr vert="horz" lIns="90475" tIns="44444" rIns="90475" bIns="44444" rtlCol="0">
            <a:normAutofit/>
          </a:bodyPr>
          <a:lstStyle/>
          <a:p>
            <a:pPr marL="482600" indent="-482600">
              <a:buFont typeface="Wingdings" panose="05000000000000000000" pitchFamily="2" charset="2"/>
              <a:buChar char="þ"/>
            </a:pPr>
            <a:r>
              <a:rPr lang="en-US" altLang="en-US" smtClean="0"/>
              <a:t>Regular pattern of up and down fluctuations</a:t>
            </a:r>
          </a:p>
          <a:p>
            <a:pPr marL="482600" indent="-482600">
              <a:buFont typeface="Wingdings" panose="05000000000000000000" pitchFamily="2" charset="2"/>
              <a:buChar char="þ"/>
            </a:pPr>
            <a:r>
              <a:rPr lang="en-US" altLang="en-US" smtClean="0"/>
              <a:t>Due to weather, customs, etc.</a:t>
            </a:r>
          </a:p>
          <a:p>
            <a:pPr marL="482600" indent="-482600">
              <a:buFont typeface="Wingdings" panose="05000000000000000000" pitchFamily="2" charset="2"/>
              <a:buChar char="þ"/>
            </a:pPr>
            <a:r>
              <a:rPr lang="en-US" altLang="en-US" smtClean="0"/>
              <a:t>Occurs within a single year </a:t>
            </a:r>
          </a:p>
        </p:txBody>
      </p:sp>
      <p:sp>
        <p:nvSpPr>
          <p:cNvPr id="70701" name="Rectangle 45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9906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 anchorCtr="1">
            <a:norm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Seasonal Component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4508500" y="4089400"/>
            <a:ext cx="5270500" cy="2565400"/>
            <a:chOff x="1880" y="2576"/>
            <a:chExt cx="3320" cy="1616"/>
          </a:xfrm>
        </p:grpSpPr>
        <p:sp>
          <p:nvSpPr>
            <p:cNvPr id="58373" name="Rectangle 51"/>
            <p:cNvSpPr>
              <a:spLocks noChangeArrowheads="1"/>
            </p:cNvSpPr>
            <p:nvPr/>
          </p:nvSpPr>
          <p:spPr bwMode="auto">
            <a:xfrm>
              <a:off x="1880" y="2576"/>
              <a:ext cx="3320" cy="16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58374" name="Group 50"/>
            <p:cNvGrpSpPr>
              <a:grpSpLocks/>
            </p:cNvGrpSpPr>
            <p:nvPr/>
          </p:nvGrpSpPr>
          <p:grpSpPr bwMode="auto">
            <a:xfrm>
              <a:off x="2008" y="2659"/>
              <a:ext cx="3072" cy="1466"/>
              <a:chOff x="816" y="2699"/>
              <a:chExt cx="3072" cy="1466"/>
            </a:xfrm>
          </p:grpSpPr>
          <p:sp>
            <p:nvSpPr>
              <p:cNvPr id="58375" name="Rectangle 46"/>
              <p:cNvSpPr>
                <a:spLocks noChangeArrowheads="1"/>
              </p:cNvSpPr>
              <p:nvPr/>
            </p:nvSpPr>
            <p:spPr bwMode="auto">
              <a:xfrm>
                <a:off x="816" y="2699"/>
                <a:ext cx="303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2095500" algn="ctr"/>
                    <a:tab pos="4000500" algn="ct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2095500" algn="ctr"/>
                    <a:tab pos="4000500" algn="ct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2095500" algn="ctr"/>
                    <a:tab pos="4000500" algn="ct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2095500" algn="ctr"/>
                    <a:tab pos="4000500" algn="ct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2095500" algn="ctr"/>
                    <a:tab pos="4000500" algn="ct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2095500" algn="ctr"/>
                    <a:tab pos="4000500" algn="ct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2095500" algn="ctr"/>
                    <a:tab pos="4000500" algn="ct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2095500" algn="ctr"/>
                    <a:tab pos="4000500" algn="ct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2095500" algn="ctr"/>
                    <a:tab pos="4000500" algn="ct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		Number of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Period	Length	Seasons</a:t>
                </a:r>
              </a:p>
            </p:txBody>
          </p:sp>
          <p:sp>
            <p:nvSpPr>
              <p:cNvPr id="58376" name="Rectangle 47"/>
              <p:cNvSpPr>
                <a:spLocks noChangeArrowheads="1"/>
              </p:cNvSpPr>
              <p:nvPr/>
            </p:nvSpPr>
            <p:spPr bwMode="auto">
              <a:xfrm>
                <a:off x="880" y="3118"/>
                <a:ext cx="2864" cy="10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1524000" algn="l"/>
                    <a:tab pos="42926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1524000" algn="l"/>
                    <a:tab pos="42926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1524000" algn="l"/>
                    <a:tab pos="42926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1524000" algn="l"/>
                    <a:tab pos="42926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1524000" algn="l"/>
                    <a:tab pos="42926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1524000" algn="l"/>
                    <a:tab pos="42926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1524000" algn="l"/>
                    <a:tab pos="42926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1524000" algn="l"/>
                    <a:tab pos="42926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1524000" algn="l"/>
                    <a:tab pos="42926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Week	Day	7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Month	Week	4-4.5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Month	Day	28-31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Year	Quarter	4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Year	Month	12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Year	Week	52</a:t>
                </a:r>
              </a:p>
            </p:txBody>
          </p:sp>
          <p:sp>
            <p:nvSpPr>
              <p:cNvPr id="58377" name="Line 48"/>
              <p:cNvSpPr>
                <a:spLocks noChangeShapeType="1"/>
              </p:cNvSpPr>
              <p:nvPr/>
            </p:nvSpPr>
            <p:spPr bwMode="auto">
              <a:xfrm>
                <a:off x="816" y="3096"/>
                <a:ext cx="30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924831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16150" y="1878014"/>
            <a:ext cx="7759700" cy="3913187"/>
          </a:xfrm>
          <a:noFill/>
        </p:spPr>
        <p:txBody>
          <a:bodyPr vert="horz" lIns="90475" tIns="44444" rIns="90475" bIns="44444" rtlCol="0">
            <a:normAutofit/>
          </a:bodyPr>
          <a:lstStyle/>
          <a:p>
            <a:pPr marL="482600" indent="-482600">
              <a:buFont typeface="Wingdings" panose="05000000000000000000" pitchFamily="2" charset="2"/>
              <a:buChar char="þ"/>
            </a:pPr>
            <a:r>
              <a:rPr lang="en-US" altLang="en-US" smtClean="0"/>
              <a:t>Repeating up and down movements</a:t>
            </a:r>
          </a:p>
          <a:p>
            <a:pPr marL="482600" indent="-482600">
              <a:buFont typeface="Wingdings" panose="05000000000000000000" pitchFamily="2" charset="2"/>
              <a:buChar char="þ"/>
            </a:pPr>
            <a:r>
              <a:rPr lang="en-US" altLang="en-US" smtClean="0"/>
              <a:t>Affected by business cycle, political, and economic factors</a:t>
            </a:r>
          </a:p>
          <a:p>
            <a:pPr marL="482600" indent="-482600">
              <a:buFont typeface="Wingdings" panose="05000000000000000000" pitchFamily="2" charset="2"/>
              <a:buChar char="þ"/>
            </a:pPr>
            <a:r>
              <a:rPr lang="en-US" altLang="en-US" smtClean="0"/>
              <a:t>Multiple years duration</a:t>
            </a:r>
          </a:p>
          <a:p>
            <a:pPr marL="482600" indent="-482600">
              <a:buFont typeface="Wingdings" panose="05000000000000000000" pitchFamily="2" charset="2"/>
              <a:buChar char="þ"/>
            </a:pPr>
            <a:r>
              <a:rPr lang="en-US" altLang="en-US" smtClean="0"/>
              <a:t>Often causal or </a:t>
            </a:r>
            <a:br>
              <a:rPr lang="en-US" altLang="en-US" smtClean="0"/>
            </a:br>
            <a:r>
              <a:rPr lang="en-US" altLang="en-US" smtClean="0"/>
              <a:t>associative </a:t>
            </a:r>
            <a:br>
              <a:rPr lang="en-US" altLang="en-US" smtClean="0"/>
            </a:br>
            <a:r>
              <a:rPr lang="en-US" altLang="en-US" smtClean="0"/>
              <a:t>relationships</a:t>
            </a:r>
          </a:p>
        </p:txBody>
      </p:sp>
      <p:sp>
        <p:nvSpPr>
          <p:cNvPr id="73771" name="Rectangle 43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017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 anchorCtr="1">
            <a:norm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Cyclical Component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6140450" y="4216401"/>
            <a:ext cx="3822700" cy="2384425"/>
            <a:chOff x="2816" y="2648"/>
            <a:chExt cx="2408" cy="1502"/>
          </a:xfrm>
        </p:grpSpPr>
        <p:grpSp>
          <p:nvGrpSpPr>
            <p:cNvPr id="60421" name="Group 50"/>
            <p:cNvGrpSpPr>
              <a:grpSpLocks/>
            </p:cNvGrpSpPr>
            <p:nvPr/>
          </p:nvGrpSpPr>
          <p:grpSpPr bwMode="auto">
            <a:xfrm>
              <a:off x="2816" y="2648"/>
              <a:ext cx="2408" cy="1280"/>
              <a:chOff x="2720" y="2648"/>
              <a:chExt cx="2504" cy="1280"/>
            </a:xfrm>
          </p:grpSpPr>
          <p:sp>
            <p:nvSpPr>
              <p:cNvPr id="60423" name="Freeform 45"/>
              <p:cNvSpPr>
                <a:spLocks/>
              </p:cNvSpPr>
              <p:nvPr/>
            </p:nvSpPr>
            <p:spPr bwMode="auto">
              <a:xfrm>
                <a:off x="2720" y="2648"/>
                <a:ext cx="2504" cy="1280"/>
              </a:xfrm>
              <a:custGeom>
                <a:avLst/>
                <a:gdLst>
                  <a:gd name="T0" fmla="*/ 0 w 1920"/>
                  <a:gd name="T1" fmla="*/ 0 h 1008"/>
                  <a:gd name="T2" fmla="*/ 0 w 1920"/>
                  <a:gd name="T3" fmla="*/ 3327 h 1008"/>
                  <a:gd name="T4" fmla="*/ 7243 w 1920"/>
                  <a:gd name="T5" fmla="*/ 3327 h 1008"/>
                  <a:gd name="T6" fmla="*/ 0 60000 65536"/>
                  <a:gd name="T7" fmla="*/ 0 60000 65536"/>
                  <a:gd name="T8" fmla="*/ 0 60000 65536"/>
                  <a:gd name="T9" fmla="*/ 0 w 1920"/>
                  <a:gd name="T10" fmla="*/ 0 h 1008"/>
                  <a:gd name="T11" fmla="*/ 1920 w 1920"/>
                  <a:gd name="T12" fmla="*/ 1008 h 10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0" h="1008">
                    <a:moveTo>
                      <a:pt x="0" y="0"/>
                    </a:moveTo>
                    <a:lnTo>
                      <a:pt x="0" y="1008"/>
                    </a:lnTo>
                    <a:lnTo>
                      <a:pt x="1920" y="1008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24" name="Freeform 47"/>
              <p:cNvSpPr>
                <a:spLocks/>
              </p:cNvSpPr>
              <p:nvPr/>
            </p:nvSpPr>
            <p:spPr bwMode="auto">
              <a:xfrm>
                <a:off x="2832" y="2696"/>
                <a:ext cx="2344" cy="1080"/>
              </a:xfrm>
              <a:custGeom>
                <a:avLst/>
                <a:gdLst>
                  <a:gd name="T0" fmla="*/ 0 w 2256"/>
                  <a:gd name="T1" fmla="*/ 1080 h 1080"/>
                  <a:gd name="T2" fmla="*/ 407 w 2256"/>
                  <a:gd name="T3" fmla="*/ 408 h 1080"/>
                  <a:gd name="T4" fmla="*/ 1050 w 2256"/>
                  <a:gd name="T5" fmla="*/ 851 h 1080"/>
                  <a:gd name="T6" fmla="*/ 1521 w 2256"/>
                  <a:gd name="T7" fmla="*/ 96 h 1080"/>
                  <a:gd name="T8" fmla="*/ 2353 w 2256"/>
                  <a:gd name="T9" fmla="*/ 513 h 1080"/>
                  <a:gd name="T10" fmla="*/ 2732 w 2256"/>
                  <a:gd name="T11" fmla="*/ 0 h 10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56"/>
                  <a:gd name="T19" fmla="*/ 0 h 1080"/>
                  <a:gd name="T20" fmla="*/ 2256 w 2256"/>
                  <a:gd name="T21" fmla="*/ 1080 h 10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56" h="1080">
                    <a:moveTo>
                      <a:pt x="0" y="1080"/>
                    </a:moveTo>
                    <a:cubicBezTo>
                      <a:pt x="56" y="968"/>
                      <a:pt x="192" y="446"/>
                      <a:pt x="336" y="408"/>
                    </a:cubicBezTo>
                    <a:cubicBezTo>
                      <a:pt x="480" y="370"/>
                      <a:pt x="714" y="903"/>
                      <a:pt x="867" y="851"/>
                    </a:cubicBezTo>
                    <a:cubicBezTo>
                      <a:pt x="1020" y="799"/>
                      <a:pt x="1077" y="152"/>
                      <a:pt x="1256" y="96"/>
                    </a:cubicBezTo>
                    <a:cubicBezTo>
                      <a:pt x="1435" y="40"/>
                      <a:pt x="1776" y="529"/>
                      <a:pt x="1943" y="513"/>
                    </a:cubicBezTo>
                    <a:cubicBezTo>
                      <a:pt x="2110" y="497"/>
                      <a:pt x="2191" y="107"/>
                      <a:pt x="2256" y="0"/>
                    </a:cubicBezTo>
                  </a:path>
                </a:pathLst>
              </a:cu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776" name="Rectangle 48"/>
            <p:cNvSpPr>
              <a:spLocks noChangeArrowheads="1"/>
            </p:cNvSpPr>
            <p:nvPr/>
          </p:nvSpPr>
          <p:spPr bwMode="auto">
            <a:xfrm>
              <a:off x="2822" y="3919"/>
              <a:ext cx="2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tabLst>
                  <a:tab pos="863600" algn="ctr"/>
                  <a:tab pos="1714500" algn="ctr"/>
                  <a:tab pos="2578100" algn="ctr"/>
                  <a:tab pos="34290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	5	10	15	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414093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97100" y="1912938"/>
            <a:ext cx="6743700" cy="4113212"/>
          </a:xfrm>
          <a:noFill/>
        </p:spPr>
        <p:txBody>
          <a:bodyPr vert="horz" lIns="90475" tIns="44444" rIns="90475" bIns="44444" rtlCol="0">
            <a:normAutofit/>
          </a:bodyPr>
          <a:lstStyle/>
          <a:p>
            <a:pPr marL="482600" indent="-482600">
              <a:buFont typeface="Wingdings" panose="05000000000000000000" pitchFamily="2" charset="2"/>
              <a:buChar char="þ"/>
            </a:pPr>
            <a:r>
              <a:rPr lang="en-US" altLang="en-US"/>
              <a:t>Erratic, unsystematic, ‘residual’ fluctuations</a:t>
            </a:r>
          </a:p>
          <a:p>
            <a:pPr marL="482600" indent="-482600">
              <a:buFont typeface="Wingdings" panose="05000000000000000000" pitchFamily="2" charset="2"/>
              <a:buChar char="þ"/>
            </a:pPr>
            <a:r>
              <a:rPr lang="en-US" altLang="en-US"/>
              <a:t>Due to random variation or unforeseen events</a:t>
            </a:r>
            <a:endParaRPr lang="en-US" altLang="en-US" smtClean="0"/>
          </a:p>
          <a:p>
            <a:pPr marL="482600" indent="-482600">
              <a:buFont typeface="Wingdings" panose="05000000000000000000" pitchFamily="2" charset="2"/>
              <a:buChar char="þ"/>
            </a:pPr>
            <a:r>
              <a:rPr lang="en-US" altLang="en-US"/>
              <a:t>Short duration and </a:t>
            </a:r>
            <a:br>
              <a:rPr lang="en-US" altLang="en-US"/>
            </a:br>
            <a:r>
              <a:rPr lang="en-US" altLang="en-US"/>
              <a:t>nonrepeating </a:t>
            </a: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144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 anchorCtr="1">
            <a:norm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Random Component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362701" y="3657601"/>
            <a:ext cx="3521075" cy="2943225"/>
            <a:chOff x="3048" y="2304"/>
            <a:chExt cx="2218" cy="1854"/>
          </a:xfrm>
        </p:grpSpPr>
        <p:sp>
          <p:nvSpPr>
            <p:cNvPr id="62469" name="Freeform 7"/>
            <p:cNvSpPr>
              <a:spLocks/>
            </p:cNvSpPr>
            <p:nvPr/>
          </p:nvSpPr>
          <p:spPr bwMode="auto">
            <a:xfrm>
              <a:off x="3048" y="2304"/>
              <a:ext cx="2176" cy="1624"/>
            </a:xfrm>
            <a:custGeom>
              <a:avLst/>
              <a:gdLst>
                <a:gd name="T0" fmla="*/ 0 w 1920"/>
                <a:gd name="T1" fmla="*/ 0 h 1008"/>
                <a:gd name="T2" fmla="*/ 0 w 1920"/>
                <a:gd name="T3" fmla="*/ 10941 h 1008"/>
                <a:gd name="T4" fmla="*/ 3590 w 1920"/>
                <a:gd name="T5" fmla="*/ 10941 h 1008"/>
                <a:gd name="T6" fmla="*/ 0 60000 65536"/>
                <a:gd name="T7" fmla="*/ 0 60000 65536"/>
                <a:gd name="T8" fmla="*/ 0 60000 65536"/>
                <a:gd name="T9" fmla="*/ 0 w 1920"/>
                <a:gd name="T10" fmla="*/ 0 h 1008"/>
                <a:gd name="T11" fmla="*/ 1920 w 1920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0" h="1008">
                  <a:moveTo>
                    <a:pt x="0" y="0"/>
                  </a:moveTo>
                  <a:lnTo>
                    <a:pt x="0" y="1008"/>
                  </a:lnTo>
                  <a:lnTo>
                    <a:pt x="1920" y="100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0" name="Freeform 8"/>
            <p:cNvSpPr>
              <a:spLocks/>
            </p:cNvSpPr>
            <p:nvPr/>
          </p:nvSpPr>
          <p:spPr bwMode="auto">
            <a:xfrm>
              <a:off x="3112" y="2383"/>
              <a:ext cx="2064" cy="1377"/>
            </a:xfrm>
            <a:custGeom>
              <a:avLst/>
              <a:gdLst>
                <a:gd name="T0" fmla="*/ 0 w 2064"/>
                <a:gd name="T1" fmla="*/ 945 h 1513"/>
                <a:gd name="T2" fmla="*/ 56 w 2064"/>
                <a:gd name="T3" fmla="*/ 885 h 1513"/>
                <a:gd name="T4" fmla="*/ 128 w 2064"/>
                <a:gd name="T5" fmla="*/ 895 h 1513"/>
                <a:gd name="T6" fmla="*/ 160 w 2064"/>
                <a:gd name="T7" fmla="*/ 769 h 1513"/>
                <a:gd name="T8" fmla="*/ 216 w 2064"/>
                <a:gd name="T9" fmla="*/ 870 h 1513"/>
                <a:gd name="T10" fmla="*/ 280 w 2064"/>
                <a:gd name="T11" fmla="*/ 680 h 1513"/>
                <a:gd name="T12" fmla="*/ 344 w 2064"/>
                <a:gd name="T13" fmla="*/ 730 h 1513"/>
                <a:gd name="T14" fmla="*/ 400 w 2064"/>
                <a:gd name="T15" fmla="*/ 614 h 1513"/>
                <a:gd name="T16" fmla="*/ 512 w 2064"/>
                <a:gd name="T17" fmla="*/ 855 h 1513"/>
                <a:gd name="T18" fmla="*/ 560 w 2064"/>
                <a:gd name="T19" fmla="*/ 650 h 1513"/>
                <a:gd name="T20" fmla="*/ 632 w 2064"/>
                <a:gd name="T21" fmla="*/ 751 h 1513"/>
                <a:gd name="T22" fmla="*/ 696 w 2064"/>
                <a:gd name="T23" fmla="*/ 465 h 1513"/>
                <a:gd name="T24" fmla="*/ 768 w 2064"/>
                <a:gd name="T25" fmla="*/ 580 h 1513"/>
                <a:gd name="T26" fmla="*/ 848 w 2064"/>
                <a:gd name="T27" fmla="*/ 594 h 1513"/>
                <a:gd name="T28" fmla="*/ 960 w 2064"/>
                <a:gd name="T29" fmla="*/ 610 h 1513"/>
                <a:gd name="T30" fmla="*/ 984 w 2064"/>
                <a:gd name="T31" fmla="*/ 475 h 1513"/>
                <a:gd name="T32" fmla="*/ 1040 w 2064"/>
                <a:gd name="T33" fmla="*/ 261 h 1513"/>
                <a:gd name="T34" fmla="*/ 1104 w 2064"/>
                <a:gd name="T35" fmla="*/ 691 h 1513"/>
                <a:gd name="T36" fmla="*/ 1152 w 2064"/>
                <a:gd name="T37" fmla="*/ 594 h 1513"/>
                <a:gd name="T38" fmla="*/ 1240 w 2064"/>
                <a:gd name="T39" fmla="*/ 521 h 1513"/>
                <a:gd name="T40" fmla="*/ 1336 w 2064"/>
                <a:gd name="T41" fmla="*/ 550 h 1513"/>
                <a:gd name="T42" fmla="*/ 1424 w 2064"/>
                <a:gd name="T43" fmla="*/ 455 h 1513"/>
                <a:gd name="T44" fmla="*/ 1496 w 2064"/>
                <a:gd name="T45" fmla="*/ 375 h 1513"/>
                <a:gd name="T46" fmla="*/ 1576 w 2064"/>
                <a:gd name="T47" fmla="*/ 281 h 1513"/>
                <a:gd name="T48" fmla="*/ 1656 w 2064"/>
                <a:gd name="T49" fmla="*/ 415 h 1513"/>
                <a:gd name="T50" fmla="*/ 1704 w 2064"/>
                <a:gd name="T51" fmla="*/ 220 h 1513"/>
                <a:gd name="T52" fmla="*/ 1768 w 2064"/>
                <a:gd name="T53" fmla="*/ 86 h 1513"/>
                <a:gd name="T54" fmla="*/ 1816 w 2064"/>
                <a:gd name="T55" fmla="*/ 256 h 1513"/>
                <a:gd name="T56" fmla="*/ 1872 w 2064"/>
                <a:gd name="T57" fmla="*/ 121 h 1513"/>
                <a:gd name="T58" fmla="*/ 1968 w 2064"/>
                <a:gd name="T59" fmla="*/ 1 h 1513"/>
                <a:gd name="T60" fmla="*/ 2064 w 2064"/>
                <a:gd name="T61" fmla="*/ 116 h 151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064"/>
                <a:gd name="T94" fmla="*/ 0 h 1513"/>
                <a:gd name="T95" fmla="*/ 2064 w 2064"/>
                <a:gd name="T96" fmla="*/ 1513 h 1513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064" h="1513">
                  <a:moveTo>
                    <a:pt x="0" y="1513"/>
                  </a:moveTo>
                  <a:cubicBezTo>
                    <a:pt x="9" y="1497"/>
                    <a:pt x="35" y="1430"/>
                    <a:pt x="56" y="1417"/>
                  </a:cubicBezTo>
                  <a:cubicBezTo>
                    <a:pt x="77" y="1404"/>
                    <a:pt x="111" y="1464"/>
                    <a:pt x="128" y="1433"/>
                  </a:cubicBezTo>
                  <a:cubicBezTo>
                    <a:pt x="145" y="1402"/>
                    <a:pt x="145" y="1240"/>
                    <a:pt x="160" y="1233"/>
                  </a:cubicBezTo>
                  <a:cubicBezTo>
                    <a:pt x="175" y="1226"/>
                    <a:pt x="196" y="1417"/>
                    <a:pt x="216" y="1393"/>
                  </a:cubicBezTo>
                  <a:cubicBezTo>
                    <a:pt x="236" y="1369"/>
                    <a:pt x="259" y="1126"/>
                    <a:pt x="280" y="1089"/>
                  </a:cubicBezTo>
                  <a:cubicBezTo>
                    <a:pt x="301" y="1052"/>
                    <a:pt x="324" y="1186"/>
                    <a:pt x="344" y="1169"/>
                  </a:cubicBezTo>
                  <a:cubicBezTo>
                    <a:pt x="364" y="1152"/>
                    <a:pt x="372" y="952"/>
                    <a:pt x="400" y="985"/>
                  </a:cubicBezTo>
                  <a:cubicBezTo>
                    <a:pt x="428" y="1018"/>
                    <a:pt x="485" y="1360"/>
                    <a:pt x="512" y="1369"/>
                  </a:cubicBezTo>
                  <a:cubicBezTo>
                    <a:pt x="539" y="1378"/>
                    <a:pt x="540" y="1069"/>
                    <a:pt x="560" y="1041"/>
                  </a:cubicBezTo>
                  <a:cubicBezTo>
                    <a:pt x="580" y="1013"/>
                    <a:pt x="609" y="1250"/>
                    <a:pt x="632" y="1201"/>
                  </a:cubicBezTo>
                  <a:cubicBezTo>
                    <a:pt x="655" y="1152"/>
                    <a:pt x="673" y="790"/>
                    <a:pt x="696" y="745"/>
                  </a:cubicBezTo>
                  <a:cubicBezTo>
                    <a:pt x="719" y="700"/>
                    <a:pt x="743" y="894"/>
                    <a:pt x="768" y="929"/>
                  </a:cubicBezTo>
                  <a:cubicBezTo>
                    <a:pt x="793" y="964"/>
                    <a:pt x="816" y="945"/>
                    <a:pt x="848" y="953"/>
                  </a:cubicBezTo>
                  <a:cubicBezTo>
                    <a:pt x="880" y="961"/>
                    <a:pt x="937" y="1009"/>
                    <a:pt x="960" y="977"/>
                  </a:cubicBezTo>
                  <a:cubicBezTo>
                    <a:pt x="983" y="945"/>
                    <a:pt x="971" y="854"/>
                    <a:pt x="984" y="761"/>
                  </a:cubicBezTo>
                  <a:cubicBezTo>
                    <a:pt x="997" y="668"/>
                    <a:pt x="1020" y="360"/>
                    <a:pt x="1040" y="417"/>
                  </a:cubicBezTo>
                  <a:cubicBezTo>
                    <a:pt x="1060" y="474"/>
                    <a:pt x="1085" y="1016"/>
                    <a:pt x="1104" y="1105"/>
                  </a:cubicBezTo>
                  <a:cubicBezTo>
                    <a:pt x="1123" y="1194"/>
                    <a:pt x="1129" y="998"/>
                    <a:pt x="1152" y="953"/>
                  </a:cubicBezTo>
                  <a:cubicBezTo>
                    <a:pt x="1175" y="908"/>
                    <a:pt x="1209" y="845"/>
                    <a:pt x="1240" y="833"/>
                  </a:cubicBezTo>
                  <a:cubicBezTo>
                    <a:pt x="1271" y="821"/>
                    <a:pt x="1305" y="898"/>
                    <a:pt x="1336" y="881"/>
                  </a:cubicBezTo>
                  <a:cubicBezTo>
                    <a:pt x="1367" y="864"/>
                    <a:pt x="1397" y="776"/>
                    <a:pt x="1424" y="729"/>
                  </a:cubicBezTo>
                  <a:cubicBezTo>
                    <a:pt x="1451" y="682"/>
                    <a:pt x="1471" y="648"/>
                    <a:pt x="1496" y="601"/>
                  </a:cubicBezTo>
                  <a:cubicBezTo>
                    <a:pt x="1521" y="554"/>
                    <a:pt x="1549" y="438"/>
                    <a:pt x="1576" y="449"/>
                  </a:cubicBezTo>
                  <a:cubicBezTo>
                    <a:pt x="1603" y="460"/>
                    <a:pt x="1635" y="681"/>
                    <a:pt x="1656" y="665"/>
                  </a:cubicBezTo>
                  <a:cubicBezTo>
                    <a:pt x="1677" y="649"/>
                    <a:pt x="1685" y="441"/>
                    <a:pt x="1704" y="353"/>
                  </a:cubicBezTo>
                  <a:cubicBezTo>
                    <a:pt x="1723" y="265"/>
                    <a:pt x="1749" y="128"/>
                    <a:pt x="1768" y="137"/>
                  </a:cubicBezTo>
                  <a:cubicBezTo>
                    <a:pt x="1787" y="146"/>
                    <a:pt x="1799" y="400"/>
                    <a:pt x="1816" y="409"/>
                  </a:cubicBezTo>
                  <a:cubicBezTo>
                    <a:pt x="1833" y="418"/>
                    <a:pt x="1847" y="261"/>
                    <a:pt x="1872" y="193"/>
                  </a:cubicBezTo>
                  <a:cubicBezTo>
                    <a:pt x="1897" y="125"/>
                    <a:pt x="1936" y="2"/>
                    <a:pt x="1968" y="1"/>
                  </a:cubicBezTo>
                  <a:cubicBezTo>
                    <a:pt x="2000" y="0"/>
                    <a:pt x="2044" y="147"/>
                    <a:pt x="2064" y="185"/>
                  </a:cubicBezTo>
                </a:path>
              </a:pathLst>
            </a:custGeom>
            <a:noFill/>
            <a:ln w="762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5" name="Rectangle 9"/>
            <p:cNvSpPr>
              <a:spLocks noChangeArrowheads="1"/>
            </p:cNvSpPr>
            <p:nvPr/>
          </p:nvSpPr>
          <p:spPr bwMode="auto">
            <a:xfrm>
              <a:off x="3070" y="3927"/>
              <a:ext cx="2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tabLst>
                  <a:tab pos="190500" algn="dec"/>
                  <a:tab pos="952500" algn="dec"/>
                  <a:tab pos="1714500" algn="dec"/>
                  <a:tab pos="2476500" algn="dec"/>
                  <a:tab pos="3238500" algn="dec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M	T	W	T	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727759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55638"/>
            <a:ext cx="7772400" cy="817562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vert="horz" lIns="99994" tIns="49997" rIns="99994" bIns="49997" rtlCol="0" anchor="ctr" anchorCtr="1">
            <a:norm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Naive Approach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2395539" y="1889126"/>
            <a:ext cx="7400925" cy="4233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954" tIns="48608" rIns="98954" bIns="48608"/>
          <a:lstStyle/>
          <a:p>
            <a:pPr marL="482600" indent="-4826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Assumes demand in next period is the same as demand in most recent period</a:t>
            </a:r>
          </a:p>
          <a:p>
            <a:pPr marL="1054100" lvl="1" indent="-3810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e.g., If May sales were 48, then June sales will be 48</a:t>
            </a: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82600" indent="-4826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Sometimes cost effective and efficient</a:t>
            </a:r>
          </a:p>
        </p:txBody>
      </p:sp>
    </p:spTree>
    <p:extLst>
      <p:ext uri="{BB962C8B-B14F-4D97-AF65-F5344CB8AC3E}">
        <p14:creationId xmlns:p14="http://schemas.microsoft.com/office/powerpoint/2010/main" val="166135300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616076"/>
            <a:ext cx="7772400" cy="4708525"/>
          </a:xfrm>
          <a:noFill/>
        </p:spPr>
        <p:txBody>
          <a:bodyPr vert="horz" lIns="98954" tIns="48608" rIns="98954" bIns="48608" rtlCol="0">
            <a:normAutofit/>
          </a:bodyPr>
          <a:lstStyle/>
          <a:p>
            <a:pPr marL="476250" indent="-476250">
              <a:lnSpc>
                <a:spcPct val="80000"/>
              </a:lnSpc>
              <a:buFont typeface="Wingdings" panose="05000000000000000000" pitchFamily="2" charset="2"/>
              <a:buChar char="þ"/>
            </a:pPr>
            <a:r>
              <a:rPr lang="en-US" altLang="en-US"/>
              <a:t>Short-range forecast</a:t>
            </a:r>
          </a:p>
          <a:p>
            <a:pPr marL="1050925" lvl="1" indent="-384175">
              <a:lnSpc>
                <a:spcPct val="80000"/>
              </a:lnSpc>
              <a:buFont typeface="Wingdings" panose="05000000000000000000" pitchFamily="2" charset="2"/>
              <a:buChar char="þ"/>
            </a:pPr>
            <a:r>
              <a:rPr lang="en-US" altLang="en-US"/>
              <a:t>Up to 1 year, generally less than 3 months</a:t>
            </a:r>
          </a:p>
          <a:p>
            <a:pPr marL="1050925" lvl="1" indent="-384175">
              <a:lnSpc>
                <a:spcPct val="80000"/>
              </a:lnSpc>
              <a:buFont typeface="Wingdings" panose="05000000000000000000" pitchFamily="2" charset="2"/>
              <a:buChar char="þ"/>
            </a:pPr>
            <a:r>
              <a:rPr lang="en-US" altLang="en-US"/>
              <a:t>Purchasing, job scheduling, workforce levels, job assignments, production levels</a:t>
            </a:r>
          </a:p>
          <a:p>
            <a:pPr marL="476250" indent="-476250">
              <a:lnSpc>
                <a:spcPct val="80000"/>
              </a:lnSpc>
              <a:buFont typeface="Wingdings" panose="05000000000000000000" pitchFamily="2" charset="2"/>
              <a:buChar char="þ"/>
            </a:pPr>
            <a:r>
              <a:rPr lang="en-US" altLang="en-US"/>
              <a:t>Medium-range forecast</a:t>
            </a:r>
          </a:p>
          <a:p>
            <a:pPr marL="1050925" lvl="1" indent="-384175">
              <a:lnSpc>
                <a:spcPct val="80000"/>
              </a:lnSpc>
              <a:buFont typeface="Wingdings" panose="05000000000000000000" pitchFamily="2" charset="2"/>
              <a:buChar char="þ"/>
            </a:pPr>
            <a:r>
              <a:rPr lang="en-US" altLang="en-US"/>
              <a:t>3 months to 3 years</a:t>
            </a:r>
          </a:p>
          <a:p>
            <a:pPr marL="1050925" lvl="1" indent="-384175">
              <a:lnSpc>
                <a:spcPct val="80000"/>
              </a:lnSpc>
              <a:buFont typeface="Wingdings" panose="05000000000000000000" pitchFamily="2" charset="2"/>
              <a:buChar char="þ"/>
            </a:pPr>
            <a:r>
              <a:rPr lang="en-US" altLang="en-US"/>
              <a:t>Sales and production planning, budgeting</a:t>
            </a:r>
          </a:p>
          <a:p>
            <a:pPr marL="476250" indent="-476250">
              <a:lnSpc>
                <a:spcPct val="80000"/>
              </a:lnSpc>
              <a:buFont typeface="Wingdings" panose="05000000000000000000" pitchFamily="2" charset="2"/>
              <a:buChar char="þ"/>
            </a:pPr>
            <a:r>
              <a:rPr lang="en-US" altLang="en-US"/>
              <a:t>Long-range forecast</a:t>
            </a:r>
          </a:p>
          <a:p>
            <a:pPr marL="1050925" lvl="1" indent="-384175">
              <a:lnSpc>
                <a:spcPct val="80000"/>
              </a:lnSpc>
              <a:buFont typeface="Wingdings" panose="05000000000000000000" pitchFamily="2" charset="2"/>
              <a:buChar char="þ"/>
            </a:pPr>
            <a:r>
              <a:rPr lang="en-US" altLang="en-US"/>
              <a:t>3</a:t>
            </a:r>
            <a:r>
              <a:rPr lang="en-US" altLang="en-US" baseline="30000"/>
              <a:t>+</a:t>
            </a:r>
            <a:r>
              <a:rPr lang="en-US" altLang="en-US"/>
              <a:t> years</a:t>
            </a:r>
          </a:p>
          <a:p>
            <a:pPr marL="1050925" lvl="1" indent="-384175">
              <a:lnSpc>
                <a:spcPct val="80000"/>
              </a:lnSpc>
              <a:buFont typeface="Wingdings" panose="05000000000000000000" pitchFamily="2" charset="2"/>
              <a:buChar char="þ"/>
            </a:pPr>
            <a:r>
              <a:rPr lang="en-US" altLang="en-US"/>
              <a:t>New product planning, facility location, research and development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8382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Forecasting Time Horizons</a:t>
            </a:r>
          </a:p>
        </p:txBody>
      </p:sp>
    </p:spTree>
    <p:extLst>
      <p:ext uri="{BB962C8B-B14F-4D97-AF65-F5344CB8AC3E}">
        <p14:creationId xmlns:p14="http://schemas.microsoft.com/office/powerpoint/2010/main" val="200223719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8382000" cy="9144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vert="horz" lIns="99994" tIns="49997" rIns="99994" bIns="49997" rtlCol="0" anchor="ctr" anchorCtr="1"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Distinguishing Differences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92276"/>
            <a:ext cx="7772400" cy="4632325"/>
          </a:xfrm>
        </p:spPr>
        <p:txBody>
          <a:bodyPr vert="horz" lIns="99994" tIns="49997" rIns="99994" bIns="49997" rtlCol="0">
            <a:normAutofit/>
          </a:bodyPr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þ"/>
            </a:pPr>
            <a:r>
              <a:rPr lang="en-US" altLang="en-US">
                <a:solidFill>
                  <a:schemeClr val="hlink"/>
                </a:solidFill>
              </a:rPr>
              <a:t>Medium/long range</a:t>
            </a:r>
            <a:r>
              <a:rPr lang="en-US" altLang="en-US"/>
              <a:t> forecasts deal with more comprehensive issues and support management decisions regarding planning and  products, plants and processes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þ"/>
            </a:pPr>
            <a:r>
              <a:rPr lang="en-US" altLang="en-US">
                <a:solidFill>
                  <a:schemeClr val="hlink"/>
                </a:solidFill>
              </a:rPr>
              <a:t>Short-term</a:t>
            </a:r>
            <a:r>
              <a:rPr lang="en-US" altLang="en-US"/>
              <a:t> forecasting usually employs different methodologies than longer-term forecasting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þ"/>
            </a:pPr>
            <a:r>
              <a:rPr lang="en-US" altLang="en-US">
                <a:solidFill>
                  <a:schemeClr val="hlink"/>
                </a:solidFill>
              </a:rPr>
              <a:t>Short-term</a:t>
            </a:r>
            <a:r>
              <a:rPr lang="en-US" altLang="en-US"/>
              <a:t> forecasts tend to be more accurate than longer-term forecasts</a:t>
            </a:r>
          </a:p>
        </p:txBody>
      </p:sp>
    </p:spTree>
    <p:extLst>
      <p:ext uri="{BB962C8B-B14F-4D97-AF65-F5344CB8AC3E}">
        <p14:creationId xmlns:p14="http://schemas.microsoft.com/office/powerpoint/2010/main" val="274432464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1863" y="381000"/>
            <a:ext cx="7770812" cy="14478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vert="horz" lIns="99994" tIns="49997" rIns="99994" bIns="49997" rtlCol="0" anchor="ctr" anchorCtr="1">
            <a:norm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Influence of Product Life Cycle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70138" y="2857500"/>
            <a:ext cx="7772400" cy="3265488"/>
          </a:xfrm>
        </p:spPr>
        <p:txBody>
          <a:bodyPr vert="horz" lIns="99994" tIns="49997" rIns="99994" bIns="49997" rtlCol="0">
            <a:normAutofit/>
          </a:bodyPr>
          <a:lstStyle/>
          <a:p>
            <a:pPr marL="476250" indent="-476250" defTabSz="836613">
              <a:buFont typeface="Wingdings" panose="05000000000000000000" pitchFamily="2" charset="2"/>
              <a:buChar char="þ"/>
            </a:pPr>
            <a:r>
              <a:rPr lang="en-US" altLang="en-US"/>
              <a:t>Introduction and growth require longer forecasts than maturity and decline</a:t>
            </a:r>
          </a:p>
          <a:p>
            <a:pPr marL="476250" indent="-476250" defTabSz="836613">
              <a:buFont typeface="Wingdings" panose="05000000000000000000" pitchFamily="2" charset="2"/>
              <a:buChar char="þ"/>
            </a:pPr>
            <a:r>
              <a:rPr lang="en-US" altLang="en-US"/>
              <a:t>As product passes through life cycle, forecasts are useful in projecting</a:t>
            </a:r>
          </a:p>
          <a:p>
            <a:pPr marL="1050925" lvl="1" indent="-384175" defTabSz="836613">
              <a:buFont typeface="Wingdings" panose="05000000000000000000" pitchFamily="2" charset="2"/>
              <a:buChar char="þ"/>
            </a:pPr>
            <a:r>
              <a:rPr lang="en-US" altLang="en-US"/>
              <a:t>Staffing levels</a:t>
            </a:r>
          </a:p>
          <a:p>
            <a:pPr marL="1050925" lvl="1" indent="-384175" defTabSz="836613">
              <a:buFont typeface="Wingdings" panose="05000000000000000000" pitchFamily="2" charset="2"/>
              <a:buChar char="þ"/>
            </a:pPr>
            <a:r>
              <a:rPr lang="en-US" altLang="en-US"/>
              <a:t>Inventory levels</a:t>
            </a:r>
          </a:p>
          <a:p>
            <a:pPr marL="1050925" lvl="1" indent="-384175" defTabSz="836613">
              <a:buFont typeface="Wingdings" panose="05000000000000000000" pitchFamily="2" charset="2"/>
              <a:buChar char="þ"/>
            </a:pPr>
            <a:r>
              <a:rPr lang="en-US" altLang="en-US"/>
              <a:t>Factory capacity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371725" y="2133600"/>
            <a:ext cx="7448550" cy="609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994" tIns="49997" rIns="99994" bIns="49997" anchor="ctr" anchorCtr="1"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FF9933"/>
              </a:buClr>
              <a:buFont typeface="Symbol" panose="05050102010706020507" pitchFamily="18" charset="2"/>
              <a:buNone/>
            </a:pPr>
            <a:r>
              <a:rPr lang="en-US" altLang="en-US" sz="2800">
                <a:solidFill>
                  <a:schemeClr val="bg1"/>
                </a:solidFill>
              </a:rPr>
              <a:t>Introduction – Growth – Maturity – Decline</a:t>
            </a:r>
          </a:p>
        </p:txBody>
      </p:sp>
    </p:spTree>
    <p:extLst>
      <p:ext uri="{BB962C8B-B14F-4D97-AF65-F5344CB8AC3E}">
        <p14:creationId xmlns:p14="http://schemas.microsoft.com/office/powerpoint/2010/main" val="74255390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/>
      <p:bldP spid="3379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20700"/>
            <a:ext cx="7772400" cy="9017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Product Life Cycle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01925" y="2155825"/>
            <a:ext cx="7239000" cy="1600200"/>
            <a:chOff x="742" y="1358"/>
            <a:chExt cx="4560" cy="1008"/>
          </a:xfrm>
        </p:grpSpPr>
        <p:sp>
          <p:nvSpPr>
            <p:cNvPr id="267268" name="Text Box 4"/>
            <p:cNvSpPr txBox="1">
              <a:spLocks noChangeArrowheads="1"/>
            </p:cNvSpPr>
            <p:nvPr/>
          </p:nvSpPr>
          <p:spPr bwMode="auto">
            <a:xfrm>
              <a:off x="742" y="1358"/>
              <a:ext cx="1157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AU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Best period to increase market share</a:t>
              </a:r>
            </a:p>
            <a:p>
              <a:pPr>
                <a:defRPr/>
              </a:pPr>
              <a:endParaRPr lang="en-AU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defRPr/>
              </a:pPr>
              <a:r>
                <a:rPr lang="en-AU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R&amp;D engineering is critical</a:t>
              </a:r>
            </a:p>
          </p:txBody>
        </p:sp>
        <p:sp>
          <p:nvSpPr>
            <p:cNvPr id="267269" name="Text Box 5"/>
            <p:cNvSpPr txBox="1">
              <a:spLocks noChangeArrowheads="1"/>
            </p:cNvSpPr>
            <p:nvPr/>
          </p:nvSpPr>
          <p:spPr bwMode="auto">
            <a:xfrm>
              <a:off x="1926" y="1358"/>
              <a:ext cx="1171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AU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Practical to change price or quality image</a:t>
              </a:r>
            </a:p>
            <a:p>
              <a:pPr>
                <a:defRPr/>
              </a:pPr>
              <a:endParaRPr lang="en-AU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defRPr/>
              </a:pPr>
              <a:r>
                <a:rPr lang="en-AU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Strengthen niche</a:t>
              </a:r>
            </a:p>
          </p:txBody>
        </p:sp>
        <p:sp>
          <p:nvSpPr>
            <p:cNvPr id="267270" name="Text Box 6"/>
            <p:cNvSpPr txBox="1">
              <a:spLocks noChangeArrowheads="1"/>
            </p:cNvSpPr>
            <p:nvPr/>
          </p:nvSpPr>
          <p:spPr bwMode="auto">
            <a:xfrm>
              <a:off x="3110" y="1358"/>
              <a:ext cx="1180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AU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Poor time to change image, price, or quality</a:t>
              </a:r>
            </a:p>
            <a:p>
              <a:pPr>
                <a:defRPr/>
              </a:pPr>
              <a:endParaRPr lang="en-AU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defRPr/>
              </a:pPr>
              <a:r>
                <a:rPr lang="en-AU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Competitive costs become critical</a:t>
              </a:r>
            </a:p>
            <a:p>
              <a:pPr>
                <a:defRPr/>
              </a:pPr>
              <a:r>
                <a:rPr lang="en-AU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Defend market position</a:t>
              </a:r>
            </a:p>
          </p:txBody>
        </p:sp>
        <p:sp>
          <p:nvSpPr>
            <p:cNvPr id="267271" name="Text Box 7"/>
            <p:cNvSpPr txBox="1">
              <a:spLocks noChangeArrowheads="1"/>
            </p:cNvSpPr>
            <p:nvPr/>
          </p:nvSpPr>
          <p:spPr bwMode="auto">
            <a:xfrm>
              <a:off x="4294" y="1358"/>
              <a:ext cx="100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AU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Cost control critical</a:t>
              </a: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2200276" y="1668464"/>
            <a:ext cx="7743825" cy="4618037"/>
            <a:chOff x="426" y="1051"/>
            <a:chExt cx="4878" cy="2909"/>
          </a:xfrm>
        </p:grpSpPr>
        <p:grpSp>
          <p:nvGrpSpPr>
            <p:cNvPr id="23585" name="Group 52"/>
            <p:cNvGrpSpPr>
              <a:grpSpLocks/>
            </p:cNvGrpSpPr>
            <p:nvPr/>
          </p:nvGrpSpPr>
          <p:grpSpPr bwMode="auto">
            <a:xfrm>
              <a:off x="426" y="1051"/>
              <a:ext cx="4878" cy="2909"/>
              <a:chOff x="426" y="1051"/>
              <a:chExt cx="4878" cy="2909"/>
            </a:xfrm>
          </p:grpSpPr>
          <p:grpSp>
            <p:nvGrpSpPr>
              <p:cNvPr id="23587" name="Group 10"/>
              <p:cNvGrpSpPr>
                <a:grpSpLocks/>
              </p:cNvGrpSpPr>
              <p:nvPr/>
            </p:nvGrpSpPr>
            <p:grpSpPr bwMode="auto">
              <a:xfrm>
                <a:off x="728" y="1360"/>
                <a:ext cx="4576" cy="2593"/>
                <a:chOff x="576" y="1728"/>
                <a:chExt cx="4576" cy="2176"/>
              </a:xfrm>
            </p:grpSpPr>
            <p:sp>
              <p:nvSpPr>
                <p:cNvPr id="23595" name="Line 11"/>
                <p:cNvSpPr>
                  <a:spLocks noChangeShapeType="1"/>
                </p:cNvSpPr>
                <p:nvPr/>
              </p:nvSpPr>
              <p:spPr bwMode="auto">
                <a:xfrm>
                  <a:off x="576" y="1728"/>
                  <a:ext cx="0" cy="21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6" name="Line 12"/>
                <p:cNvSpPr>
                  <a:spLocks noChangeShapeType="1"/>
                </p:cNvSpPr>
                <p:nvPr/>
              </p:nvSpPr>
              <p:spPr bwMode="auto">
                <a:xfrm>
                  <a:off x="1762" y="1728"/>
                  <a:ext cx="0" cy="21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7" name="Line 13"/>
                <p:cNvSpPr>
                  <a:spLocks noChangeShapeType="1"/>
                </p:cNvSpPr>
                <p:nvPr/>
              </p:nvSpPr>
              <p:spPr bwMode="auto">
                <a:xfrm>
                  <a:off x="2949" y="1728"/>
                  <a:ext cx="0" cy="21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8" name="Line 14"/>
                <p:cNvSpPr>
                  <a:spLocks noChangeShapeType="1"/>
                </p:cNvSpPr>
                <p:nvPr/>
              </p:nvSpPr>
              <p:spPr bwMode="auto">
                <a:xfrm>
                  <a:off x="4136" y="1728"/>
                  <a:ext cx="0" cy="21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9" name="Line 15"/>
                <p:cNvSpPr>
                  <a:spLocks noChangeShapeType="1"/>
                </p:cNvSpPr>
                <p:nvPr/>
              </p:nvSpPr>
              <p:spPr bwMode="auto">
                <a:xfrm>
                  <a:off x="5152" y="1728"/>
                  <a:ext cx="0" cy="21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588" name="Group 16"/>
              <p:cNvGrpSpPr>
                <a:grpSpLocks/>
              </p:cNvGrpSpPr>
              <p:nvPr/>
            </p:nvGrpSpPr>
            <p:grpSpPr bwMode="auto">
              <a:xfrm>
                <a:off x="728" y="1059"/>
                <a:ext cx="4568" cy="300"/>
                <a:chOff x="576" y="1235"/>
                <a:chExt cx="4568" cy="300"/>
              </a:xfrm>
            </p:grpSpPr>
            <p:sp>
              <p:nvSpPr>
                <p:cNvPr id="23590" name="Rectangle 17"/>
                <p:cNvSpPr>
                  <a:spLocks noChangeArrowheads="1"/>
                </p:cNvSpPr>
                <p:nvPr/>
              </p:nvSpPr>
              <p:spPr bwMode="auto">
                <a:xfrm>
                  <a:off x="576" y="1239"/>
                  <a:ext cx="4568" cy="2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359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38" y="1254"/>
                  <a:ext cx="435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tabLst>
                      <a:tab pos="2603500" algn="ctr"/>
                      <a:tab pos="4572000" algn="ctr"/>
                      <a:tab pos="6273800" algn="ctr"/>
                    </a:tabLst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tabLst>
                      <a:tab pos="2603500" algn="ctr"/>
                      <a:tab pos="4572000" algn="ctr"/>
                      <a:tab pos="6273800" algn="ctr"/>
                    </a:tabLst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tabLst>
                      <a:tab pos="2603500" algn="ctr"/>
                      <a:tab pos="4572000" algn="ctr"/>
                      <a:tab pos="6273800" algn="ctr"/>
                    </a:tabLs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tabLst>
                      <a:tab pos="2603500" algn="ctr"/>
                      <a:tab pos="4572000" algn="ctr"/>
                      <a:tab pos="6273800" algn="ctr"/>
                    </a:tabLst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tabLst>
                      <a:tab pos="2603500" algn="ctr"/>
                      <a:tab pos="4572000" algn="ctr"/>
                      <a:tab pos="6273800" algn="ctr"/>
                    </a:tabLst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tabLst>
                      <a:tab pos="2603500" algn="ctr"/>
                      <a:tab pos="4572000" algn="ctr"/>
                      <a:tab pos="6273800" algn="ctr"/>
                    </a:tabLst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tabLst>
                      <a:tab pos="2603500" algn="ctr"/>
                      <a:tab pos="4572000" algn="ctr"/>
                      <a:tab pos="6273800" algn="ctr"/>
                    </a:tabLst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tabLst>
                      <a:tab pos="2603500" algn="ctr"/>
                      <a:tab pos="4572000" algn="ctr"/>
                      <a:tab pos="6273800" algn="ctr"/>
                    </a:tabLst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tabLst>
                      <a:tab pos="2603500" algn="ctr"/>
                      <a:tab pos="4572000" algn="ctr"/>
                      <a:tab pos="6273800" algn="ctr"/>
                    </a:tabLst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AU" altLang="en-US" sz="2000">
                      <a:solidFill>
                        <a:schemeClr val="bg1"/>
                      </a:solidFill>
                    </a:rPr>
                    <a:t>Introduction	Growth	Maturity	Decline</a:t>
                  </a:r>
                </a:p>
              </p:txBody>
            </p:sp>
            <p:sp>
              <p:nvSpPr>
                <p:cNvPr id="23592" name="Line 19"/>
                <p:cNvSpPr>
                  <a:spLocks noChangeShapeType="1"/>
                </p:cNvSpPr>
                <p:nvPr/>
              </p:nvSpPr>
              <p:spPr bwMode="auto">
                <a:xfrm>
                  <a:off x="1764" y="1235"/>
                  <a:ext cx="0" cy="30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3" name="Line 20"/>
                <p:cNvSpPr>
                  <a:spLocks noChangeShapeType="1"/>
                </p:cNvSpPr>
                <p:nvPr/>
              </p:nvSpPr>
              <p:spPr bwMode="auto">
                <a:xfrm>
                  <a:off x="4135" y="1235"/>
                  <a:ext cx="0" cy="30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4" name="Line 21"/>
                <p:cNvSpPr>
                  <a:spLocks noChangeShapeType="1"/>
                </p:cNvSpPr>
                <p:nvPr/>
              </p:nvSpPr>
              <p:spPr bwMode="auto">
                <a:xfrm>
                  <a:off x="2948" y="1235"/>
                  <a:ext cx="0" cy="30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7286" name="Text Box 22"/>
              <p:cNvSpPr txBox="1">
                <a:spLocks noChangeArrowheads="1"/>
              </p:cNvSpPr>
              <p:nvPr/>
            </p:nvSpPr>
            <p:spPr bwMode="auto">
              <a:xfrm rot="-5400000">
                <a:off x="-878" y="2355"/>
                <a:ext cx="2909" cy="30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tIns="82800" bIns="82800">
                <a:spAutoFit/>
              </a:bodyPr>
              <a:lstStyle/>
              <a:p>
                <a:pPr algn="ctr">
                  <a:defRPr/>
                </a:pPr>
                <a:r>
                  <a:rPr lang="en-AU" sz="20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Company Strategy/Issues</a:t>
                </a:r>
              </a:p>
            </p:txBody>
          </p:sp>
        </p:grpSp>
        <p:sp>
          <p:nvSpPr>
            <p:cNvPr id="23586" name="Line 23"/>
            <p:cNvSpPr>
              <a:spLocks noChangeShapeType="1"/>
            </p:cNvSpPr>
            <p:nvPr/>
          </p:nvSpPr>
          <p:spPr bwMode="auto">
            <a:xfrm>
              <a:off x="728" y="3952"/>
              <a:ext cx="4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2609850" y="3822700"/>
            <a:ext cx="7334250" cy="2459038"/>
            <a:chOff x="684" y="2408"/>
            <a:chExt cx="4620" cy="1549"/>
          </a:xfrm>
        </p:grpSpPr>
        <p:grpSp>
          <p:nvGrpSpPr>
            <p:cNvPr id="23559" name="Group 25"/>
            <p:cNvGrpSpPr>
              <a:grpSpLocks/>
            </p:cNvGrpSpPr>
            <p:nvPr/>
          </p:nvGrpSpPr>
          <p:grpSpPr bwMode="auto">
            <a:xfrm>
              <a:off x="684" y="2408"/>
              <a:ext cx="4620" cy="1549"/>
              <a:chOff x="684" y="2408"/>
              <a:chExt cx="4620" cy="1549"/>
            </a:xfrm>
          </p:grpSpPr>
          <p:sp>
            <p:nvSpPr>
              <p:cNvPr id="23563" name="Freeform 26"/>
              <p:cNvSpPr>
                <a:spLocks/>
              </p:cNvSpPr>
              <p:nvPr/>
            </p:nvSpPr>
            <p:spPr bwMode="auto">
              <a:xfrm>
                <a:off x="684" y="2544"/>
                <a:ext cx="4620" cy="1413"/>
              </a:xfrm>
              <a:custGeom>
                <a:avLst/>
                <a:gdLst>
                  <a:gd name="T0" fmla="*/ 0 w 4620"/>
                  <a:gd name="T1" fmla="*/ 1413 h 1413"/>
                  <a:gd name="T2" fmla="*/ 27 w 4620"/>
                  <a:gd name="T3" fmla="*/ 1377 h 1413"/>
                  <a:gd name="T4" fmla="*/ 471 w 4620"/>
                  <a:gd name="T5" fmla="*/ 1335 h 1413"/>
                  <a:gd name="T6" fmla="*/ 660 w 4620"/>
                  <a:gd name="T7" fmla="*/ 1302 h 1413"/>
                  <a:gd name="T8" fmla="*/ 984 w 4620"/>
                  <a:gd name="T9" fmla="*/ 1167 h 1413"/>
                  <a:gd name="T10" fmla="*/ 1311 w 4620"/>
                  <a:gd name="T11" fmla="*/ 972 h 1413"/>
                  <a:gd name="T12" fmla="*/ 1614 w 4620"/>
                  <a:gd name="T13" fmla="*/ 723 h 1413"/>
                  <a:gd name="T14" fmla="*/ 1902 w 4620"/>
                  <a:gd name="T15" fmla="*/ 477 h 1413"/>
                  <a:gd name="T16" fmla="*/ 2145 w 4620"/>
                  <a:gd name="T17" fmla="*/ 279 h 1413"/>
                  <a:gd name="T18" fmla="*/ 2346 w 4620"/>
                  <a:gd name="T19" fmla="*/ 141 h 1413"/>
                  <a:gd name="T20" fmla="*/ 2754 w 4620"/>
                  <a:gd name="T21" fmla="*/ 12 h 1413"/>
                  <a:gd name="T22" fmla="*/ 3066 w 4620"/>
                  <a:gd name="T23" fmla="*/ 0 h 1413"/>
                  <a:gd name="T24" fmla="*/ 3390 w 4620"/>
                  <a:gd name="T25" fmla="*/ 60 h 1413"/>
                  <a:gd name="T26" fmla="*/ 3723 w 4620"/>
                  <a:gd name="T27" fmla="*/ 225 h 1413"/>
                  <a:gd name="T28" fmla="*/ 3978 w 4620"/>
                  <a:gd name="T29" fmla="*/ 468 h 1413"/>
                  <a:gd name="T30" fmla="*/ 4149 w 4620"/>
                  <a:gd name="T31" fmla="*/ 708 h 1413"/>
                  <a:gd name="T32" fmla="*/ 4311 w 4620"/>
                  <a:gd name="T33" fmla="*/ 1017 h 1413"/>
                  <a:gd name="T34" fmla="*/ 4452 w 4620"/>
                  <a:gd name="T35" fmla="*/ 1209 h 1413"/>
                  <a:gd name="T36" fmla="*/ 4548 w 4620"/>
                  <a:gd name="T37" fmla="*/ 1254 h 1413"/>
                  <a:gd name="T38" fmla="*/ 4620 w 4620"/>
                  <a:gd name="T39" fmla="*/ 1269 h 1413"/>
                  <a:gd name="T40" fmla="*/ 4620 w 4620"/>
                  <a:gd name="T41" fmla="*/ 1404 h 1413"/>
                  <a:gd name="T42" fmla="*/ 0 w 4620"/>
                  <a:gd name="T43" fmla="*/ 1413 h 141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620"/>
                  <a:gd name="T67" fmla="*/ 0 h 1413"/>
                  <a:gd name="T68" fmla="*/ 4620 w 4620"/>
                  <a:gd name="T69" fmla="*/ 1413 h 141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620" h="1413">
                    <a:moveTo>
                      <a:pt x="0" y="1413"/>
                    </a:moveTo>
                    <a:lnTo>
                      <a:pt x="27" y="1377"/>
                    </a:lnTo>
                    <a:lnTo>
                      <a:pt x="471" y="1335"/>
                    </a:lnTo>
                    <a:lnTo>
                      <a:pt x="660" y="1302"/>
                    </a:lnTo>
                    <a:lnTo>
                      <a:pt x="984" y="1167"/>
                    </a:lnTo>
                    <a:lnTo>
                      <a:pt x="1311" y="972"/>
                    </a:lnTo>
                    <a:lnTo>
                      <a:pt x="1614" y="723"/>
                    </a:lnTo>
                    <a:lnTo>
                      <a:pt x="1902" y="477"/>
                    </a:lnTo>
                    <a:lnTo>
                      <a:pt x="2145" y="279"/>
                    </a:lnTo>
                    <a:lnTo>
                      <a:pt x="2346" y="141"/>
                    </a:lnTo>
                    <a:lnTo>
                      <a:pt x="2754" y="12"/>
                    </a:lnTo>
                    <a:lnTo>
                      <a:pt x="3066" y="0"/>
                    </a:lnTo>
                    <a:lnTo>
                      <a:pt x="3390" y="60"/>
                    </a:lnTo>
                    <a:lnTo>
                      <a:pt x="3723" y="225"/>
                    </a:lnTo>
                    <a:lnTo>
                      <a:pt x="3978" y="468"/>
                    </a:lnTo>
                    <a:lnTo>
                      <a:pt x="4149" y="708"/>
                    </a:lnTo>
                    <a:lnTo>
                      <a:pt x="4311" y="1017"/>
                    </a:lnTo>
                    <a:lnTo>
                      <a:pt x="4452" y="1209"/>
                    </a:lnTo>
                    <a:lnTo>
                      <a:pt x="4548" y="1254"/>
                    </a:lnTo>
                    <a:lnTo>
                      <a:pt x="4620" y="1269"/>
                    </a:lnTo>
                    <a:lnTo>
                      <a:pt x="4620" y="1404"/>
                    </a:lnTo>
                    <a:lnTo>
                      <a:pt x="0" y="14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564" name="Group 27"/>
              <p:cNvGrpSpPr>
                <a:grpSpLocks/>
              </p:cNvGrpSpPr>
              <p:nvPr/>
            </p:nvGrpSpPr>
            <p:grpSpPr bwMode="auto">
              <a:xfrm>
                <a:off x="720" y="2408"/>
                <a:ext cx="4584" cy="1512"/>
                <a:chOff x="720" y="2408"/>
                <a:chExt cx="4584" cy="1512"/>
              </a:xfrm>
            </p:grpSpPr>
            <p:sp>
              <p:nvSpPr>
                <p:cNvPr id="26729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144" y="2696"/>
                  <a:ext cx="620" cy="18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85000"/>
                    </a:lnSpc>
                    <a:defRPr/>
                  </a:pPr>
                  <a:r>
                    <a:rPr lang="en-AU" sz="16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Internet</a:t>
                  </a:r>
                </a:p>
              </p:txBody>
            </p:sp>
            <p:sp>
              <p:nvSpPr>
                <p:cNvPr id="26729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832" y="3453"/>
                  <a:ext cx="807" cy="3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85000"/>
                    </a:lnSpc>
                    <a:defRPr/>
                  </a:pPr>
                  <a:r>
                    <a:rPr lang="en-AU" sz="16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Flat-screen monitors</a:t>
                  </a:r>
                </a:p>
              </p:txBody>
            </p:sp>
            <p:sp>
              <p:nvSpPr>
                <p:cNvPr id="26729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928" y="3136"/>
                  <a:ext cx="469" cy="1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85000"/>
                    </a:lnSpc>
                    <a:defRPr/>
                  </a:pPr>
                  <a:r>
                    <a:rPr lang="en-AU" sz="16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Sales</a:t>
                  </a:r>
                </a:p>
              </p:txBody>
            </p:sp>
            <p:sp>
              <p:nvSpPr>
                <p:cNvPr id="26729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008" y="3552"/>
                  <a:ext cx="416" cy="1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85000"/>
                    </a:lnSpc>
                    <a:defRPr/>
                  </a:pPr>
                  <a:r>
                    <a:rPr lang="en-AU" sz="16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DVD</a:t>
                  </a:r>
                </a:p>
              </p:txBody>
            </p:sp>
            <p:sp>
              <p:nvSpPr>
                <p:cNvPr id="26729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392" y="2456"/>
                  <a:ext cx="664" cy="1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85000"/>
                    </a:lnSpc>
                    <a:defRPr/>
                  </a:pPr>
                  <a:r>
                    <a:rPr lang="en-AU" sz="16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CD-ROM</a:t>
                  </a:r>
                </a:p>
              </p:txBody>
            </p:sp>
            <p:sp>
              <p:nvSpPr>
                <p:cNvPr id="26729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112" y="2696"/>
                  <a:ext cx="993" cy="3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85000"/>
                    </a:lnSpc>
                    <a:defRPr/>
                  </a:pPr>
                  <a:r>
                    <a:rPr lang="en-AU" sz="16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Drive-through restaurants</a:t>
                  </a:r>
                </a:p>
              </p:txBody>
            </p:sp>
            <p:sp>
              <p:nvSpPr>
                <p:cNvPr id="26729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168" y="2408"/>
                  <a:ext cx="980" cy="18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85000"/>
                    </a:lnSpc>
                    <a:defRPr/>
                  </a:pPr>
                  <a:r>
                    <a:rPr lang="en-AU" sz="16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Fax machines</a:t>
                  </a:r>
                </a:p>
              </p:txBody>
            </p:sp>
            <p:sp>
              <p:nvSpPr>
                <p:cNvPr id="26729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336" y="3240"/>
                  <a:ext cx="544" cy="4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85000"/>
                    </a:lnSpc>
                    <a:defRPr/>
                  </a:pPr>
                  <a:r>
                    <a:rPr lang="en-AU" sz="16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3 1/2” Floppy disks</a:t>
                  </a:r>
                </a:p>
              </p:txBody>
            </p:sp>
            <p:sp>
              <p:nvSpPr>
                <p:cNvPr id="23573" name="Line 36"/>
                <p:cNvSpPr>
                  <a:spLocks noChangeShapeType="1"/>
                </p:cNvSpPr>
                <p:nvPr/>
              </p:nvSpPr>
              <p:spPr bwMode="auto">
                <a:xfrm>
                  <a:off x="1360" y="3264"/>
                  <a:ext cx="432" cy="31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301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360" y="3040"/>
                  <a:ext cx="981" cy="18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85000"/>
                    </a:lnSpc>
                    <a:defRPr/>
                  </a:pPr>
                  <a:r>
                    <a:rPr lang="en-AU" sz="16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Color printers</a:t>
                  </a:r>
                </a:p>
              </p:txBody>
            </p:sp>
            <p:grpSp>
              <p:nvGrpSpPr>
                <p:cNvPr id="23575" name="Group 38"/>
                <p:cNvGrpSpPr>
                  <a:grpSpLocks/>
                </p:cNvGrpSpPr>
                <p:nvPr/>
              </p:nvGrpSpPr>
              <p:grpSpPr bwMode="auto">
                <a:xfrm>
                  <a:off x="720" y="2504"/>
                  <a:ext cx="4584" cy="1416"/>
                  <a:chOff x="568" y="2344"/>
                  <a:chExt cx="4584" cy="1416"/>
                </a:xfrm>
              </p:grpSpPr>
              <p:sp>
                <p:nvSpPr>
                  <p:cNvPr id="23576" name="Freeform 39"/>
                  <p:cNvSpPr>
                    <a:spLocks/>
                  </p:cNvSpPr>
                  <p:nvPr/>
                </p:nvSpPr>
                <p:spPr bwMode="auto">
                  <a:xfrm>
                    <a:off x="568" y="2384"/>
                    <a:ext cx="4584" cy="1376"/>
                  </a:xfrm>
                  <a:custGeom>
                    <a:avLst/>
                    <a:gdLst>
                      <a:gd name="T0" fmla="*/ 0 w 4584"/>
                      <a:gd name="T1" fmla="*/ 1376 h 1376"/>
                      <a:gd name="T2" fmla="*/ 688 w 4584"/>
                      <a:gd name="T3" fmla="*/ 1280 h 1376"/>
                      <a:gd name="T4" fmla="*/ 1320 w 4584"/>
                      <a:gd name="T5" fmla="*/ 952 h 1376"/>
                      <a:gd name="T6" fmla="*/ 1972 w 4584"/>
                      <a:gd name="T7" fmla="*/ 384 h 1376"/>
                      <a:gd name="T8" fmla="*/ 2372 w 4584"/>
                      <a:gd name="T9" fmla="*/ 124 h 1376"/>
                      <a:gd name="T10" fmla="*/ 2968 w 4584"/>
                      <a:gd name="T11" fmla="*/ 0 h 1376"/>
                      <a:gd name="T12" fmla="*/ 3560 w 4584"/>
                      <a:gd name="T13" fmla="*/ 144 h 1376"/>
                      <a:gd name="T14" fmla="*/ 3928 w 4584"/>
                      <a:gd name="T15" fmla="*/ 440 h 1376"/>
                      <a:gd name="T16" fmla="*/ 4148 w 4584"/>
                      <a:gd name="T17" fmla="*/ 780 h 1376"/>
                      <a:gd name="T18" fmla="*/ 4420 w 4584"/>
                      <a:gd name="T19" fmla="*/ 1208 h 1376"/>
                      <a:gd name="T20" fmla="*/ 4584 w 4584"/>
                      <a:gd name="T21" fmla="*/ 1264 h 137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584"/>
                      <a:gd name="T34" fmla="*/ 0 h 1376"/>
                      <a:gd name="T35" fmla="*/ 4584 w 4584"/>
                      <a:gd name="T36" fmla="*/ 1376 h 137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584" h="1376">
                        <a:moveTo>
                          <a:pt x="0" y="1376"/>
                        </a:moveTo>
                        <a:cubicBezTo>
                          <a:pt x="115" y="1360"/>
                          <a:pt x="468" y="1351"/>
                          <a:pt x="688" y="1280"/>
                        </a:cubicBezTo>
                        <a:cubicBezTo>
                          <a:pt x="908" y="1209"/>
                          <a:pt x="1106" y="1101"/>
                          <a:pt x="1320" y="952"/>
                        </a:cubicBezTo>
                        <a:cubicBezTo>
                          <a:pt x="1534" y="803"/>
                          <a:pt x="1797" y="522"/>
                          <a:pt x="1972" y="384"/>
                        </a:cubicBezTo>
                        <a:cubicBezTo>
                          <a:pt x="2147" y="246"/>
                          <a:pt x="2228" y="192"/>
                          <a:pt x="2372" y="124"/>
                        </a:cubicBezTo>
                        <a:cubicBezTo>
                          <a:pt x="2516" y="56"/>
                          <a:pt x="2748" y="0"/>
                          <a:pt x="2968" y="0"/>
                        </a:cubicBezTo>
                        <a:cubicBezTo>
                          <a:pt x="3188" y="0"/>
                          <a:pt x="3416" y="68"/>
                          <a:pt x="3560" y="144"/>
                        </a:cubicBezTo>
                        <a:cubicBezTo>
                          <a:pt x="3714" y="221"/>
                          <a:pt x="3864" y="368"/>
                          <a:pt x="3928" y="440"/>
                        </a:cubicBezTo>
                        <a:cubicBezTo>
                          <a:pt x="3992" y="512"/>
                          <a:pt x="4088" y="672"/>
                          <a:pt x="4148" y="780"/>
                        </a:cubicBezTo>
                        <a:cubicBezTo>
                          <a:pt x="4208" y="888"/>
                          <a:pt x="4348" y="1148"/>
                          <a:pt x="4420" y="1208"/>
                        </a:cubicBezTo>
                        <a:cubicBezTo>
                          <a:pt x="4492" y="1268"/>
                          <a:pt x="4550" y="1252"/>
                          <a:pt x="4584" y="1264"/>
                        </a:cubicBezTo>
                      </a:path>
                    </a:pathLst>
                  </a:custGeom>
                  <a:noFill/>
                  <a:ln w="101600">
                    <a:solidFill>
                      <a:schemeClr val="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577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1456" y="3488"/>
                    <a:ext cx="128" cy="128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23578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3296"/>
                    <a:ext cx="128" cy="128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23579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3072"/>
                    <a:ext cx="128" cy="128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23580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2608" y="2608"/>
                    <a:ext cx="128" cy="128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23581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2816" y="2472"/>
                    <a:ext cx="128" cy="128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23582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3208" y="2344"/>
                    <a:ext cx="128" cy="128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23583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3864" y="2384"/>
                    <a:ext cx="128" cy="128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23584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4616" y="3040"/>
                    <a:ext cx="128" cy="128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</p:grpSp>
        </p:grpSp>
        <p:sp>
          <p:nvSpPr>
            <p:cNvPr id="23560" name="Line 48"/>
            <p:cNvSpPr>
              <a:spLocks noChangeShapeType="1"/>
            </p:cNvSpPr>
            <p:nvPr/>
          </p:nvSpPr>
          <p:spPr bwMode="auto">
            <a:xfrm>
              <a:off x="1914" y="3615"/>
              <a:ext cx="0" cy="3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Line 49"/>
            <p:cNvSpPr>
              <a:spLocks noChangeShapeType="1"/>
            </p:cNvSpPr>
            <p:nvPr/>
          </p:nvSpPr>
          <p:spPr bwMode="auto">
            <a:xfrm>
              <a:off x="3098" y="2692"/>
              <a:ext cx="11" cy="12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Line 50"/>
            <p:cNvSpPr>
              <a:spLocks noChangeShapeType="1"/>
            </p:cNvSpPr>
            <p:nvPr/>
          </p:nvSpPr>
          <p:spPr bwMode="auto">
            <a:xfrm>
              <a:off x="4289" y="2726"/>
              <a:ext cx="0" cy="12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7315" name="Text Box 51"/>
          <p:cNvSpPr txBox="1">
            <a:spLocks noChangeArrowheads="1"/>
          </p:cNvSpPr>
          <p:nvPr/>
        </p:nvSpPr>
        <p:spPr bwMode="auto">
          <a:xfrm>
            <a:off x="8709025" y="6296025"/>
            <a:ext cx="10075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Figure 2.5</a:t>
            </a:r>
          </a:p>
        </p:txBody>
      </p:sp>
    </p:spTree>
    <p:extLst>
      <p:ext uri="{BB962C8B-B14F-4D97-AF65-F5344CB8AC3E}">
        <p14:creationId xmlns:p14="http://schemas.microsoft.com/office/powerpoint/2010/main" val="90699288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1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0276" y="533401"/>
            <a:ext cx="7789863" cy="804863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vert="horz" lIns="99994" tIns="49997" rIns="99994" bIns="49997" rtlCol="0" anchor="ctr" anchorCtr="1">
            <a:norm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Types of Forecasts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85938"/>
            <a:ext cx="7772400" cy="4310062"/>
          </a:xfrm>
          <a:noFill/>
        </p:spPr>
        <p:txBody>
          <a:bodyPr vert="horz" lIns="91415" tIns="45707" rIns="91415" bIns="45707" rtlCol="0">
            <a:normAutofit/>
          </a:bodyPr>
          <a:lstStyle/>
          <a:p>
            <a:pPr marL="476250" indent="-476250" defTabSz="836613">
              <a:buFont typeface="Wingdings" panose="05000000000000000000" pitchFamily="2" charset="2"/>
              <a:buChar char="þ"/>
            </a:pPr>
            <a:r>
              <a:rPr lang="en-US" altLang="en-US"/>
              <a:t>Economic forecasts</a:t>
            </a:r>
          </a:p>
          <a:p>
            <a:pPr marL="1050925" lvl="1" indent="-384175" defTabSz="836613">
              <a:buFont typeface="Wingdings" panose="05000000000000000000" pitchFamily="2" charset="2"/>
              <a:buChar char="þ"/>
            </a:pPr>
            <a:r>
              <a:rPr lang="en-US" altLang="en-US"/>
              <a:t>Address business cycle – inflation rate, money supply, housing stats, etc.</a:t>
            </a:r>
          </a:p>
          <a:p>
            <a:pPr marL="476250" indent="-476250" defTabSz="836613">
              <a:buFont typeface="Wingdings" panose="05000000000000000000" pitchFamily="2" charset="2"/>
              <a:buChar char="þ"/>
            </a:pPr>
            <a:r>
              <a:rPr lang="en-US" altLang="en-US"/>
              <a:t>Technological forecasts</a:t>
            </a:r>
          </a:p>
          <a:p>
            <a:pPr marL="1050925" lvl="1" indent="-384175" defTabSz="836613">
              <a:buFont typeface="Wingdings" panose="05000000000000000000" pitchFamily="2" charset="2"/>
              <a:buChar char="þ"/>
            </a:pPr>
            <a:r>
              <a:rPr lang="en-US" altLang="en-US"/>
              <a:t>Predict rate of technological progress</a:t>
            </a:r>
          </a:p>
          <a:p>
            <a:pPr marL="1050925" lvl="1" indent="-384175" defTabSz="836613">
              <a:buFont typeface="Wingdings" panose="05000000000000000000" pitchFamily="2" charset="2"/>
              <a:buChar char="þ"/>
            </a:pPr>
            <a:r>
              <a:rPr lang="en-US" altLang="en-US"/>
              <a:t>Impacts development of new products</a:t>
            </a:r>
          </a:p>
          <a:p>
            <a:pPr marL="476250" indent="-476250" defTabSz="836613">
              <a:buFont typeface="Wingdings" panose="05000000000000000000" pitchFamily="2" charset="2"/>
              <a:buChar char="þ"/>
            </a:pPr>
            <a:r>
              <a:rPr lang="en-US" altLang="en-US"/>
              <a:t>Demand forecasts</a:t>
            </a:r>
          </a:p>
          <a:p>
            <a:pPr marL="1050925" lvl="1" indent="-384175" defTabSz="836613">
              <a:buFont typeface="Wingdings" panose="05000000000000000000" pitchFamily="2" charset="2"/>
              <a:buChar char="þ"/>
            </a:pPr>
            <a:r>
              <a:rPr lang="en-US" altLang="en-US"/>
              <a:t>Predict sales of existing product</a:t>
            </a:r>
          </a:p>
        </p:txBody>
      </p:sp>
    </p:spTree>
    <p:extLst>
      <p:ext uri="{BB962C8B-B14F-4D97-AF65-F5344CB8AC3E}">
        <p14:creationId xmlns:p14="http://schemas.microsoft.com/office/powerpoint/2010/main" val="158495185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4478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Strategic Importance of Forecasting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2460625" y="2590800"/>
            <a:ext cx="72707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76250" indent="-47625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Human Resources – Hiring, training, laying off workers</a:t>
            </a:r>
          </a:p>
          <a:p>
            <a:pPr marL="476250" indent="-47625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Capacity – Capacity shortages can result in undependable delivery, loss of customers, loss of market share</a:t>
            </a:r>
          </a:p>
          <a:p>
            <a:pPr marL="476250" indent="-47625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Supply-Chain Management – Good supplier relations and price advance</a:t>
            </a:r>
          </a:p>
        </p:txBody>
      </p:sp>
    </p:spTree>
    <p:extLst>
      <p:ext uri="{BB962C8B-B14F-4D97-AF65-F5344CB8AC3E}">
        <p14:creationId xmlns:p14="http://schemas.microsoft.com/office/powerpoint/2010/main" val="43796547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73076"/>
            <a:ext cx="7772400" cy="898525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vert="horz" lIns="99994" tIns="49997" rIns="99994" bIns="49997" rtlCol="0" anchor="ctr" anchorCtr="1">
            <a:norm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Seven Steps in Forecasting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50988"/>
            <a:ext cx="7772400" cy="4773612"/>
          </a:xfrm>
          <a:noFill/>
        </p:spPr>
        <p:txBody>
          <a:bodyPr vert="horz" lIns="91415" tIns="45707" rIns="91415" bIns="45707" rtlCol="0">
            <a:normAutofit/>
          </a:bodyPr>
          <a:lstStyle/>
          <a:p>
            <a:pPr marL="476250" indent="-476250">
              <a:buFont typeface="Wingdings" panose="05000000000000000000" pitchFamily="2" charset="2"/>
              <a:buChar char="þ"/>
            </a:pPr>
            <a:r>
              <a:rPr lang="en-US" altLang="en-US" smtClean="0"/>
              <a:t>Determine the use of the forecast</a:t>
            </a:r>
          </a:p>
          <a:p>
            <a:pPr marL="476250" indent="-476250">
              <a:buFont typeface="Wingdings" panose="05000000000000000000" pitchFamily="2" charset="2"/>
              <a:buChar char="þ"/>
            </a:pPr>
            <a:r>
              <a:rPr lang="en-US" altLang="en-US" smtClean="0"/>
              <a:t>Select the items to be forecasted</a:t>
            </a:r>
          </a:p>
          <a:p>
            <a:pPr marL="476250" indent="-476250">
              <a:buFont typeface="Wingdings" panose="05000000000000000000" pitchFamily="2" charset="2"/>
              <a:buChar char="þ"/>
            </a:pPr>
            <a:r>
              <a:rPr lang="en-US" altLang="en-US" smtClean="0"/>
              <a:t>Determine the time horizon of the forecast</a:t>
            </a:r>
          </a:p>
          <a:p>
            <a:pPr marL="476250" indent="-476250">
              <a:buFont typeface="Wingdings" panose="05000000000000000000" pitchFamily="2" charset="2"/>
              <a:buChar char="þ"/>
            </a:pPr>
            <a:r>
              <a:rPr lang="en-US" altLang="en-US" smtClean="0"/>
              <a:t>Select the forecasting model(s)</a:t>
            </a:r>
          </a:p>
          <a:p>
            <a:pPr marL="476250" indent="-476250">
              <a:buFont typeface="Wingdings" panose="05000000000000000000" pitchFamily="2" charset="2"/>
              <a:buChar char="þ"/>
            </a:pPr>
            <a:r>
              <a:rPr lang="en-US" altLang="en-US" smtClean="0"/>
              <a:t>Gather the data</a:t>
            </a:r>
          </a:p>
          <a:p>
            <a:pPr marL="476250" indent="-476250">
              <a:buFont typeface="Wingdings" panose="05000000000000000000" pitchFamily="2" charset="2"/>
              <a:buChar char="þ"/>
            </a:pPr>
            <a:r>
              <a:rPr lang="en-US" altLang="en-US" smtClean="0"/>
              <a:t>Make the forecast</a:t>
            </a:r>
          </a:p>
          <a:p>
            <a:pPr marL="476250" indent="-476250">
              <a:buFont typeface="Wingdings" panose="05000000000000000000" pitchFamily="2" charset="2"/>
              <a:buChar char="þ"/>
            </a:pPr>
            <a:r>
              <a:rPr lang="en-US" altLang="en-US" smtClean="0"/>
              <a:t>Validate and implement results</a:t>
            </a:r>
          </a:p>
        </p:txBody>
      </p:sp>
    </p:spTree>
    <p:extLst>
      <p:ext uri="{BB962C8B-B14F-4D97-AF65-F5344CB8AC3E}">
        <p14:creationId xmlns:p14="http://schemas.microsoft.com/office/powerpoint/2010/main" val="281802085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797</Words>
  <Application>Microsoft Office PowerPoint</Application>
  <PresentationFormat>Widescreen</PresentationFormat>
  <Paragraphs>215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Symbol</vt:lpstr>
      <vt:lpstr>Wingdings</vt:lpstr>
      <vt:lpstr>Office Theme</vt:lpstr>
      <vt:lpstr>Demand Forecasting </vt:lpstr>
      <vt:lpstr>What is Forecasting?</vt:lpstr>
      <vt:lpstr>Forecasting Time Horizons</vt:lpstr>
      <vt:lpstr>Distinguishing Differences</vt:lpstr>
      <vt:lpstr>Influence of Product Life Cycle</vt:lpstr>
      <vt:lpstr>Product Life Cycle</vt:lpstr>
      <vt:lpstr>Types of Forecasts</vt:lpstr>
      <vt:lpstr>Strategic Importance of Forecasting</vt:lpstr>
      <vt:lpstr>Seven Steps in Forecasting</vt:lpstr>
      <vt:lpstr>The Realities!</vt:lpstr>
      <vt:lpstr>Forecasting Approaches</vt:lpstr>
      <vt:lpstr>Forecasting Approaches</vt:lpstr>
      <vt:lpstr>Overview of Qualitative Methods</vt:lpstr>
      <vt:lpstr>Overview of Qualitative Methods</vt:lpstr>
      <vt:lpstr>Jury of Executive Opinion</vt:lpstr>
      <vt:lpstr>Sales Force Composite</vt:lpstr>
      <vt:lpstr>Delphi Method</vt:lpstr>
      <vt:lpstr>Consumer Market Survey</vt:lpstr>
      <vt:lpstr>Overview of Quantitative Approaches</vt:lpstr>
      <vt:lpstr>Time Series Forecasting</vt:lpstr>
      <vt:lpstr>Time Series Components</vt:lpstr>
      <vt:lpstr>Components of Demand</vt:lpstr>
      <vt:lpstr>Trend Component</vt:lpstr>
      <vt:lpstr>Seasonal Component</vt:lpstr>
      <vt:lpstr>Cyclical Component</vt:lpstr>
      <vt:lpstr>Random Component</vt:lpstr>
      <vt:lpstr>Naive Approach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 Forecasting</dc:title>
  <dc:creator>HP</dc:creator>
  <cp:lastModifiedBy>800 ELITE</cp:lastModifiedBy>
  <cp:revision>4</cp:revision>
  <dcterms:created xsi:type="dcterms:W3CDTF">2016-02-09T04:12:50Z</dcterms:created>
  <dcterms:modified xsi:type="dcterms:W3CDTF">2016-11-03T04:49:15Z</dcterms:modified>
</cp:coreProperties>
</file>