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B32821-C285-4DAC-A09D-95E45FAE909D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482F4938-3960-4C08-BE5C-998716279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564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D07FC5D-A1B2-475D-9EA8-34C0D4A0C3C9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515544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E1CE68E-0327-4097-ABFE-E85453234810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00458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7FB3216-A085-48A2-B9C1-7A9020937BF1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80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028231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D90C960-9F29-46D2-9A9D-905809D7F8AE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  <p:sp>
        <p:nvSpPr>
          <p:cNvPr id="901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37574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3A29B5C-6612-4FFE-B0A1-884D6EEF933E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0001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98403C5-EDD6-427D-948E-F0E06BE58549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2729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22D1C6F-084F-44E7-BC08-19CD16C0B37E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4946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ACB5B38-C82C-4A30-9495-2B079302512F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976919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C487675-7093-4569-B4F1-6D7BD81C21EC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815771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4624906-DE02-499C-AFBE-764E0B02156A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696778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D06F158-3FA7-479A-A7FB-69FD01B2C5E5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29470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83CFF07-ABB1-4F84-BF7A-2E92330A7271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75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80539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198CC5B-89BA-44D3-BB00-7AA1477214E0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012128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407FA58-E11C-48A4-8C51-58057AD0ABE9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52572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5E7313A-A33B-47AD-A136-05BDF68DA219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06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04191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284A4AB-CDF3-4252-81FB-ED2B3904B957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8567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FC51659-86C0-4628-B317-90142FAEEA6B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240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261224E-3C7C-4446-8585-4B97A93E14D8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990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AE0D02C-D073-4257-B131-661FDC8BD533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98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136201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E4A8919-4150-44E1-A743-872CA83DC1AC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19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4744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9375A6E-3201-490A-93A0-08FAB616681B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39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6208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A2E97-52F8-4C19-888A-A4BC0C233392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948A3-25D8-4C09-B33A-78A44C8023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74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21C60-BE90-4D17-A2D5-C24FF5D9D5C9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4A911-88A6-4B81-B09B-9CC951069E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66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EA869-A94D-4574-9DF0-59F87260D8ED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FB042-A13A-49DD-81C6-9C80D5CB70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38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57065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777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494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9BC30-DC83-43C3-8375-9E1D4013A89F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2CA78-F2BD-4809-94C1-AB6C77E01C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07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0632D-43E8-4AEA-9FD9-DBD46934BFC2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AB4F8-C3D6-4DE6-80D6-D83B2406B9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70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DCCC7-4913-4B45-B9AD-36B880AE5FE0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64019-97E7-4370-8C2A-D2869B047D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C562A-1F5E-49EB-A743-CF2929A9ACFF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5F094-B96B-4540-8A18-22D72A4082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66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99C3C-0A30-450F-980F-3F2F0D068119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3AA27-3057-4988-916E-9D5FD3DF0E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5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C697F-79C7-423E-9877-F8D29B766CCE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21499-AC1C-4882-93F8-BB4E6D53DD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07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CB9F4-A91D-467F-A3B5-57515AEFB079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F03EA-FB80-423C-A009-C127E8E7E7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5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A1A3F-F6B2-4DBC-A60F-EB367F85200B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5E72C-F87A-4327-9E20-E25A1F8A4C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67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4FB123-4DE9-4EE3-9D70-5EF41AB563A3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6422E3FC-E780-4E4F-9DCD-370AF1B332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Demand Forecasting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95463"/>
            <a:ext cx="7772400" cy="4546600"/>
          </a:xfrm>
          <a:noFill/>
        </p:spPr>
        <p:txBody>
          <a:bodyPr lIns="90475" tIns="44444" rIns="90475" bIns="44444"/>
          <a:lstStyle/>
          <a:p>
            <a:pPr marL="482600" indent="-482600" eaLnBrk="1" hangingPunct="1">
              <a:buFont typeface="Wingdings" pitchFamily="2" charset="2"/>
              <a:buChar char="þ"/>
            </a:pPr>
            <a:r>
              <a:rPr lang="en-US" altLang="en-US" smtClean="0"/>
              <a:t>Form of weighted moving average</a:t>
            </a:r>
          </a:p>
          <a:p>
            <a:pPr marL="1054100" lvl="1" indent="-381000" eaLnBrk="1" hangingPunct="1">
              <a:buFont typeface="Wingdings" pitchFamily="2" charset="2"/>
              <a:buChar char="þ"/>
            </a:pPr>
            <a:r>
              <a:rPr lang="en-US" altLang="en-US" smtClean="0"/>
              <a:t>Weights decline exponentially</a:t>
            </a:r>
          </a:p>
          <a:p>
            <a:pPr marL="1054100" lvl="1" indent="-381000" eaLnBrk="1" hangingPunct="1">
              <a:buFont typeface="Wingdings" pitchFamily="2" charset="2"/>
              <a:buChar char="þ"/>
            </a:pPr>
            <a:r>
              <a:rPr lang="en-US" altLang="en-US" smtClean="0"/>
              <a:t>Most recent data weighted most</a:t>
            </a:r>
            <a:endParaRPr lang="en-US" altLang="en-US" sz="3200" smtClean="0"/>
          </a:p>
          <a:p>
            <a:pPr marL="482600" indent="-482600" eaLnBrk="1" hangingPunct="1">
              <a:buFont typeface="Wingdings" pitchFamily="2" charset="2"/>
              <a:buChar char="þ"/>
            </a:pPr>
            <a:r>
              <a:rPr lang="en-US" altLang="en-US" smtClean="0"/>
              <a:t>Requires smoothing constant (</a:t>
            </a:r>
            <a:r>
              <a:rPr lang="en-US" altLang="en-US" smtClean="0">
                <a:latin typeface="Symbol" pitchFamily="18" charset="2"/>
              </a:rPr>
              <a:t></a:t>
            </a:r>
            <a:r>
              <a:rPr lang="en-US" altLang="en-US" smtClean="0"/>
              <a:t>)</a:t>
            </a:r>
          </a:p>
          <a:p>
            <a:pPr marL="1054100" lvl="1" indent="-381000" eaLnBrk="1" hangingPunct="1">
              <a:buFont typeface="Wingdings" pitchFamily="2" charset="2"/>
              <a:buChar char="þ"/>
            </a:pPr>
            <a:r>
              <a:rPr lang="en-US" altLang="en-US" smtClean="0"/>
              <a:t>Ranges from 0 to 1</a:t>
            </a:r>
          </a:p>
          <a:p>
            <a:pPr marL="1054100" lvl="1" indent="-381000" eaLnBrk="1" hangingPunct="1">
              <a:buFont typeface="Wingdings" pitchFamily="2" charset="2"/>
              <a:buChar char="þ"/>
            </a:pPr>
            <a:r>
              <a:rPr lang="en-US" altLang="en-US" smtClean="0"/>
              <a:t>Subjectively chosen</a:t>
            </a:r>
            <a:endParaRPr lang="en-US" altLang="en-US" sz="3200" smtClean="0"/>
          </a:p>
          <a:p>
            <a:pPr marL="482600" indent="-482600" eaLnBrk="1" hangingPunct="1">
              <a:buFont typeface="Wingdings" pitchFamily="2" charset="2"/>
              <a:buChar char="þ"/>
            </a:pPr>
            <a:r>
              <a:rPr lang="en-US" altLang="en-US" smtClean="0"/>
              <a:t>Involves little record keeping of past data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763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Exponential Smoothing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017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Exponential Smoothing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81000" y="2055813"/>
            <a:ext cx="8386763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667000" indent="-2667000" eaLnBrk="1" fontAlgn="auto" hangingPunct="1">
              <a:spcBef>
                <a:spcPts val="0"/>
              </a:spcBef>
              <a:spcAft>
                <a:spcPts val="0"/>
              </a:spcAft>
              <a:tabLst>
                <a:tab pos="3429000" algn="l"/>
              </a:tabLs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New forecast =	last period’s forecast</a:t>
            </a:r>
          </a:p>
          <a:p>
            <a:pPr marL="2667000" indent="-2667000" eaLnBrk="1" fontAlgn="auto" hangingPunct="1">
              <a:spcBef>
                <a:spcPts val="0"/>
              </a:spcBef>
              <a:spcAft>
                <a:spcPts val="0"/>
              </a:spcAft>
              <a:tabLst>
                <a:tab pos="3429000" algn="l"/>
              </a:tabLs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+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+mn-cs"/>
              </a:rPr>
              <a:t>a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(last period’s actual demand </a:t>
            </a:r>
          </a:p>
          <a:p>
            <a:pPr marL="2667000" indent="-2667000" eaLnBrk="1" fontAlgn="auto" hangingPunct="1">
              <a:spcBef>
                <a:spcPts val="0"/>
              </a:spcBef>
              <a:spcAft>
                <a:spcPts val="0"/>
              </a:spcAft>
              <a:tabLst>
                <a:tab pos="3429000" algn="l"/>
              </a:tabLs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– last period’s forecast)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2465388" y="3798888"/>
            <a:ext cx="4214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F</a:t>
            </a:r>
            <a:r>
              <a:rPr lang="en-US" sz="2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= F</a:t>
            </a:r>
            <a:r>
              <a:rPr lang="en-US" sz="2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 – 1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+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+mn-cs"/>
              </a:rPr>
              <a:t>a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(A</a:t>
            </a:r>
            <a:r>
              <a:rPr lang="en-US" sz="2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 – 1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- F</a:t>
            </a:r>
            <a:r>
              <a:rPr lang="en-US" sz="2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 – 1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)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509713" y="4611688"/>
            <a:ext cx="4826001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25000"/>
              </a:spcBef>
              <a:spcAft>
                <a:spcPts val="0"/>
              </a:spcAft>
              <a:tabLst>
                <a:tab pos="1714500" algn="r"/>
                <a:tab pos="1816100" algn="l"/>
                <a:tab pos="2197100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where	F</a:t>
            </a:r>
            <a:r>
              <a:rPr 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=	new forecast</a:t>
            </a:r>
          </a:p>
          <a:p>
            <a:pPr eaLnBrk="1" fontAlgn="auto" hangingPunct="1">
              <a:spcBef>
                <a:spcPct val="25000"/>
              </a:spcBef>
              <a:spcAft>
                <a:spcPts val="0"/>
              </a:spcAft>
              <a:tabLst>
                <a:tab pos="1714500" algn="r"/>
                <a:tab pos="1816100" algn="l"/>
                <a:tab pos="2197100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F</a:t>
            </a:r>
            <a:r>
              <a:rPr 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 – 1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=	previous forecast</a:t>
            </a:r>
          </a:p>
          <a:p>
            <a:pPr eaLnBrk="1" fontAlgn="auto" hangingPunct="1">
              <a:spcBef>
                <a:spcPct val="25000"/>
              </a:spcBef>
              <a:spcAft>
                <a:spcPts val="0"/>
              </a:spcAft>
              <a:tabLst>
                <a:tab pos="1714500" algn="r"/>
                <a:tab pos="1816100" algn="l"/>
                <a:tab pos="2197100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+mn-cs"/>
              </a:rPr>
              <a:t>a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=	smoothing (or weighting) 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	constant (0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  <a:sym typeface="Symbol" pitchFamily="18" charset="2"/>
              </a:rPr>
              <a:t>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+mn-cs"/>
                <a:sym typeface="Symbol" pitchFamily="18" charset="2"/>
              </a:rPr>
              <a:t>a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  <a:sym typeface="Symbol" pitchFamily="18" charset="2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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  <a:sym typeface="Symbol" pitchFamily="18" charset="2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  <a:sym typeface="Symbol" pitchFamily="18" charset="2"/>
              </a:rPr>
              <a:t>1)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 autoUpdateAnimBg="0"/>
      <p:bldP spid="102407" grpId="0" autoUpdateAnimBg="0"/>
      <p:bldP spid="10240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700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Exponential Smoothing Example</a:t>
            </a: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962025" y="2190750"/>
            <a:ext cx="69215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Predicted demand = 142 Ford Mustangs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Actual demand = 153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Smoothing constant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+mn-cs"/>
              </a:rPr>
              <a:t>a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= .20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700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Exponential Smoothing Example</a:t>
            </a: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962025" y="2190750"/>
            <a:ext cx="69215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Predicted demand = 142 Ford Mustangs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Actual demand = 153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Smoothing constant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+mn-cs"/>
              </a:rPr>
              <a:t>a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= .20</a:t>
            </a:r>
          </a:p>
        </p:txBody>
      </p:sp>
      <p:grpSp>
        <p:nvGrpSpPr>
          <p:cNvPr id="84996" name="Group 9"/>
          <p:cNvGrpSpPr>
            <a:grpSpLocks/>
          </p:cNvGrpSpPr>
          <p:nvPr/>
        </p:nvGrpSpPr>
        <p:grpSpPr bwMode="auto">
          <a:xfrm>
            <a:off x="1530350" y="2463800"/>
            <a:ext cx="6088063" cy="2736850"/>
            <a:chOff x="964" y="1552"/>
            <a:chExt cx="3835" cy="1724"/>
          </a:xfrm>
        </p:grpSpPr>
        <p:sp>
          <p:nvSpPr>
            <p:cNvPr id="281604" name="Rectangle 4"/>
            <p:cNvSpPr>
              <a:spLocks noChangeArrowheads="1"/>
            </p:cNvSpPr>
            <p:nvPr/>
          </p:nvSpPr>
          <p:spPr bwMode="auto">
            <a:xfrm>
              <a:off x="964" y="2546"/>
              <a:ext cx="3835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2476500" algn="l"/>
                </a:tabLs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New forecast	= 142 + .2(153 – 142)</a:t>
              </a:r>
            </a:p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2476500" algn="l"/>
                </a:tabLs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</a:t>
              </a:r>
            </a:p>
          </p:txBody>
        </p:sp>
        <p:sp>
          <p:nvSpPr>
            <p:cNvPr id="84998" name="Freeform 5"/>
            <p:cNvSpPr>
              <a:spLocks/>
            </p:cNvSpPr>
            <p:nvPr/>
          </p:nvSpPr>
          <p:spPr bwMode="auto">
            <a:xfrm>
              <a:off x="3296" y="1552"/>
              <a:ext cx="1248" cy="1040"/>
            </a:xfrm>
            <a:custGeom>
              <a:avLst/>
              <a:gdLst>
                <a:gd name="T0" fmla="*/ 0 w 1248"/>
                <a:gd name="T1" fmla="*/ 0 h 1040"/>
                <a:gd name="T2" fmla="*/ 984 w 1248"/>
                <a:gd name="T3" fmla="*/ 328 h 1040"/>
                <a:gd name="T4" fmla="*/ 1248 w 1248"/>
                <a:gd name="T5" fmla="*/ 1040 h 1040"/>
                <a:gd name="T6" fmla="*/ 0 60000 65536"/>
                <a:gd name="T7" fmla="*/ 0 60000 65536"/>
                <a:gd name="T8" fmla="*/ 0 60000 65536"/>
                <a:gd name="T9" fmla="*/ 0 w 1248"/>
                <a:gd name="T10" fmla="*/ 0 h 1040"/>
                <a:gd name="T11" fmla="*/ 1248 w 1248"/>
                <a:gd name="T12" fmla="*/ 1040 h 10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1040">
                  <a:moveTo>
                    <a:pt x="0" y="0"/>
                  </a:moveTo>
                  <a:cubicBezTo>
                    <a:pt x="388" y="77"/>
                    <a:pt x="776" y="155"/>
                    <a:pt x="984" y="328"/>
                  </a:cubicBezTo>
                  <a:cubicBezTo>
                    <a:pt x="1192" y="501"/>
                    <a:pt x="1220" y="770"/>
                    <a:pt x="1248" y="104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999" name="Freeform 6"/>
            <p:cNvSpPr>
              <a:spLocks/>
            </p:cNvSpPr>
            <p:nvPr/>
          </p:nvSpPr>
          <p:spPr bwMode="auto">
            <a:xfrm>
              <a:off x="2984" y="1768"/>
              <a:ext cx="872" cy="840"/>
            </a:xfrm>
            <a:custGeom>
              <a:avLst/>
              <a:gdLst>
                <a:gd name="T0" fmla="*/ 0 w 872"/>
                <a:gd name="T1" fmla="*/ 24 h 840"/>
                <a:gd name="T2" fmla="*/ 688 w 872"/>
                <a:gd name="T3" fmla="*/ 136 h 840"/>
                <a:gd name="T4" fmla="*/ 872 w 872"/>
                <a:gd name="T5" fmla="*/ 840 h 840"/>
                <a:gd name="T6" fmla="*/ 0 60000 65536"/>
                <a:gd name="T7" fmla="*/ 0 60000 65536"/>
                <a:gd name="T8" fmla="*/ 0 60000 65536"/>
                <a:gd name="T9" fmla="*/ 0 w 872"/>
                <a:gd name="T10" fmla="*/ 0 h 840"/>
                <a:gd name="T11" fmla="*/ 872 w 872"/>
                <a:gd name="T12" fmla="*/ 840 h 8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2" h="840">
                  <a:moveTo>
                    <a:pt x="0" y="24"/>
                  </a:moveTo>
                  <a:cubicBezTo>
                    <a:pt x="115" y="43"/>
                    <a:pt x="543" y="0"/>
                    <a:pt x="688" y="136"/>
                  </a:cubicBezTo>
                  <a:cubicBezTo>
                    <a:pt x="833" y="272"/>
                    <a:pt x="834" y="693"/>
                    <a:pt x="872" y="84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00" name="Line 7"/>
            <p:cNvSpPr>
              <a:spLocks noChangeShapeType="1"/>
            </p:cNvSpPr>
            <p:nvPr/>
          </p:nvSpPr>
          <p:spPr bwMode="auto">
            <a:xfrm>
              <a:off x="2992" y="2160"/>
              <a:ext cx="456" cy="4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01" name="Freeform 8"/>
            <p:cNvSpPr>
              <a:spLocks/>
            </p:cNvSpPr>
            <p:nvPr/>
          </p:nvSpPr>
          <p:spPr bwMode="auto">
            <a:xfrm>
              <a:off x="2332" y="1568"/>
              <a:ext cx="532" cy="1064"/>
            </a:xfrm>
            <a:custGeom>
              <a:avLst/>
              <a:gdLst>
                <a:gd name="T0" fmla="*/ 508 w 532"/>
                <a:gd name="T1" fmla="*/ 0 h 1064"/>
                <a:gd name="T2" fmla="*/ 4 w 532"/>
                <a:gd name="T3" fmla="*/ 224 h 1064"/>
                <a:gd name="T4" fmla="*/ 532 w 532"/>
                <a:gd name="T5" fmla="*/ 1064 h 1064"/>
                <a:gd name="T6" fmla="*/ 0 60000 65536"/>
                <a:gd name="T7" fmla="*/ 0 60000 65536"/>
                <a:gd name="T8" fmla="*/ 0 60000 65536"/>
                <a:gd name="T9" fmla="*/ 0 w 532"/>
                <a:gd name="T10" fmla="*/ 0 h 1064"/>
                <a:gd name="T11" fmla="*/ 532 w 532"/>
                <a:gd name="T12" fmla="*/ 1064 h 10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2" h="1064">
                  <a:moveTo>
                    <a:pt x="508" y="0"/>
                  </a:moveTo>
                  <a:cubicBezTo>
                    <a:pt x="424" y="37"/>
                    <a:pt x="0" y="47"/>
                    <a:pt x="4" y="224"/>
                  </a:cubicBezTo>
                  <a:cubicBezTo>
                    <a:pt x="8" y="401"/>
                    <a:pt x="422" y="889"/>
                    <a:pt x="532" y="106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700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Exponential Smoothing Example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962025" y="2190750"/>
            <a:ext cx="69215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Predicted demand = 142 Ford Mustangs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Actual demand = 153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Smoothing constant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+mn-cs"/>
              </a:rPr>
              <a:t>a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= .20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1530350" y="4041775"/>
            <a:ext cx="6088063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476500" algn="l"/>
              </a:tabLs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New forecast	= 142 + .2(153 – 142)</a:t>
            </a: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476500" algn="l"/>
              </a:tabLs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= 142 + 2.2</a:t>
            </a: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476500" algn="l"/>
              </a:tabLs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= 144.2 ≈ 144 cars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700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Effect of</a:t>
            </a:r>
            <a:b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  Smoothing Constants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990600" y="2627313"/>
            <a:ext cx="7239000" cy="2490787"/>
            <a:chOff x="624" y="1655"/>
            <a:chExt cx="4560" cy="1569"/>
          </a:xfrm>
        </p:grpSpPr>
        <p:sp>
          <p:nvSpPr>
            <p:cNvPr id="129050" name="Rectangle 26"/>
            <p:cNvSpPr>
              <a:spLocks noChangeArrowheads="1"/>
            </p:cNvSpPr>
            <p:nvPr/>
          </p:nvSpPr>
          <p:spPr bwMode="auto">
            <a:xfrm>
              <a:off x="2075" y="1655"/>
              <a:ext cx="16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Weight Assigned to</a:t>
              </a:r>
            </a:p>
          </p:txBody>
        </p:sp>
        <p:sp>
          <p:nvSpPr>
            <p:cNvPr id="129051" name="Rectangle 27"/>
            <p:cNvSpPr>
              <a:spLocks noChangeArrowheads="1"/>
            </p:cNvSpPr>
            <p:nvPr/>
          </p:nvSpPr>
          <p:spPr bwMode="auto">
            <a:xfrm>
              <a:off x="634" y="1949"/>
              <a:ext cx="4492" cy="1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017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571500" algn="ctr"/>
                  <a:tab pos="1905000" algn="ctr"/>
                  <a:tab pos="3048000" algn="ctr"/>
                  <a:tab pos="4191000" algn="ctr"/>
                  <a:tab pos="5334000" algn="ctr"/>
                  <a:tab pos="64770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Most	2nd Most	3rd Most	4th Most	5th Most</a:t>
              </a:r>
            </a:p>
            <a:p>
              <a:pPr defTabSz="9017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571500" algn="ctr"/>
                  <a:tab pos="1905000" algn="ctr"/>
                  <a:tab pos="3048000" algn="ctr"/>
                  <a:tab pos="4191000" algn="ctr"/>
                  <a:tab pos="5334000" algn="ctr"/>
                  <a:tab pos="64770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Recent	Recent	Recent	Recent	Recent</a:t>
              </a:r>
            </a:p>
            <a:p>
              <a:pPr defTabSz="9017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571500" algn="ctr"/>
                  <a:tab pos="1905000" algn="ctr"/>
                  <a:tab pos="3048000" algn="ctr"/>
                  <a:tab pos="4191000" algn="ctr"/>
                  <a:tab pos="5334000" algn="ctr"/>
                  <a:tab pos="64770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Smoothing	Period	Period	Period	Period	Period</a:t>
              </a:r>
            </a:p>
            <a:p>
              <a:pPr defTabSz="9017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571500" algn="ctr"/>
                  <a:tab pos="1905000" algn="ctr"/>
                  <a:tab pos="3048000" algn="ctr"/>
                  <a:tab pos="4191000" algn="ctr"/>
                  <a:tab pos="5334000" algn="ctr"/>
                  <a:tab pos="64770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Constant	(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(1 - 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(1 - 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</a:t>
              </a:r>
              <a:r>
                <a:rPr lang="en-US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(1 - 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</a:t>
              </a:r>
              <a:r>
                <a:rPr lang="en-US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3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(1 - 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</a:t>
              </a:r>
              <a:r>
                <a:rPr lang="en-US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4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defTabSz="9017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571500" algn="ctr"/>
                  <a:tab pos="1905000" algn="ctr"/>
                  <a:tab pos="3048000" algn="ctr"/>
                  <a:tab pos="4191000" algn="ctr"/>
                  <a:tab pos="5334000" algn="ctr"/>
                  <a:tab pos="6477000" algn="ctr"/>
                </a:tabLst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+mn-cs"/>
              </a:endParaRPr>
            </a:p>
            <a:p>
              <a:pPr defTabSz="9017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571500" algn="ctr"/>
                  <a:tab pos="1905000" algn="ctr"/>
                  <a:tab pos="3048000" algn="ctr"/>
                  <a:tab pos="4191000" algn="ctr"/>
                  <a:tab pos="5334000" algn="ctr"/>
                  <a:tab pos="64770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	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.1	.1	.09	.081	.073	.066</a:t>
              </a:r>
            </a:p>
            <a:p>
              <a:pPr defTabSz="9017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571500" algn="ctr"/>
                  <a:tab pos="1905000" algn="ctr"/>
                  <a:tab pos="3048000" algn="ctr"/>
                  <a:tab pos="4191000" algn="ctr"/>
                  <a:tab pos="5334000" algn="ctr"/>
                  <a:tab pos="6477000" algn="ctr"/>
                </a:tabLst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+mn-cs"/>
              </a:endParaRPr>
            </a:p>
            <a:p>
              <a:pPr defTabSz="9017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571500" algn="ctr"/>
                  <a:tab pos="1905000" algn="ctr"/>
                  <a:tab pos="3048000" algn="ctr"/>
                  <a:tab pos="4191000" algn="ctr"/>
                  <a:tab pos="5334000" algn="ctr"/>
                  <a:tab pos="64770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	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.5	.5	.25	.125	.063	.031</a:t>
              </a:r>
            </a:p>
          </p:txBody>
        </p:sp>
        <p:sp>
          <p:nvSpPr>
            <p:cNvPr id="89094" name="Line 28"/>
            <p:cNvSpPr>
              <a:spLocks noChangeShapeType="1"/>
            </p:cNvSpPr>
            <p:nvPr/>
          </p:nvSpPr>
          <p:spPr bwMode="auto">
            <a:xfrm>
              <a:off x="624" y="2640"/>
              <a:ext cx="45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095" name="Line 29"/>
            <p:cNvSpPr>
              <a:spLocks noChangeShapeType="1"/>
            </p:cNvSpPr>
            <p:nvPr/>
          </p:nvSpPr>
          <p:spPr bwMode="auto">
            <a:xfrm>
              <a:off x="624" y="1928"/>
              <a:ext cx="45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096" name="Line 30"/>
            <p:cNvSpPr>
              <a:spLocks noChangeShapeType="1"/>
            </p:cNvSpPr>
            <p:nvPr/>
          </p:nvSpPr>
          <p:spPr bwMode="auto">
            <a:xfrm>
              <a:off x="624" y="3224"/>
              <a:ext cx="45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636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Impact of Different 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1469" name="Freeform 157"/>
          <p:cNvSpPr>
            <a:spLocks/>
          </p:cNvSpPr>
          <p:nvPr/>
        </p:nvSpPr>
        <p:spPr bwMode="auto">
          <a:xfrm>
            <a:off x="1917700" y="3035300"/>
            <a:ext cx="5359400" cy="1905000"/>
          </a:xfrm>
          <a:custGeom>
            <a:avLst/>
            <a:gdLst>
              <a:gd name="T0" fmla="*/ 0 w 3376"/>
              <a:gd name="T1" fmla="*/ 2147483646 h 1200"/>
              <a:gd name="T2" fmla="*/ 2147483646 w 3376"/>
              <a:gd name="T3" fmla="*/ 2147483646 h 1200"/>
              <a:gd name="T4" fmla="*/ 2147483646 w 3376"/>
              <a:gd name="T5" fmla="*/ 2147483646 h 1200"/>
              <a:gd name="T6" fmla="*/ 2147483646 w 3376"/>
              <a:gd name="T7" fmla="*/ 2147483646 h 1200"/>
              <a:gd name="T8" fmla="*/ 2147483646 w 3376"/>
              <a:gd name="T9" fmla="*/ 2147483646 h 1200"/>
              <a:gd name="T10" fmla="*/ 2147483646 w 3376"/>
              <a:gd name="T11" fmla="*/ 0 h 1200"/>
              <a:gd name="T12" fmla="*/ 2147483646 w 3376"/>
              <a:gd name="T13" fmla="*/ 2147483646 h 1200"/>
              <a:gd name="T14" fmla="*/ 2147483646 w 3376"/>
              <a:gd name="T15" fmla="*/ 2147483646 h 1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76"/>
              <a:gd name="T25" fmla="*/ 0 h 1200"/>
              <a:gd name="T26" fmla="*/ 3376 w 3376"/>
              <a:gd name="T27" fmla="*/ 1200 h 12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76" h="1200">
                <a:moveTo>
                  <a:pt x="0" y="640"/>
                </a:moveTo>
                <a:lnTo>
                  <a:pt x="480" y="960"/>
                </a:lnTo>
                <a:lnTo>
                  <a:pt x="968" y="1200"/>
                </a:lnTo>
                <a:lnTo>
                  <a:pt x="1448" y="776"/>
                </a:lnTo>
                <a:lnTo>
                  <a:pt x="1928" y="408"/>
                </a:lnTo>
                <a:lnTo>
                  <a:pt x="2408" y="0"/>
                </a:lnTo>
                <a:lnTo>
                  <a:pt x="2896" y="632"/>
                </a:lnTo>
                <a:lnTo>
                  <a:pt x="3376" y="592"/>
                </a:lnTo>
              </a:path>
            </a:pathLst>
          </a:custGeom>
          <a:noFill/>
          <a:ln w="1016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1470" name="Freeform 158"/>
          <p:cNvSpPr>
            <a:spLocks/>
          </p:cNvSpPr>
          <p:nvPr/>
        </p:nvSpPr>
        <p:spPr bwMode="auto">
          <a:xfrm>
            <a:off x="1917700" y="3492500"/>
            <a:ext cx="6108700" cy="1155700"/>
          </a:xfrm>
          <a:custGeom>
            <a:avLst/>
            <a:gdLst>
              <a:gd name="T0" fmla="*/ 0 w 3848"/>
              <a:gd name="T1" fmla="*/ 2147483646 h 728"/>
              <a:gd name="T2" fmla="*/ 2147483646 w 3848"/>
              <a:gd name="T3" fmla="*/ 2147483646 h 728"/>
              <a:gd name="T4" fmla="*/ 2147483646 w 3848"/>
              <a:gd name="T5" fmla="*/ 2147483646 h 728"/>
              <a:gd name="T6" fmla="*/ 2147483646 w 3848"/>
              <a:gd name="T7" fmla="*/ 2147483646 h 728"/>
              <a:gd name="T8" fmla="*/ 2147483646 w 3848"/>
              <a:gd name="T9" fmla="*/ 2147483646 h 728"/>
              <a:gd name="T10" fmla="*/ 2147483646 w 3848"/>
              <a:gd name="T11" fmla="*/ 2147483646 h 728"/>
              <a:gd name="T12" fmla="*/ 2147483646 w 3848"/>
              <a:gd name="T13" fmla="*/ 0 h 728"/>
              <a:gd name="T14" fmla="*/ 2147483646 w 3848"/>
              <a:gd name="T15" fmla="*/ 2147483646 h 728"/>
              <a:gd name="T16" fmla="*/ 2147483646 w 3848"/>
              <a:gd name="T17" fmla="*/ 2147483646 h 7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48"/>
              <a:gd name="T28" fmla="*/ 0 h 728"/>
              <a:gd name="T29" fmla="*/ 3848 w 3848"/>
              <a:gd name="T30" fmla="*/ 728 h 7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48" h="728">
                <a:moveTo>
                  <a:pt x="0" y="488"/>
                </a:moveTo>
                <a:lnTo>
                  <a:pt x="488" y="416"/>
                </a:lnTo>
                <a:lnTo>
                  <a:pt x="960" y="552"/>
                </a:lnTo>
                <a:lnTo>
                  <a:pt x="1456" y="728"/>
                </a:lnTo>
                <a:lnTo>
                  <a:pt x="1928" y="600"/>
                </a:lnTo>
                <a:lnTo>
                  <a:pt x="2400" y="360"/>
                </a:lnTo>
                <a:lnTo>
                  <a:pt x="2888" y="0"/>
                </a:lnTo>
                <a:lnTo>
                  <a:pt x="3368" y="168"/>
                </a:lnTo>
                <a:lnTo>
                  <a:pt x="3848" y="240"/>
                </a:ln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1471" name="Freeform 159"/>
          <p:cNvSpPr>
            <a:spLocks/>
          </p:cNvSpPr>
          <p:nvPr/>
        </p:nvSpPr>
        <p:spPr bwMode="auto">
          <a:xfrm>
            <a:off x="1917700" y="4064000"/>
            <a:ext cx="6121400" cy="304800"/>
          </a:xfrm>
          <a:custGeom>
            <a:avLst/>
            <a:gdLst>
              <a:gd name="T0" fmla="*/ 0 w 3856"/>
              <a:gd name="T1" fmla="*/ 2147483646 h 192"/>
              <a:gd name="T2" fmla="*/ 2147483646 w 3856"/>
              <a:gd name="T3" fmla="*/ 2147483646 h 192"/>
              <a:gd name="T4" fmla="*/ 2147483646 w 3856"/>
              <a:gd name="T5" fmla="*/ 2147483646 h 192"/>
              <a:gd name="T6" fmla="*/ 2147483646 w 3856"/>
              <a:gd name="T7" fmla="*/ 2147483646 h 192"/>
              <a:gd name="T8" fmla="*/ 2147483646 w 3856"/>
              <a:gd name="T9" fmla="*/ 2147483646 h 192"/>
              <a:gd name="T10" fmla="*/ 2147483646 w 3856"/>
              <a:gd name="T11" fmla="*/ 2147483646 h 192"/>
              <a:gd name="T12" fmla="*/ 2147483646 w 3856"/>
              <a:gd name="T13" fmla="*/ 2147483646 h 192"/>
              <a:gd name="T14" fmla="*/ 2147483646 w 3856"/>
              <a:gd name="T15" fmla="*/ 2147483646 h 192"/>
              <a:gd name="T16" fmla="*/ 2147483646 w 3856"/>
              <a:gd name="T17" fmla="*/ 0 h 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56"/>
              <a:gd name="T28" fmla="*/ 0 h 192"/>
              <a:gd name="T29" fmla="*/ 3856 w 3856"/>
              <a:gd name="T30" fmla="*/ 192 h 1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56" h="192">
                <a:moveTo>
                  <a:pt x="0" y="136"/>
                </a:moveTo>
                <a:lnTo>
                  <a:pt x="488" y="128"/>
                </a:lnTo>
                <a:lnTo>
                  <a:pt x="976" y="120"/>
                </a:lnTo>
                <a:lnTo>
                  <a:pt x="1464" y="192"/>
                </a:lnTo>
                <a:lnTo>
                  <a:pt x="1928" y="192"/>
                </a:lnTo>
                <a:lnTo>
                  <a:pt x="2416" y="128"/>
                </a:lnTo>
                <a:lnTo>
                  <a:pt x="2904" y="48"/>
                </a:lnTo>
                <a:lnTo>
                  <a:pt x="3376" y="64"/>
                </a:lnTo>
                <a:lnTo>
                  <a:pt x="3856" y="0"/>
                </a:lnTo>
              </a:path>
            </a:pathLst>
          </a:custGeom>
          <a:noFill/>
          <a:ln w="1016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479425" y="1285875"/>
            <a:ext cx="7864475" cy="4938713"/>
            <a:chOff x="302" y="810"/>
            <a:chExt cx="4954" cy="3111"/>
          </a:xfrm>
        </p:grpSpPr>
        <p:sp>
          <p:nvSpPr>
            <p:cNvPr id="141468" name="Rectangle 156"/>
            <p:cNvSpPr>
              <a:spLocks noChangeArrowheads="1"/>
            </p:cNvSpPr>
            <p:nvPr/>
          </p:nvSpPr>
          <p:spPr bwMode="auto">
            <a:xfrm>
              <a:off x="568" y="810"/>
              <a:ext cx="560" cy="2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fontAlgn="auto" hangingPunct="1">
                <a:lnSpc>
                  <a:spcPct val="3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225  </a:t>
              </a:r>
              <a:r>
                <a:rPr lang="en-US" sz="2000">
                  <a:latin typeface="+mn-lt"/>
                  <a:cs typeface="+mn-cs"/>
                </a:rPr>
                <a:t>–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3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200  </a:t>
              </a:r>
              <a:r>
                <a:rPr lang="en-US" sz="2000">
                  <a:latin typeface="+mn-lt"/>
                  <a:cs typeface="+mn-cs"/>
                </a:rPr>
                <a:t>–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3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175  </a:t>
              </a:r>
              <a:r>
                <a:rPr lang="en-US" sz="2000">
                  <a:latin typeface="+mn-lt"/>
                  <a:cs typeface="+mn-cs"/>
                </a:rPr>
                <a:t>–</a:t>
              </a:r>
            </a:p>
            <a:p>
              <a:pPr algn="r" eaLnBrk="1" fontAlgn="auto" hangingPunct="1">
                <a:lnSpc>
                  <a:spcPct val="3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150  </a:t>
              </a:r>
              <a:r>
                <a:rPr lang="en-US" sz="2000">
                  <a:latin typeface="+mn-lt"/>
                  <a:cs typeface="+mn-cs"/>
                </a:rPr>
                <a:t>–</a:t>
              </a:r>
            </a:p>
          </p:txBody>
        </p:sp>
        <p:sp>
          <p:nvSpPr>
            <p:cNvPr id="91153" name="Freeform 160"/>
            <p:cNvSpPr>
              <a:spLocks/>
            </p:cNvSpPr>
            <p:nvPr/>
          </p:nvSpPr>
          <p:spPr bwMode="auto">
            <a:xfrm>
              <a:off x="968" y="1224"/>
              <a:ext cx="4288" cy="2128"/>
            </a:xfrm>
            <a:custGeom>
              <a:avLst/>
              <a:gdLst>
                <a:gd name="T0" fmla="*/ 0 w 4288"/>
                <a:gd name="T1" fmla="*/ 0 h 2128"/>
                <a:gd name="T2" fmla="*/ 0 w 4288"/>
                <a:gd name="T3" fmla="*/ 2128 h 2128"/>
                <a:gd name="T4" fmla="*/ 4288 w 4288"/>
                <a:gd name="T5" fmla="*/ 2128 h 2128"/>
                <a:gd name="T6" fmla="*/ 0 60000 65536"/>
                <a:gd name="T7" fmla="*/ 0 60000 65536"/>
                <a:gd name="T8" fmla="*/ 0 60000 65536"/>
                <a:gd name="T9" fmla="*/ 0 w 4288"/>
                <a:gd name="T10" fmla="*/ 0 h 2128"/>
                <a:gd name="T11" fmla="*/ 4288 w 4288"/>
                <a:gd name="T12" fmla="*/ 2128 h 2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8" h="2128">
                  <a:moveTo>
                    <a:pt x="0" y="0"/>
                  </a:moveTo>
                  <a:lnTo>
                    <a:pt x="0" y="2128"/>
                  </a:lnTo>
                  <a:lnTo>
                    <a:pt x="4288" y="21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1473" name="Rectangle 161"/>
            <p:cNvSpPr>
              <a:spLocks noChangeArrowheads="1"/>
            </p:cNvSpPr>
            <p:nvPr/>
          </p:nvSpPr>
          <p:spPr bwMode="auto">
            <a:xfrm>
              <a:off x="1022" y="3105"/>
              <a:ext cx="407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190500" algn="dec"/>
                  <a:tab pos="952500" algn="dec"/>
                  <a:tab pos="1714500" algn="dec"/>
                  <a:tab pos="2476500" algn="dec"/>
                  <a:tab pos="3238500" algn="dec"/>
                  <a:tab pos="4000500" algn="dec"/>
                  <a:tab pos="4762500" algn="dec"/>
                  <a:tab pos="5524500" algn="dec"/>
                  <a:tab pos="6286500" algn="dec"/>
                </a:tabLst>
                <a:defRPr/>
              </a:pPr>
              <a:r>
                <a:rPr lang="en-US" sz="2000">
                  <a:latin typeface="+mn-lt"/>
                  <a:cs typeface="+mn-cs"/>
                </a:rPr>
                <a:t>	|	|	|	|	|	|	|	|	|</a:t>
              </a:r>
            </a:p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190500" algn="dec"/>
                  <a:tab pos="952500" algn="dec"/>
                  <a:tab pos="1714500" algn="dec"/>
                  <a:tab pos="2476500" algn="dec"/>
                  <a:tab pos="3238500" algn="dec"/>
                  <a:tab pos="4000500" algn="dec"/>
                  <a:tab pos="4762500" algn="dec"/>
                  <a:tab pos="5524500" algn="dec"/>
                  <a:tab pos="6286500" algn="dec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1	2	3	4	5	6	7	8	9</a:t>
              </a:r>
            </a:p>
          </p:txBody>
        </p:sp>
        <p:sp>
          <p:nvSpPr>
            <p:cNvPr id="141474" name="Rectangle 162"/>
            <p:cNvSpPr>
              <a:spLocks noChangeArrowheads="1"/>
            </p:cNvSpPr>
            <p:nvPr/>
          </p:nvSpPr>
          <p:spPr bwMode="auto">
            <a:xfrm>
              <a:off x="2734" y="3671"/>
              <a:ext cx="6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Quarter</a:t>
              </a:r>
            </a:p>
          </p:txBody>
        </p:sp>
        <p:sp>
          <p:nvSpPr>
            <p:cNvPr id="141475" name="Rectangle 163"/>
            <p:cNvSpPr>
              <a:spLocks noChangeArrowheads="1"/>
            </p:cNvSpPr>
            <p:nvPr/>
          </p:nvSpPr>
          <p:spPr bwMode="auto">
            <a:xfrm rot="-5400000">
              <a:off x="53" y="2189"/>
              <a:ext cx="7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Demand</a:t>
              </a:r>
            </a:p>
          </p:txBody>
        </p:sp>
      </p:grpSp>
      <p:grpSp>
        <p:nvGrpSpPr>
          <p:cNvPr id="3" name="Group 172"/>
          <p:cNvGrpSpPr>
            <a:grpSpLocks/>
          </p:cNvGrpSpPr>
          <p:nvPr/>
        </p:nvGrpSpPr>
        <p:grpSpPr bwMode="auto">
          <a:xfrm>
            <a:off x="6270625" y="4254500"/>
            <a:ext cx="976313" cy="796925"/>
            <a:chOff x="3950" y="2680"/>
            <a:chExt cx="615" cy="502"/>
          </a:xfrm>
        </p:grpSpPr>
        <p:sp>
          <p:nvSpPr>
            <p:cNvPr id="141477" name="Rectangle 165"/>
            <p:cNvSpPr>
              <a:spLocks noChangeArrowheads="1"/>
            </p:cNvSpPr>
            <p:nvPr/>
          </p:nvSpPr>
          <p:spPr bwMode="auto">
            <a:xfrm>
              <a:off x="3950" y="2894"/>
              <a:ext cx="6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.1</a:t>
              </a:r>
            </a:p>
          </p:txBody>
        </p:sp>
        <p:sp>
          <p:nvSpPr>
            <p:cNvPr id="91151" name="Line 167"/>
            <p:cNvSpPr>
              <a:spLocks noChangeShapeType="1"/>
            </p:cNvSpPr>
            <p:nvPr/>
          </p:nvSpPr>
          <p:spPr bwMode="auto">
            <a:xfrm>
              <a:off x="4064" y="2680"/>
              <a:ext cx="128" cy="2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171"/>
          <p:cNvGrpSpPr>
            <a:grpSpLocks/>
          </p:cNvGrpSpPr>
          <p:nvPr/>
        </p:nvGrpSpPr>
        <p:grpSpPr bwMode="auto">
          <a:xfrm>
            <a:off x="3451225" y="2549525"/>
            <a:ext cx="1428750" cy="1235075"/>
            <a:chOff x="2174" y="1606"/>
            <a:chExt cx="900" cy="778"/>
          </a:xfrm>
        </p:grpSpPr>
        <p:sp>
          <p:nvSpPr>
            <p:cNvPr id="141476" name="Rectangle 164"/>
            <p:cNvSpPr>
              <a:spLocks noChangeArrowheads="1"/>
            </p:cNvSpPr>
            <p:nvPr/>
          </p:nvSpPr>
          <p:spPr bwMode="auto">
            <a:xfrm>
              <a:off x="2174" y="1606"/>
              <a:ext cx="90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Actual demand</a:t>
              </a:r>
            </a:p>
          </p:txBody>
        </p:sp>
        <p:sp>
          <p:nvSpPr>
            <p:cNvPr id="91149" name="Line 168"/>
            <p:cNvSpPr>
              <a:spLocks noChangeShapeType="1"/>
            </p:cNvSpPr>
            <p:nvPr/>
          </p:nvSpPr>
          <p:spPr bwMode="auto">
            <a:xfrm flipH="1" flipV="1">
              <a:off x="2640" y="2064"/>
              <a:ext cx="296" cy="3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170"/>
          <p:cNvGrpSpPr>
            <a:grpSpLocks/>
          </p:cNvGrpSpPr>
          <p:nvPr/>
        </p:nvGrpSpPr>
        <p:grpSpPr bwMode="auto">
          <a:xfrm>
            <a:off x="6651625" y="2562225"/>
            <a:ext cx="976313" cy="981075"/>
            <a:chOff x="4190" y="1614"/>
            <a:chExt cx="615" cy="618"/>
          </a:xfrm>
        </p:grpSpPr>
        <p:sp>
          <p:nvSpPr>
            <p:cNvPr id="141478" name="Rectangle 166"/>
            <p:cNvSpPr>
              <a:spLocks noChangeArrowheads="1"/>
            </p:cNvSpPr>
            <p:nvPr/>
          </p:nvSpPr>
          <p:spPr bwMode="auto">
            <a:xfrm>
              <a:off x="4190" y="1614"/>
              <a:ext cx="6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.5</a:t>
              </a:r>
            </a:p>
          </p:txBody>
        </p:sp>
        <p:sp>
          <p:nvSpPr>
            <p:cNvPr id="91147" name="Line 169"/>
            <p:cNvSpPr>
              <a:spLocks noChangeShapeType="1"/>
            </p:cNvSpPr>
            <p:nvPr/>
          </p:nvSpPr>
          <p:spPr bwMode="auto">
            <a:xfrm flipV="1">
              <a:off x="4416" y="1856"/>
              <a:ext cx="40" cy="3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69" grpId="0" animBg="1"/>
      <p:bldP spid="141470" grpId="0" animBg="1"/>
      <p:bldP spid="1414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Choosing 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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954088" y="1933575"/>
            <a:ext cx="72358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The objective is to obtain the most accurate forecast no matter the technique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954088" y="3571875"/>
            <a:ext cx="723582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We generally do this by selecting the model that gives us the lowest forecast error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954088" y="5010150"/>
            <a:ext cx="7232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197100" algn="l"/>
              </a:tabLs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Forecast error	= Actual demand - Forecast value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197100" algn="l"/>
              </a:tabLs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= A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- F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utoUpdateAnimBg="0"/>
      <p:bldP spid="142343" grpId="0" autoUpdateAnimBg="0"/>
      <p:bldP spid="14234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73100"/>
            <a:ext cx="7772400" cy="9779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Common Measures of Error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412875" y="2038350"/>
            <a:ext cx="6315075" cy="2001838"/>
            <a:chOff x="890" y="1284"/>
            <a:chExt cx="3978" cy="1261"/>
          </a:xfrm>
        </p:grpSpPr>
        <p:sp>
          <p:nvSpPr>
            <p:cNvPr id="287747" name="Rectangle 3"/>
            <p:cNvSpPr>
              <a:spLocks noChangeArrowheads="1"/>
            </p:cNvSpPr>
            <p:nvPr/>
          </p:nvSpPr>
          <p:spPr bwMode="auto">
            <a:xfrm>
              <a:off x="890" y="1284"/>
              <a:ext cx="397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Mean Absolute Deviation (MAD)</a:t>
              </a:r>
            </a:p>
          </p:txBody>
        </p:sp>
        <p:grpSp>
          <p:nvGrpSpPr>
            <p:cNvPr id="94219" name="Group 8"/>
            <p:cNvGrpSpPr>
              <a:grpSpLocks/>
            </p:cNvGrpSpPr>
            <p:nvPr/>
          </p:nvGrpSpPr>
          <p:grpSpPr bwMode="auto">
            <a:xfrm>
              <a:off x="1374" y="1815"/>
              <a:ext cx="3032" cy="730"/>
              <a:chOff x="630" y="2737"/>
              <a:chExt cx="3032" cy="730"/>
            </a:xfrm>
          </p:grpSpPr>
          <p:sp>
            <p:nvSpPr>
              <p:cNvPr id="287748" name="Rectangle 4"/>
              <p:cNvSpPr>
                <a:spLocks noChangeArrowheads="1"/>
              </p:cNvSpPr>
              <p:nvPr/>
            </p:nvSpPr>
            <p:spPr bwMode="auto">
              <a:xfrm>
                <a:off x="630" y="2977"/>
                <a:ext cx="8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MAD =</a:t>
                </a:r>
              </a:p>
            </p:txBody>
          </p:sp>
          <p:grpSp>
            <p:nvGrpSpPr>
              <p:cNvPr id="94221" name="Group 7"/>
              <p:cNvGrpSpPr>
                <a:grpSpLocks/>
              </p:cNvGrpSpPr>
              <p:nvPr/>
            </p:nvGrpSpPr>
            <p:grpSpPr bwMode="auto">
              <a:xfrm>
                <a:off x="1476" y="2737"/>
                <a:ext cx="2186" cy="730"/>
                <a:chOff x="1620" y="3297"/>
                <a:chExt cx="2186" cy="730"/>
              </a:xfrm>
            </p:grpSpPr>
            <p:sp>
              <p:nvSpPr>
                <p:cNvPr id="287749" name="Rectangle 5"/>
                <p:cNvSpPr>
                  <a:spLocks noChangeArrowheads="1"/>
                </p:cNvSpPr>
                <p:nvPr/>
              </p:nvSpPr>
              <p:spPr bwMode="auto">
                <a:xfrm>
                  <a:off x="1620" y="3297"/>
                  <a:ext cx="2186" cy="7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∑</a:t>
                  </a:r>
                  <a:r>
                    <a:rPr lang="en-US" sz="2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cs typeface="+mn-cs"/>
                    </a:rPr>
                    <a:t> |actual - forecast|</a:t>
                  </a:r>
                </a:p>
                <a:p>
                  <a:pPr algn="ctr" eaLnBrk="1" fontAlgn="auto" hangingPunct="1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cs typeface="+mn-cs"/>
                    </a:rPr>
                    <a:t>n</a:t>
                  </a:r>
                  <a:endPara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"/>
                    <a:cs typeface="+mn-cs"/>
                  </a:endParaRPr>
                </a:p>
              </p:txBody>
            </p:sp>
            <p:sp>
              <p:nvSpPr>
                <p:cNvPr id="94223" name="Line 6"/>
                <p:cNvSpPr>
                  <a:spLocks noChangeShapeType="1"/>
                </p:cNvSpPr>
                <p:nvPr/>
              </p:nvSpPr>
              <p:spPr bwMode="auto">
                <a:xfrm>
                  <a:off x="1656" y="3704"/>
                  <a:ext cx="21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906588" y="4287838"/>
            <a:ext cx="5329237" cy="2003425"/>
            <a:chOff x="1201" y="2701"/>
            <a:chExt cx="3357" cy="1262"/>
          </a:xfrm>
        </p:grpSpPr>
        <p:sp>
          <p:nvSpPr>
            <p:cNvPr id="287753" name="Rectangle 9"/>
            <p:cNvSpPr>
              <a:spLocks noChangeArrowheads="1"/>
            </p:cNvSpPr>
            <p:nvPr/>
          </p:nvSpPr>
          <p:spPr bwMode="auto">
            <a:xfrm>
              <a:off x="1201" y="2701"/>
              <a:ext cx="335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Mean Squared Error (MSE)</a:t>
              </a:r>
            </a:p>
          </p:txBody>
        </p:sp>
        <p:grpSp>
          <p:nvGrpSpPr>
            <p:cNvPr id="94214" name="Group 16"/>
            <p:cNvGrpSpPr>
              <a:grpSpLocks/>
            </p:cNvGrpSpPr>
            <p:nvPr/>
          </p:nvGrpSpPr>
          <p:grpSpPr bwMode="auto">
            <a:xfrm>
              <a:off x="1375" y="3233"/>
              <a:ext cx="3019" cy="730"/>
              <a:chOff x="830" y="3377"/>
              <a:chExt cx="3019" cy="730"/>
            </a:xfrm>
          </p:grpSpPr>
          <p:sp>
            <p:nvSpPr>
              <p:cNvPr id="287756" name="Rectangle 12"/>
              <p:cNvSpPr>
                <a:spLocks noChangeArrowheads="1"/>
              </p:cNvSpPr>
              <p:nvPr/>
            </p:nvSpPr>
            <p:spPr bwMode="auto">
              <a:xfrm>
                <a:off x="830" y="3617"/>
                <a:ext cx="7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MSE =</a:t>
                </a:r>
              </a:p>
            </p:txBody>
          </p:sp>
          <p:sp>
            <p:nvSpPr>
              <p:cNvPr id="287758" name="Rectangle 14"/>
              <p:cNvSpPr>
                <a:spLocks noChangeArrowheads="1"/>
              </p:cNvSpPr>
              <p:nvPr/>
            </p:nvSpPr>
            <p:spPr bwMode="auto">
              <a:xfrm>
                <a:off x="1692" y="3377"/>
                <a:ext cx="2157" cy="7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∑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 (forecast errors)</a:t>
                </a:r>
                <a:r>
                  <a:rPr lang="en-US" sz="28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2</a:t>
                </a: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endParaRPr>
              </a:p>
              <a:p>
                <a:pPr algn="ctr"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n</a:t>
                </a: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/>
                  <a:cs typeface="+mn-cs"/>
                </a:endParaRPr>
              </a:p>
            </p:txBody>
          </p:sp>
          <p:sp>
            <p:nvSpPr>
              <p:cNvPr id="94217" name="Line 15"/>
              <p:cNvSpPr>
                <a:spLocks noChangeShapeType="1"/>
              </p:cNvSpPr>
              <p:nvPr/>
            </p:nvSpPr>
            <p:spPr bwMode="auto">
              <a:xfrm>
                <a:off x="1712" y="3784"/>
                <a:ext cx="21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73100"/>
            <a:ext cx="7772400" cy="9779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Common Measures of Error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3288" y="2317750"/>
            <a:ext cx="7335837" cy="2671763"/>
            <a:chOff x="569" y="1460"/>
            <a:chExt cx="4621" cy="1683"/>
          </a:xfrm>
        </p:grpSpPr>
        <p:sp>
          <p:nvSpPr>
            <p:cNvPr id="290826" name="Rectangle 10"/>
            <p:cNvSpPr>
              <a:spLocks noChangeArrowheads="1"/>
            </p:cNvSpPr>
            <p:nvPr/>
          </p:nvSpPr>
          <p:spPr bwMode="auto">
            <a:xfrm>
              <a:off x="569" y="1460"/>
              <a:ext cx="462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Mean Absolute Percent Error (MAPE)</a:t>
              </a:r>
            </a:p>
          </p:txBody>
        </p:sp>
        <p:sp>
          <p:nvSpPr>
            <p:cNvPr id="290828" name="Rectangle 12"/>
            <p:cNvSpPr>
              <a:spLocks noChangeArrowheads="1"/>
            </p:cNvSpPr>
            <p:nvPr/>
          </p:nvSpPr>
          <p:spPr bwMode="auto">
            <a:xfrm>
              <a:off x="680" y="2585"/>
              <a:ext cx="9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MAPE =</a:t>
              </a:r>
            </a:p>
          </p:txBody>
        </p:sp>
        <p:sp>
          <p:nvSpPr>
            <p:cNvPr id="290829" name="Rectangle 13"/>
            <p:cNvSpPr>
              <a:spLocks noChangeArrowheads="1"/>
            </p:cNvSpPr>
            <p:nvPr/>
          </p:nvSpPr>
          <p:spPr bwMode="auto">
            <a:xfrm>
              <a:off x="1596" y="2162"/>
              <a:ext cx="3505" cy="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100 </a:t>
              </a:r>
              <a:r>
                <a:rPr lang="en-US" sz="36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∑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|actual</a:t>
              </a:r>
              <a:r>
                <a:rPr lang="en-US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i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- forecast</a:t>
              </a:r>
              <a:r>
                <a:rPr lang="en-US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i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|/actual</a:t>
              </a:r>
              <a:r>
                <a:rPr lang="en-US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i</a:t>
              </a: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n</a:t>
              </a: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cs typeface="+mn-cs"/>
              </a:endParaRPr>
            </a:p>
          </p:txBody>
        </p:sp>
        <p:sp>
          <p:nvSpPr>
            <p:cNvPr id="95239" name="Line 14"/>
            <p:cNvSpPr>
              <a:spLocks noChangeShapeType="1"/>
            </p:cNvSpPr>
            <p:nvPr/>
          </p:nvSpPr>
          <p:spPr bwMode="auto">
            <a:xfrm>
              <a:off x="1674" y="2860"/>
              <a:ext cx="3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0831" name="Rectangle 15"/>
            <p:cNvSpPr>
              <a:spLocks noChangeArrowheads="1"/>
            </p:cNvSpPr>
            <p:nvPr/>
          </p:nvSpPr>
          <p:spPr bwMode="auto">
            <a:xfrm>
              <a:off x="2015" y="1985"/>
              <a:ext cx="400" cy="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n</a:t>
              </a:r>
            </a:p>
            <a:p>
              <a:pPr algn="ctr" eaLnBrk="1" fontAlgn="auto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i = 1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533400"/>
            <a:ext cx="8170863" cy="13716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lIns="99994" tIns="49997" rIns="99994" bIns="49997" rtlCol="0" anchorCtr="1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Overview of Quantitative Approaches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4478338" cy="3733800"/>
          </a:xfrm>
        </p:spPr>
        <p:txBody>
          <a:bodyPr lIns="99994" tIns="49997" rIns="99994" bIns="49997"/>
          <a:lstStyle/>
          <a:p>
            <a:pPr marL="482600" indent="-482600" eaLnBrk="1" hangingPunct="1">
              <a:buFontTx/>
              <a:buAutoNum type="arabicPeriod"/>
            </a:pPr>
            <a:r>
              <a:rPr lang="en-US" altLang="en-US" smtClean="0"/>
              <a:t>Naive approach</a:t>
            </a:r>
          </a:p>
          <a:p>
            <a:pPr marL="482600" indent="-482600" eaLnBrk="1" hangingPunct="1">
              <a:buFontTx/>
              <a:buAutoNum type="arabicPeriod"/>
            </a:pPr>
            <a:r>
              <a:rPr lang="en-US" altLang="en-US" smtClean="0"/>
              <a:t>Moving averages</a:t>
            </a:r>
          </a:p>
          <a:p>
            <a:pPr marL="482600" indent="-482600" eaLnBrk="1" hangingPunct="1">
              <a:buFontTx/>
              <a:buAutoNum type="arabicPeriod"/>
            </a:pPr>
            <a:r>
              <a:rPr lang="en-US" altLang="en-US" smtClean="0"/>
              <a:t>Exponential smoothing</a:t>
            </a:r>
          </a:p>
          <a:p>
            <a:pPr marL="482600" indent="-482600" eaLnBrk="1" hangingPunct="1">
              <a:buFontTx/>
              <a:buAutoNum type="arabicPeriod"/>
            </a:pPr>
            <a:r>
              <a:rPr lang="en-US" altLang="en-US" smtClean="0"/>
              <a:t>Trend projection</a:t>
            </a:r>
          </a:p>
          <a:p>
            <a:pPr marL="482600" indent="-482600" eaLnBrk="1" hangingPunct="1">
              <a:buFontTx/>
              <a:buAutoNum type="arabicPeriod"/>
            </a:pPr>
            <a:r>
              <a:rPr lang="en-US" altLang="en-US" smtClean="0"/>
              <a:t>Linear regression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105400" y="2362200"/>
            <a:ext cx="3124200" cy="2590800"/>
            <a:chOff x="3216" y="1488"/>
            <a:chExt cx="1968" cy="1632"/>
          </a:xfrm>
        </p:grpSpPr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3691" y="2064"/>
              <a:ext cx="1493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9994" tIns="49997" rIns="99994" bIns="49997">
              <a:spAutoFit/>
            </a:bodyPr>
            <a:lstStyle/>
            <a:p>
              <a:pPr algn="ctr" defTabSz="1000125" eaLnBrk="1" fontAlgn="auto" hangingPunct="1">
                <a:lnSpc>
                  <a:spcPct val="85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6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Time-Series Models</a:t>
              </a:r>
            </a:p>
          </p:txBody>
        </p:sp>
        <p:sp>
          <p:nvSpPr>
            <p:cNvPr id="48137" name="AutoShape 8"/>
            <p:cNvSpPr>
              <a:spLocks/>
            </p:cNvSpPr>
            <p:nvPr/>
          </p:nvSpPr>
          <p:spPr bwMode="auto">
            <a:xfrm>
              <a:off x="3216" y="1488"/>
              <a:ext cx="240" cy="1632"/>
            </a:xfrm>
            <a:prstGeom prst="rightBrace">
              <a:avLst>
                <a:gd name="adj1" fmla="val 56667"/>
                <a:gd name="adj2" fmla="val 50000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05400" y="5092700"/>
            <a:ext cx="3030538" cy="774700"/>
            <a:chOff x="3216" y="3208"/>
            <a:chExt cx="1909" cy="488"/>
          </a:xfrm>
        </p:grpSpPr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3749" y="3208"/>
              <a:ext cx="1376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9994" tIns="49997" rIns="99994" bIns="49997">
              <a:spAutoFit/>
            </a:bodyPr>
            <a:lstStyle/>
            <a:p>
              <a:pPr algn="ctr" defTabSz="1000125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Associative Model</a:t>
              </a:r>
            </a:p>
          </p:txBody>
        </p:sp>
        <p:sp>
          <p:nvSpPr>
            <p:cNvPr id="48135" name="AutoShape 9"/>
            <p:cNvSpPr>
              <a:spLocks/>
            </p:cNvSpPr>
            <p:nvPr/>
          </p:nvSpPr>
          <p:spPr bwMode="auto">
            <a:xfrm>
              <a:off x="3216" y="3312"/>
              <a:ext cx="240" cy="288"/>
            </a:xfrm>
            <a:prstGeom prst="rightBrace">
              <a:avLst>
                <a:gd name="adj1" fmla="val 10000"/>
                <a:gd name="adj2" fmla="val 50000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13208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Comparison of Forecast Error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4500" y="1755775"/>
            <a:ext cx="8283575" cy="4248150"/>
            <a:chOff x="280" y="1370"/>
            <a:chExt cx="5218" cy="2676"/>
          </a:xfrm>
        </p:grpSpPr>
        <p:sp>
          <p:nvSpPr>
            <p:cNvPr id="292868" name="Rectangle 4"/>
            <p:cNvSpPr>
              <a:spLocks noChangeArrowheads="1"/>
            </p:cNvSpPr>
            <p:nvPr/>
          </p:nvSpPr>
          <p:spPr bwMode="auto">
            <a:xfrm>
              <a:off x="280" y="1370"/>
              <a:ext cx="5120" cy="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	Rounded	Absolute	Rounded	Absolute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Actual	Forecast	Deviation	Forecast	Deviation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Tonnage	with	for	with	for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Quarter	Unloaded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.10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.10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.50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.50</a:t>
              </a:r>
            </a:p>
          </p:txBody>
        </p:sp>
        <p:sp>
          <p:nvSpPr>
            <p:cNvPr id="292869" name="Rectangle 5"/>
            <p:cNvSpPr>
              <a:spLocks noChangeArrowheads="1"/>
            </p:cNvSpPr>
            <p:nvPr/>
          </p:nvSpPr>
          <p:spPr bwMode="auto">
            <a:xfrm>
              <a:off x="518" y="2030"/>
              <a:ext cx="4980" cy="2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	180	175	5	175	5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	168	176	8	178	10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3	159	175	16	173	14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4	175	173	2	166	9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5	190	173	17	170	20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6	205	175	30	180	25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7	180	178	2	193	13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8	182	178	4	186	4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	84		100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</a:t>
              </a:r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368" y="2016"/>
              <a:ext cx="5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263" name="Line 7"/>
            <p:cNvSpPr>
              <a:spLocks noChangeShapeType="1"/>
            </p:cNvSpPr>
            <p:nvPr/>
          </p:nvSpPr>
          <p:spPr bwMode="auto">
            <a:xfrm>
              <a:off x="2992" y="3608"/>
              <a:ext cx="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264" name="Line 8"/>
            <p:cNvSpPr>
              <a:spLocks noChangeShapeType="1"/>
            </p:cNvSpPr>
            <p:nvPr/>
          </p:nvSpPr>
          <p:spPr bwMode="auto">
            <a:xfrm>
              <a:off x="4792" y="3608"/>
              <a:ext cx="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265" name="Line 9"/>
            <p:cNvSpPr>
              <a:spLocks noChangeShapeType="1"/>
            </p:cNvSpPr>
            <p:nvPr/>
          </p:nvSpPr>
          <p:spPr bwMode="auto">
            <a:xfrm>
              <a:off x="1872" y="1400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680" y="1400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13208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Comparison of Forecast Error </a:t>
            </a:r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>
            <a:off x="444500" y="1755775"/>
            <a:ext cx="8283575" cy="4552950"/>
            <a:chOff x="280" y="1370"/>
            <a:chExt cx="5218" cy="2868"/>
          </a:xfrm>
        </p:grpSpPr>
        <p:sp>
          <p:nvSpPr>
            <p:cNvPr id="296964" name="Rectangle 4"/>
            <p:cNvSpPr>
              <a:spLocks noChangeArrowheads="1"/>
            </p:cNvSpPr>
            <p:nvPr/>
          </p:nvSpPr>
          <p:spPr bwMode="auto">
            <a:xfrm>
              <a:off x="280" y="1370"/>
              <a:ext cx="5120" cy="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	Rounded	Absolute	Rounded	Absolute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Actual	Forecast	Deviation	Forecast	Deviation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Tonage	with	for	with	for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Quarter	Unloaded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.10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.10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.50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.50</a:t>
              </a:r>
            </a:p>
          </p:txBody>
        </p:sp>
        <p:sp>
          <p:nvSpPr>
            <p:cNvPr id="296965" name="Rectangle 5"/>
            <p:cNvSpPr>
              <a:spLocks noChangeArrowheads="1"/>
            </p:cNvSpPr>
            <p:nvPr/>
          </p:nvSpPr>
          <p:spPr bwMode="auto">
            <a:xfrm>
              <a:off x="518" y="2030"/>
              <a:ext cx="4980" cy="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	180	175	5	175	5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	168	176	8	178	10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3	159	175	16	173	14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4	175	173	2	166	9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5	190	173	17	170	20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6	205	175	30	180	25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7	180	178	2	193	13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8	182	178	4	186	4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	84		100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</a:t>
              </a:r>
            </a:p>
          </p:txBody>
        </p:sp>
        <p:sp>
          <p:nvSpPr>
            <p:cNvPr id="97297" name="Line 6"/>
            <p:cNvSpPr>
              <a:spLocks noChangeShapeType="1"/>
            </p:cNvSpPr>
            <p:nvPr/>
          </p:nvSpPr>
          <p:spPr bwMode="auto">
            <a:xfrm>
              <a:off x="368" y="2016"/>
              <a:ext cx="5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298" name="Line 7"/>
            <p:cNvSpPr>
              <a:spLocks noChangeShapeType="1"/>
            </p:cNvSpPr>
            <p:nvPr/>
          </p:nvSpPr>
          <p:spPr bwMode="auto">
            <a:xfrm>
              <a:off x="2992" y="3608"/>
              <a:ext cx="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299" name="Line 8"/>
            <p:cNvSpPr>
              <a:spLocks noChangeShapeType="1"/>
            </p:cNvSpPr>
            <p:nvPr/>
          </p:nvSpPr>
          <p:spPr bwMode="auto">
            <a:xfrm>
              <a:off x="4792" y="3608"/>
              <a:ext cx="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300" name="Line 9"/>
            <p:cNvSpPr>
              <a:spLocks noChangeShapeType="1"/>
            </p:cNvSpPr>
            <p:nvPr/>
          </p:nvSpPr>
          <p:spPr bwMode="auto">
            <a:xfrm>
              <a:off x="1872" y="1400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301" name="Line 10"/>
            <p:cNvSpPr>
              <a:spLocks noChangeShapeType="1"/>
            </p:cNvSpPr>
            <p:nvPr/>
          </p:nvSpPr>
          <p:spPr bwMode="auto">
            <a:xfrm>
              <a:off x="3680" y="1400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7284" name="Rectangle 11"/>
          <p:cNvSpPr>
            <a:spLocks noChangeArrowheads="1"/>
          </p:cNvSpPr>
          <p:nvPr/>
        </p:nvSpPr>
        <p:spPr bwMode="auto">
          <a:xfrm>
            <a:off x="495300" y="1054100"/>
            <a:ext cx="5168900" cy="391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39825" y="1385888"/>
            <a:ext cx="3848100" cy="1158875"/>
            <a:chOff x="718" y="1473"/>
            <a:chExt cx="2424" cy="730"/>
          </a:xfrm>
        </p:grpSpPr>
        <p:sp>
          <p:nvSpPr>
            <p:cNvPr id="97292" name="Rectangle 13"/>
            <p:cNvSpPr>
              <a:spLocks noChangeArrowheads="1"/>
            </p:cNvSpPr>
            <p:nvPr/>
          </p:nvSpPr>
          <p:spPr bwMode="auto">
            <a:xfrm>
              <a:off x="718" y="1713"/>
              <a:ext cx="8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800">
                  <a:latin typeface="Calibri" pitchFamily="34" charset="0"/>
                </a:rPr>
                <a:t>MAD =</a:t>
              </a:r>
            </a:p>
          </p:txBody>
        </p:sp>
        <p:sp>
          <p:nvSpPr>
            <p:cNvPr id="97293" name="Rectangle 14"/>
            <p:cNvSpPr>
              <a:spLocks noChangeArrowheads="1"/>
            </p:cNvSpPr>
            <p:nvPr/>
          </p:nvSpPr>
          <p:spPr bwMode="auto">
            <a:xfrm>
              <a:off x="1568" y="1473"/>
              <a:ext cx="1574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25000"/>
                </a:lnSpc>
              </a:pPr>
              <a:r>
                <a:rPr lang="en-US" altLang="en-US" sz="2800">
                  <a:latin typeface="Calibri" pitchFamily="34" charset="0"/>
                </a:rPr>
                <a:t>∑ |deviations|</a:t>
              </a:r>
            </a:p>
            <a:p>
              <a:pPr algn="ctr" eaLnBrk="1" hangingPunct="1">
                <a:lnSpc>
                  <a:spcPct val="125000"/>
                </a:lnSpc>
              </a:pPr>
              <a:r>
                <a:rPr lang="en-US" altLang="en-US" sz="2800">
                  <a:latin typeface="Calibri" pitchFamily="34" charset="0"/>
                </a:rPr>
                <a:t>n</a:t>
              </a:r>
              <a:endParaRPr lang="en-US" altLang="en-US" sz="2800">
                <a:latin typeface="Times"/>
              </a:endParaRPr>
            </a:p>
          </p:txBody>
        </p:sp>
        <p:sp>
          <p:nvSpPr>
            <p:cNvPr id="97294" name="Line 15"/>
            <p:cNvSpPr>
              <a:spLocks noChangeShapeType="1"/>
            </p:cNvSpPr>
            <p:nvPr/>
          </p:nvSpPr>
          <p:spPr bwMode="auto">
            <a:xfrm>
              <a:off x="1600" y="1880"/>
              <a:ext cx="1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38225" y="2528888"/>
            <a:ext cx="3967163" cy="1019175"/>
            <a:chOff x="830" y="1977"/>
            <a:chExt cx="2499" cy="642"/>
          </a:xfrm>
        </p:grpSpPr>
        <p:sp>
          <p:nvSpPr>
            <p:cNvPr id="97290" name="Rectangle 17"/>
            <p:cNvSpPr>
              <a:spLocks noChangeArrowheads="1"/>
            </p:cNvSpPr>
            <p:nvPr/>
          </p:nvSpPr>
          <p:spPr bwMode="auto">
            <a:xfrm>
              <a:off x="1766" y="2292"/>
              <a:ext cx="15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800">
                  <a:latin typeface="Calibri" pitchFamily="34" charset="0"/>
                </a:rPr>
                <a:t>= 84/8 = 10.50</a:t>
              </a:r>
            </a:p>
          </p:txBody>
        </p:sp>
        <p:sp>
          <p:nvSpPr>
            <p:cNvPr id="97291" name="Rectangle 18"/>
            <p:cNvSpPr>
              <a:spLocks noChangeArrowheads="1"/>
            </p:cNvSpPr>
            <p:nvPr/>
          </p:nvSpPr>
          <p:spPr bwMode="auto">
            <a:xfrm>
              <a:off x="830" y="1977"/>
              <a:ext cx="1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800">
                  <a:latin typeface="Calibri" pitchFamily="34" charset="0"/>
                </a:rPr>
                <a:t>For </a:t>
              </a:r>
              <a:r>
                <a:rPr lang="en-US" altLang="en-US" sz="2800">
                  <a:latin typeface="Symbol" pitchFamily="18" charset="2"/>
                </a:rPr>
                <a:t>a</a:t>
              </a:r>
              <a:r>
                <a:rPr lang="en-US" altLang="en-US" sz="2800">
                  <a:latin typeface="Calibri" pitchFamily="34" charset="0"/>
                </a:rPr>
                <a:t> = .10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038225" y="3656013"/>
            <a:ext cx="4152900" cy="1017587"/>
            <a:chOff x="830" y="2687"/>
            <a:chExt cx="2616" cy="641"/>
          </a:xfrm>
        </p:grpSpPr>
        <p:sp>
          <p:nvSpPr>
            <p:cNvPr id="97288" name="Rectangle 20"/>
            <p:cNvSpPr>
              <a:spLocks noChangeArrowheads="1"/>
            </p:cNvSpPr>
            <p:nvPr/>
          </p:nvSpPr>
          <p:spPr bwMode="auto">
            <a:xfrm>
              <a:off x="1758" y="3001"/>
              <a:ext cx="16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800">
                  <a:latin typeface="Calibri" pitchFamily="34" charset="0"/>
                </a:rPr>
                <a:t>= 100/8 = 12.50</a:t>
              </a:r>
            </a:p>
          </p:txBody>
        </p:sp>
        <p:sp>
          <p:nvSpPr>
            <p:cNvPr id="97289" name="Rectangle 21"/>
            <p:cNvSpPr>
              <a:spLocks noChangeArrowheads="1"/>
            </p:cNvSpPr>
            <p:nvPr/>
          </p:nvSpPr>
          <p:spPr bwMode="auto">
            <a:xfrm>
              <a:off x="830" y="2687"/>
              <a:ext cx="1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800">
                  <a:latin typeface="Calibri" pitchFamily="34" charset="0"/>
                </a:rPr>
                <a:t>For </a:t>
              </a:r>
              <a:r>
                <a:rPr lang="en-US" altLang="en-US" sz="2800">
                  <a:latin typeface="Symbol" pitchFamily="18" charset="2"/>
                </a:rPr>
                <a:t>a</a:t>
              </a:r>
              <a:r>
                <a:rPr lang="en-US" altLang="en-US" sz="2800">
                  <a:latin typeface="Calibri" pitchFamily="34" charset="0"/>
                </a:rPr>
                <a:t> = .50</a:t>
              </a: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13208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Comparison of Forecast Error </a:t>
            </a:r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444500" y="1755775"/>
            <a:ext cx="8283575" cy="4552950"/>
            <a:chOff x="280" y="1370"/>
            <a:chExt cx="5218" cy="2868"/>
          </a:xfrm>
        </p:grpSpPr>
        <p:sp>
          <p:nvSpPr>
            <p:cNvPr id="297988" name="Rectangle 4"/>
            <p:cNvSpPr>
              <a:spLocks noChangeArrowheads="1"/>
            </p:cNvSpPr>
            <p:nvPr/>
          </p:nvSpPr>
          <p:spPr bwMode="auto">
            <a:xfrm>
              <a:off x="280" y="1370"/>
              <a:ext cx="5120" cy="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	Rounded	Absolute	Rounded	Absolute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Actual	Forecast	Deviation	Forecast	Deviation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Tonage	with	for	with	for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Quarter	Unloaded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.10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.10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.50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.50</a:t>
              </a:r>
            </a:p>
          </p:txBody>
        </p:sp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518" y="2030"/>
              <a:ext cx="4980" cy="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	180	175	5	175	5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	168	176	8	178	10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3	159	175	16	173	14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4	175	173	2	166	9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5	190	173	17	170	20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6	205	175	30	180	25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7	180	178	2	193	13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8	182	178	4	186	4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	84		100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MAD	10.50		12.50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</a:t>
              </a:r>
            </a:p>
          </p:txBody>
        </p:sp>
        <p:sp>
          <p:nvSpPr>
            <p:cNvPr id="98321" name="Line 6"/>
            <p:cNvSpPr>
              <a:spLocks noChangeShapeType="1"/>
            </p:cNvSpPr>
            <p:nvPr/>
          </p:nvSpPr>
          <p:spPr bwMode="auto">
            <a:xfrm>
              <a:off x="368" y="2016"/>
              <a:ext cx="5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22" name="Line 7"/>
            <p:cNvSpPr>
              <a:spLocks noChangeShapeType="1"/>
            </p:cNvSpPr>
            <p:nvPr/>
          </p:nvSpPr>
          <p:spPr bwMode="auto">
            <a:xfrm>
              <a:off x="2992" y="3608"/>
              <a:ext cx="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23" name="Line 8"/>
            <p:cNvSpPr>
              <a:spLocks noChangeShapeType="1"/>
            </p:cNvSpPr>
            <p:nvPr/>
          </p:nvSpPr>
          <p:spPr bwMode="auto">
            <a:xfrm>
              <a:off x="4792" y="3608"/>
              <a:ext cx="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24" name="Line 9"/>
            <p:cNvSpPr>
              <a:spLocks noChangeShapeType="1"/>
            </p:cNvSpPr>
            <p:nvPr/>
          </p:nvSpPr>
          <p:spPr bwMode="auto">
            <a:xfrm>
              <a:off x="1872" y="1400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25" name="Line 10"/>
            <p:cNvSpPr>
              <a:spLocks noChangeShapeType="1"/>
            </p:cNvSpPr>
            <p:nvPr/>
          </p:nvSpPr>
          <p:spPr bwMode="auto">
            <a:xfrm>
              <a:off x="3680" y="1400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8308" name="Rectangle 11"/>
          <p:cNvSpPr>
            <a:spLocks noChangeArrowheads="1"/>
          </p:cNvSpPr>
          <p:nvPr/>
        </p:nvSpPr>
        <p:spPr bwMode="auto">
          <a:xfrm>
            <a:off x="495300" y="1054100"/>
            <a:ext cx="5168900" cy="391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038225" y="2528888"/>
            <a:ext cx="4191000" cy="1019175"/>
            <a:chOff x="654" y="1593"/>
            <a:chExt cx="2640" cy="642"/>
          </a:xfrm>
        </p:grpSpPr>
        <p:sp>
          <p:nvSpPr>
            <p:cNvPr id="98317" name="Rectangle 17"/>
            <p:cNvSpPr>
              <a:spLocks noChangeArrowheads="1"/>
            </p:cNvSpPr>
            <p:nvPr/>
          </p:nvSpPr>
          <p:spPr bwMode="auto">
            <a:xfrm>
              <a:off x="1294" y="1908"/>
              <a:ext cx="20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800">
                  <a:latin typeface="Calibri" pitchFamily="34" charset="0"/>
                </a:rPr>
                <a:t>= 1,558/8 = 194.75</a:t>
              </a:r>
            </a:p>
          </p:txBody>
        </p:sp>
        <p:sp>
          <p:nvSpPr>
            <p:cNvPr id="98318" name="Rectangle 18"/>
            <p:cNvSpPr>
              <a:spLocks noChangeArrowheads="1"/>
            </p:cNvSpPr>
            <p:nvPr/>
          </p:nvSpPr>
          <p:spPr bwMode="auto">
            <a:xfrm>
              <a:off x="654" y="1593"/>
              <a:ext cx="1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800">
                  <a:latin typeface="Calibri" pitchFamily="34" charset="0"/>
                </a:rPr>
                <a:t>For </a:t>
              </a:r>
              <a:r>
                <a:rPr lang="en-US" altLang="en-US" sz="2800">
                  <a:latin typeface="Symbol" pitchFamily="18" charset="2"/>
                </a:rPr>
                <a:t>a</a:t>
              </a:r>
              <a:r>
                <a:rPr lang="en-US" altLang="en-US" sz="2800">
                  <a:latin typeface="Calibri" pitchFamily="34" charset="0"/>
                </a:rPr>
                <a:t> = .10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038225" y="3656013"/>
            <a:ext cx="4178300" cy="1017587"/>
            <a:chOff x="654" y="2303"/>
            <a:chExt cx="2632" cy="641"/>
          </a:xfrm>
        </p:grpSpPr>
        <p:sp>
          <p:nvSpPr>
            <p:cNvPr id="98315" name="Rectangle 20"/>
            <p:cNvSpPr>
              <a:spLocks noChangeArrowheads="1"/>
            </p:cNvSpPr>
            <p:nvPr/>
          </p:nvSpPr>
          <p:spPr bwMode="auto">
            <a:xfrm>
              <a:off x="1286" y="2617"/>
              <a:ext cx="20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800">
                  <a:latin typeface="Calibri" pitchFamily="34" charset="0"/>
                </a:rPr>
                <a:t>= 1,612/8 = 201.50</a:t>
              </a:r>
            </a:p>
          </p:txBody>
        </p:sp>
        <p:sp>
          <p:nvSpPr>
            <p:cNvPr id="98316" name="Rectangle 21"/>
            <p:cNvSpPr>
              <a:spLocks noChangeArrowheads="1"/>
            </p:cNvSpPr>
            <p:nvPr/>
          </p:nvSpPr>
          <p:spPr bwMode="auto">
            <a:xfrm>
              <a:off x="654" y="2303"/>
              <a:ext cx="1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800">
                  <a:latin typeface="Calibri" pitchFamily="34" charset="0"/>
                </a:rPr>
                <a:t>For </a:t>
              </a:r>
              <a:r>
                <a:rPr lang="en-US" altLang="en-US" sz="2800">
                  <a:latin typeface="Symbol" pitchFamily="18" charset="2"/>
                </a:rPr>
                <a:t>a</a:t>
              </a:r>
              <a:r>
                <a:rPr lang="en-US" altLang="en-US" sz="2800">
                  <a:latin typeface="Calibri" pitchFamily="34" charset="0"/>
                </a:rPr>
                <a:t> = .50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4213" y="1335088"/>
            <a:ext cx="4792662" cy="1158875"/>
            <a:chOff x="830" y="3377"/>
            <a:chExt cx="3019" cy="730"/>
          </a:xfrm>
        </p:grpSpPr>
        <p:sp>
          <p:nvSpPr>
            <p:cNvPr id="98312" name="Rectangle 25"/>
            <p:cNvSpPr>
              <a:spLocks noChangeArrowheads="1"/>
            </p:cNvSpPr>
            <p:nvPr/>
          </p:nvSpPr>
          <p:spPr bwMode="auto">
            <a:xfrm>
              <a:off x="830" y="3617"/>
              <a:ext cx="7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800">
                  <a:latin typeface="Calibri" pitchFamily="34" charset="0"/>
                </a:rPr>
                <a:t>MSE =</a:t>
              </a:r>
            </a:p>
          </p:txBody>
        </p:sp>
        <p:sp>
          <p:nvSpPr>
            <p:cNvPr id="98313" name="Rectangle 26"/>
            <p:cNvSpPr>
              <a:spLocks noChangeArrowheads="1"/>
            </p:cNvSpPr>
            <p:nvPr/>
          </p:nvSpPr>
          <p:spPr bwMode="auto">
            <a:xfrm>
              <a:off x="1692" y="3377"/>
              <a:ext cx="2157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25000"/>
                </a:lnSpc>
              </a:pPr>
              <a:r>
                <a:rPr lang="en-US" altLang="en-US" sz="2800">
                  <a:latin typeface="Calibri" pitchFamily="34" charset="0"/>
                </a:rPr>
                <a:t>∑ (forecast errors)</a:t>
              </a:r>
              <a:r>
                <a:rPr lang="en-US" altLang="en-US" sz="2800" baseline="30000">
                  <a:latin typeface="Calibri" pitchFamily="34" charset="0"/>
                </a:rPr>
                <a:t>2</a:t>
              </a:r>
              <a:endParaRPr lang="en-US" altLang="en-US" sz="2800">
                <a:latin typeface="Calibri" pitchFamily="34" charset="0"/>
              </a:endParaRPr>
            </a:p>
            <a:p>
              <a:pPr algn="ctr" eaLnBrk="1" hangingPunct="1">
                <a:lnSpc>
                  <a:spcPct val="125000"/>
                </a:lnSpc>
              </a:pPr>
              <a:r>
                <a:rPr lang="en-US" altLang="en-US" sz="2800">
                  <a:latin typeface="Calibri" pitchFamily="34" charset="0"/>
                </a:rPr>
                <a:t>n</a:t>
              </a:r>
              <a:endParaRPr lang="en-US" altLang="en-US" sz="2800">
                <a:latin typeface="Times"/>
              </a:endParaRPr>
            </a:p>
          </p:txBody>
        </p:sp>
        <p:sp>
          <p:nvSpPr>
            <p:cNvPr id="98314" name="Line 27"/>
            <p:cNvSpPr>
              <a:spLocks noChangeShapeType="1"/>
            </p:cNvSpPr>
            <p:nvPr/>
          </p:nvSpPr>
          <p:spPr bwMode="auto">
            <a:xfrm>
              <a:off x="1712" y="3784"/>
              <a:ext cx="21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13208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Comparison of Forecast Error 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444500" y="1755775"/>
            <a:ext cx="8283575" cy="4857750"/>
            <a:chOff x="280" y="1370"/>
            <a:chExt cx="5218" cy="3060"/>
          </a:xfrm>
        </p:grpSpPr>
        <p:sp>
          <p:nvSpPr>
            <p:cNvPr id="299012" name="Rectangle 4"/>
            <p:cNvSpPr>
              <a:spLocks noChangeArrowheads="1"/>
            </p:cNvSpPr>
            <p:nvPr/>
          </p:nvSpPr>
          <p:spPr bwMode="auto">
            <a:xfrm>
              <a:off x="280" y="1370"/>
              <a:ext cx="5120" cy="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	Rounded	Absolute	Rounded	Absolute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Actual	Forecast	Deviation	Forecast	Deviation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Tonage	with	for	with	for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Quarter	Unloaded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.10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.10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.50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.50</a:t>
              </a:r>
            </a:p>
          </p:txBody>
        </p:sp>
        <p:sp>
          <p:nvSpPr>
            <p:cNvPr id="299013" name="Rectangle 5"/>
            <p:cNvSpPr>
              <a:spLocks noChangeArrowheads="1"/>
            </p:cNvSpPr>
            <p:nvPr/>
          </p:nvSpPr>
          <p:spPr bwMode="auto">
            <a:xfrm>
              <a:off x="518" y="2030"/>
              <a:ext cx="4980" cy="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	180	175	5	175	5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	168	176	8	178	10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3	159	175	16	173	14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4	175	173	2	166	9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5	190	173	17	170	20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6	205	175	30	180	25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7	180	178	2	193	13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8	182	178	4	186	4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	84		100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MAD	10.50		12.50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MSE	194.75		201.50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</a:t>
              </a:r>
            </a:p>
          </p:txBody>
        </p:sp>
        <p:sp>
          <p:nvSpPr>
            <p:cNvPr id="99348" name="Line 6"/>
            <p:cNvSpPr>
              <a:spLocks noChangeShapeType="1"/>
            </p:cNvSpPr>
            <p:nvPr/>
          </p:nvSpPr>
          <p:spPr bwMode="auto">
            <a:xfrm>
              <a:off x="368" y="2016"/>
              <a:ext cx="5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9" name="Line 7"/>
            <p:cNvSpPr>
              <a:spLocks noChangeShapeType="1"/>
            </p:cNvSpPr>
            <p:nvPr/>
          </p:nvSpPr>
          <p:spPr bwMode="auto">
            <a:xfrm>
              <a:off x="2992" y="3608"/>
              <a:ext cx="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50" name="Line 8"/>
            <p:cNvSpPr>
              <a:spLocks noChangeShapeType="1"/>
            </p:cNvSpPr>
            <p:nvPr/>
          </p:nvSpPr>
          <p:spPr bwMode="auto">
            <a:xfrm>
              <a:off x="4792" y="3608"/>
              <a:ext cx="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51" name="Line 9"/>
            <p:cNvSpPr>
              <a:spLocks noChangeShapeType="1"/>
            </p:cNvSpPr>
            <p:nvPr/>
          </p:nvSpPr>
          <p:spPr bwMode="auto">
            <a:xfrm>
              <a:off x="1872" y="1400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52" name="Line 10"/>
            <p:cNvSpPr>
              <a:spLocks noChangeShapeType="1"/>
            </p:cNvSpPr>
            <p:nvPr/>
          </p:nvSpPr>
          <p:spPr bwMode="auto">
            <a:xfrm>
              <a:off x="3680" y="1400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9332" name="Rectangle 11"/>
          <p:cNvSpPr>
            <a:spLocks noChangeArrowheads="1"/>
          </p:cNvSpPr>
          <p:nvPr/>
        </p:nvSpPr>
        <p:spPr bwMode="auto">
          <a:xfrm>
            <a:off x="495300" y="1054100"/>
            <a:ext cx="6324600" cy="391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279525" y="2528888"/>
            <a:ext cx="4579938" cy="1019175"/>
            <a:chOff x="830" y="1977"/>
            <a:chExt cx="2885" cy="642"/>
          </a:xfrm>
        </p:grpSpPr>
        <p:sp>
          <p:nvSpPr>
            <p:cNvPr id="99344" name="Rectangle 17"/>
            <p:cNvSpPr>
              <a:spLocks noChangeArrowheads="1"/>
            </p:cNvSpPr>
            <p:nvPr/>
          </p:nvSpPr>
          <p:spPr bwMode="auto">
            <a:xfrm>
              <a:off x="1766" y="2292"/>
              <a:ext cx="19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800">
                  <a:latin typeface="Calibri" pitchFamily="34" charset="0"/>
                </a:rPr>
                <a:t>= 45.62/8 = 5.70%</a:t>
              </a:r>
            </a:p>
          </p:txBody>
        </p:sp>
        <p:sp>
          <p:nvSpPr>
            <p:cNvPr id="99345" name="Rectangle 18"/>
            <p:cNvSpPr>
              <a:spLocks noChangeArrowheads="1"/>
            </p:cNvSpPr>
            <p:nvPr/>
          </p:nvSpPr>
          <p:spPr bwMode="auto">
            <a:xfrm>
              <a:off x="830" y="1977"/>
              <a:ext cx="1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800">
                  <a:latin typeface="Calibri" pitchFamily="34" charset="0"/>
                </a:rPr>
                <a:t>For </a:t>
              </a:r>
              <a:r>
                <a:rPr lang="en-US" altLang="en-US" sz="2800">
                  <a:latin typeface="Symbol" pitchFamily="18" charset="2"/>
                </a:rPr>
                <a:t>a</a:t>
              </a:r>
              <a:r>
                <a:rPr lang="en-US" altLang="en-US" sz="2800">
                  <a:latin typeface="Calibri" pitchFamily="34" charset="0"/>
                </a:rPr>
                <a:t> = .10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279525" y="3656013"/>
            <a:ext cx="4368800" cy="1017587"/>
            <a:chOff x="830" y="2687"/>
            <a:chExt cx="2752" cy="641"/>
          </a:xfrm>
        </p:grpSpPr>
        <p:sp>
          <p:nvSpPr>
            <p:cNvPr id="99342" name="Rectangle 20"/>
            <p:cNvSpPr>
              <a:spLocks noChangeArrowheads="1"/>
            </p:cNvSpPr>
            <p:nvPr/>
          </p:nvSpPr>
          <p:spPr bwMode="auto">
            <a:xfrm>
              <a:off x="1758" y="3001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800">
                  <a:latin typeface="Calibri" pitchFamily="34" charset="0"/>
                </a:rPr>
                <a:t>= 54.8/8 = 6.85%</a:t>
              </a:r>
            </a:p>
          </p:txBody>
        </p:sp>
        <p:sp>
          <p:nvSpPr>
            <p:cNvPr id="99343" name="Rectangle 21"/>
            <p:cNvSpPr>
              <a:spLocks noChangeArrowheads="1"/>
            </p:cNvSpPr>
            <p:nvPr/>
          </p:nvSpPr>
          <p:spPr bwMode="auto">
            <a:xfrm>
              <a:off x="830" y="2687"/>
              <a:ext cx="1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800">
                  <a:latin typeface="Calibri" pitchFamily="34" charset="0"/>
                </a:rPr>
                <a:t>For </a:t>
              </a:r>
              <a:r>
                <a:rPr lang="en-US" altLang="en-US" sz="2800">
                  <a:latin typeface="Symbol" pitchFamily="18" charset="2"/>
                </a:rPr>
                <a:t>a</a:t>
              </a:r>
              <a:r>
                <a:rPr lang="en-US" altLang="en-US" sz="2800">
                  <a:latin typeface="Calibri" pitchFamily="34" charset="0"/>
                </a:rPr>
                <a:t> = .50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60400" y="809625"/>
            <a:ext cx="5868988" cy="1830388"/>
            <a:chOff x="416" y="510"/>
            <a:chExt cx="3697" cy="1153"/>
          </a:xfrm>
        </p:grpSpPr>
        <p:grpSp>
          <p:nvGrpSpPr>
            <p:cNvPr id="99336" name="Group 37"/>
            <p:cNvGrpSpPr>
              <a:grpSpLocks/>
            </p:cNvGrpSpPr>
            <p:nvPr/>
          </p:nvGrpSpPr>
          <p:grpSpPr bwMode="auto">
            <a:xfrm>
              <a:off x="416" y="1105"/>
              <a:ext cx="3682" cy="327"/>
              <a:chOff x="416" y="1105"/>
              <a:chExt cx="3682" cy="327"/>
            </a:xfrm>
          </p:grpSpPr>
          <p:sp>
            <p:nvSpPr>
              <p:cNvPr id="99340" name="Rectangle 25"/>
              <p:cNvSpPr>
                <a:spLocks noChangeArrowheads="1"/>
              </p:cNvSpPr>
              <p:nvPr/>
            </p:nvSpPr>
            <p:spPr bwMode="auto">
              <a:xfrm>
                <a:off x="416" y="1105"/>
                <a:ext cx="95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800">
                    <a:latin typeface="Calibri" pitchFamily="34" charset="0"/>
                  </a:rPr>
                  <a:t>MAPE =</a:t>
                </a:r>
              </a:p>
            </p:txBody>
          </p:sp>
          <p:sp>
            <p:nvSpPr>
              <p:cNvPr id="99341" name="Line 28"/>
              <p:cNvSpPr>
                <a:spLocks noChangeShapeType="1"/>
              </p:cNvSpPr>
              <p:nvPr/>
            </p:nvSpPr>
            <p:spPr bwMode="auto">
              <a:xfrm>
                <a:off x="1410" y="1380"/>
                <a:ext cx="26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99337" name="Group 36"/>
            <p:cNvGrpSpPr>
              <a:grpSpLocks/>
            </p:cNvGrpSpPr>
            <p:nvPr/>
          </p:nvGrpSpPr>
          <p:grpSpPr bwMode="auto">
            <a:xfrm>
              <a:off x="1387" y="510"/>
              <a:ext cx="2726" cy="1153"/>
              <a:chOff x="1387" y="510"/>
              <a:chExt cx="2726" cy="1153"/>
            </a:xfrm>
          </p:grpSpPr>
          <p:sp>
            <p:nvSpPr>
              <p:cNvPr id="99338" name="Rectangle 27"/>
              <p:cNvSpPr>
                <a:spLocks noChangeArrowheads="1"/>
              </p:cNvSpPr>
              <p:nvPr/>
            </p:nvSpPr>
            <p:spPr bwMode="auto">
              <a:xfrm>
                <a:off x="1387" y="682"/>
                <a:ext cx="2726" cy="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50000"/>
                  </a:lnSpc>
                </a:pPr>
                <a:r>
                  <a:rPr lang="en-US" altLang="en-US" sz="2800">
                    <a:latin typeface="Calibri" pitchFamily="34" charset="0"/>
                  </a:rPr>
                  <a:t>100 </a:t>
                </a:r>
                <a:r>
                  <a:rPr lang="en-US" altLang="en-US" sz="3600">
                    <a:latin typeface="Calibri" pitchFamily="34" charset="0"/>
                  </a:rPr>
                  <a:t>∑</a:t>
                </a:r>
                <a:r>
                  <a:rPr lang="en-US" altLang="en-US" sz="2800">
                    <a:latin typeface="Calibri" pitchFamily="34" charset="0"/>
                  </a:rPr>
                  <a:t> |deviation</a:t>
                </a:r>
                <a:r>
                  <a:rPr lang="en-US" altLang="en-US" sz="2800" baseline="-25000">
                    <a:latin typeface="Calibri" pitchFamily="34" charset="0"/>
                  </a:rPr>
                  <a:t>i</a:t>
                </a:r>
                <a:r>
                  <a:rPr lang="en-US" altLang="en-US" sz="2800">
                    <a:latin typeface="Calibri" pitchFamily="34" charset="0"/>
                  </a:rPr>
                  <a:t>|/actual</a:t>
                </a:r>
                <a:r>
                  <a:rPr lang="en-US" altLang="en-US" sz="2800" baseline="-25000">
                    <a:latin typeface="Calibri" pitchFamily="34" charset="0"/>
                  </a:rPr>
                  <a:t>i</a:t>
                </a:r>
                <a:endParaRPr lang="en-US" altLang="en-US" sz="2800">
                  <a:latin typeface="Calibri" pitchFamily="34" charset="0"/>
                </a:endParaRPr>
              </a:p>
              <a:p>
                <a:pPr algn="ctr" eaLnBrk="1" hangingPunct="1">
                  <a:lnSpc>
                    <a:spcPct val="150000"/>
                  </a:lnSpc>
                </a:pPr>
                <a:r>
                  <a:rPr lang="en-US" altLang="en-US" sz="2800">
                    <a:latin typeface="Calibri" pitchFamily="34" charset="0"/>
                  </a:rPr>
                  <a:t>n</a:t>
                </a:r>
                <a:endParaRPr lang="en-US" altLang="en-US" sz="2800">
                  <a:latin typeface="Times"/>
                </a:endParaRPr>
              </a:p>
            </p:txBody>
          </p:sp>
          <p:sp>
            <p:nvSpPr>
              <p:cNvPr id="99339" name="Rectangle 29"/>
              <p:cNvSpPr>
                <a:spLocks noChangeArrowheads="1"/>
              </p:cNvSpPr>
              <p:nvPr/>
            </p:nvSpPr>
            <p:spPr bwMode="auto">
              <a:xfrm>
                <a:off x="1811" y="510"/>
                <a:ext cx="400" cy="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250000"/>
                  </a:lnSpc>
                </a:pPr>
                <a:r>
                  <a:rPr lang="en-US" altLang="en-US">
                    <a:latin typeface="Calibri" pitchFamily="34" charset="0"/>
                  </a:rPr>
                  <a:t>n</a:t>
                </a:r>
              </a:p>
              <a:p>
                <a:pPr algn="ctr" eaLnBrk="1" hangingPunct="1">
                  <a:lnSpc>
                    <a:spcPct val="250000"/>
                  </a:lnSpc>
                </a:pPr>
                <a:r>
                  <a:rPr lang="en-US" altLang="en-US">
                    <a:latin typeface="Calibri" pitchFamily="34" charset="0"/>
                  </a:rPr>
                  <a:t>i = 1</a:t>
                </a:r>
              </a:p>
            </p:txBody>
          </p:sp>
        </p:grp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13208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Comparison of Forecast Error 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444500" y="1755775"/>
            <a:ext cx="8283575" cy="4857750"/>
            <a:chOff x="280" y="1370"/>
            <a:chExt cx="5218" cy="3060"/>
          </a:xfrm>
        </p:grpSpPr>
        <p:sp>
          <p:nvSpPr>
            <p:cNvPr id="300036" name="Rectangle 4"/>
            <p:cNvSpPr>
              <a:spLocks noChangeArrowheads="1"/>
            </p:cNvSpPr>
            <p:nvPr/>
          </p:nvSpPr>
          <p:spPr bwMode="auto">
            <a:xfrm>
              <a:off x="280" y="1370"/>
              <a:ext cx="5120" cy="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	Rounded	Absolute	Rounded	Absolute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Actual	Forecast	Deviation	Forecast	Deviation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Tonnage	with	for	with	for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Quarter	Unloaded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.10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.10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.50	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= .50</a:t>
              </a:r>
            </a:p>
          </p:txBody>
        </p:sp>
        <p:sp>
          <p:nvSpPr>
            <p:cNvPr id="300037" name="Rectangle 5"/>
            <p:cNvSpPr>
              <a:spLocks noChangeArrowheads="1"/>
            </p:cNvSpPr>
            <p:nvPr/>
          </p:nvSpPr>
          <p:spPr bwMode="auto">
            <a:xfrm>
              <a:off x="518" y="2030"/>
              <a:ext cx="4980" cy="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	180	175	5	175	5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	168	176	8	178	10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3	159	175	16	173	14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4	175	173	2	166	9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5	190	173	17	170	20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6	205	175	30	180	25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7	180	178	2	193	13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8	182	178	4	186	4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	84		100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MAD	10.50		12.50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MSE	194.75		201.50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Times"/>
                <a:buNone/>
                <a:tabLst>
                  <a:tab pos="1524000" algn="r"/>
                  <a:tab pos="2959100" algn="r"/>
                  <a:tab pos="4292600" algn="r"/>
                  <a:tab pos="5816600" algn="r"/>
                  <a:tab pos="71501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MAPE	5.70%		6.85%</a:t>
              </a:r>
            </a:p>
          </p:txBody>
        </p:sp>
        <p:sp>
          <p:nvSpPr>
            <p:cNvPr id="100359" name="Line 6"/>
            <p:cNvSpPr>
              <a:spLocks noChangeShapeType="1"/>
            </p:cNvSpPr>
            <p:nvPr/>
          </p:nvSpPr>
          <p:spPr bwMode="auto">
            <a:xfrm>
              <a:off x="368" y="2016"/>
              <a:ext cx="5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0" name="Line 7"/>
            <p:cNvSpPr>
              <a:spLocks noChangeShapeType="1"/>
            </p:cNvSpPr>
            <p:nvPr/>
          </p:nvSpPr>
          <p:spPr bwMode="auto">
            <a:xfrm>
              <a:off x="2992" y="3608"/>
              <a:ext cx="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1" name="Line 8"/>
            <p:cNvSpPr>
              <a:spLocks noChangeShapeType="1"/>
            </p:cNvSpPr>
            <p:nvPr/>
          </p:nvSpPr>
          <p:spPr bwMode="auto">
            <a:xfrm>
              <a:off x="4792" y="3608"/>
              <a:ext cx="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2" name="Line 9"/>
            <p:cNvSpPr>
              <a:spLocks noChangeShapeType="1"/>
            </p:cNvSpPr>
            <p:nvPr/>
          </p:nvSpPr>
          <p:spPr bwMode="auto">
            <a:xfrm>
              <a:off x="1872" y="1400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3" name="Line 10"/>
            <p:cNvSpPr>
              <a:spLocks noChangeShapeType="1"/>
            </p:cNvSpPr>
            <p:nvPr/>
          </p:nvSpPr>
          <p:spPr bwMode="auto">
            <a:xfrm>
              <a:off x="3680" y="1400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0054" name="Oval 22"/>
          <p:cNvSpPr>
            <a:spLocks noChangeArrowheads="1"/>
          </p:cNvSpPr>
          <p:nvPr/>
        </p:nvSpPr>
        <p:spPr bwMode="auto">
          <a:xfrm>
            <a:off x="4144963" y="5565775"/>
            <a:ext cx="1376362" cy="1136650"/>
          </a:xfrm>
          <a:prstGeom prst="ellips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42300" cy="13081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Exponential Smoothing with Trend Adjustment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965200" y="2262188"/>
            <a:ext cx="7212013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When a trend is present, exponential smoothing must be modified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3606800"/>
            <a:ext cx="8204200" cy="1027113"/>
            <a:chOff x="255" y="2160"/>
            <a:chExt cx="5168" cy="647"/>
          </a:xfrm>
        </p:grpSpPr>
        <p:sp>
          <p:nvSpPr>
            <p:cNvPr id="301061" name="Rectangle 5"/>
            <p:cNvSpPr>
              <a:spLocks noChangeArrowheads="1"/>
            </p:cNvSpPr>
            <p:nvPr/>
          </p:nvSpPr>
          <p:spPr bwMode="auto">
            <a:xfrm>
              <a:off x="255" y="2160"/>
              <a:ext cx="1749" cy="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Forecast 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including  (FIT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 = 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trend</a:t>
              </a:r>
            </a:p>
          </p:txBody>
        </p:sp>
        <p:sp>
          <p:nvSpPr>
            <p:cNvPr id="301062" name="Rectangle 6"/>
            <p:cNvSpPr>
              <a:spLocks noChangeArrowheads="1"/>
            </p:cNvSpPr>
            <p:nvPr/>
          </p:nvSpPr>
          <p:spPr bwMode="auto">
            <a:xfrm>
              <a:off x="1921" y="2161"/>
              <a:ext cx="3502" cy="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2857500" algn="l"/>
                  <a:tab pos="34290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exponentially		exponentially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2857500" algn="l"/>
                  <a:tab pos="34290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smoothed    (F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  +	(T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	smoothed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2857500" algn="l"/>
                  <a:tab pos="34290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forecast		trend</a:t>
              </a:r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42300" cy="13081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Exponential Smoothing with Trend Adjustment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1585913" y="2508250"/>
            <a:ext cx="6034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F</a:t>
            </a:r>
            <a:r>
              <a:rPr lang="en-US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=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+mn-cs"/>
              </a:rPr>
              <a:t>a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(A</a:t>
            </a:r>
            <a:r>
              <a:rPr lang="en-US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 - 1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) + (1 -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+mn-cs"/>
              </a:rPr>
              <a:t>a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)(F</a:t>
            </a:r>
            <a:r>
              <a:rPr lang="en-US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 - 1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+ T</a:t>
            </a:r>
            <a:r>
              <a:rPr lang="en-US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 - 1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)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1979613" y="3429000"/>
            <a:ext cx="52371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</a:t>
            </a:r>
            <a:r>
              <a:rPr lang="en-US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=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+mn-cs"/>
              </a:rPr>
              <a:t>b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(F</a:t>
            </a:r>
            <a:r>
              <a:rPr lang="en-US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- F</a:t>
            </a:r>
            <a:r>
              <a:rPr lang="en-US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 - 1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) + (1 -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+mn-cs"/>
              </a:rPr>
              <a:t>b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)T</a:t>
            </a:r>
            <a:r>
              <a:rPr lang="en-US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 - 1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44403" name="Rectangle 19"/>
          <p:cNvSpPr>
            <a:spLocks noChangeArrowheads="1"/>
          </p:cNvSpPr>
          <p:nvPr/>
        </p:nvSpPr>
        <p:spPr bwMode="auto">
          <a:xfrm>
            <a:off x="950913" y="4397375"/>
            <a:ext cx="72929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Step 1: Compute F</a:t>
            </a:r>
            <a:r>
              <a:rPr lang="en-US" sz="2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Step 2: Compute T</a:t>
            </a:r>
            <a:r>
              <a:rPr lang="en-US" sz="2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Step 3: Calculate the forecast FIT</a:t>
            </a:r>
            <a:r>
              <a:rPr lang="en-US" sz="2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= F</a:t>
            </a:r>
            <a:r>
              <a:rPr lang="en-US" sz="2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+ T</a:t>
            </a:r>
            <a:r>
              <a:rPr lang="en-US" sz="2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1" grpId="0" autoUpdateAnimBg="0"/>
      <p:bldP spid="144402" grpId="0" autoUpdateAnimBg="0"/>
      <p:bldP spid="14440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41" name="Rectangle 9"/>
          <p:cNvSpPr>
            <a:spLocks noGrp="1" noChangeArrowheads="1"/>
          </p:cNvSpPr>
          <p:nvPr>
            <p:ph type="title"/>
          </p:nvPr>
        </p:nvSpPr>
        <p:spPr>
          <a:xfrm>
            <a:off x="463550" y="431800"/>
            <a:ext cx="8216900" cy="13081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lIns="91427" tIns="45713" rIns="91427" bIns="45713"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Exponential Smoothing with Trend Adjustment Example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79425" y="2005013"/>
            <a:ext cx="8194675" cy="3976687"/>
            <a:chOff x="302" y="1279"/>
            <a:chExt cx="5162" cy="2505"/>
          </a:xfrm>
        </p:grpSpPr>
        <p:sp>
          <p:nvSpPr>
            <p:cNvPr id="146442" name="Rectangle 10"/>
            <p:cNvSpPr>
              <a:spLocks noChangeArrowheads="1"/>
            </p:cNvSpPr>
            <p:nvPr/>
          </p:nvSpPr>
          <p:spPr bwMode="auto">
            <a:xfrm>
              <a:off x="302" y="1279"/>
              <a:ext cx="5144" cy="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			Forecast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Actual	Smoothed	Smoothed	Including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Month(t)	Demand (A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	Forecast, F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Trend, T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Trend, FIT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1	12	11	2	13.00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2	17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3	20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4	19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5	24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6	21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7	31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8	28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9	36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10		</a:t>
              </a:r>
            </a:p>
          </p:txBody>
        </p:sp>
        <p:sp>
          <p:nvSpPr>
            <p:cNvPr id="105478" name="Line 11"/>
            <p:cNvSpPr>
              <a:spLocks noChangeShapeType="1"/>
            </p:cNvSpPr>
            <p:nvPr/>
          </p:nvSpPr>
          <p:spPr bwMode="auto">
            <a:xfrm>
              <a:off x="320" y="1832"/>
              <a:ext cx="5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46445" name="Rectangle 13"/>
          <p:cNvSpPr>
            <a:spLocks noChangeArrowheads="1"/>
          </p:cNvSpPr>
          <p:nvPr/>
        </p:nvSpPr>
        <p:spPr bwMode="auto">
          <a:xfrm>
            <a:off x="288925" y="6156325"/>
            <a:ext cx="1054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Table 4.1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431800"/>
            <a:ext cx="8216900" cy="13081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lIns="91427" tIns="45713" rIns="91427" bIns="45713"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Exponential Smoothing with Trend Adjustment Example</a:t>
            </a:r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479425" y="2005013"/>
            <a:ext cx="8194675" cy="3976687"/>
            <a:chOff x="302" y="1279"/>
            <a:chExt cx="5162" cy="2505"/>
          </a:xfrm>
        </p:grpSpPr>
        <p:sp>
          <p:nvSpPr>
            <p:cNvPr id="303108" name="Rectangle 4"/>
            <p:cNvSpPr>
              <a:spLocks noChangeArrowheads="1"/>
            </p:cNvSpPr>
            <p:nvPr/>
          </p:nvSpPr>
          <p:spPr bwMode="auto">
            <a:xfrm>
              <a:off x="302" y="1279"/>
              <a:ext cx="5144" cy="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			Forecast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Actual	Smoothed	Smoothed	Including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Month(t)	Demand (A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	Forecast, F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Trend, T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Trend, FIT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1	12	11	2	13.00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2	17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3	20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4	19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5	24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6	21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7	31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8	28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9	36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10		</a:t>
              </a:r>
            </a:p>
          </p:txBody>
        </p:sp>
        <p:sp>
          <p:nvSpPr>
            <p:cNvPr id="107529" name="Line 5"/>
            <p:cNvSpPr>
              <a:spLocks noChangeShapeType="1"/>
            </p:cNvSpPr>
            <p:nvPr/>
          </p:nvSpPr>
          <p:spPr bwMode="auto">
            <a:xfrm>
              <a:off x="320" y="1832"/>
              <a:ext cx="5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288925" y="6156325"/>
            <a:ext cx="1054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Table 4.1</a:t>
            </a:r>
          </a:p>
        </p:txBody>
      </p:sp>
      <p:sp>
        <p:nvSpPr>
          <p:cNvPr id="107525" name="Rectangle 9"/>
          <p:cNvSpPr>
            <a:spLocks noChangeArrowheads="1"/>
          </p:cNvSpPr>
          <p:nvPr/>
        </p:nvSpPr>
        <p:spPr bwMode="auto">
          <a:xfrm>
            <a:off x="3276600" y="3746500"/>
            <a:ext cx="5346700" cy="2578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3979863" y="4513263"/>
            <a:ext cx="42306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tabLst>
                <a:tab pos="482600" algn="l"/>
              </a:tabLst>
            </a:pPr>
            <a:r>
              <a:rPr lang="en-US" altLang="en-US">
                <a:latin typeface="Calibri" pitchFamily="34" charset="0"/>
              </a:rPr>
              <a:t>F</a:t>
            </a:r>
            <a:r>
              <a:rPr lang="en-US" altLang="en-US" baseline="-25000">
                <a:latin typeface="Calibri" pitchFamily="34" charset="0"/>
              </a:rPr>
              <a:t>2</a:t>
            </a:r>
            <a:r>
              <a:rPr lang="en-US" altLang="en-US">
                <a:latin typeface="Calibri" pitchFamily="34" charset="0"/>
              </a:rPr>
              <a:t> 	= </a:t>
            </a:r>
            <a:r>
              <a:rPr lang="en-US" altLang="en-US">
                <a:latin typeface="Symbol" pitchFamily="18" charset="2"/>
              </a:rPr>
              <a:t>a</a:t>
            </a:r>
            <a:r>
              <a:rPr lang="en-US" altLang="en-US">
                <a:latin typeface="Calibri" pitchFamily="34" charset="0"/>
              </a:rPr>
              <a:t>A</a:t>
            </a:r>
            <a:r>
              <a:rPr lang="en-US" altLang="en-US" baseline="-25000">
                <a:latin typeface="Calibri" pitchFamily="34" charset="0"/>
              </a:rPr>
              <a:t>1</a:t>
            </a:r>
            <a:r>
              <a:rPr lang="en-US" altLang="en-US">
                <a:latin typeface="Calibri" pitchFamily="34" charset="0"/>
              </a:rPr>
              <a:t> + (1 - </a:t>
            </a:r>
            <a:r>
              <a:rPr lang="en-US" altLang="en-US">
                <a:latin typeface="Symbol" pitchFamily="18" charset="2"/>
              </a:rPr>
              <a:t>a</a:t>
            </a:r>
            <a:r>
              <a:rPr lang="en-US" altLang="en-US">
                <a:latin typeface="Calibri" pitchFamily="34" charset="0"/>
              </a:rPr>
              <a:t>)(F</a:t>
            </a:r>
            <a:r>
              <a:rPr lang="en-US" altLang="en-US" baseline="-25000">
                <a:latin typeface="Calibri" pitchFamily="34" charset="0"/>
              </a:rPr>
              <a:t>1</a:t>
            </a:r>
            <a:r>
              <a:rPr lang="en-US" altLang="en-US">
                <a:latin typeface="Calibri" pitchFamily="34" charset="0"/>
              </a:rPr>
              <a:t> + T</a:t>
            </a:r>
            <a:r>
              <a:rPr lang="en-US" altLang="en-US" baseline="-25000">
                <a:latin typeface="Calibri" pitchFamily="34" charset="0"/>
              </a:rPr>
              <a:t>1</a:t>
            </a:r>
            <a:r>
              <a:rPr lang="en-US" altLang="en-US">
                <a:latin typeface="Calibri" pitchFamily="34" charset="0"/>
              </a:rPr>
              <a:t>)</a:t>
            </a:r>
          </a:p>
          <a:p>
            <a:pPr eaLnBrk="1" hangingPunct="1">
              <a:lnSpc>
                <a:spcPct val="125000"/>
              </a:lnSpc>
              <a:tabLst>
                <a:tab pos="482600" algn="l"/>
              </a:tabLst>
            </a:pPr>
            <a:r>
              <a:rPr lang="en-US" altLang="en-US">
                <a:latin typeface="Calibri" pitchFamily="34" charset="0"/>
              </a:rPr>
              <a:t>F</a:t>
            </a:r>
            <a:r>
              <a:rPr lang="en-US" altLang="en-US" baseline="-25000">
                <a:latin typeface="Calibri" pitchFamily="34" charset="0"/>
              </a:rPr>
              <a:t>2</a:t>
            </a:r>
            <a:r>
              <a:rPr lang="en-US" altLang="en-US">
                <a:latin typeface="Calibri" pitchFamily="34" charset="0"/>
              </a:rPr>
              <a:t> 	= (.2)(12) + (1 - .2)(11 + 2)</a:t>
            </a:r>
          </a:p>
          <a:p>
            <a:pPr eaLnBrk="1" hangingPunct="1">
              <a:lnSpc>
                <a:spcPct val="125000"/>
              </a:lnSpc>
              <a:tabLst>
                <a:tab pos="482600" algn="l"/>
              </a:tabLst>
            </a:pPr>
            <a:r>
              <a:rPr lang="en-US" altLang="en-US">
                <a:latin typeface="Calibri" pitchFamily="34" charset="0"/>
              </a:rPr>
              <a:t>	= 2.4 + 10.4 = 12.8 units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3556000" y="3976688"/>
            <a:ext cx="429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alibri" pitchFamily="34" charset="0"/>
              </a:rPr>
              <a:t>Step 1: Forecast for Month 2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2" grpId="0" autoUpdateAnimBg="0"/>
      <p:bldP spid="30311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431800"/>
            <a:ext cx="8216900" cy="13081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lIns="91427" tIns="45713" rIns="91427" bIns="45713"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Exponential Smoothing with Trend Adjustment Example</a:t>
            </a:r>
          </a:p>
        </p:txBody>
      </p:sp>
      <p:grpSp>
        <p:nvGrpSpPr>
          <p:cNvPr id="109571" name="Group 3"/>
          <p:cNvGrpSpPr>
            <a:grpSpLocks/>
          </p:cNvGrpSpPr>
          <p:nvPr/>
        </p:nvGrpSpPr>
        <p:grpSpPr bwMode="auto">
          <a:xfrm>
            <a:off x="479425" y="2005013"/>
            <a:ext cx="8194675" cy="3976687"/>
            <a:chOff x="302" y="1279"/>
            <a:chExt cx="5162" cy="2505"/>
          </a:xfrm>
        </p:grpSpPr>
        <p:sp>
          <p:nvSpPr>
            <p:cNvPr id="305156" name="Rectangle 4"/>
            <p:cNvSpPr>
              <a:spLocks noChangeArrowheads="1"/>
            </p:cNvSpPr>
            <p:nvPr/>
          </p:nvSpPr>
          <p:spPr bwMode="auto">
            <a:xfrm>
              <a:off x="302" y="1279"/>
              <a:ext cx="5144" cy="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			Forecast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Actual	Smoothed	Smoothed	Including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Month(t)	Demand (A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	Forecast, F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Trend, T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Trend, FIT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1	12	11	2	13.00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2	17	12.80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3	20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4	19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5	24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6	21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7	31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8	28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9	36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10		</a:t>
              </a:r>
            </a:p>
          </p:txBody>
        </p:sp>
        <p:sp>
          <p:nvSpPr>
            <p:cNvPr id="109577" name="Line 5"/>
            <p:cNvSpPr>
              <a:spLocks noChangeShapeType="1"/>
            </p:cNvSpPr>
            <p:nvPr/>
          </p:nvSpPr>
          <p:spPr bwMode="auto">
            <a:xfrm>
              <a:off x="320" y="1832"/>
              <a:ext cx="5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288925" y="6156325"/>
            <a:ext cx="1054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Table 4.1</a:t>
            </a:r>
          </a:p>
        </p:txBody>
      </p:sp>
      <p:sp>
        <p:nvSpPr>
          <p:cNvPr id="109573" name="Rectangle 7"/>
          <p:cNvSpPr>
            <a:spLocks noChangeArrowheads="1"/>
          </p:cNvSpPr>
          <p:nvPr/>
        </p:nvSpPr>
        <p:spPr bwMode="auto">
          <a:xfrm>
            <a:off x="3276600" y="3746500"/>
            <a:ext cx="5346700" cy="2578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3979863" y="4513263"/>
            <a:ext cx="44084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tabLst>
                <a:tab pos="482600" algn="l"/>
              </a:tabLst>
            </a:pPr>
            <a:r>
              <a:rPr lang="en-US" altLang="en-US">
                <a:latin typeface="Calibri" pitchFamily="34" charset="0"/>
              </a:rPr>
              <a:t>T</a:t>
            </a:r>
            <a:r>
              <a:rPr lang="en-US" altLang="en-US" baseline="-25000">
                <a:latin typeface="Calibri" pitchFamily="34" charset="0"/>
              </a:rPr>
              <a:t>2</a:t>
            </a:r>
            <a:r>
              <a:rPr lang="en-US" altLang="en-US">
                <a:latin typeface="Calibri" pitchFamily="34" charset="0"/>
              </a:rPr>
              <a:t> 	= </a:t>
            </a:r>
            <a:r>
              <a:rPr lang="en-US" altLang="en-US">
                <a:latin typeface="Symbol" pitchFamily="18" charset="2"/>
              </a:rPr>
              <a:t>b</a:t>
            </a:r>
            <a:r>
              <a:rPr lang="en-US" altLang="en-US">
                <a:latin typeface="Calibri" pitchFamily="34" charset="0"/>
              </a:rPr>
              <a:t>(F</a:t>
            </a:r>
            <a:r>
              <a:rPr lang="en-US" altLang="en-US" baseline="-25000">
                <a:latin typeface="Calibri" pitchFamily="34" charset="0"/>
              </a:rPr>
              <a:t>2</a:t>
            </a:r>
            <a:r>
              <a:rPr lang="en-US" altLang="en-US">
                <a:latin typeface="Calibri" pitchFamily="34" charset="0"/>
              </a:rPr>
              <a:t> - F</a:t>
            </a:r>
            <a:r>
              <a:rPr lang="en-US" altLang="en-US" baseline="-25000">
                <a:latin typeface="Calibri" pitchFamily="34" charset="0"/>
              </a:rPr>
              <a:t>1</a:t>
            </a:r>
            <a:r>
              <a:rPr lang="en-US" altLang="en-US">
                <a:latin typeface="Calibri" pitchFamily="34" charset="0"/>
              </a:rPr>
              <a:t>) + (1 - </a:t>
            </a:r>
            <a:r>
              <a:rPr lang="en-US" altLang="en-US">
                <a:latin typeface="Symbol" pitchFamily="18" charset="2"/>
              </a:rPr>
              <a:t>b</a:t>
            </a:r>
            <a:r>
              <a:rPr lang="en-US" altLang="en-US">
                <a:latin typeface="Calibri" pitchFamily="34" charset="0"/>
              </a:rPr>
              <a:t>)T</a:t>
            </a:r>
            <a:r>
              <a:rPr lang="en-US" altLang="en-US" baseline="-25000">
                <a:latin typeface="Calibri" pitchFamily="34" charset="0"/>
              </a:rPr>
              <a:t>1</a:t>
            </a:r>
            <a:endParaRPr lang="en-US" altLang="en-US">
              <a:latin typeface="Calibri" pitchFamily="34" charset="0"/>
            </a:endParaRPr>
          </a:p>
          <a:p>
            <a:pPr eaLnBrk="1" hangingPunct="1">
              <a:lnSpc>
                <a:spcPct val="125000"/>
              </a:lnSpc>
              <a:tabLst>
                <a:tab pos="482600" algn="l"/>
              </a:tabLst>
            </a:pPr>
            <a:r>
              <a:rPr lang="en-US" altLang="en-US">
                <a:latin typeface="Calibri" pitchFamily="34" charset="0"/>
              </a:rPr>
              <a:t>T</a:t>
            </a:r>
            <a:r>
              <a:rPr lang="en-US" altLang="en-US" baseline="-25000">
                <a:latin typeface="Calibri" pitchFamily="34" charset="0"/>
              </a:rPr>
              <a:t>2</a:t>
            </a:r>
            <a:r>
              <a:rPr lang="en-US" altLang="en-US">
                <a:latin typeface="Calibri" pitchFamily="34" charset="0"/>
              </a:rPr>
              <a:t> 	= (.4)(12.8 - 11) + (1 - .4)(2)</a:t>
            </a:r>
          </a:p>
          <a:p>
            <a:pPr eaLnBrk="1" hangingPunct="1">
              <a:lnSpc>
                <a:spcPct val="125000"/>
              </a:lnSpc>
              <a:tabLst>
                <a:tab pos="482600" algn="l"/>
              </a:tabLst>
            </a:pPr>
            <a:r>
              <a:rPr lang="en-US" altLang="en-US">
                <a:latin typeface="Calibri" pitchFamily="34" charset="0"/>
              </a:rPr>
              <a:t>	= .72 + 1.2 = 1.92 units</a:t>
            </a:r>
          </a:p>
        </p:txBody>
      </p:sp>
      <p:sp>
        <p:nvSpPr>
          <p:cNvPr id="305161" name="Rectangle 9"/>
          <p:cNvSpPr>
            <a:spLocks noChangeArrowheads="1"/>
          </p:cNvSpPr>
          <p:nvPr/>
        </p:nvSpPr>
        <p:spPr bwMode="auto">
          <a:xfrm>
            <a:off x="3556000" y="3976688"/>
            <a:ext cx="387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alibri" pitchFamily="34" charset="0"/>
              </a:rPr>
              <a:t>Step 2: Trend for Month 2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0" grpId="0" autoUpdateAnimBg="0"/>
      <p:bldP spid="30516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7400" y="1855788"/>
            <a:ext cx="7567613" cy="3060700"/>
          </a:xfrm>
          <a:noFill/>
        </p:spPr>
        <p:txBody>
          <a:bodyPr lIns="90475" tIns="44444" rIns="90475" bIns="44444"/>
          <a:lstStyle/>
          <a:p>
            <a:pPr marL="482600" indent="-482600" defTabSz="911225" eaLnBrk="1" hangingPunct="1">
              <a:buClr>
                <a:schemeClr val="tx1"/>
              </a:buClr>
              <a:buFont typeface="Wingdings" pitchFamily="2" charset="2"/>
              <a:buChar char="þ"/>
              <a:tabLst>
                <a:tab pos="1838325" algn="ctr"/>
                <a:tab pos="2170113" algn="ctr"/>
                <a:tab pos="2525713" algn="ctr"/>
                <a:tab pos="2857500" algn="ctr"/>
                <a:tab pos="3189288" algn="ctr"/>
                <a:tab pos="3943350" algn="l"/>
                <a:tab pos="5027613" algn="ctr"/>
                <a:tab pos="5316538" algn="ctr"/>
                <a:tab pos="5781675" algn="ctr"/>
                <a:tab pos="6402388" algn="ctr"/>
                <a:tab pos="7021513" algn="ctr"/>
                <a:tab pos="7597775" algn="ctr"/>
              </a:tabLst>
            </a:pPr>
            <a:r>
              <a:rPr lang="en-US" altLang="en-US" smtClean="0"/>
              <a:t>	MA is a series of arithmetic means </a:t>
            </a:r>
          </a:p>
          <a:p>
            <a:pPr marL="482600" indent="-482600" defTabSz="911225" eaLnBrk="1" hangingPunct="1">
              <a:buClr>
                <a:schemeClr val="tx1"/>
              </a:buClr>
              <a:buFont typeface="Wingdings" pitchFamily="2" charset="2"/>
              <a:buChar char="þ"/>
              <a:tabLst>
                <a:tab pos="1838325" algn="ctr"/>
                <a:tab pos="2170113" algn="ctr"/>
                <a:tab pos="2525713" algn="ctr"/>
                <a:tab pos="2857500" algn="ctr"/>
                <a:tab pos="3189288" algn="ctr"/>
                <a:tab pos="3943350" algn="l"/>
                <a:tab pos="5027613" algn="ctr"/>
                <a:tab pos="5316538" algn="ctr"/>
                <a:tab pos="5781675" algn="ctr"/>
                <a:tab pos="6402388" algn="ctr"/>
                <a:tab pos="7021513" algn="ctr"/>
                <a:tab pos="7597775" algn="ctr"/>
              </a:tabLst>
            </a:pPr>
            <a:r>
              <a:rPr lang="en-US" altLang="en-US" smtClean="0"/>
              <a:t>Used if little or no trend	</a:t>
            </a:r>
          </a:p>
          <a:p>
            <a:pPr marL="482600" indent="-482600" defTabSz="911225" eaLnBrk="1" hangingPunct="1">
              <a:buClr>
                <a:schemeClr val="tx1"/>
              </a:buClr>
              <a:buFont typeface="Wingdings" pitchFamily="2" charset="2"/>
              <a:buChar char="þ"/>
              <a:tabLst>
                <a:tab pos="1838325" algn="ctr"/>
                <a:tab pos="2170113" algn="ctr"/>
                <a:tab pos="2525713" algn="ctr"/>
                <a:tab pos="2857500" algn="ctr"/>
                <a:tab pos="3189288" algn="ctr"/>
                <a:tab pos="3943350" algn="l"/>
                <a:tab pos="5027613" algn="ctr"/>
                <a:tab pos="5316538" algn="ctr"/>
                <a:tab pos="5781675" algn="ctr"/>
                <a:tab pos="6402388" algn="ctr"/>
                <a:tab pos="7021513" algn="ctr"/>
                <a:tab pos="7597775" algn="ctr"/>
              </a:tabLst>
            </a:pPr>
            <a:r>
              <a:rPr lang="en-US" altLang="en-US" smtClean="0"/>
              <a:t>Used often for smoothing</a:t>
            </a:r>
          </a:p>
          <a:p>
            <a:pPr marL="1054100" lvl="1" indent="-368300" defTabSz="911225" eaLnBrk="1" hangingPunct="1">
              <a:buClr>
                <a:schemeClr val="tx1"/>
              </a:buClr>
              <a:buFont typeface="Wingdings" pitchFamily="2" charset="2"/>
              <a:buChar char="þ"/>
              <a:tabLst>
                <a:tab pos="1838325" algn="ctr"/>
                <a:tab pos="2170113" algn="ctr"/>
                <a:tab pos="2525713" algn="ctr"/>
                <a:tab pos="2857500" algn="ctr"/>
                <a:tab pos="3189288" algn="ctr"/>
                <a:tab pos="3943350" algn="l"/>
                <a:tab pos="5027613" algn="ctr"/>
                <a:tab pos="5316538" algn="ctr"/>
                <a:tab pos="5781675" algn="ctr"/>
                <a:tab pos="6402388" algn="ctr"/>
                <a:tab pos="7021513" algn="ctr"/>
                <a:tab pos="7597775" algn="ctr"/>
              </a:tabLst>
            </a:pPr>
            <a:r>
              <a:rPr lang="en-US" altLang="en-US" smtClean="0"/>
              <a:t>Provides overall impression of data over time</a:t>
            </a:r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890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Moving Average Method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822325" y="5145088"/>
            <a:ext cx="7529513" cy="822325"/>
            <a:chOff x="574" y="3353"/>
            <a:chExt cx="4743" cy="518"/>
          </a:xfrm>
        </p:grpSpPr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574" y="3489"/>
              <a:ext cx="17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Moving average =</a:t>
              </a:r>
            </a:p>
          </p:txBody>
        </p:sp>
        <p:grpSp>
          <p:nvGrpSpPr>
            <p:cNvPr id="66566" name="Group 19"/>
            <p:cNvGrpSpPr>
              <a:grpSpLocks/>
            </p:cNvGrpSpPr>
            <p:nvPr/>
          </p:nvGrpSpPr>
          <p:grpSpPr bwMode="auto">
            <a:xfrm>
              <a:off x="2283" y="3353"/>
              <a:ext cx="3034" cy="518"/>
              <a:chOff x="2579" y="3025"/>
              <a:chExt cx="3034" cy="518"/>
            </a:xfrm>
          </p:grpSpPr>
          <p:sp>
            <p:nvSpPr>
              <p:cNvPr id="81937" name="Rectangle 17"/>
              <p:cNvSpPr>
                <a:spLocks noChangeArrowheads="1"/>
              </p:cNvSpPr>
              <p:nvPr/>
            </p:nvSpPr>
            <p:spPr bwMode="auto">
              <a:xfrm>
                <a:off x="2579" y="3025"/>
                <a:ext cx="3034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∑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 demand in previous n periods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n</a:t>
                </a:r>
              </a:p>
            </p:txBody>
          </p:sp>
          <p:sp>
            <p:nvSpPr>
              <p:cNvPr id="66568" name="Line 18"/>
              <p:cNvSpPr>
                <a:spLocks noChangeShapeType="1"/>
              </p:cNvSpPr>
              <p:nvPr/>
            </p:nvSpPr>
            <p:spPr bwMode="auto">
              <a:xfrm>
                <a:off x="2628" y="3240"/>
                <a:ext cx="29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431800"/>
            <a:ext cx="8216900" cy="13081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lIns="91427" tIns="45713" rIns="91427" bIns="45713"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Exponential Smoothing with Trend Adjustment Example</a:t>
            </a:r>
          </a:p>
        </p:txBody>
      </p:sp>
      <p:grpSp>
        <p:nvGrpSpPr>
          <p:cNvPr id="111619" name="Group 3"/>
          <p:cNvGrpSpPr>
            <a:grpSpLocks/>
          </p:cNvGrpSpPr>
          <p:nvPr/>
        </p:nvGrpSpPr>
        <p:grpSpPr bwMode="auto">
          <a:xfrm>
            <a:off x="479425" y="2005013"/>
            <a:ext cx="8194675" cy="3976687"/>
            <a:chOff x="302" y="1279"/>
            <a:chExt cx="5162" cy="2505"/>
          </a:xfrm>
        </p:grpSpPr>
        <p:sp>
          <p:nvSpPr>
            <p:cNvPr id="307204" name="Rectangle 4"/>
            <p:cNvSpPr>
              <a:spLocks noChangeArrowheads="1"/>
            </p:cNvSpPr>
            <p:nvPr/>
          </p:nvSpPr>
          <p:spPr bwMode="auto">
            <a:xfrm>
              <a:off x="302" y="1279"/>
              <a:ext cx="5144" cy="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			Forecast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Actual	Smoothed	Smoothed	Including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Month(t)	Demand (A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	Forecast, F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Trend, T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Trend, FIT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1	12	11	2	13.00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2	17	12.80	1.92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3	20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4	19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5	24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6	21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7	31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8	28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9	36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10		</a:t>
              </a:r>
            </a:p>
          </p:txBody>
        </p:sp>
        <p:sp>
          <p:nvSpPr>
            <p:cNvPr id="111625" name="Line 5"/>
            <p:cNvSpPr>
              <a:spLocks noChangeShapeType="1"/>
            </p:cNvSpPr>
            <p:nvPr/>
          </p:nvSpPr>
          <p:spPr bwMode="auto">
            <a:xfrm>
              <a:off x="320" y="1832"/>
              <a:ext cx="5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288925" y="6156325"/>
            <a:ext cx="1054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Table 4.1</a:t>
            </a:r>
          </a:p>
        </p:txBody>
      </p:sp>
      <p:sp>
        <p:nvSpPr>
          <p:cNvPr id="111621" name="Rectangle 7"/>
          <p:cNvSpPr>
            <a:spLocks noChangeArrowheads="1"/>
          </p:cNvSpPr>
          <p:nvPr/>
        </p:nvSpPr>
        <p:spPr bwMode="auto">
          <a:xfrm>
            <a:off x="3276600" y="3746500"/>
            <a:ext cx="5346700" cy="2578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4564063" y="4487863"/>
            <a:ext cx="27828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tabLst>
                <a:tab pos="762000" algn="l"/>
              </a:tabLst>
            </a:pPr>
            <a:r>
              <a:rPr lang="en-US" altLang="en-US">
                <a:latin typeface="Calibri" pitchFamily="34" charset="0"/>
              </a:rPr>
              <a:t>FIT</a:t>
            </a:r>
            <a:r>
              <a:rPr lang="en-US" altLang="en-US" baseline="-25000">
                <a:latin typeface="Calibri" pitchFamily="34" charset="0"/>
              </a:rPr>
              <a:t>2</a:t>
            </a:r>
            <a:r>
              <a:rPr lang="en-US" altLang="en-US">
                <a:latin typeface="Calibri" pitchFamily="34" charset="0"/>
              </a:rPr>
              <a:t> 	= F</a:t>
            </a:r>
            <a:r>
              <a:rPr lang="en-US" altLang="en-US" baseline="-25000">
                <a:latin typeface="Calibri" pitchFamily="34" charset="0"/>
              </a:rPr>
              <a:t>2</a:t>
            </a:r>
            <a:r>
              <a:rPr lang="en-US" altLang="en-US">
                <a:latin typeface="Calibri" pitchFamily="34" charset="0"/>
              </a:rPr>
              <a:t> + T</a:t>
            </a:r>
            <a:r>
              <a:rPr lang="en-US" altLang="en-US" baseline="-25000">
                <a:latin typeface="Calibri" pitchFamily="34" charset="0"/>
              </a:rPr>
              <a:t>1</a:t>
            </a:r>
            <a:endParaRPr lang="en-US" altLang="en-US">
              <a:latin typeface="Calibri" pitchFamily="34" charset="0"/>
            </a:endParaRPr>
          </a:p>
          <a:p>
            <a:pPr eaLnBrk="1" hangingPunct="1">
              <a:lnSpc>
                <a:spcPct val="125000"/>
              </a:lnSpc>
              <a:tabLst>
                <a:tab pos="762000" algn="l"/>
              </a:tabLst>
            </a:pPr>
            <a:r>
              <a:rPr lang="en-US" altLang="en-US">
                <a:latin typeface="Calibri" pitchFamily="34" charset="0"/>
              </a:rPr>
              <a:t>FIT</a:t>
            </a:r>
            <a:r>
              <a:rPr lang="en-US" altLang="en-US" baseline="-25000">
                <a:latin typeface="Calibri" pitchFamily="34" charset="0"/>
              </a:rPr>
              <a:t>2</a:t>
            </a:r>
            <a:r>
              <a:rPr lang="en-US" altLang="en-US">
                <a:latin typeface="Calibri" pitchFamily="34" charset="0"/>
              </a:rPr>
              <a:t> 	= 12.8 + 1.92</a:t>
            </a:r>
          </a:p>
          <a:p>
            <a:pPr eaLnBrk="1" hangingPunct="1">
              <a:lnSpc>
                <a:spcPct val="125000"/>
              </a:lnSpc>
              <a:tabLst>
                <a:tab pos="762000" algn="l"/>
              </a:tabLst>
            </a:pPr>
            <a:r>
              <a:rPr lang="en-US" altLang="en-US">
                <a:latin typeface="Calibri" pitchFamily="34" charset="0"/>
              </a:rPr>
              <a:t>	= 14.72 units</a:t>
            </a:r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3556000" y="3976688"/>
            <a:ext cx="4921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Calibri" pitchFamily="34" charset="0"/>
              </a:rPr>
              <a:t>Step 3: Calculate FIT for Month 2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8" grpId="0" autoUpdateAnimBg="0"/>
      <p:bldP spid="30720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431800"/>
            <a:ext cx="8216900" cy="13081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lIns="91427" tIns="45713" rIns="91427" bIns="45713"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Exponential Smoothing with Trend Adjustment Example</a:t>
            </a:r>
          </a:p>
        </p:txBody>
      </p:sp>
      <p:grpSp>
        <p:nvGrpSpPr>
          <p:cNvPr id="113667" name="Group 3"/>
          <p:cNvGrpSpPr>
            <a:grpSpLocks/>
          </p:cNvGrpSpPr>
          <p:nvPr/>
        </p:nvGrpSpPr>
        <p:grpSpPr bwMode="auto">
          <a:xfrm>
            <a:off x="479425" y="2005013"/>
            <a:ext cx="8194675" cy="3976687"/>
            <a:chOff x="302" y="1279"/>
            <a:chExt cx="5162" cy="2505"/>
          </a:xfrm>
        </p:grpSpPr>
        <p:sp>
          <p:nvSpPr>
            <p:cNvPr id="309252" name="Rectangle 4"/>
            <p:cNvSpPr>
              <a:spLocks noChangeArrowheads="1"/>
            </p:cNvSpPr>
            <p:nvPr/>
          </p:nvSpPr>
          <p:spPr bwMode="auto">
            <a:xfrm>
              <a:off x="302" y="1279"/>
              <a:ext cx="5144" cy="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			Forecast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Actual	Smoothed	Smoothed	Including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Month(t)	Demand (A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	Forecast, F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Trend, T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Trend, FIT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1	12	11	2	13.00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2	17	12.80	1.92	14.72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3	20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4	19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5	24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6	21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7	31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8	28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9	36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482600" algn="ctr"/>
                  <a:tab pos="2095500" algn="ctr"/>
                  <a:tab pos="3911600" algn="ctr"/>
                  <a:tab pos="5626100" algn="ctr"/>
                  <a:tab pos="7340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10		</a:t>
              </a:r>
            </a:p>
          </p:txBody>
        </p:sp>
        <p:sp>
          <p:nvSpPr>
            <p:cNvPr id="113671" name="Line 5"/>
            <p:cNvSpPr>
              <a:spLocks noChangeShapeType="1"/>
            </p:cNvSpPr>
            <p:nvPr/>
          </p:nvSpPr>
          <p:spPr bwMode="auto">
            <a:xfrm>
              <a:off x="320" y="1832"/>
              <a:ext cx="5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288925" y="6156325"/>
            <a:ext cx="1054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Table 4.1</a:t>
            </a:r>
          </a:p>
        </p:txBody>
      </p:sp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479425" y="3198813"/>
            <a:ext cx="7842250" cy="278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tabLst>
                <a:tab pos="482600" algn="ctr"/>
                <a:tab pos="2095500" algn="ctr"/>
                <a:tab pos="3911600" algn="ctr"/>
                <a:tab pos="5626100" algn="ctr"/>
                <a:tab pos="7340600" algn="ctr"/>
              </a:tabLst>
              <a:defRPr/>
            </a:pP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482600" algn="ctr"/>
                <a:tab pos="2095500" algn="ctr"/>
                <a:tab pos="3911600" algn="ctr"/>
                <a:tab pos="5626100" algn="ctr"/>
                <a:tab pos="7340600" algn="ctr"/>
              </a:tabLst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	15.18	2.10	17.28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482600" algn="ctr"/>
                <a:tab pos="2095500" algn="ctr"/>
                <a:tab pos="3911600" algn="ctr"/>
                <a:tab pos="5626100" algn="ctr"/>
                <a:tab pos="7340600" algn="ctr"/>
              </a:tabLst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	17.82	2.32	20.14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482600" algn="ctr"/>
                <a:tab pos="2095500" algn="ctr"/>
                <a:tab pos="3911600" algn="ctr"/>
                <a:tab pos="5626100" algn="ctr"/>
                <a:tab pos="7340600" algn="ctr"/>
              </a:tabLst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	19.91	2.23	22.14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482600" algn="ctr"/>
                <a:tab pos="2095500" algn="ctr"/>
                <a:tab pos="3911600" algn="ctr"/>
                <a:tab pos="5626100" algn="ctr"/>
                <a:tab pos="7340600" algn="ctr"/>
              </a:tabLst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	22.51	2.38	24.89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482600" algn="ctr"/>
                <a:tab pos="2095500" algn="ctr"/>
                <a:tab pos="3911600" algn="ctr"/>
                <a:tab pos="5626100" algn="ctr"/>
                <a:tab pos="7340600" algn="ctr"/>
              </a:tabLst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	24.11	2.07	26.18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482600" algn="ctr"/>
                <a:tab pos="2095500" algn="ctr"/>
                <a:tab pos="3911600" algn="ctr"/>
                <a:tab pos="5626100" algn="ctr"/>
                <a:tab pos="7340600" algn="ctr"/>
              </a:tabLst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	27.14	2.45	29.59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482600" algn="ctr"/>
                <a:tab pos="2095500" algn="ctr"/>
                <a:tab pos="3911600" algn="ctr"/>
                <a:tab pos="5626100" algn="ctr"/>
                <a:tab pos="7340600" algn="ctr"/>
              </a:tabLst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	29.28	2.32	31.60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482600" algn="ctr"/>
                <a:tab pos="2095500" algn="ctr"/>
                <a:tab pos="3911600" algn="ctr"/>
                <a:tab pos="5626100" algn="ctr"/>
                <a:tab pos="7340600" algn="ctr"/>
              </a:tabLst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	32.48	2.68	35.16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431800"/>
            <a:ext cx="8216900" cy="13081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lIns="91427" tIns="45713" rIns="91427" bIns="45713"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Exponential Smoothing with Trend Adjustment Example</a:t>
            </a:r>
          </a:p>
        </p:txBody>
      </p: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7667625" y="6092825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Figure 4.3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82663" y="1841500"/>
            <a:ext cx="6650037" cy="4759325"/>
            <a:chOff x="347" y="1152"/>
            <a:chExt cx="4189" cy="2998"/>
          </a:xfrm>
        </p:grpSpPr>
        <p:sp>
          <p:nvSpPr>
            <p:cNvPr id="115725" name="Freeform 8"/>
            <p:cNvSpPr>
              <a:spLocks/>
            </p:cNvSpPr>
            <p:nvPr/>
          </p:nvSpPr>
          <p:spPr bwMode="auto">
            <a:xfrm>
              <a:off x="920" y="1192"/>
              <a:ext cx="3616" cy="2488"/>
            </a:xfrm>
            <a:custGeom>
              <a:avLst/>
              <a:gdLst>
                <a:gd name="T0" fmla="*/ 0 w 3616"/>
                <a:gd name="T1" fmla="*/ 0 h 2488"/>
                <a:gd name="T2" fmla="*/ 0 w 3616"/>
                <a:gd name="T3" fmla="*/ 2488 h 2488"/>
                <a:gd name="T4" fmla="*/ 3616 w 3616"/>
                <a:gd name="T5" fmla="*/ 2488 h 2488"/>
                <a:gd name="T6" fmla="*/ 0 60000 65536"/>
                <a:gd name="T7" fmla="*/ 0 60000 65536"/>
                <a:gd name="T8" fmla="*/ 0 60000 65536"/>
                <a:gd name="T9" fmla="*/ 0 w 3616"/>
                <a:gd name="T10" fmla="*/ 0 h 2488"/>
                <a:gd name="T11" fmla="*/ 3616 w 3616"/>
                <a:gd name="T12" fmla="*/ 2488 h 2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6" h="2488">
                  <a:moveTo>
                    <a:pt x="0" y="0"/>
                  </a:moveTo>
                  <a:lnTo>
                    <a:pt x="0" y="2488"/>
                  </a:lnTo>
                  <a:lnTo>
                    <a:pt x="3616" y="24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305" name="Rectangle 9"/>
            <p:cNvSpPr>
              <a:spLocks noChangeArrowheads="1"/>
            </p:cNvSpPr>
            <p:nvPr/>
          </p:nvSpPr>
          <p:spPr bwMode="auto">
            <a:xfrm>
              <a:off x="926" y="3453"/>
              <a:ext cx="3196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292100" algn="ctr"/>
                  <a:tab pos="863600" algn="ctr"/>
                  <a:tab pos="1435100" algn="ctr"/>
                  <a:tab pos="2006600" algn="ctr"/>
                  <a:tab pos="2578100" algn="ctr"/>
                  <a:tab pos="3149600" algn="ctr"/>
                  <a:tab pos="3721100" algn="ctr"/>
                  <a:tab pos="4292600" algn="ctr"/>
                  <a:tab pos="4826000" algn="ctr"/>
                </a:tabLst>
                <a:defRPr/>
              </a:pPr>
              <a:r>
                <a:rPr lang="en-US">
                  <a:latin typeface="+mn-lt"/>
                  <a:cs typeface="+mn-cs"/>
                </a:rPr>
                <a:t>	|	|	|	|	|	|	|	|	|</a:t>
              </a:r>
            </a:p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292100" algn="ctr"/>
                  <a:tab pos="863600" algn="ctr"/>
                  <a:tab pos="1435100" algn="ctr"/>
                  <a:tab pos="2006600" algn="ctr"/>
                  <a:tab pos="2578100" algn="ctr"/>
                  <a:tab pos="3149600" algn="ctr"/>
                  <a:tab pos="3721100" algn="ctr"/>
                  <a:tab pos="4292600" algn="ctr"/>
                  <a:tab pos="48260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1	2	3	4	5	6	7	8	9</a:t>
              </a:r>
            </a:p>
          </p:txBody>
        </p:sp>
        <p:sp>
          <p:nvSpPr>
            <p:cNvPr id="311306" name="Rectangle 10"/>
            <p:cNvSpPr>
              <a:spLocks noChangeArrowheads="1"/>
            </p:cNvSpPr>
            <p:nvPr/>
          </p:nvSpPr>
          <p:spPr bwMode="auto">
            <a:xfrm>
              <a:off x="2102" y="3919"/>
              <a:ext cx="10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Time (month)</a:t>
              </a:r>
            </a:p>
          </p:txBody>
        </p:sp>
        <p:sp>
          <p:nvSpPr>
            <p:cNvPr id="311307" name="Rectangle 11"/>
            <p:cNvSpPr>
              <a:spLocks noChangeArrowheads="1"/>
            </p:cNvSpPr>
            <p:nvPr/>
          </p:nvSpPr>
          <p:spPr bwMode="auto">
            <a:xfrm rot="-5400000">
              <a:off x="-164" y="2257"/>
              <a:ext cx="1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Product demand</a:t>
              </a:r>
            </a:p>
          </p:txBody>
        </p:sp>
        <p:sp>
          <p:nvSpPr>
            <p:cNvPr id="311308" name="Rectangle 12"/>
            <p:cNvSpPr>
              <a:spLocks noChangeArrowheads="1"/>
            </p:cNvSpPr>
            <p:nvPr/>
          </p:nvSpPr>
          <p:spPr bwMode="auto">
            <a:xfrm>
              <a:off x="630" y="1152"/>
              <a:ext cx="436" cy="2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fontAlgn="auto" hangingPunct="1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35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30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25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20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15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10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5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0  </a:t>
              </a:r>
              <a:r>
                <a:rPr lang="en-US">
                  <a:latin typeface="+mn-lt"/>
                  <a:cs typeface="+mn-cs"/>
                </a:rPr>
                <a:t>–</a:t>
              </a:r>
            </a:p>
          </p:txBody>
        </p:sp>
      </p:grpSp>
      <p:sp>
        <p:nvSpPr>
          <p:cNvPr id="311309" name="Freeform 13"/>
          <p:cNvSpPr>
            <a:spLocks/>
          </p:cNvSpPr>
          <p:nvPr/>
        </p:nvSpPr>
        <p:spPr bwMode="auto">
          <a:xfrm>
            <a:off x="2230438" y="2205038"/>
            <a:ext cx="4538662" cy="2219325"/>
          </a:xfrm>
          <a:custGeom>
            <a:avLst/>
            <a:gdLst>
              <a:gd name="T0" fmla="*/ 0 w 2923"/>
              <a:gd name="T1" fmla="*/ 2147483646 h 1398"/>
              <a:gd name="T2" fmla="*/ 2147483646 w 2923"/>
              <a:gd name="T3" fmla="*/ 2147483646 h 1398"/>
              <a:gd name="T4" fmla="*/ 2147483646 w 2923"/>
              <a:gd name="T5" fmla="*/ 2147483646 h 1398"/>
              <a:gd name="T6" fmla="*/ 2147483646 w 2923"/>
              <a:gd name="T7" fmla="*/ 2147483646 h 1398"/>
              <a:gd name="T8" fmla="*/ 2147483646 w 2923"/>
              <a:gd name="T9" fmla="*/ 2147483646 h 1398"/>
              <a:gd name="T10" fmla="*/ 2147483646 w 2923"/>
              <a:gd name="T11" fmla="*/ 2147483646 h 1398"/>
              <a:gd name="T12" fmla="*/ 2147483646 w 2923"/>
              <a:gd name="T13" fmla="*/ 2147483646 h 1398"/>
              <a:gd name="T14" fmla="*/ 2147483646 w 2923"/>
              <a:gd name="T15" fmla="*/ 2147483646 h 1398"/>
              <a:gd name="T16" fmla="*/ 2147483646 w 2923"/>
              <a:gd name="T17" fmla="*/ 2147483646 h 1398"/>
              <a:gd name="T18" fmla="*/ 2147483646 w 2923"/>
              <a:gd name="T19" fmla="*/ 0 h 13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23"/>
              <a:gd name="T31" fmla="*/ 0 h 1398"/>
              <a:gd name="T32" fmla="*/ 2923 w 2923"/>
              <a:gd name="T33" fmla="*/ 1398 h 139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23" h="1398">
                <a:moveTo>
                  <a:pt x="0" y="1398"/>
                </a:moveTo>
                <a:lnTo>
                  <a:pt x="336" y="1291"/>
                </a:lnTo>
                <a:lnTo>
                  <a:pt x="662" y="1131"/>
                </a:lnTo>
                <a:lnTo>
                  <a:pt x="982" y="966"/>
                </a:lnTo>
                <a:lnTo>
                  <a:pt x="1296" y="832"/>
                </a:lnTo>
                <a:lnTo>
                  <a:pt x="1632" y="651"/>
                </a:lnTo>
                <a:lnTo>
                  <a:pt x="1952" y="571"/>
                </a:lnTo>
                <a:lnTo>
                  <a:pt x="2267" y="416"/>
                </a:lnTo>
                <a:lnTo>
                  <a:pt x="2598" y="235"/>
                </a:lnTo>
                <a:lnTo>
                  <a:pt x="2923" y="0"/>
                </a:lnTo>
              </a:path>
            </a:pathLst>
          </a:custGeom>
          <a:noFill/>
          <a:ln w="1016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1310" name="Freeform 14"/>
          <p:cNvSpPr>
            <a:spLocks/>
          </p:cNvSpPr>
          <p:nvPr/>
        </p:nvSpPr>
        <p:spPr bwMode="auto">
          <a:xfrm>
            <a:off x="2247900" y="2112963"/>
            <a:ext cx="4006850" cy="2413000"/>
          </a:xfrm>
          <a:custGeom>
            <a:avLst/>
            <a:gdLst>
              <a:gd name="T0" fmla="*/ 0 w 2581"/>
              <a:gd name="T1" fmla="*/ 2147483646 h 1520"/>
              <a:gd name="T2" fmla="*/ 2147483646 w 2581"/>
              <a:gd name="T3" fmla="*/ 2147483646 h 1520"/>
              <a:gd name="T4" fmla="*/ 2147483646 w 2581"/>
              <a:gd name="T5" fmla="*/ 2147483646 h 1520"/>
              <a:gd name="T6" fmla="*/ 2147483646 w 2581"/>
              <a:gd name="T7" fmla="*/ 2147483646 h 1520"/>
              <a:gd name="T8" fmla="*/ 2147483646 w 2581"/>
              <a:gd name="T9" fmla="*/ 2147483646 h 1520"/>
              <a:gd name="T10" fmla="*/ 2147483646 w 2581"/>
              <a:gd name="T11" fmla="*/ 2147483646 h 1520"/>
              <a:gd name="T12" fmla="*/ 2147483646 w 2581"/>
              <a:gd name="T13" fmla="*/ 2147483646 h 1520"/>
              <a:gd name="T14" fmla="*/ 2147483646 w 2581"/>
              <a:gd name="T15" fmla="*/ 2147483646 h 1520"/>
              <a:gd name="T16" fmla="*/ 2147483646 w 2581"/>
              <a:gd name="T17" fmla="*/ 0 h 15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81"/>
              <a:gd name="T28" fmla="*/ 0 h 1520"/>
              <a:gd name="T29" fmla="*/ 2581 w 2581"/>
              <a:gd name="T30" fmla="*/ 1520 h 15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81" h="1520">
                <a:moveTo>
                  <a:pt x="0" y="1520"/>
                </a:moveTo>
                <a:lnTo>
                  <a:pt x="320" y="1194"/>
                </a:lnTo>
                <a:lnTo>
                  <a:pt x="640" y="1018"/>
                </a:lnTo>
                <a:lnTo>
                  <a:pt x="965" y="1093"/>
                </a:lnTo>
                <a:lnTo>
                  <a:pt x="1285" y="762"/>
                </a:lnTo>
                <a:lnTo>
                  <a:pt x="1611" y="954"/>
                </a:lnTo>
                <a:lnTo>
                  <a:pt x="1931" y="304"/>
                </a:lnTo>
                <a:lnTo>
                  <a:pt x="2267" y="522"/>
                </a:lnTo>
                <a:lnTo>
                  <a:pt x="2581" y="0"/>
                </a:ln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333625" y="2360613"/>
            <a:ext cx="2482850" cy="1411287"/>
            <a:chOff x="1198" y="1479"/>
            <a:chExt cx="1564" cy="889"/>
          </a:xfrm>
        </p:grpSpPr>
        <p:sp>
          <p:nvSpPr>
            <p:cNvPr id="311313" name="Rectangle 17"/>
            <p:cNvSpPr>
              <a:spLocks noChangeArrowheads="1"/>
            </p:cNvSpPr>
            <p:nvPr/>
          </p:nvSpPr>
          <p:spPr bwMode="auto">
            <a:xfrm>
              <a:off x="1198" y="1479"/>
              <a:ext cx="15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Actual demand (A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</a:t>
              </a:r>
            </a:p>
          </p:txBody>
        </p:sp>
        <p:sp>
          <p:nvSpPr>
            <p:cNvPr id="115724" name="Line 18"/>
            <p:cNvSpPr>
              <a:spLocks noChangeShapeType="1"/>
            </p:cNvSpPr>
            <p:nvPr/>
          </p:nvSpPr>
          <p:spPr bwMode="auto">
            <a:xfrm>
              <a:off x="1536" y="1752"/>
              <a:ext cx="24" cy="6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352925" y="3187700"/>
            <a:ext cx="3821113" cy="1589088"/>
            <a:chOff x="2470" y="2000"/>
            <a:chExt cx="2407" cy="1001"/>
          </a:xfrm>
        </p:grpSpPr>
        <p:sp>
          <p:nvSpPr>
            <p:cNvPr id="311312" name="Rectangle 16"/>
            <p:cNvSpPr>
              <a:spLocks noChangeArrowheads="1"/>
            </p:cNvSpPr>
            <p:nvPr/>
          </p:nvSpPr>
          <p:spPr bwMode="auto">
            <a:xfrm>
              <a:off x="2470" y="2751"/>
              <a:ext cx="24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Forecast including trend (FIT</a:t>
              </a:r>
              <a:r>
                <a:rPr lang="en-US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t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</a:t>
              </a:r>
            </a:p>
          </p:txBody>
        </p:sp>
        <p:sp>
          <p:nvSpPr>
            <p:cNvPr id="115722" name="Line 19"/>
            <p:cNvSpPr>
              <a:spLocks noChangeShapeType="1"/>
            </p:cNvSpPr>
            <p:nvPr/>
          </p:nvSpPr>
          <p:spPr bwMode="auto">
            <a:xfrm flipH="1" flipV="1">
              <a:off x="3112" y="2000"/>
              <a:ext cx="280" cy="7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2" grpId="0" autoUpdateAnimBg="0"/>
      <p:bldP spid="311309" grpId="0" animBg="1"/>
      <p:bldP spid="3113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47725" y="1885950"/>
            <a:ext cx="7437438" cy="3430588"/>
            <a:chOff x="534" y="1188"/>
            <a:chExt cx="4685" cy="2161"/>
          </a:xfrm>
        </p:grpSpPr>
        <p:sp>
          <p:nvSpPr>
            <p:cNvPr id="278534" name="Rectangle 6"/>
            <p:cNvSpPr>
              <a:spLocks noChangeArrowheads="1"/>
            </p:cNvSpPr>
            <p:nvPr/>
          </p:nvSpPr>
          <p:spPr bwMode="auto">
            <a:xfrm>
              <a:off x="534" y="1681"/>
              <a:ext cx="4685" cy="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768600" algn="r"/>
                  <a:tab pos="40005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January	10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768600" algn="r"/>
                  <a:tab pos="40005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February	12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768600" algn="r"/>
                  <a:tab pos="40005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March	13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768600" algn="r"/>
                  <a:tab pos="40005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April	16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768600" algn="r"/>
                  <a:tab pos="40005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May	19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768600" algn="r"/>
                  <a:tab pos="40005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June	23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768600" algn="r"/>
                  <a:tab pos="40005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July	26	</a:t>
              </a:r>
              <a:endPara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278533" name="Rectangle 5"/>
            <p:cNvSpPr>
              <a:spLocks noChangeArrowheads="1"/>
            </p:cNvSpPr>
            <p:nvPr/>
          </p:nvSpPr>
          <p:spPr bwMode="auto">
            <a:xfrm>
              <a:off x="558" y="1188"/>
              <a:ext cx="4338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571500" algn="ctr"/>
                  <a:tab pos="2578100" algn="ctr"/>
                  <a:tab pos="5524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Actual	3-Month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571500" algn="ctr"/>
                  <a:tab pos="2578100" algn="ctr"/>
                  <a:tab pos="55245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Month	Shed Sales	Moving Average</a:t>
              </a:r>
            </a:p>
          </p:txBody>
        </p:sp>
        <p:sp>
          <p:nvSpPr>
            <p:cNvPr id="68621" name="Line 7"/>
            <p:cNvSpPr>
              <a:spLocks noChangeShapeType="1"/>
            </p:cNvSpPr>
            <p:nvPr/>
          </p:nvSpPr>
          <p:spPr bwMode="auto">
            <a:xfrm>
              <a:off x="544" y="1672"/>
              <a:ext cx="46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2" name="Line 17"/>
            <p:cNvSpPr>
              <a:spLocks noChangeShapeType="1"/>
            </p:cNvSpPr>
            <p:nvPr/>
          </p:nvSpPr>
          <p:spPr bwMode="auto">
            <a:xfrm>
              <a:off x="544" y="1672"/>
              <a:ext cx="46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8551" name="Rectangle 23"/>
          <p:cNvSpPr>
            <a:spLocks noChangeArrowheads="1"/>
          </p:cNvSpPr>
          <p:nvPr/>
        </p:nvSpPr>
        <p:spPr bwMode="auto">
          <a:xfrm>
            <a:off x="847725" y="2668588"/>
            <a:ext cx="74374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768600" algn="r"/>
                <a:tab pos="4000500" algn="l"/>
              </a:tabLs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768600" algn="r"/>
                <a:tab pos="4000500" algn="l"/>
              </a:tabLs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768600" algn="r"/>
                <a:tab pos="4000500" algn="l"/>
              </a:tabLs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768600" algn="r"/>
                <a:tab pos="4000500" algn="l"/>
              </a:tabLs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768600" algn="r"/>
                <a:tab pos="4000500" algn="l"/>
              </a:tabLs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(12 + 13 + 16)/3 = 13 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2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/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3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768600" algn="r"/>
                <a:tab pos="4000500" algn="l"/>
              </a:tabLs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(13 + 16 + 19)/3 = 16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768600" algn="r"/>
                <a:tab pos="4000500" algn="l"/>
              </a:tabLs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(16 + 19 + 23)/3 = 19 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/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3</a:t>
            </a: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017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Moving Average Example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847725" y="2668588"/>
            <a:ext cx="7437438" cy="1552575"/>
            <a:chOff x="534" y="1681"/>
            <a:chExt cx="4685" cy="978"/>
          </a:xfrm>
        </p:grpSpPr>
        <p:sp>
          <p:nvSpPr>
            <p:cNvPr id="278552" name="Rectangle 24"/>
            <p:cNvSpPr>
              <a:spLocks noChangeArrowheads="1"/>
            </p:cNvSpPr>
            <p:nvPr/>
          </p:nvSpPr>
          <p:spPr bwMode="auto">
            <a:xfrm>
              <a:off x="534" y="1681"/>
              <a:ext cx="4685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768600" algn="r"/>
                  <a:tab pos="40005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</a:t>
              </a: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10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768600" algn="r"/>
                  <a:tab pos="40005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</a:t>
              </a: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12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768600" algn="r"/>
                  <a:tab pos="40005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</a:t>
              </a: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13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768600" algn="r"/>
                  <a:tab pos="40005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(</a:t>
              </a: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10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+ </a:t>
              </a: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12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 + </a:t>
              </a: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13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)/3 = 11 </a:t>
              </a:r>
              <a:r>
                <a:rPr lang="en-US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/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3</a:t>
              </a:r>
            </a:p>
          </p:txBody>
        </p:sp>
        <p:grpSp>
          <p:nvGrpSpPr>
            <p:cNvPr id="68615" name="Group 25"/>
            <p:cNvGrpSpPr>
              <a:grpSpLocks/>
            </p:cNvGrpSpPr>
            <p:nvPr/>
          </p:nvGrpSpPr>
          <p:grpSpPr bwMode="auto">
            <a:xfrm>
              <a:off x="2376" y="1816"/>
              <a:ext cx="1733" cy="616"/>
              <a:chOff x="2376" y="1816"/>
              <a:chExt cx="1733" cy="616"/>
            </a:xfrm>
          </p:grpSpPr>
          <p:sp>
            <p:nvSpPr>
              <p:cNvPr id="68616" name="Freeform 9"/>
              <p:cNvSpPr>
                <a:spLocks/>
              </p:cNvSpPr>
              <p:nvPr/>
            </p:nvSpPr>
            <p:spPr bwMode="auto">
              <a:xfrm>
                <a:off x="2376" y="1816"/>
                <a:ext cx="880" cy="584"/>
              </a:xfrm>
              <a:custGeom>
                <a:avLst/>
                <a:gdLst>
                  <a:gd name="T0" fmla="*/ 0 w 880"/>
                  <a:gd name="T1" fmla="*/ 0 h 584"/>
                  <a:gd name="T2" fmla="*/ 360 w 880"/>
                  <a:gd name="T3" fmla="*/ 0 h 584"/>
                  <a:gd name="T4" fmla="*/ 880 w 880"/>
                  <a:gd name="T5" fmla="*/ 584 h 584"/>
                  <a:gd name="T6" fmla="*/ 0 60000 65536"/>
                  <a:gd name="T7" fmla="*/ 0 60000 65536"/>
                  <a:gd name="T8" fmla="*/ 0 60000 65536"/>
                  <a:gd name="T9" fmla="*/ 0 w 880"/>
                  <a:gd name="T10" fmla="*/ 0 h 584"/>
                  <a:gd name="T11" fmla="*/ 880 w 880"/>
                  <a:gd name="T12" fmla="*/ 584 h 5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80" h="584">
                    <a:moveTo>
                      <a:pt x="0" y="0"/>
                    </a:moveTo>
                    <a:lnTo>
                      <a:pt x="360" y="0"/>
                    </a:lnTo>
                    <a:lnTo>
                      <a:pt x="880" y="58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617" name="Freeform 10"/>
              <p:cNvSpPr>
                <a:spLocks/>
              </p:cNvSpPr>
              <p:nvPr/>
            </p:nvSpPr>
            <p:spPr bwMode="auto">
              <a:xfrm>
                <a:off x="2387" y="2056"/>
                <a:ext cx="1258" cy="355"/>
              </a:xfrm>
              <a:custGeom>
                <a:avLst/>
                <a:gdLst>
                  <a:gd name="T0" fmla="*/ 0 w 1258"/>
                  <a:gd name="T1" fmla="*/ 0 h 355"/>
                  <a:gd name="T2" fmla="*/ 941 w 1258"/>
                  <a:gd name="T3" fmla="*/ 0 h 355"/>
                  <a:gd name="T4" fmla="*/ 1258 w 1258"/>
                  <a:gd name="T5" fmla="*/ 355 h 355"/>
                  <a:gd name="T6" fmla="*/ 0 60000 65536"/>
                  <a:gd name="T7" fmla="*/ 0 60000 65536"/>
                  <a:gd name="T8" fmla="*/ 0 60000 65536"/>
                  <a:gd name="T9" fmla="*/ 0 w 1258"/>
                  <a:gd name="T10" fmla="*/ 0 h 355"/>
                  <a:gd name="T11" fmla="*/ 1258 w 1258"/>
                  <a:gd name="T12" fmla="*/ 355 h 3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58" h="355">
                    <a:moveTo>
                      <a:pt x="0" y="0"/>
                    </a:moveTo>
                    <a:lnTo>
                      <a:pt x="941" y="0"/>
                    </a:lnTo>
                    <a:lnTo>
                      <a:pt x="1258" y="355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618" name="Freeform 11"/>
              <p:cNvSpPr>
                <a:spLocks/>
              </p:cNvSpPr>
              <p:nvPr/>
            </p:nvSpPr>
            <p:spPr bwMode="auto">
              <a:xfrm>
                <a:off x="2392" y="2264"/>
                <a:ext cx="1717" cy="168"/>
              </a:xfrm>
              <a:custGeom>
                <a:avLst/>
                <a:gdLst>
                  <a:gd name="T0" fmla="*/ 0 w 1717"/>
                  <a:gd name="T1" fmla="*/ 0 h 168"/>
                  <a:gd name="T2" fmla="*/ 1573 w 1717"/>
                  <a:gd name="T3" fmla="*/ 8 h 168"/>
                  <a:gd name="T4" fmla="*/ 1717 w 1717"/>
                  <a:gd name="T5" fmla="*/ 168 h 168"/>
                  <a:gd name="T6" fmla="*/ 0 60000 65536"/>
                  <a:gd name="T7" fmla="*/ 0 60000 65536"/>
                  <a:gd name="T8" fmla="*/ 0 60000 65536"/>
                  <a:gd name="T9" fmla="*/ 0 w 1717"/>
                  <a:gd name="T10" fmla="*/ 0 h 168"/>
                  <a:gd name="T11" fmla="*/ 1717 w 1717"/>
                  <a:gd name="T12" fmla="*/ 168 h 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17" h="168">
                    <a:moveTo>
                      <a:pt x="0" y="0"/>
                    </a:moveTo>
                    <a:lnTo>
                      <a:pt x="1573" y="8"/>
                    </a:lnTo>
                    <a:lnTo>
                      <a:pt x="1717" y="168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5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1" name="Rectangle 4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271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Graph of Moving Average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822325" y="2263775"/>
            <a:ext cx="6581775" cy="3995738"/>
            <a:chOff x="638" y="1426"/>
            <a:chExt cx="4146" cy="2517"/>
          </a:xfrm>
        </p:grpSpPr>
        <p:sp>
          <p:nvSpPr>
            <p:cNvPr id="92203" name="Rectangle 43"/>
            <p:cNvSpPr>
              <a:spLocks noChangeArrowheads="1"/>
            </p:cNvSpPr>
            <p:nvPr/>
          </p:nvSpPr>
          <p:spPr bwMode="auto">
            <a:xfrm>
              <a:off x="1070" y="3453"/>
              <a:ext cx="3704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381000" algn="ctr"/>
                  <a:tab pos="863600" algn="ctr"/>
                  <a:tab pos="1333500" algn="ctr"/>
                  <a:tab pos="1816100" algn="ctr"/>
                  <a:tab pos="2286000" algn="ctr"/>
                  <a:tab pos="2768600" algn="ctr"/>
                  <a:tab pos="3238500" algn="ctr"/>
                  <a:tab pos="3721100" algn="ctr"/>
                  <a:tab pos="4191000" algn="ctr"/>
                  <a:tab pos="4673600" algn="ctr"/>
                  <a:tab pos="5143500" algn="ctr"/>
                  <a:tab pos="56134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</a:t>
              </a:r>
              <a:r>
                <a:rPr lang="en-US">
                  <a:latin typeface="+mn-lt"/>
                  <a:cs typeface="+mn-cs"/>
                </a:rPr>
                <a:t>|	|	|	|	|	|	|	|	|	|	|	|</a:t>
              </a:r>
            </a:p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381000" algn="ctr"/>
                  <a:tab pos="863600" algn="ctr"/>
                  <a:tab pos="1333500" algn="ctr"/>
                  <a:tab pos="1816100" algn="ctr"/>
                  <a:tab pos="2286000" algn="ctr"/>
                  <a:tab pos="2768600" algn="ctr"/>
                  <a:tab pos="3238500" algn="ctr"/>
                  <a:tab pos="3721100" algn="ctr"/>
                  <a:tab pos="4191000" algn="ctr"/>
                  <a:tab pos="4673600" algn="ctr"/>
                  <a:tab pos="5143500" algn="ctr"/>
                  <a:tab pos="56134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J	F	M	A	M	J	J	A	S	O	N	D</a:t>
              </a:r>
            </a:p>
          </p:txBody>
        </p:sp>
        <p:sp>
          <p:nvSpPr>
            <p:cNvPr id="69645" name="Freeform 42"/>
            <p:cNvSpPr>
              <a:spLocks/>
            </p:cNvSpPr>
            <p:nvPr/>
          </p:nvSpPr>
          <p:spPr bwMode="auto">
            <a:xfrm>
              <a:off x="1192" y="1456"/>
              <a:ext cx="3592" cy="2224"/>
            </a:xfrm>
            <a:custGeom>
              <a:avLst/>
              <a:gdLst>
                <a:gd name="T0" fmla="*/ 0 w 3592"/>
                <a:gd name="T1" fmla="*/ 0 h 2224"/>
                <a:gd name="T2" fmla="*/ 0 w 3592"/>
                <a:gd name="T3" fmla="*/ 2224 h 2224"/>
                <a:gd name="T4" fmla="*/ 3592 w 3592"/>
                <a:gd name="T5" fmla="*/ 2224 h 2224"/>
                <a:gd name="T6" fmla="*/ 0 60000 65536"/>
                <a:gd name="T7" fmla="*/ 0 60000 65536"/>
                <a:gd name="T8" fmla="*/ 0 60000 65536"/>
                <a:gd name="T9" fmla="*/ 0 w 3592"/>
                <a:gd name="T10" fmla="*/ 0 h 2224"/>
                <a:gd name="T11" fmla="*/ 3592 w 3592"/>
                <a:gd name="T12" fmla="*/ 2224 h 2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2" h="2224">
                  <a:moveTo>
                    <a:pt x="0" y="0"/>
                  </a:moveTo>
                  <a:lnTo>
                    <a:pt x="0" y="2224"/>
                  </a:lnTo>
                  <a:lnTo>
                    <a:pt x="3592" y="222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04" name="Rectangle 44"/>
            <p:cNvSpPr>
              <a:spLocks noChangeArrowheads="1"/>
            </p:cNvSpPr>
            <p:nvPr/>
          </p:nvSpPr>
          <p:spPr bwMode="auto">
            <a:xfrm rot="-5400000">
              <a:off x="312" y="2388"/>
              <a:ext cx="8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Shed Sales</a:t>
              </a:r>
            </a:p>
          </p:txBody>
        </p:sp>
        <p:sp>
          <p:nvSpPr>
            <p:cNvPr id="92205" name="Rectangle 45"/>
            <p:cNvSpPr>
              <a:spLocks noChangeArrowheads="1"/>
            </p:cNvSpPr>
            <p:nvPr/>
          </p:nvSpPr>
          <p:spPr bwMode="auto">
            <a:xfrm>
              <a:off x="886" y="1426"/>
              <a:ext cx="436" cy="2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30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28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26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24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22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20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18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16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14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12  </a:t>
              </a:r>
              <a:r>
                <a:rPr lang="en-US">
                  <a:latin typeface="+mn-lt"/>
                  <a:cs typeface="+mn-cs"/>
                </a:rPr>
                <a:t>–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10  </a:t>
              </a:r>
              <a:r>
                <a:rPr lang="en-US">
                  <a:latin typeface="+mn-lt"/>
                  <a:cs typeface="+mn-cs"/>
                </a:rPr>
                <a:t>–</a:t>
              </a:r>
            </a:p>
          </p:txBody>
        </p:sp>
      </p:grpSp>
      <p:sp>
        <p:nvSpPr>
          <p:cNvPr id="92232" name="Freeform 72"/>
          <p:cNvSpPr>
            <a:spLocks/>
          </p:cNvSpPr>
          <p:nvPr/>
        </p:nvSpPr>
        <p:spPr bwMode="auto">
          <a:xfrm>
            <a:off x="1981200" y="2489200"/>
            <a:ext cx="5232400" cy="3009900"/>
          </a:xfrm>
          <a:custGeom>
            <a:avLst/>
            <a:gdLst>
              <a:gd name="T0" fmla="*/ 0 w 3296"/>
              <a:gd name="T1" fmla="*/ 2147483646 h 1896"/>
              <a:gd name="T2" fmla="*/ 2147483646 w 3296"/>
              <a:gd name="T3" fmla="*/ 2147483646 h 1896"/>
              <a:gd name="T4" fmla="*/ 2147483646 w 3296"/>
              <a:gd name="T5" fmla="*/ 2147483646 h 1896"/>
              <a:gd name="T6" fmla="*/ 2147483646 w 3296"/>
              <a:gd name="T7" fmla="*/ 2147483646 h 1896"/>
              <a:gd name="T8" fmla="*/ 2147483646 w 3296"/>
              <a:gd name="T9" fmla="*/ 2147483646 h 1896"/>
              <a:gd name="T10" fmla="*/ 2147483646 w 3296"/>
              <a:gd name="T11" fmla="*/ 2147483646 h 1896"/>
              <a:gd name="T12" fmla="*/ 2147483646 w 3296"/>
              <a:gd name="T13" fmla="*/ 2147483646 h 1896"/>
              <a:gd name="T14" fmla="*/ 2147483646 w 3296"/>
              <a:gd name="T15" fmla="*/ 0 h 1896"/>
              <a:gd name="T16" fmla="*/ 2147483646 w 3296"/>
              <a:gd name="T17" fmla="*/ 2147483646 h 1896"/>
              <a:gd name="T18" fmla="*/ 2147483646 w 3296"/>
              <a:gd name="T19" fmla="*/ 2147483646 h 1896"/>
              <a:gd name="T20" fmla="*/ 2147483646 w 3296"/>
              <a:gd name="T21" fmla="*/ 2147483646 h 1896"/>
              <a:gd name="T22" fmla="*/ 2147483646 w 3296"/>
              <a:gd name="T23" fmla="*/ 2147483646 h 189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296"/>
              <a:gd name="T37" fmla="*/ 0 h 1896"/>
              <a:gd name="T38" fmla="*/ 3296 w 3296"/>
              <a:gd name="T39" fmla="*/ 1896 h 189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296" h="1896">
                <a:moveTo>
                  <a:pt x="0" y="1896"/>
                </a:moveTo>
                <a:lnTo>
                  <a:pt x="296" y="1704"/>
                </a:lnTo>
                <a:lnTo>
                  <a:pt x="600" y="1616"/>
                </a:lnTo>
                <a:lnTo>
                  <a:pt x="896" y="1328"/>
                </a:lnTo>
                <a:lnTo>
                  <a:pt x="1200" y="1048"/>
                </a:lnTo>
                <a:lnTo>
                  <a:pt x="1496" y="672"/>
                </a:lnTo>
                <a:lnTo>
                  <a:pt x="1808" y="368"/>
                </a:lnTo>
                <a:lnTo>
                  <a:pt x="2096" y="0"/>
                </a:lnTo>
                <a:lnTo>
                  <a:pt x="2400" y="192"/>
                </a:lnTo>
                <a:lnTo>
                  <a:pt x="2696" y="1136"/>
                </a:lnTo>
                <a:lnTo>
                  <a:pt x="3000" y="1328"/>
                </a:lnTo>
                <a:lnTo>
                  <a:pt x="3296" y="1520"/>
                </a:lnTo>
              </a:path>
            </a:pathLst>
          </a:custGeom>
          <a:noFill/>
          <a:ln w="1016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33" name="Freeform 73"/>
          <p:cNvSpPr>
            <a:spLocks/>
          </p:cNvSpPr>
          <p:nvPr/>
        </p:nvSpPr>
        <p:spPr bwMode="auto">
          <a:xfrm>
            <a:off x="3403600" y="2781300"/>
            <a:ext cx="3810000" cy="2501900"/>
          </a:xfrm>
          <a:custGeom>
            <a:avLst/>
            <a:gdLst>
              <a:gd name="T0" fmla="*/ 0 w 2400"/>
              <a:gd name="T1" fmla="*/ 2147483646 h 1576"/>
              <a:gd name="T2" fmla="*/ 2147483646 w 2400"/>
              <a:gd name="T3" fmla="*/ 2147483646 h 1576"/>
              <a:gd name="T4" fmla="*/ 2147483646 w 2400"/>
              <a:gd name="T5" fmla="*/ 2147483646 h 1576"/>
              <a:gd name="T6" fmla="*/ 2147483646 w 2400"/>
              <a:gd name="T7" fmla="*/ 2147483646 h 1576"/>
              <a:gd name="T8" fmla="*/ 2147483646 w 2400"/>
              <a:gd name="T9" fmla="*/ 2147483646 h 1576"/>
              <a:gd name="T10" fmla="*/ 2147483646 w 2400"/>
              <a:gd name="T11" fmla="*/ 2147483646 h 1576"/>
              <a:gd name="T12" fmla="*/ 2147483646 w 2400"/>
              <a:gd name="T13" fmla="*/ 0 h 1576"/>
              <a:gd name="T14" fmla="*/ 2147483646 w 2400"/>
              <a:gd name="T15" fmla="*/ 2147483646 h 1576"/>
              <a:gd name="T16" fmla="*/ 2147483646 w 2400"/>
              <a:gd name="T17" fmla="*/ 2147483646 h 1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00"/>
              <a:gd name="T28" fmla="*/ 0 h 1576"/>
              <a:gd name="T29" fmla="*/ 2400 w 2400"/>
              <a:gd name="T30" fmla="*/ 1576 h 1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00" h="1576">
                <a:moveTo>
                  <a:pt x="0" y="1576"/>
                </a:moveTo>
                <a:lnTo>
                  <a:pt x="304" y="1376"/>
                </a:lnTo>
                <a:lnTo>
                  <a:pt x="600" y="1144"/>
                </a:lnTo>
                <a:lnTo>
                  <a:pt x="904" y="824"/>
                </a:lnTo>
                <a:lnTo>
                  <a:pt x="1200" y="504"/>
                </a:lnTo>
                <a:lnTo>
                  <a:pt x="1504" y="144"/>
                </a:lnTo>
                <a:lnTo>
                  <a:pt x="1800" y="0"/>
                </a:lnTo>
                <a:lnTo>
                  <a:pt x="2104" y="248"/>
                </a:lnTo>
                <a:lnTo>
                  <a:pt x="2400" y="688"/>
                </a:ln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2765425" y="2770188"/>
            <a:ext cx="1450975" cy="1154112"/>
            <a:chOff x="1862" y="1745"/>
            <a:chExt cx="914" cy="727"/>
          </a:xfrm>
        </p:grpSpPr>
        <p:sp>
          <p:nvSpPr>
            <p:cNvPr id="92234" name="Rectangle 74"/>
            <p:cNvSpPr>
              <a:spLocks noChangeArrowheads="1"/>
            </p:cNvSpPr>
            <p:nvPr/>
          </p:nvSpPr>
          <p:spPr bwMode="auto">
            <a:xfrm>
              <a:off x="1862" y="1745"/>
              <a:ext cx="914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Actual Sales</a:t>
              </a:r>
            </a:p>
          </p:txBody>
        </p:sp>
        <p:sp>
          <p:nvSpPr>
            <p:cNvPr id="69643" name="Line 76"/>
            <p:cNvSpPr>
              <a:spLocks noChangeShapeType="1"/>
            </p:cNvSpPr>
            <p:nvPr/>
          </p:nvSpPr>
          <p:spPr bwMode="auto">
            <a:xfrm>
              <a:off x="2336" y="2160"/>
              <a:ext cx="264" cy="3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6384925" y="1804988"/>
            <a:ext cx="1758950" cy="1458912"/>
            <a:chOff x="4142" y="1137"/>
            <a:chExt cx="1108" cy="919"/>
          </a:xfrm>
        </p:grpSpPr>
        <p:sp>
          <p:nvSpPr>
            <p:cNvPr id="92235" name="Rectangle 75"/>
            <p:cNvSpPr>
              <a:spLocks noChangeArrowheads="1"/>
            </p:cNvSpPr>
            <p:nvPr/>
          </p:nvSpPr>
          <p:spPr bwMode="auto">
            <a:xfrm>
              <a:off x="4142" y="1137"/>
              <a:ext cx="1108" cy="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Moving Average Forecast</a:t>
              </a:r>
            </a:p>
          </p:txBody>
        </p:sp>
        <p:sp>
          <p:nvSpPr>
            <p:cNvPr id="69641" name="Line 77"/>
            <p:cNvSpPr>
              <a:spLocks noChangeShapeType="1"/>
            </p:cNvSpPr>
            <p:nvPr/>
          </p:nvSpPr>
          <p:spPr bwMode="auto">
            <a:xfrm flipH="1">
              <a:off x="4520" y="1768"/>
              <a:ext cx="16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2" grpId="0" animBg="1"/>
      <p:bldP spid="922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0" y="1887538"/>
            <a:ext cx="7366000" cy="2295525"/>
          </a:xfrm>
          <a:noFill/>
        </p:spPr>
        <p:txBody>
          <a:bodyPr lIns="90475" tIns="44444" rIns="90475" bIns="44444"/>
          <a:lstStyle/>
          <a:p>
            <a:pPr marL="482600" indent="-482600" defTabSz="836613" eaLnBrk="1" hangingPunct="1">
              <a:buFont typeface="Wingdings" pitchFamily="2" charset="2"/>
              <a:buChar char="þ"/>
            </a:pPr>
            <a:r>
              <a:rPr lang="en-US" altLang="en-US" smtClean="0"/>
              <a:t>Used when trend is present </a:t>
            </a:r>
          </a:p>
          <a:p>
            <a:pPr marL="1054100" lvl="1" indent="-381000" defTabSz="836613" eaLnBrk="1" hangingPunct="1">
              <a:buFont typeface="Wingdings" pitchFamily="2" charset="2"/>
              <a:buChar char="þ"/>
            </a:pPr>
            <a:r>
              <a:rPr lang="en-US" altLang="en-US" smtClean="0"/>
              <a:t>Older data usually less important</a:t>
            </a:r>
            <a:endParaRPr lang="en-US" altLang="en-US" sz="3200" smtClean="0"/>
          </a:p>
          <a:p>
            <a:pPr marL="482600" indent="-482600" defTabSz="836613" eaLnBrk="1" hangingPunct="1">
              <a:buFont typeface="Wingdings" pitchFamily="2" charset="2"/>
              <a:buChar char="þ"/>
            </a:pPr>
            <a:r>
              <a:rPr lang="en-US" altLang="en-US" smtClean="0"/>
              <a:t>Weights based on experience and intuition</a:t>
            </a:r>
            <a:endParaRPr lang="en-US" altLang="en-US" sz="3600" smtClean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546100"/>
            <a:ext cx="7772400" cy="9398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Weighted Moving Average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228725" y="4448175"/>
            <a:ext cx="6657975" cy="1311275"/>
            <a:chOff x="486" y="2778"/>
            <a:chExt cx="4194" cy="826"/>
          </a:xfrm>
        </p:grpSpPr>
        <p:grpSp>
          <p:nvGrpSpPr>
            <p:cNvPr id="71685" name="Group 11"/>
            <p:cNvGrpSpPr>
              <a:grpSpLocks/>
            </p:cNvGrpSpPr>
            <p:nvPr/>
          </p:nvGrpSpPr>
          <p:grpSpPr bwMode="auto">
            <a:xfrm>
              <a:off x="486" y="3044"/>
              <a:ext cx="1796" cy="450"/>
              <a:chOff x="486" y="3044"/>
              <a:chExt cx="1796" cy="450"/>
            </a:xfrm>
          </p:grpSpPr>
          <p:sp>
            <p:nvSpPr>
              <p:cNvPr id="94216" name="Rectangle 8"/>
              <p:cNvSpPr>
                <a:spLocks noChangeArrowheads="1"/>
              </p:cNvSpPr>
              <p:nvPr/>
            </p:nvSpPr>
            <p:spPr bwMode="auto">
              <a:xfrm>
                <a:off x="486" y="3044"/>
                <a:ext cx="1578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Weighted</a:t>
                </a:r>
                <a:b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</a:b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moving average</a:t>
                </a:r>
              </a:p>
            </p:txBody>
          </p:sp>
          <p:sp>
            <p:nvSpPr>
              <p:cNvPr id="94217" name="Rectangle 9"/>
              <p:cNvSpPr>
                <a:spLocks noChangeArrowheads="1"/>
              </p:cNvSpPr>
              <p:nvPr/>
            </p:nvSpPr>
            <p:spPr bwMode="auto">
              <a:xfrm>
                <a:off x="2054" y="3125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=</a:t>
                </a:r>
              </a:p>
            </p:txBody>
          </p:sp>
        </p:grpSp>
        <p:grpSp>
          <p:nvGrpSpPr>
            <p:cNvPr id="71686" name="Group 13"/>
            <p:cNvGrpSpPr>
              <a:grpSpLocks/>
            </p:cNvGrpSpPr>
            <p:nvPr/>
          </p:nvGrpSpPr>
          <p:grpSpPr bwMode="auto">
            <a:xfrm>
              <a:off x="2036" y="2778"/>
              <a:ext cx="2644" cy="826"/>
              <a:chOff x="2404" y="3122"/>
              <a:chExt cx="2644" cy="826"/>
            </a:xfrm>
          </p:grpSpPr>
          <p:sp>
            <p:nvSpPr>
              <p:cNvPr id="94218" name="Rectangle 10"/>
              <p:cNvSpPr>
                <a:spLocks noChangeArrowheads="1"/>
              </p:cNvSpPr>
              <p:nvPr/>
            </p:nvSpPr>
            <p:spPr bwMode="auto">
              <a:xfrm>
                <a:off x="2404" y="3122"/>
                <a:ext cx="1830" cy="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40000"/>
                  </a:spcAft>
                  <a:defRPr/>
                </a:pPr>
                <a:r>
                  <a:rPr 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         ∑</a:t>
                </a:r>
                <a:r>
                  <a:rPr 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 (weight for period n)</a:t>
                </a:r>
                <a:br>
                  <a:rPr 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</a:br>
                <a:r>
                  <a:rPr 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           x (demand in period n)</a:t>
                </a:r>
              </a:p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4000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40000"/>
                  </a:spcAft>
                  <a:defRPr/>
                </a:pPr>
                <a:r>
                  <a:rPr 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∑</a:t>
                </a:r>
                <a:r>
                  <a:rPr 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 weights</a:t>
                </a:r>
              </a:p>
            </p:txBody>
          </p:sp>
          <p:sp>
            <p:nvSpPr>
              <p:cNvPr id="71688" name="Line 12"/>
              <p:cNvSpPr>
                <a:spLocks noChangeShapeType="1"/>
              </p:cNvSpPr>
              <p:nvPr/>
            </p:nvSpPr>
            <p:spPr bwMode="auto">
              <a:xfrm>
                <a:off x="2720" y="3616"/>
                <a:ext cx="23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17525" y="2762250"/>
            <a:ext cx="8212138" cy="3219450"/>
            <a:chOff x="326" y="1740"/>
            <a:chExt cx="5173" cy="2028"/>
          </a:xfrm>
        </p:grpSpPr>
        <p:sp>
          <p:nvSpPr>
            <p:cNvPr id="280579" name="Rectangle 3"/>
            <p:cNvSpPr>
              <a:spLocks noChangeArrowheads="1"/>
            </p:cNvSpPr>
            <p:nvPr/>
          </p:nvSpPr>
          <p:spPr bwMode="auto">
            <a:xfrm>
              <a:off x="326" y="2233"/>
              <a:ext cx="5173" cy="1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387600" algn="r"/>
                  <a:tab pos="3619500" algn="l"/>
                </a:tabLst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January	10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387600" algn="r"/>
                  <a:tab pos="3619500" algn="l"/>
                </a:tabLst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February	12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387600" algn="r"/>
                  <a:tab pos="3619500" algn="l"/>
                </a:tabLst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March	13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387600" algn="r"/>
                  <a:tab pos="3619500" algn="l"/>
                </a:tabLst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April	16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387600" algn="r"/>
                  <a:tab pos="3619500" algn="l"/>
                </a:tabLst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May	19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387600" algn="r"/>
                  <a:tab pos="3619500" algn="l"/>
                </a:tabLst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June	23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387600" algn="r"/>
                  <a:tab pos="3619500" algn="l"/>
                </a:tabLst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July	26	</a:t>
              </a:r>
              <a:endParaRPr lang="en-US" sz="2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280580" name="Rectangle 4"/>
            <p:cNvSpPr>
              <a:spLocks noChangeArrowheads="1"/>
            </p:cNvSpPr>
            <p:nvPr/>
          </p:nvSpPr>
          <p:spPr bwMode="auto">
            <a:xfrm>
              <a:off x="342" y="1740"/>
              <a:ext cx="4491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571500" algn="ctr"/>
                  <a:tab pos="2286000" algn="ctr"/>
                  <a:tab pos="56261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Actual	3-Month Weighted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571500" algn="ctr"/>
                  <a:tab pos="2286000" algn="ctr"/>
                  <a:tab pos="56261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Month	Shed Sales	Moving Average</a:t>
              </a:r>
            </a:p>
          </p:txBody>
        </p:sp>
        <p:sp>
          <p:nvSpPr>
            <p:cNvPr id="73744" name="Line 6"/>
            <p:cNvSpPr>
              <a:spLocks noChangeShapeType="1"/>
            </p:cNvSpPr>
            <p:nvPr/>
          </p:nvSpPr>
          <p:spPr bwMode="auto">
            <a:xfrm>
              <a:off x="384" y="2224"/>
              <a:ext cx="50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0600" name="Rectangle 24"/>
          <p:cNvSpPr>
            <a:spLocks noChangeArrowheads="1"/>
          </p:cNvSpPr>
          <p:nvPr/>
        </p:nvSpPr>
        <p:spPr bwMode="auto">
          <a:xfrm>
            <a:off x="517525" y="3544888"/>
            <a:ext cx="8212138" cy="24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387600" algn="r"/>
                <a:tab pos="3619500" algn="l"/>
              </a:tabLst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387600" algn="r"/>
                <a:tab pos="3619500" algn="l"/>
              </a:tabLst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387600" algn="r"/>
                <a:tab pos="3619500" algn="l"/>
              </a:tabLst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387600" algn="r"/>
                <a:tab pos="3619500" algn="l"/>
              </a:tabLst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387600" algn="r"/>
                <a:tab pos="3619500" algn="l"/>
              </a:tabLst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[(3 x 16) + (2 x 13) + (12)]/6 = 14</a:t>
            </a:r>
            <a:r>
              <a:rPr lang="en-US" sz="22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1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/</a:t>
            </a:r>
            <a:r>
              <a:rPr lang="en-US" sz="2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3</a:t>
            </a:r>
            <a:endParaRPr lang="en-US" sz="22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387600" algn="r"/>
                <a:tab pos="3619500" algn="l"/>
              </a:tabLst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[(3 x 19) + (2 x 16) + (13)]/6 = 17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387600" algn="r"/>
                <a:tab pos="3619500" algn="l"/>
              </a:tabLst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		[(3 x 23) + (2 x 19) + (16)]/6 = 20</a:t>
            </a:r>
            <a:r>
              <a:rPr lang="en-US" sz="22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1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/</a:t>
            </a:r>
            <a:r>
              <a:rPr lang="en-US" sz="2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2</a:t>
            </a:r>
          </a:p>
        </p:txBody>
      </p:sp>
      <p:sp>
        <p:nvSpPr>
          <p:cNvPr id="28058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546100"/>
            <a:ext cx="7772400" cy="9398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Weighted Moving Average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17525" y="3544888"/>
            <a:ext cx="8212138" cy="1766887"/>
            <a:chOff x="326" y="2233"/>
            <a:chExt cx="5173" cy="1113"/>
          </a:xfrm>
        </p:grpSpPr>
        <p:sp>
          <p:nvSpPr>
            <p:cNvPr id="280599" name="Rectangle 23"/>
            <p:cNvSpPr>
              <a:spLocks noChangeArrowheads="1"/>
            </p:cNvSpPr>
            <p:nvPr/>
          </p:nvSpPr>
          <p:spPr bwMode="auto">
            <a:xfrm>
              <a:off x="326" y="2233"/>
              <a:ext cx="5173" cy="1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387600" algn="r"/>
                  <a:tab pos="3619500" algn="l"/>
                </a:tabLst>
                <a:defRPr/>
              </a:pPr>
              <a:r>
                <a:rPr lang="en-US" sz="2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10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387600" algn="r"/>
                  <a:tab pos="3619500" algn="l"/>
                </a:tabLst>
                <a:defRPr/>
              </a:pPr>
              <a:r>
                <a:rPr lang="en-US" sz="2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</a:t>
              </a:r>
              <a:r>
                <a:rPr lang="en-US" sz="2200">
                  <a:solidFill>
                    <a:srgbClr val="2FFF7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12</a:t>
              </a:r>
              <a:r>
                <a:rPr lang="en-US" sz="2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387600" algn="r"/>
                  <a:tab pos="3619500" algn="l"/>
                </a:tabLst>
                <a:defRPr/>
              </a:pPr>
              <a:r>
                <a:rPr lang="en-US" sz="2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</a:t>
              </a:r>
              <a:r>
                <a:rPr lang="en-US" sz="2200">
                  <a:solidFill>
                    <a:srgbClr val="80004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13</a:t>
              </a: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387600" algn="r"/>
                  <a:tab pos="3619500" algn="l"/>
                </a:tabLst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[(3 x </a:t>
              </a:r>
              <a:r>
                <a:rPr lang="en-US" sz="2200">
                  <a:solidFill>
                    <a:srgbClr val="80004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13</a:t>
              </a: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 + (2 x </a:t>
              </a:r>
              <a:r>
                <a:rPr lang="en-US" sz="2200">
                  <a:solidFill>
                    <a:srgbClr val="2FFF7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12</a:t>
              </a: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 + (</a:t>
              </a:r>
              <a:r>
                <a:rPr lang="en-US" sz="2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10</a:t>
              </a: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)]/6 = 12</a:t>
              </a:r>
              <a:r>
                <a:rPr lang="en-US" sz="2200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</a:t>
              </a: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/</a:t>
              </a:r>
              <a:r>
                <a:rPr lang="en-US" sz="2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6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2387600" algn="r"/>
                  <a:tab pos="3619500" algn="l"/>
                </a:tabLst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		</a:t>
              </a:r>
              <a:endParaRPr lang="en-US" sz="2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</p:txBody>
        </p:sp>
        <p:grpSp>
          <p:nvGrpSpPr>
            <p:cNvPr id="73738" name="Group 22"/>
            <p:cNvGrpSpPr>
              <a:grpSpLocks/>
            </p:cNvGrpSpPr>
            <p:nvPr/>
          </p:nvGrpSpPr>
          <p:grpSpPr bwMode="auto">
            <a:xfrm>
              <a:off x="1936" y="2368"/>
              <a:ext cx="2501" cy="563"/>
              <a:chOff x="1936" y="2216"/>
              <a:chExt cx="2501" cy="563"/>
            </a:xfrm>
          </p:grpSpPr>
          <p:sp>
            <p:nvSpPr>
              <p:cNvPr id="73739" name="Freeform 12"/>
              <p:cNvSpPr>
                <a:spLocks/>
              </p:cNvSpPr>
              <p:nvPr/>
            </p:nvSpPr>
            <p:spPr bwMode="auto">
              <a:xfrm>
                <a:off x="1936" y="2216"/>
                <a:ext cx="2501" cy="539"/>
              </a:xfrm>
              <a:custGeom>
                <a:avLst/>
                <a:gdLst>
                  <a:gd name="T0" fmla="*/ 0 w 2501"/>
                  <a:gd name="T1" fmla="*/ 0 h 539"/>
                  <a:gd name="T2" fmla="*/ 2022 w 2501"/>
                  <a:gd name="T3" fmla="*/ 0 h 539"/>
                  <a:gd name="T4" fmla="*/ 2501 w 2501"/>
                  <a:gd name="T5" fmla="*/ 539 h 539"/>
                  <a:gd name="T6" fmla="*/ 0 60000 65536"/>
                  <a:gd name="T7" fmla="*/ 0 60000 65536"/>
                  <a:gd name="T8" fmla="*/ 0 60000 65536"/>
                  <a:gd name="T9" fmla="*/ 0 w 2501"/>
                  <a:gd name="T10" fmla="*/ 0 h 539"/>
                  <a:gd name="T11" fmla="*/ 2501 w 2501"/>
                  <a:gd name="T12" fmla="*/ 539 h 5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01" h="539">
                    <a:moveTo>
                      <a:pt x="0" y="0"/>
                    </a:moveTo>
                    <a:lnTo>
                      <a:pt x="2022" y="0"/>
                    </a:lnTo>
                    <a:lnTo>
                      <a:pt x="2501" y="539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40" name="Freeform 13"/>
              <p:cNvSpPr>
                <a:spLocks/>
              </p:cNvSpPr>
              <p:nvPr/>
            </p:nvSpPr>
            <p:spPr bwMode="auto">
              <a:xfrm>
                <a:off x="1936" y="2432"/>
                <a:ext cx="1979" cy="323"/>
              </a:xfrm>
              <a:custGeom>
                <a:avLst/>
                <a:gdLst>
                  <a:gd name="T0" fmla="*/ 0 w 1979"/>
                  <a:gd name="T1" fmla="*/ 0 h 323"/>
                  <a:gd name="T2" fmla="*/ 1691 w 1979"/>
                  <a:gd name="T3" fmla="*/ 0 h 323"/>
                  <a:gd name="T4" fmla="*/ 1979 w 1979"/>
                  <a:gd name="T5" fmla="*/ 323 h 323"/>
                  <a:gd name="T6" fmla="*/ 0 60000 65536"/>
                  <a:gd name="T7" fmla="*/ 0 60000 65536"/>
                  <a:gd name="T8" fmla="*/ 0 60000 65536"/>
                  <a:gd name="T9" fmla="*/ 0 w 1979"/>
                  <a:gd name="T10" fmla="*/ 0 h 323"/>
                  <a:gd name="T11" fmla="*/ 1979 w 1979"/>
                  <a:gd name="T12" fmla="*/ 323 h 3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9" h="323">
                    <a:moveTo>
                      <a:pt x="0" y="0"/>
                    </a:moveTo>
                    <a:lnTo>
                      <a:pt x="1691" y="0"/>
                    </a:lnTo>
                    <a:lnTo>
                      <a:pt x="1979" y="323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41" name="Freeform 14"/>
              <p:cNvSpPr>
                <a:spLocks/>
              </p:cNvSpPr>
              <p:nvPr/>
            </p:nvSpPr>
            <p:spPr bwMode="auto">
              <a:xfrm>
                <a:off x="1936" y="2635"/>
                <a:ext cx="1229" cy="144"/>
              </a:xfrm>
              <a:custGeom>
                <a:avLst/>
                <a:gdLst>
                  <a:gd name="T0" fmla="*/ 0 w 1229"/>
                  <a:gd name="T1" fmla="*/ 0 h 144"/>
                  <a:gd name="T2" fmla="*/ 1107 w 1229"/>
                  <a:gd name="T3" fmla="*/ 5 h 144"/>
                  <a:gd name="T4" fmla="*/ 1229 w 1229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229"/>
                  <a:gd name="T10" fmla="*/ 0 h 144"/>
                  <a:gd name="T11" fmla="*/ 1229 w 1229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29" h="144">
                    <a:moveTo>
                      <a:pt x="0" y="0"/>
                    </a:moveTo>
                    <a:lnTo>
                      <a:pt x="1107" y="5"/>
                    </a:lnTo>
                    <a:lnTo>
                      <a:pt x="1229" y="14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498725" y="242888"/>
            <a:ext cx="6196013" cy="2308225"/>
            <a:chOff x="1574" y="153"/>
            <a:chExt cx="3903" cy="1454"/>
          </a:xfrm>
        </p:grpSpPr>
        <p:sp>
          <p:nvSpPr>
            <p:cNvPr id="73735" name="Rectangle 15"/>
            <p:cNvSpPr>
              <a:spLocks noChangeArrowheads="1"/>
            </p:cNvSpPr>
            <p:nvPr/>
          </p:nvSpPr>
          <p:spPr bwMode="auto">
            <a:xfrm>
              <a:off x="1574" y="153"/>
              <a:ext cx="3903" cy="1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8000" tIns="190800" rIns="198000" bIns="190800">
              <a:spAutoFit/>
            </a:bodyPr>
            <a:lstStyle/>
            <a:p>
              <a:pPr eaLnBrk="1" hangingPunct="1">
                <a:spcAft>
                  <a:spcPct val="25000"/>
                </a:spcAft>
                <a:tabLst>
                  <a:tab pos="1244600" algn="ctr"/>
                  <a:tab pos="3149600" algn="l"/>
                  <a:tab pos="4292600" algn="ctr"/>
                </a:tabLst>
              </a:pPr>
              <a:r>
                <a:rPr lang="en-US" altLang="en-US">
                  <a:latin typeface="Calibri" pitchFamily="34" charset="0"/>
                </a:rPr>
                <a:t>	Weights Applied		Period</a:t>
              </a:r>
            </a:p>
            <a:p>
              <a:pPr eaLnBrk="1" hangingPunct="1">
                <a:tabLst>
                  <a:tab pos="1244600" algn="ctr"/>
                  <a:tab pos="3149600" algn="l"/>
                  <a:tab pos="4292600" algn="ctr"/>
                </a:tabLst>
              </a:pPr>
              <a:r>
                <a:rPr lang="en-US" altLang="en-US">
                  <a:latin typeface="Calibri" pitchFamily="34" charset="0"/>
                </a:rPr>
                <a:t>	3	Last month</a:t>
              </a:r>
            </a:p>
            <a:p>
              <a:pPr eaLnBrk="1" hangingPunct="1">
                <a:tabLst>
                  <a:tab pos="1244600" algn="ctr"/>
                  <a:tab pos="3149600" algn="l"/>
                  <a:tab pos="4292600" algn="ctr"/>
                </a:tabLst>
              </a:pPr>
              <a:r>
                <a:rPr lang="en-US" altLang="en-US">
                  <a:latin typeface="Calibri" pitchFamily="34" charset="0"/>
                </a:rPr>
                <a:t>	2	Two months ago</a:t>
              </a:r>
            </a:p>
            <a:p>
              <a:pPr eaLnBrk="1" hangingPunct="1">
                <a:tabLst>
                  <a:tab pos="1244600" algn="ctr"/>
                  <a:tab pos="3149600" algn="l"/>
                  <a:tab pos="4292600" algn="ctr"/>
                </a:tabLst>
              </a:pPr>
              <a:r>
                <a:rPr lang="en-US" altLang="en-US">
                  <a:latin typeface="Calibri" pitchFamily="34" charset="0"/>
                </a:rPr>
                <a:t>	1	Three months ago</a:t>
              </a:r>
            </a:p>
            <a:p>
              <a:pPr eaLnBrk="1" hangingPunct="1">
                <a:tabLst>
                  <a:tab pos="1244600" algn="ctr"/>
                  <a:tab pos="3149600" algn="l"/>
                  <a:tab pos="4292600" algn="ctr"/>
                </a:tabLst>
              </a:pPr>
              <a:r>
                <a:rPr lang="en-US" altLang="en-US">
                  <a:latin typeface="Calibri" pitchFamily="34" charset="0"/>
                </a:rPr>
                <a:t>	6	Sum of weights</a:t>
              </a:r>
            </a:p>
          </p:txBody>
        </p:sp>
        <p:sp>
          <p:nvSpPr>
            <p:cNvPr id="73736" name="Line 16"/>
            <p:cNvSpPr>
              <a:spLocks noChangeShapeType="1"/>
            </p:cNvSpPr>
            <p:nvPr/>
          </p:nvSpPr>
          <p:spPr bwMode="auto">
            <a:xfrm>
              <a:off x="1704" y="552"/>
              <a:ext cx="3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8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8038" y="2311400"/>
            <a:ext cx="7527925" cy="3073400"/>
          </a:xfrm>
          <a:noFill/>
        </p:spPr>
        <p:txBody>
          <a:bodyPr lIns="90475" tIns="44444" rIns="90475" bIns="44444"/>
          <a:lstStyle/>
          <a:p>
            <a:pPr marL="482600" indent="-482600" eaLnBrk="1" hangingPunct="1">
              <a:buFont typeface="Wingdings" pitchFamily="2" charset="2"/>
              <a:buChar char="þ"/>
            </a:pPr>
            <a:r>
              <a:rPr lang="en-US" altLang="en-US" smtClean="0"/>
              <a:t>Increasing ‘n’ smooths the forecast but makes it less sensitive to changes</a:t>
            </a:r>
          </a:p>
          <a:p>
            <a:pPr marL="482600" indent="-482600" eaLnBrk="1" hangingPunct="1">
              <a:buFont typeface="Wingdings" pitchFamily="2" charset="2"/>
              <a:buChar char="þ"/>
            </a:pPr>
            <a:r>
              <a:rPr lang="en-US" altLang="en-US" smtClean="0"/>
              <a:t>Do not forecast trends well</a:t>
            </a:r>
          </a:p>
          <a:p>
            <a:pPr marL="482600" indent="-482600" eaLnBrk="1" hangingPunct="1">
              <a:buFont typeface="Wingdings" pitchFamily="2" charset="2"/>
              <a:buChar char="þ"/>
            </a:pPr>
            <a:r>
              <a:rPr lang="en-US" altLang="en-US" smtClean="0"/>
              <a:t>Require extensive historical data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3208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Potential Problems With</a:t>
            </a:r>
            <a:b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 Moving Average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328613"/>
            <a:ext cx="8369300" cy="13208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Moving Average And </a:t>
            </a:r>
            <a:b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Weighted Moving Average</a:t>
            </a:r>
            <a:endParaRPr lang="en-US" sz="360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30263" y="2032000"/>
            <a:ext cx="7488237" cy="4297363"/>
            <a:chOff x="435" y="1296"/>
            <a:chExt cx="4717" cy="2707"/>
          </a:xfrm>
        </p:grpSpPr>
        <p:sp>
          <p:nvSpPr>
            <p:cNvPr id="76817" name="Freeform 10"/>
            <p:cNvSpPr>
              <a:spLocks/>
            </p:cNvSpPr>
            <p:nvPr/>
          </p:nvSpPr>
          <p:spPr bwMode="auto">
            <a:xfrm>
              <a:off x="1032" y="1296"/>
              <a:ext cx="4120" cy="2416"/>
            </a:xfrm>
            <a:custGeom>
              <a:avLst/>
              <a:gdLst>
                <a:gd name="T0" fmla="*/ 0 w 4120"/>
                <a:gd name="T1" fmla="*/ 0 h 2416"/>
                <a:gd name="T2" fmla="*/ 0 w 4120"/>
                <a:gd name="T3" fmla="*/ 2416 h 2416"/>
                <a:gd name="T4" fmla="*/ 4120 w 4120"/>
                <a:gd name="T5" fmla="*/ 2416 h 2416"/>
                <a:gd name="T6" fmla="*/ 0 60000 65536"/>
                <a:gd name="T7" fmla="*/ 0 60000 65536"/>
                <a:gd name="T8" fmla="*/ 0 60000 65536"/>
                <a:gd name="T9" fmla="*/ 0 w 4120"/>
                <a:gd name="T10" fmla="*/ 0 h 2416"/>
                <a:gd name="T11" fmla="*/ 4120 w 4120"/>
                <a:gd name="T12" fmla="*/ 2416 h 24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20" h="2416">
                  <a:moveTo>
                    <a:pt x="0" y="0"/>
                  </a:moveTo>
                  <a:lnTo>
                    <a:pt x="0" y="2416"/>
                  </a:lnTo>
                  <a:lnTo>
                    <a:pt x="4120" y="241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268" name="Rectangle 12"/>
            <p:cNvSpPr>
              <a:spLocks noChangeArrowheads="1"/>
            </p:cNvSpPr>
            <p:nvPr/>
          </p:nvSpPr>
          <p:spPr bwMode="auto">
            <a:xfrm>
              <a:off x="702" y="1307"/>
              <a:ext cx="471" cy="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fontAlgn="auto" hangingPunct="1">
                <a:lnSpc>
                  <a:spcPct val="1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30  </a:t>
              </a:r>
              <a:r>
                <a:rPr lang="en-US" sz="2000">
                  <a:latin typeface="+mn-lt"/>
                  <a:cs typeface="+mn-cs"/>
                </a:rPr>
                <a:t>–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25  </a:t>
              </a:r>
              <a:r>
                <a:rPr lang="en-US" sz="2000">
                  <a:latin typeface="+mn-lt"/>
                  <a:cs typeface="+mn-cs"/>
                </a:rPr>
                <a:t>–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20  </a:t>
              </a:r>
              <a:r>
                <a:rPr lang="en-US" sz="2000">
                  <a:latin typeface="+mn-lt"/>
                  <a:cs typeface="+mn-cs"/>
                </a:rPr>
                <a:t>–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15  </a:t>
              </a:r>
              <a:r>
                <a:rPr lang="en-US" sz="2000">
                  <a:latin typeface="+mn-lt"/>
                  <a:cs typeface="+mn-cs"/>
                </a:rPr>
                <a:t>–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10  </a:t>
              </a:r>
              <a:r>
                <a:rPr lang="en-US" sz="2000">
                  <a:latin typeface="+mn-lt"/>
                  <a:cs typeface="+mn-cs"/>
                </a:rPr>
                <a:t>–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algn="r" eaLnBrk="1" fontAlgn="auto" hangingPunct="1">
                <a:lnSpc>
                  <a:spcPct val="1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5  </a:t>
              </a:r>
              <a:r>
                <a:rPr lang="en-US" sz="2000">
                  <a:latin typeface="+mn-lt"/>
                  <a:cs typeface="+mn-cs"/>
                </a:rPr>
                <a:t>–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96269" name="Rectangle 13"/>
            <p:cNvSpPr>
              <a:spLocks noChangeArrowheads="1"/>
            </p:cNvSpPr>
            <p:nvPr/>
          </p:nvSpPr>
          <p:spPr bwMode="auto">
            <a:xfrm rot="-5400000">
              <a:off x="-36" y="2342"/>
              <a:ext cx="1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Sales demand</a:t>
              </a:r>
            </a:p>
          </p:txBody>
        </p:sp>
        <p:sp>
          <p:nvSpPr>
            <p:cNvPr id="96270" name="Rectangle 14"/>
            <p:cNvSpPr>
              <a:spLocks noChangeArrowheads="1"/>
            </p:cNvSpPr>
            <p:nvPr/>
          </p:nvSpPr>
          <p:spPr bwMode="auto">
            <a:xfrm>
              <a:off x="1038" y="3465"/>
              <a:ext cx="359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190500" algn="ctr"/>
                  <a:tab pos="673100" algn="ctr"/>
                  <a:tab pos="1143000" algn="ctr"/>
                  <a:tab pos="1625600" algn="ctr"/>
                  <a:tab pos="2095500" algn="ctr"/>
                  <a:tab pos="2578100" algn="ctr"/>
                  <a:tab pos="3048000" algn="ctr"/>
                  <a:tab pos="3530600" algn="ctr"/>
                  <a:tab pos="4000500" algn="ctr"/>
                  <a:tab pos="4483100" algn="ctr"/>
                  <a:tab pos="4953000" algn="ctr"/>
                  <a:tab pos="5435600" algn="ctr"/>
                </a:tabLst>
                <a:defRPr/>
              </a:pPr>
              <a:r>
                <a:rPr lang="en-US" sz="2000">
                  <a:latin typeface="+mn-lt"/>
                  <a:cs typeface="+mn-cs"/>
                </a:rPr>
                <a:t>	|	|	|	|	|	|	|	|	|	|	|	|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endParaRPr>
            </a:p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190500" algn="ctr"/>
                  <a:tab pos="673100" algn="ctr"/>
                  <a:tab pos="1143000" algn="ctr"/>
                  <a:tab pos="1625600" algn="ctr"/>
                  <a:tab pos="2095500" algn="ctr"/>
                  <a:tab pos="2578100" algn="ctr"/>
                  <a:tab pos="3048000" algn="ctr"/>
                  <a:tab pos="3530600" algn="ctr"/>
                  <a:tab pos="4000500" algn="ctr"/>
                  <a:tab pos="4483100" algn="ctr"/>
                  <a:tab pos="4953000" algn="ctr"/>
                  <a:tab pos="54356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J		F	M	A	M	J	J	A	S	O	N	D</a:t>
              </a:r>
            </a:p>
          </p:txBody>
        </p:sp>
      </p:grpSp>
      <p:sp>
        <p:nvSpPr>
          <p:cNvPr id="96296" name="Freeform 40"/>
          <p:cNvSpPr>
            <a:spLocks/>
          </p:cNvSpPr>
          <p:nvPr/>
        </p:nvSpPr>
        <p:spPr bwMode="auto">
          <a:xfrm>
            <a:off x="2070100" y="2476500"/>
            <a:ext cx="5232400" cy="2260600"/>
          </a:xfrm>
          <a:custGeom>
            <a:avLst/>
            <a:gdLst>
              <a:gd name="T0" fmla="*/ 0 w 3296"/>
              <a:gd name="T1" fmla="*/ 2147483646 h 1424"/>
              <a:gd name="T2" fmla="*/ 2147483646 w 3296"/>
              <a:gd name="T3" fmla="*/ 2147483646 h 1424"/>
              <a:gd name="T4" fmla="*/ 2147483646 w 3296"/>
              <a:gd name="T5" fmla="*/ 2147483646 h 1424"/>
              <a:gd name="T6" fmla="*/ 2147483646 w 3296"/>
              <a:gd name="T7" fmla="*/ 2147483646 h 1424"/>
              <a:gd name="T8" fmla="*/ 2147483646 w 3296"/>
              <a:gd name="T9" fmla="*/ 2147483646 h 1424"/>
              <a:gd name="T10" fmla="*/ 2147483646 w 3296"/>
              <a:gd name="T11" fmla="*/ 2147483646 h 1424"/>
              <a:gd name="T12" fmla="*/ 2147483646 w 3296"/>
              <a:gd name="T13" fmla="*/ 2147483646 h 1424"/>
              <a:gd name="T14" fmla="*/ 2147483646 w 3296"/>
              <a:gd name="T15" fmla="*/ 0 h 1424"/>
              <a:gd name="T16" fmla="*/ 2147483646 w 3296"/>
              <a:gd name="T17" fmla="*/ 2147483646 h 1424"/>
              <a:gd name="T18" fmla="*/ 2147483646 w 3296"/>
              <a:gd name="T19" fmla="*/ 2147483646 h 1424"/>
              <a:gd name="T20" fmla="*/ 2147483646 w 3296"/>
              <a:gd name="T21" fmla="*/ 2147483646 h 1424"/>
              <a:gd name="T22" fmla="*/ 2147483646 w 3296"/>
              <a:gd name="T23" fmla="*/ 2147483646 h 142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296"/>
              <a:gd name="T37" fmla="*/ 0 h 1424"/>
              <a:gd name="T38" fmla="*/ 3296 w 3296"/>
              <a:gd name="T39" fmla="*/ 1424 h 142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296" h="1424">
                <a:moveTo>
                  <a:pt x="0" y="1424"/>
                </a:moveTo>
                <a:lnTo>
                  <a:pt x="296" y="1304"/>
                </a:lnTo>
                <a:lnTo>
                  <a:pt x="600" y="1216"/>
                </a:lnTo>
                <a:lnTo>
                  <a:pt x="896" y="1016"/>
                </a:lnTo>
                <a:lnTo>
                  <a:pt x="1200" y="776"/>
                </a:lnTo>
                <a:lnTo>
                  <a:pt x="1496" y="496"/>
                </a:lnTo>
                <a:lnTo>
                  <a:pt x="1800" y="288"/>
                </a:lnTo>
                <a:lnTo>
                  <a:pt x="2096" y="0"/>
                </a:lnTo>
                <a:lnTo>
                  <a:pt x="2400" y="120"/>
                </a:lnTo>
                <a:lnTo>
                  <a:pt x="2696" y="832"/>
                </a:lnTo>
                <a:lnTo>
                  <a:pt x="3000" y="1000"/>
                </a:lnTo>
                <a:lnTo>
                  <a:pt x="3296" y="1152"/>
                </a:lnTo>
              </a:path>
            </a:pathLst>
          </a:custGeom>
          <a:noFill/>
          <a:ln w="1016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79625" y="3390900"/>
            <a:ext cx="1230313" cy="1016000"/>
            <a:chOff x="1310" y="2136"/>
            <a:chExt cx="775" cy="640"/>
          </a:xfrm>
        </p:grpSpPr>
        <p:sp>
          <p:nvSpPr>
            <p:cNvPr id="96297" name="Rectangle 41"/>
            <p:cNvSpPr>
              <a:spLocks noChangeArrowheads="1"/>
            </p:cNvSpPr>
            <p:nvPr/>
          </p:nvSpPr>
          <p:spPr bwMode="auto">
            <a:xfrm>
              <a:off x="1310" y="2136"/>
              <a:ext cx="77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Actual sales</a:t>
              </a:r>
            </a:p>
          </p:txBody>
        </p:sp>
        <p:sp>
          <p:nvSpPr>
            <p:cNvPr id="76816" name="Line 42"/>
            <p:cNvSpPr>
              <a:spLocks noChangeShapeType="1"/>
            </p:cNvSpPr>
            <p:nvPr/>
          </p:nvSpPr>
          <p:spPr bwMode="auto">
            <a:xfrm>
              <a:off x="1696" y="2488"/>
              <a:ext cx="56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479925" y="3644900"/>
            <a:ext cx="1636713" cy="1195388"/>
            <a:chOff x="2822" y="2296"/>
            <a:chExt cx="1031" cy="753"/>
          </a:xfrm>
        </p:grpSpPr>
        <p:sp>
          <p:nvSpPr>
            <p:cNvPr id="96295" name="Rectangle 39"/>
            <p:cNvSpPr>
              <a:spLocks noChangeArrowheads="1"/>
            </p:cNvSpPr>
            <p:nvPr/>
          </p:nvSpPr>
          <p:spPr bwMode="auto">
            <a:xfrm>
              <a:off x="2822" y="2665"/>
              <a:ext cx="1031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Moving average</a:t>
              </a:r>
            </a:p>
          </p:txBody>
        </p:sp>
        <p:sp>
          <p:nvSpPr>
            <p:cNvPr id="76814" name="Line 43"/>
            <p:cNvSpPr>
              <a:spLocks noChangeShapeType="1"/>
            </p:cNvSpPr>
            <p:nvPr/>
          </p:nvSpPr>
          <p:spPr bwMode="auto">
            <a:xfrm flipH="1" flipV="1">
              <a:off x="3264" y="2296"/>
              <a:ext cx="88" cy="3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6527800" y="1931988"/>
            <a:ext cx="1951038" cy="868362"/>
            <a:chOff x="4112" y="1217"/>
            <a:chExt cx="1229" cy="547"/>
          </a:xfrm>
        </p:grpSpPr>
        <p:sp>
          <p:nvSpPr>
            <p:cNvPr id="96293" name="Rectangle 37"/>
            <p:cNvSpPr>
              <a:spLocks noChangeArrowheads="1"/>
            </p:cNvSpPr>
            <p:nvPr/>
          </p:nvSpPr>
          <p:spPr bwMode="auto">
            <a:xfrm>
              <a:off x="4310" y="1217"/>
              <a:ext cx="1031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Weighted moving average</a:t>
              </a:r>
            </a:p>
          </p:txBody>
        </p:sp>
        <p:sp>
          <p:nvSpPr>
            <p:cNvPr id="76812" name="Line 44"/>
            <p:cNvSpPr>
              <a:spLocks noChangeShapeType="1"/>
            </p:cNvSpPr>
            <p:nvPr/>
          </p:nvSpPr>
          <p:spPr bwMode="auto">
            <a:xfrm flipH="1">
              <a:off x="4112" y="1496"/>
              <a:ext cx="392" cy="1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6304" name="Rectangle 48"/>
          <p:cNvSpPr>
            <a:spLocks noChangeArrowheads="1"/>
          </p:cNvSpPr>
          <p:nvPr/>
        </p:nvSpPr>
        <p:spPr bwMode="auto">
          <a:xfrm>
            <a:off x="415925" y="6092825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Figure 4.2</a:t>
            </a:r>
          </a:p>
        </p:txBody>
      </p:sp>
      <p:sp>
        <p:nvSpPr>
          <p:cNvPr id="96294" name="Freeform 38"/>
          <p:cNvSpPr>
            <a:spLocks/>
          </p:cNvSpPr>
          <p:nvPr/>
        </p:nvSpPr>
        <p:spPr bwMode="auto">
          <a:xfrm>
            <a:off x="3505200" y="2692400"/>
            <a:ext cx="3810000" cy="1905000"/>
          </a:xfrm>
          <a:custGeom>
            <a:avLst/>
            <a:gdLst>
              <a:gd name="T0" fmla="*/ 0 w 2400"/>
              <a:gd name="T1" fmla="*/ 2147483646 h 1200"/>
              <a:gd name="T2" fmla="*/ 2147483646 w 2400"/>
              <a:gd name="T3" fmla="*/ 2147483646 h 1200"/>
              <a:gd name="T4" fmla="*/ 2147483646 w 2400"/>
              <a:gd name="T5" fmla="*/ 2147483646 h 1200"/>
              <a:gd name="T6" fmla="*/ 2147483646 w 2400"/>
              <a:gd name="T7" fmla="*/ 2147483646 h 1200"/>
              <a:gd name="T8" fmla="*/ 2147483646 w 2400"/>
              <a:gd name="T9" fmla="*/ 2147483646 h 1200"/>
              <a:gd name="T10" fmla="*/ 2147483646 w 2400"/>
              <a:gd name="T11" fmla="*/ 2147483646 h 1200"/>
              <a:gd name="T12" fmla="*/ 2147483646 w 2400"/>
              <a:gd name="T13" fmla="*/ 0 h 1200"/>
              <a:gd name="T14" fmla="*/ 2147483646 w 2400"/>
              <a:gd name="T15" fmla="*/ 2147483646 h 1200"/>
              <a:gd name="T16" fmla="*/ 2147483646 w 2400"/>
              <a:gd name="T17" fmla="*/ 2147483646 h 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00"/>
              <a:gd name="T28" fmla="*/ 0 h 1200"/>
              <a:gd name="T29" fmla="*/ 2400 w 2400"/>
              <a:gd name="T30" fmla="*/ 1200 h 1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00" h="1200">
                <a:moveTo>
                  <a:pt x="0" y="1200"/>
                </a:moveTo>
                <a:lnTo>
                  <a:pt x="304" y="1048"/>
                </a:lnTo>
                <a:lnTo>
                  <a:pt x="584" y="880"/>
                </a:lnTo>
                <a:lnTo>
                  <a:pt x="896" y="648"/>
                </a:lnTo>
                <a:lnTo>
                  <a:pt x="1192" y="416"/>
                </a:lnTo>
                <a:lnTo>
                  <a:pt x="1496" y="128"/>
                </a:lnTo>
                <a:lnTo>
                  <a:pt x="1784" y="0"/>
                </a:lnTo>
                <a:lnTo>
                  <a:pt x="2096" y="192"/>
                </a:lnTo>
                <a:lnTo>
                  <a:pt x="2400" y="520"/>
                </a:lnTo>
              </a:path>
            </a:pathLst>
          </a:custGeom>
          <a:noFill/>
          <a:ln w="1016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292" name="Freeform 36"/>
          <p:cNvSpPr>
            <a:spLocks/>
          </p:cNvSpPr>
          <p:nvPr/>
        </p:nvSpPr>
        <p:spPr bwMode="auto">
          <a:xfrm>
            <a:off x="3492500" y="2590800"/>
            <a:ext cx="3810000" cy="1955800"/>
          </a:xfrm>
          <a:custGeom>
            <a:avLst/>
            <a:gdLst>
              <a:gd name="T0" fmla="*/ 0 w 2400"/>
              <a:gd name="T1" fmla="*/ 2147483646 h 1232"/>
              <a:gd name="T2" fmla="*/ 2147483646 w 2400"/>
              <a:gd name="T3" fmla="*/ 2147483646 h 1232"/>
              <a:gd name="T4" fmla="*/ 2147483646 w 2400"/>
              <a:gd name="T5" fmla="*/ 2147483646 h 1232"/>
              <a:gd name="T6" fmla="*/ 2147483646 w 2400"/>
              <a:gd name="T7" fmla="*/ 2147483646 h 1232"/>
              <a:gd name="T8" fmla="*/ 2147483646 w 2400"/>
              <a:gd name="T9" fmla="*/ 2147483646 h 1232"/>
              <a:gd name="T10" fmla="*/ 2147483646 w 2400"/>
              <a:gd name="T11" fmla="*/ 2147483646 h 1232"/>
              <a:gd name="T12" fmla="*/ 2147483646 w 2400"/>
              <a:gd name="T13" fmla="*/ 0 h 1232"/>
              <a:gd name="T14" fmla="*/ 2147483646 w 2400"/>
              <a:gd name="T15" fmla="*/ 2147483646 h 1232"/>
              <a:gd name="T16" fmla="*/ 2147483646 w 2400"/>
              <a:gd name="T17" fmla="*/ 2147483646 h 12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00"/>
              <a:gd name="T28" fmla="*/ 0 h 1232"/>
              <a:gd name="T29" fmla="*/ 2400 w 2400"/>
              <a:gd name="T30" fmla="*/ 1232 h 12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00" h="1232">
                <a:moveTo>
                  <a:pt x="0" y="1232"/>
                </a:moveTo>
                <a:lnTo>
                  <a:pt x="304" y="1080"/>
                </a:lnTo>
                <a:lnTo>
                  <a:pt x="600" y="864"/>
                </a:lnTo>
                <a:lnTo>
                  <a:pt x="904" y="608"/>
                </a:lnTo>
                <a:lnTo>
                  <a:pt x="1200" y="384"/>
                </a:lnTo>
                <a:lnTo>
                  <a:pt x="1504" y="88"/>
                </a:lnTo>
                <a:lnTo>
                  <a:pt x="1800" y="0"/>
                </a:lnTo>
                <a:lnTo>
                  <a:pt x="2112" y="384"/>
                </a:lnTo>
                <a:lnTo>
                  <a:pt x="2400" y="720"/>
                </a:ln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96" grpId="0" animBg="1"/>
      <p:bldP spid="96304" grpId="0" autoUpdateAnimBg="0"/>
      <p:bldP spid="96294" grpId="0" animBg="1"/>
      <p:bldP spid="9629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710</Words>
  <Application>Microsoft Office PowerPoint</Application>
  <PresentationFormat>On-screen Show (4:3)</PresentationFormat>
  <Paragraphs>436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Symbol</vt:lpstr>
      <vt:lpstr>Times</vt:lpstr>
      <vt:lpstr>Wingdings</vt:lpstr>
      <vt:lpstr>Office Theme</vt:lpstr>
      <vt:lpstr>Demand Forecasting </vt:lpstr>
      <vt:lpstr>Overview of Quantitative Approaches</vt:lpstr>
      <vt:lpstr>Moving Average Method</vt:lpstr>
      <vt:lpstr>Moving Average Example</vt:lpstr>
      <vt:lpstr>Graph of Moving Average</vt:lpstr>
      <vt:lpstr>Weighted Moving Average</vt:lpstr>
      <vt:lpstr>Weighted Moving Average</vt:lpstr>
      <vt:lpstr>Potential Problems With  Moving Average</vt:lpstr>
      <vt:lpstr>Moving Average And  Weighted Moving Average</vt:lpstr>
      <vt:lpstr>Exponential Smoothing</vt:lpstr>
      <vt:lpstr>Exponential Smoothing</vt:lpstr>
      <vt:lpstr>Exponential Smoothing Example</vt:lpstr>
      <vt:lpstr>Exponential Smoothing Example</vt:lpstr>
      <vt:lpstr>Exponential Smoothing Example</vt:lpstr>
      <vt:lpstr>Effect of   Smoothing Constants</vt:lpstr>
      <vt:lpstr>Impact of Different </vt:lpstr>
      <vt:lpstr>Choosing </vt:lpstr>
      <vt:lpstr>Common Measures of Error</vt:lpstr>
      <vt:lpstr>Common Measures of Error</vt:lpstr>
      <vt:lpstr>Comparison of Forecast Error </vt:lpstr>
      <vt:lpstr>Comparison of Forecast Error </vt:lpstr>
      <vt:lpstr>Comparison of Forecast Error </vt:lpstr>
      <vt:lpstr>Comparison of Forecast Error </vt:lpstr>
      <vt:lpstr>Comparison of Forecast Error </vt:lpstr>
      <vt:lpstr>Exponential Smoothing with Trend Adjustment</vt:lpstr>
      <vt:lpstr>Exponential Smoothing with Trend Adjustment</vt:lpstr>
      <vt:lpstr>Exponential Smoothing with Trend Adjustment Example</vt:lpstr>
      <vt:lpstr>Exponential Smoothing with Trend Adjustment Example</vt:lpstr>
      <vt:lpstr>Exponential Smoothing with Trend Adjustment Example</vt:lpstr>
      <vt:lpstr>Exponential Smoothing with Trend Adjustment Example</vt:lpstr>
      <vt:lpstr>Exponential Smoothing with Trend Adjustment Example</vt:lpstr>
      <vt:lpstr>Exponential Smoothing with Trend Adjustment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Forecasting</dc:title>
  <dc:creator>Acer</dc:creator>
  <cp:lastModifiedBy>800 ELITE</cp:lastModifiedBy>
  <cp:revision>15</cp:revision>
  <dcterms:created xsi:type="dcterms:W3CDTF">2006-08-16T00:00:00Z</dcterms:created>
  <dcterms:modified xsi:type="dcterms:W3CDTF">2016-08-02T10:52:35Z</dcterms:modified>
</cp:coreProperties>
</file>