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266EA0B-8E02-4321-ACE7-234AB88184DD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418475C-7D45-4914-91D8-1DE9D1BF0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F0CCCD-A4BA-43A4-B1BC-C83A1F84104C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AU" altLang="en-US" smtClean="0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111829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7B7930-B07C-44FE-A77F-E3151CAFE994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AU" altLang="en-US" smtClean="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549618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E1987B-A6A6-4778-8A8E-4DBA51578825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AU" alt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4036" name="Rectangle 3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9865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612B2F-0170-4933-9BAD-84CB13B812DB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AU" alt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6084" name="Rectangle 3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544701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70630-B418-494A-9E40-CD2DBAFC0BD5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AU" altLang="en-US" smtClean="0"/>
          </a:p>
        </p:txBody>
      </p:sp>
      <p:sp>
        <p:nvSpPr>
          <p:cNvPr id="48131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132" name="Rectangle 3"/>
          <p:cNvSpPr>
            <a:spLocks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411805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CAB00C-B891-47E2-95FF-10A5D29A7813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AU" altLang="en-US" smtClean="0"/>
          </a:p>
        </p:txBody>
      </p:sp>
      <p:sp>
        <p:nvSpPr>
          <p:cNvPr id="50179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0180" name="Rectangle 3"/>
          <p:cNvSpPr>
            <a:spLocks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49109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EAB88C-8F7D-4960-A393-B5B13BBB3E9F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AU" altLang="en-US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743919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964481-F9C6-48AD-88A4-8EBE40420B81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AU" altLang="en-US" smtClean="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317008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FE2CFD-91D7-46EB-84F8-848CDBABCD95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AU" altLang="en-US" smtClean="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982134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BA3A55-D8C0-47FC-9D46-4BC868A8F875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AU" altLang="en-US" smtClean="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27227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1D993E-D1CB-4AA2-8AA4-582AEA6C7FFB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AU" altLang="en-US" smtClean="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29643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39180A-EA35-4B2D-8FBB-AD4804A7210D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AU" altLang="en-US" smtClean="0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9710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AD6582-E4D0-4BC5-A476-7B0A6E9C309A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AU" altLang="en-US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1134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69B931-128F-4327-AD43-9953E5E67F7B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AU" altLang="en-US" smtClean="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2912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45785E-A189-4F05-B717-29457623797A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AU" altLang="en-US" smtClean="0"/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220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695E7B-0198-4ED6-96A3-370ECB33FE08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AU" altLang="en-US" smtClean="0"/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7370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66CB28-32BB-4E8D-A641-D0BF9B80DDC5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AU" alt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4" name="Rectangle 3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57938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B8C559-5463-4F4E-86AD-410934FD493C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AU" altLang="en-US" smtClean="0"/>
          </a:p>
        </p:txBody>
      </p:sp>
      <p:sp>
        <p:nvSpPr>
          <p:cNvPr id="17411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7412" name="Rectangle 3"/>
          <p:cNvSpPr>
            <a:spLocks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696421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013CD3-4113-42BA-B071-628E0B8EC6C3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AU" altLang="en-US" smtClean="0"/>
          </a:p>
        </p:txBody>
      </p:sp>
      <p:sp>
        <p:nvSpPr>
          <p:cNvPr id="19459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460" name="Rectangle 3"/>
          <p:cNvSpPr>
            <a:spLocks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664419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4D4F4B-342B-421D-99D5-65CC641D9932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AU" alt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Rectangle 3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814910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DB5DF5-69F0-48E8-81E1-F01FBBA048D2}" type="slidenum">
              <a:rPr lang="en-AU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AU" altLang="en-US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289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85B59-5ED3-43AC-8AE3-6CE04DFA7999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57CD9-50CB-42FF-A689-5159CFC62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0CCBE-B1E1-43EB-A41F-554DA25B22A7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15DB6-76FD-40EB-99E1-35481DA72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A81ED-4EB0-4F6F-813F-B25A4E683BD4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63DD5-86B2-4111-ABC4-E9ED70569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09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337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6642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B40F4-D919-4B32-BE67-D9114E3172E0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2AD3B-C203-48E1-B0DA-6CA96C5D4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4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0408F-EECC-48FC-9F1C-1AF3BEB08924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2F208-327A-46ED-85A0-CC45DA170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6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93D01-72EC-4BFF-BD4F-3EEC37EC9400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2BDCE-25BF-464B-A307-558B5F41D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AE8F5-A801-497B-ABBB-928FDBA1D191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6B9F8-5588-4DD3-86A2-00C2CCFD7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4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3229-459E-4098-80D4-6DEBE8F7A429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4E371-09EA-4E30-A776-6503ABDB8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65FEE-402D-4483-9E43-8A0E38E0052C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126EF-42B0-4B4E-9973-8F8AC0DAB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DE9B7-B340-4975-95F3-14A8E0C47475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A573A-9A53-42D1-818B-069FCAA16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0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47C56-E34B-41E5-BBD7-D386EABD5F0F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B71DD-29AB-4999-B4A9-3AD67A749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0C9F90-CCEA-49D5-BF3F-2051E098247F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F2C1ACE-93EE-4C40-984D-5DD63AF99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smtClean="0"/>
              <a:t>Demand Forecasting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08000"/>
            <a:ext cx="7772400" cy="8890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Seasonal Variations In Data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2379663" y="1677988"/>
            <a:ext cx="743108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 multiplicative seasonal model can modify trend data to accommodate seasonal variations in demand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2181225" y="3243263"/>
            <a:ext cx="782955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Times"/>
              <a:buAutoNum type="arabicPeriod"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Find average historical demand for each season </a:t>
            </a:r>
          </a:p>
          <a:p>
            <a:pPr marL="482600" indent="-48260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Times"/>
              <a:buAutoNum type="arabicPeriod"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Compute the average demand over all seasons </a:t>
            </a:r>
          </a:p>
          <a:p>
            <a:pPr marL="482600" indent="-48260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Times"/>
              <a:buAutoNum type="arabicPeriod"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Compute a seasonal index for each season </a:t>
            </a:r>
          </a:p>
          <a:p>
            <a:pPr marL="482600" indent="-48260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Times"/>
              <a:buAutoNum type="arabicPeriod"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Estimate next year’s total demand</a:t>
            </a:r>
          </a:p>
          <a:p>
            <a:pPr marL="482600" indent="-48260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Times"/>
              <a:buAutoNum type="arabicPeriod"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Divide this estimate of total demand by the number of seasons, then multiply it by the seasonal index for that season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6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6400"/>
            <a:ext cx="7772400" cy="9017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Seasonal Index Example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74850" y="1420813"/>
            <a:ext cx="8242300" cy="4913312"/>
            <a:chOff x="284" y="903"/>
            <a:chExt cx="5192" cy="3095"/>
          </a:xfrm>
        </p:grpSpPr>
        <p:sp>
          <p:nvSpPr>
            <p:cNvPr id="323588" name="Rectangle 4"/>
            <p:cNvSpPr>
              <a:spLocks noChangeArrowheads="1"/>
            </p:cNvSpPr>
            <p:nvPr/>
          </p:nvSpPr>
          <p:spPr bwMode="auto">
            <a:xfrm>
              <a:off x="284" y="1336"/>
              <a:ext cx="5156" cy="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Jan	80	85	105	90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Feb	70	85	85	80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Mar	80	93	82	85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Apr	90	95	115	100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May	113	125	131	123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Jun	110	115	120	115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Jul	100	102	113	105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Aug	88	102	110	100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Sept	85	90	95	90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Oct	77	78	85	80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Nov	75	72	83	80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Dec	82	78	80	80	94	</a:t>
              </a:r>
            </a:p>
          </p:txBody>
        </p:sp>
        <p:sp>
          <p:nvSpPr>
            <p:cNvPr id="323589" name="Rectangle 5"/>
            <p:cNvSpPr>
              <a:spLocks noChangeArrowheads="1"/>
            </p:cNvSpPr>
            <p:nvPr/>
          </p:nvSpPr>
          <p:spPr bwMode="auto">
            <a:xfrm>
              <a:off x="284" y="903"/>
              <a:ext cx="51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tabLst>
                  <a:tab pos="381000" algn="ctr"/>
                  <a:tab pos="1333500" algn="ctr"/>
                  <a:tab pos="2095500" algn="ctr"/>
                  <a:tab pos="2857500" algn="ctr"/>
                  <a:tab pos="4381500" algn="ctr"/>
                  <a:tab pos="6007100" algn="ctr"/>
                  <a:tab pos="7429500" algn="ctr"/>
                </a:tabLst>
                <a:defRPr/>
              </a:pPr>
              <a:r>
                <a:rPr lang="en-AU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		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Demand		Average	Average	 Seasonal </a:t>
              </a:r>
            </a:p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tabLst>
                  <a:tab pos="381000" algn="ctr"/>
                  <a:tab pos="1333500" algn="ctr"/>
                  <a:tab pos="2095500" algn="ctr"/>
                  <a:tab pos="2857500" algn="ctr"/>
                  <a:tab pos="4381500" algn="ctr"/>
                  <a:tab pos="6007100" algn="ctr"/>
                  <a:tab pos="74295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Month	2003	2004	2005	2003-2005	Monthly	Index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296" y="1328"/>
              <a:ext cx="5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6400"/>
            <a:ext cx="7772400" cy="9017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Seasonal Index Example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1974850" y="1420813"/>
            <a:ext cx="8242300" cy="4913312"/>
            <a:chOff x="284" y="903"/>
            <a:chExt cx="5192" cy="3095"/>
          </a:xfrm>
        </p:grpSpPr>
        <p:sp>
          <p:nvSpPr>
            <p:cNvPr id="325636" name="Rectangle 4"/>
            <p:cNvSpPr>
              <a:spLocks noChangeArrowheads="1"/>
            </p:cNvSpPr>
            <p:nvPr/>
          </p:nvSpPr>
          <p:spPr bwMode="auto">
            <a:xfrm>
              <a:off x="284" y="1336"/>
              <a:ext cx="5156" cy="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Jan	80	85	105	90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Feb	70	85	85	80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Mar	80	93	82	85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Apr	90	95	115	100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May	113	125	131	123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Jun	110	115	120	115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Jul	100	102	113	105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Aug	88	102	110	100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Sept	85	90	95	90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Oct	77	78	85	80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Nov	75	72	83	80	94	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Dec	82	78	80	80	94	</a:t>
              </a:r>
            </a:p>
          </p:txBody>
        </p:sp>
        <p:sp>
          <p:nvSpPr>
            <p:cNvPr id="325637" name="Rectangle 5"/>
            <p:cNvSpPr>
              <a:spLocks noChangeArrowheads="1"/>
            </p:cNvSpPr>
            <p:nvPr/>
          </p:nvSpPr>
          <p:spPr bwMode="auto">
            <a:xfrm>
              <a:off x="284" y="903"/>
              <a:ext cx="51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tabLst>
                  <a:tab pos="381000" algn="ctr"/>
                  <a:tab pos="1333500" algn="ctr"/>
                  <a:tab pos="2095500" algn="ctr"/>
                  <a:tab pos="2857500" algn="ctr"/>
                  <a:tab pos="4381500" algn="ctr"/>
                  <a:tab pos="6007100" algn="ctr"/>
                  <a:tab pos="7429500" algn="ctr"/>
                </a:tabLst>
                <a:defRPr/>
              </a:pPr>
              <a:r>
                <a:rPr lang="en-AU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		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Demand		Average	Average	 Seasonal </a:t>
              </a:r>
            </a:p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tabLst>
                  <a:tab pos="381000" algn="ctr"/>
                  <a:tab pos="1333500" algn="ctr"/>
                  <a:tab pos="2095500" algn="ctr"/>
                  <a:tab pos="2857500" algn="ctr"/>
                  <a:tab pos="4381500" algn="ctr"/>
                  <a:tab pos="6007100" algn="ctr"/>
                  <a:tab pos="74295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Month	2003	2004	2005	2003-2005	Monthly	Index</a:t>
              </a:r>
            </a:p>
          </p:txBody>
        </p:sp>
        <p:sp>
          <p:nvSpPr>
            <p:cNvPr id="25616" name="Line 6"/>
            <p:cNvSpPr>
              <a:spLocks noChangeShapeType="1"/>
            </p:cNvSpPr>
            <p:nvPr/>
          </p:nvSpPr>
          <p:spPr bwMode="auto">
            <a:xfrm>
              <a:off x="296" y="1328"/>
              <a:ext cx="5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25639" name="Rectangle 7"/>
          <p:cNvSpPr>
            <a:spLocks noChangeArrowheads="1"/>
          </p:cNvSpPr>
          <p:nvPr/>
        </p:nvSpPr>
        <p:spPr bwMode="auto">
          <a:xfrm>
            <a:off x="9153525" y="2081213"/>
            <a:ext cx="768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0.957</a:t>
            </a:r>
          </a:p>
        </p:txBody>
      </p: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1917700" y="2476500"/>
            <a:ext cx="7327900" cy="1905000"/>
            <a:chOff x="0" y="2680"/>
            <a:chExt cx="4616" cy="1200"/>
          </a:xfrm>
        </p:grpSpPr>
        <p:sp>
          <p:nvSpPr>
            <p:cNvPr id="25607" name="Rectangle 10"/>
            <p:cNvSpPr>
              <a:spLocks noChangeArrowheads="1"/>
            </p:cNvSpPr>
            <p:nvPr/>
          </p:nvSpPr>
          <p:spPr bwMode="auto">
            <a:xfrm>
              <a:off x="0" y="2680"/>
              <a:ext cx="4616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5608" name="Group 15"/>
            <p:cNvGrpSpPr>
              <a:grpSpLocks/>
            </p:cNvGrpSpPr>
            <p:nvPr/>
          </p:nvGrpSpPr>
          <p:grpSpPr bwMode="auto">
            <a:xfrm>
              <a:off x="193" y="2872"/>
              <a:ext cx="4186" cy="504"/>
              <a:chOff x="126" y="2872"/>
              <a:chExt cx="4186" cy="504"/>
            </a:xfrm>
          </p:grpSpPr>
          <p:sp>
            <p:nvSpPr>
              <p:cNvPr id="25610" name="Rectangle 8"/>
              <p:cNvSpPr>
                <a:spLocks noChangeArrowheads="1"/>
              </p:cNvSpPr>
              <p:nvPr/>
            </p:nvSpPr>
            <p:spPr bwMode="auto">
              <a:xfrm>
                <a:off x="126" y="3023"/>
                <a:ext cx="12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Seasonal index = </a:t>
                </a:r>
              </a:p>
            </p:txBody>
          </p:sp>
          <p:grpSp>
            <p:nvGrpSpPr>
              <p:cNvPr id="25611" name="Group 12"/>
              <p:cNvGrpSpPr>
                <a:grpSpLocks/>
              </p:cNvGrpSpPr>
              <p:nvPr/>
            </p:nvGrpSpPr>
            <p:grpSpPr bwMode="auto">
              <a:xfrm>
                <a:off x="1544" y="2872"/>
                <a:ext cx="2768" cy="504"/>
                <a:chOff x="1496" y="2920"/>
                <a:chExt cx="2768" cy="504"/>
              </a:xfrm>
            </p:grpSpPr>
            <p:sp>
              <p:nvSpPr>
                <p:cNvPr id="25612" name="Rectangle 9"/>
                <p:cNvSpPr>
                  <a:spLocks noChangeArrowheads="1"/>
                </p:cNvSpPr>
                <p:nvPr/>
              </p:nvSpPr>
              <p:spPr bwMode="auto">
                <a:xfrm>
                  <a:off x="1613" y="2920"/>
                  <a:ext cx="2531" cy="5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5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/>
                    <a:t>average 2003-2005 monthly demand</a:t>
                  </a:r>
                </a:p>
                <a:p>
                  <a:pPr algn="ctr" eaLnBrk="1" hangingPunct="1">
                    <a:lnSpc>
                      <a:spcPct val="115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/>
                    <a:t>average monthly demand</a:t>
                  </a:r>
                </a:p>
              </p:txBody>
            </p:sp>
            <p:sp>
              <p:nvSpPr>
                <p:cNvPr id="25613" name="Line 11"/>
                <p:cNvSpPr>
                  <a:spLocks noChangeShapeType="1"/>
                </p:cNvSpPr>
                <p:nvPr/>
              </p:nvSpPr>
              <p:spPr bwMode="auto">
                <a:xfrm>
                  <a:off x="1496" y="3192"/>
                  <a:ext cx="27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25609" name="Rectangle 14"/>
            <p:cNvSpPr>
              <a:spLocks noChangeArrowheads="1"/>
            </p:cNvSpPr>
            <p:nvPr/>
          </p:nvSpPr>
          <p:spPr bwMode="auto">
            <a:xfrm>
              <a:off x="1398" y="3415"/>
              <a:ext cx="10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= 90/94 = .957</a:t>
              </a:r>
            </a:p>
          </p:txBody>
        </p:sp>
      </p:grpSp>
      <p:sp>
        <p:nvSpPr>
          <p:cNvPr id="325649" name="Freeform 17"/>
          <p:cNvSpPr>
            <a:spLocks/>
          </p:cNvSpPr>
          <p:nvPr/>
        </p:nvSpPr>
        <p:spPr bwMode="auto">
          <a:xfrm>
            <a:off x="5969000" y="2501900"/>
            <a:ext cx="3492500" cy="1592263"/>
          </a:xfrm>
          <a:custGeom>
            <a:avLst/>
            <a:gdLst>
              <a:gd name="T0" fmla="*/ 0 w 2200"/>
              <a:gd name="T1" fmla="*/ 2147483646 h 1003"/>
              <a:gd name="T2" fmla="*/ 2147483646 w 2200"/>
              <a:gd name="T3" fmla="*/ 2147483646 h 1003"/>
              <a:gd name="T4" fmla="*/ 2147483646 w 2200"/>
              <a:gd name="T5" fmla="*/ 0 h 1003"/>
              <a:gd name="T6" fmla="*/ 0 60000 65536"/>
              <a:gd name="T7" fmla="*/ 0 60000 65536"/>
              <a:gd name="T8" fmla="*/ 0 60000 65536"/>
              <a:gd name="T9" fmla="*/ 0 w 2200"/>
              <a:gd name="T10" fmla="*/ 0 h 1003"/>
              <a:gd name="T11" fmla="*/ 2200 w 2200"/>
              <a:gd name="T12" fmla="*/ 1003 h 10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0" h="1003">
                <a:moveTo>
                  <a:pt x="0" y="880"/>
                </a:moveTo>
                <a:cubicBezTo>
                  <a:pt x="560" y="941"/>
                  <a:pt x="1121" y="1003"/>
                  <a:pt x="1488" y="856"/>
                </a:cubicBezTo>
                <a:cubicBezTo>
                  <a:pt x="1855" y="709"/>
                  <a:pt x="2027" y="354"/>
                  <a:pt x="220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9" grpId="0" autoUpdateAnimBg="0"/>
      <p:bldP spid="3256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6400"/>
            <a:ext cx="7772400" cy="9017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Seasonal Index Example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974850" y="1420813"/>
            <a:ext cx="8242300" cy="4913312"/>
            <a:chOff x="284" y="903"/>
            <a:chExt cx="5192" cy="3095"/>
          </a:xfrm>
        </p:grpSpPr>
        <p:sp>
          <p:nvSpPr>
            <p:cNvPr id="326660" name="Rectangle 4"/>
            <p:cNvSpPr>
              <a:spLocks noChangeArrowheads="1"/>
            </p:cNvSpPr>
            <p:nvPr/>
          </p:nvSpPr>
          <p:spPr bwMode="auto">
            <a:xfrm>
              <a:off x="284" y="1336"/>
              <a:ext cx="5156" cy="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Jan	80	85	105	90	94	0.957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Feb	70	85	85	80	94	0.851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Mar	80	93	82	85	94	0.904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Apr	90	95	115	100	94	1.064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May	113	125	131	123	94	1.309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Jun	110	115	120	115	94	1.223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Jul	100	102	113	105	94	1.117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Aug	88	102	110	100	94	1.064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Sept	85	90	95	90	94	0.957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Oct	77	78	85	80	94	0.851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Nov	75	72	83	80	94	0.851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Dec	82	78	80	80	94	0.851</a:t>
              </a:r>
            </a:p>
          </p:txBody>
        </p:sp>
        <p:sp>
          <p:nvSpPr>
            <p:cNvPr id="326661" name="Rectangle 5"/>
            <p:cNvSpPr>
              <a:spLocks noChangeArrowheads="1"/>
            </p:cNvSpPr>
            <p:nvPr/>
          </p:nvSpPr>
          <p:spPr bwMode="auto">
            <a:xfrm>
              <a:off x="284" y="903"/>
              <a:ext cx="51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tabLst>
                  <a:tab pos="381000" algn="ctr"/>
                  <a:tab pos="1333500" algn="ctr"/>
                  <a:tab pos="2095500" algn="ctr"/>
                  <a:tab pos="2857500" algn="ctr"/>
                  <a:tab pos="4381500" algn="ctr"/>
                  <a:tab pos="6007100" algn="ctr"/>
                  <a:tab pos="7429500" algn="ctr"/>
                </a:tabLst>
                <a:defRPr/>
              </a:pPr>
              <a:r>
                <a:rPr lang="en-AU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		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Demand		Average	Average	 Seasonal </a:t>
              </a:r>
            </a:p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tabLst>
                  <a:tab pos="381000" algn="ctr"/>
                  <a:tab pos="1333500" algn="ctr"/>
                  <a:tab pos="2095500" algn="ctr"/>
                  <a:tab pos="2857500" algn="ctr"/>
                  <a:tab pos="4381500" algn="ctr"/>
                  <a:tab pos="6007100" algn="ctr"/>
                  <a:tab pos="74295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Month	2003	2004	2005	2003-2005	Monthly	Index</a:t>
              </a:r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296" y="1328"/>
              <a:ext cx="5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6400"/>
            <a:ext cx="7772400" cy="9017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Seasonal Index Example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974850" y="1420813"/>
            <a:ext cx="8242300" cy="4913312"/>
            <a:chOff x="284" y="903"/>
            <a:chExt cx="5192" cy="3095"/>
          </a:xfrm>
        </p:grpSpPr>
        <p:sp>
          <p:nvSpPr>
            <p:cNvPr id="327684" name="Rectangle 4"/>
            <p:cNvSpPr>
              <a:spLocks noChangeArrowheads="1"/>
            </p:cNvSpPr>
            <p:nvPr/>
          </p:nvSpPr>
          <p:spPr bwMode="auto">
            <a:xfrm>
              <a:off x="284" y="1336"/>
              <a:ext cx="5156" cy="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Jan	80	85	105	90	94	0.957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Feb	70	85	85	80	94	0.851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Mar	80	93	82	85	94	0.904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Apr	90	95	115	100	94	1.064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May	113	125	131	123	94	1.309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Jun	110	115	120	115	94	1.223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Jul	100	102	113	105	94	1.117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Aug	88	102	110	100	94	1.064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Sept	85	90	95	90	94	0.957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Oct	77	78	85	80	94	0.851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Nov	75	72	83	80	94	0.851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5000"/>
                </a:spcBef>
                <a:spcAft>
                  <a:spcPts val="0"/>
                </a:spcAft>
                <a:tabLst>
                  <a:tab pos="101600" algn="l"/>
                  <a:tab pos="1524000" algn="r"/>
                  <a:tab pos="2286000" algn="r"/>
                  <a:tab pos="3048000" algn="r"/>
                  <a:tab pos="4572000" algn="r"/>
                  <a:tab pos="6096000" algn="r"/>
                  <a:tab pos="7810500" algn="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Dec	82	78	80	80	94	0.851</a:t>
              </a:r>
            </a:p>
          </p:txBody>
        </p:sp>
        <p:sp>
          <p:nvSpPr>
            <p:cNvPr id="327685" name="Rectangle 5"/>
            <p:cNvSpPr>
              <a:spLocks noChangeArrowheads="1"/>
            </p:cNvSpPr>
            <p:nvPr/>
          </p:nvSpPr>
          <p:spPr bwMode="auto">
            <a:xfrm>
              <a:off x="284" y="903"/>
              <a:ext cx="51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tabLst>
                  <a:tab pos="381000" algn="ctr"/>
                  <a:tab pos="1333500" algn="ctr"/>
                  <a:tab pos="2095500" algn="ctr"/>
                  <a:tab pos="2857500" algn="ctr"/>
                  <a:tab pos="4381500" algn="ctr"/>
                  <a:tab pos="6007100" algn="ctr"/>
                  <a:tab pos="7429500" algn="ctr"/>
                </a:tabLst>
                <a:defRPr/>
              </a:pPr>
              <a:r>
                <a:rPr lang="en-AU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		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Demand		Average	Average	 Seasonal </a:t>
              </a:r>
            </a:p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tabLst>
                  <a:tab pos="381000" algn="ctr"/>
                  <a:tab pos="1333500" algn="ctr"/>
                  <a:tab pos="2095500" algn="ctr"/>
                  <a:tab pos="2857500" algn="ctr"/>
                  <a:tab pos="4381500" algn="ctr"/>
                  <a:tab pos="6007100" algn="ctr"/>
                  <a:tab pos="74295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Month	2003	2004	2005	2003-2005	Monthly	Index</a:t>
              </a:r>
            </a:p>
          </p:txBody>
        </p:sp>
        <p:sp>
          <p:nvSpPr>
            <p:cNvPr id="27669" name="Line 6"/>
            <p:cNvSpPr>
              <a:spLocks noChangeShapeType="1"/>
            </p:cNvSpPr>
            <p:nvPr/>
          </p:nvSpPr>
          <p:spPr bwMode="auto">
            <a:xfrm>
              <a:off x="296" y="1328"/>
              <a:ext cx="5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652" name="Rectangle 13"/>
          <p:cNvSpPr>
            <a:spLocks noChangeArrowheads="1"/>
          </p:cNvSpPr>
          <p:nvPr/>
        </p:nvSpPr>
        <p:spPr bwMode="auto">
          <a:xfrm>
            <a:off x="3149600" y="2032000"/>
            <a:ext cx="5537200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27688" name="Rectangle 8"/>
          <p:cNvSpPr>
            <a:spLocks noChangeArrowheads="1"/>
          </p:cNvSpPr>
          <p:nvPr/>
        </p:nvSpPr>
        <p:spPr bwMode="auto">
          <a:xfrm>
            <a:off x="3432175" y="3035300"/>
            <a:ext cx="3311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Expected annual demand = 1,200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011613" y="3754438"/>
            <a:ext cx="3316287" cy="728662"/>
            <a:chOff x="1222" y="2365"/>
            <a:chExt cx="2089" cy="459"/>
          </a:xfrm>
        </p:grpSpPr>
        <p:sp>
          <p:nvSpPr>
            <p:cNvPr id="27663" name="Rectangle 9"/>
            <p:cNvSpPr>
              <a:spLocks noChangeArrowheads="1"/>
            </p:cNvSpPr>
            <p:nvPr/>
          </p:nvSpPr>
          <p:spPr bwMode="auto">
            <a:xfrm>
              <a:off x="1222" y="2529"/>
              <a:ext cx="20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>
                  <a:tab pos="20955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20955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20955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2095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2095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2095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2095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2095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2095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Jan	x .957 = 96</a:t>
              </a:r>
            </a:p>
          </p:txBody>
        </p:sp>
        <p:grpSp>
          <p:nvGrpSpPr>
            <p:cNvPr id="27664" name="Group 12"/>
            <p:cNvGrpSpPr>
              <a:grpSpLocks/>
            </p:cNvGrpSpPr>
            <p:nvPr/>
          </p:nvGrpSpPr>
          <p:grpSpPr bwMode="auto">
            <a:xfrm>
              <a:off x="1992" y="2365"/>
              <a:ext cx="512" cy="459"/>
              <a:chOff x="184" y="1797"/>
              <a:chExt cx="512" cy="459"/>
            </a:xfrm>
          </p:grpSpPr>
          <p:sp>
            <p:nvSpPr>
              <p:cNvPr id="27665" name="Rectangle 10"/>
              <p:cNvSpPr>
                <a:spLocks noChangeArrowheads="1"/>
              </p:cNvSpPr>
              <p:nvPr/>
            </p:nvSpPr>
            <p:spPr bwMode="auto">
              <a:xfrm>
                <a:off x="217" y="1797"/>
                <a:ext cx="448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1,200</a:t>
                </a:r>
              </a:p>
              <a:p>
                <a:pPr algn="ctr" eaLnBrk="1" hangingPunct="1">
                  <a:lnSpc>
                    <a:spcPct val="11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12</a:t>
                </a:r>
              </a:p>
            </p:txBody>
          </p:sp>
          <p:sp>
            <p:nvSpPr>
              <p:cNvPr id="27666" name="Line 11"/>
              <p:cNvSpPr>
                <a:spLocks noChangeShapeType="1"/>
              </p:cNvSpPr>
              <p:nvPr/>
            </p:nvSpPr>
            <p:spPr bwMode="auto">
              <a:xfrm>
                <a:off x="184" y="2032"/>
                <a:ext cx="5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011613" y="4630738"/>
            <a:ext cx="3316287" cy="728662"/>
            <a:chOff x="1222" y="2365"/>
            <a:chExt cx="2089" cy="459"/>
          </a:xfrm>
        </p:grpSpPr>
        <p:sp>
          <p:nvSpPr>
            <p:cNvPr id="27659" name="Rectangle 16"/>
            <p:cNvSpPr>
              <a:spLocks noChangeArrowheads="1"/>
            </p:cNvSpPr>
            <p:nvPr/>
          </p:nvSpPr>
          <p:spPr bwMode="auto">
            <a:xfrm>
              <a:off x="1222" y="2529"/>
              <a:ext cx="20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>
                  <a:tab pos="20955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20955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20955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2095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2095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2095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2095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2095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2095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Feb	x .851 = 85</a:t>
              </a:r>
            </a:p>
          </p:txBody>
        </p:sp>
        <p:grpSp>
          <p:nvGrpSpPr>
            <p:cNvPr id="27660" name="Group 17"/>
            <p:cNvGrpSpPr>
              <a:grpSpLocks/>
            </p:cNvGrpSpPr>
            <p:nvPr/>
          </p:nvGrpSpPr>
          <p:grpSpPr bwMode="auto">
            <a:xfrm>
              <a:off x="1992" y="2365"/>
              <a:ext cx="512" cy="459"/>
              <a:chOff x="184" y="1797"/>
              <a:chExt cx="512" cy="459"/>
            </a:xfrm>
          </p:grpSpPr>
          <p:sp>
            <p:nvSpPr>
              <p:cNvPr id="27661" name="Rectangle 18"/>
              <p:cNvSpPr>
                <a:spLocks noChangeArrowheads="1"/>
              </p:cNvSpPr>
              <p:nvPr/>
            </p:nvSpPr>
            <p:spPr bwMode="auto">
              <a:xfrm>
                <a:off x="217" y="1797"/>
                <a:ext cx="448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1,200</a:t>
                </a:r>
              </a:p>
              <a:p>
                <a:pPr algn="ctr" eaLnBrk="1" hangingPunct="1">
                  <a:lnSpc>
                    <a:spcPct val="11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12</a:t>
                </a:r>
              </a:p>
            </p:txBody>
          </p:sp>
          <p:sp>
            <p:nvSpPr>
              <p:cNvPr id="27662" name="Line 19"/>
              <p:cNvSpPr>
                <a:spLocks noChangeShapeType="1"/>
              </p:cNvSpPr>
              <p:nvPr/>
            </p:nvSpPr>
            <p:spPr bwMode="auto">
              <a:xfrm>
                <a:off x="184" y="2032"/>
                <a:ext cx="5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564063" y="2376488"/>
            <a:ext cx="2662237" cy="417512"/>
            <a:chOff x="1915" y="1497"/>
            <a:chExt cx="1677" cy="263"/>
          </a:xfrm>
        </p:grpSpPr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1915" y="1497"/>
              <a:ext cx="11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Forecast for 2006</a:t>
              </a:r>
            </a:p>
          </p:txBody>
        </p:sp>
        <p:sp>
          <p:nvSpPr>
            <p:cNvPr id="27658" name="Line 20"/>
            <p:cNvSpPr>
              <a:spLocks noChangeShapeType="1"/>
            </p:cNvSpPr>
            <p:nvPr/>
          </p:nvSpPr>
          <p:spPr bwMode="auto">
            <a:xfrm>
              <a:off x="1936" y="1760"/>
              <a:ext cx="1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6400"/>
            <a:ext cx="7772400" cy="9017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Seasonal Index Example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36813" y="1828800"/>
            <a:ext cx="6923087" cy="4648200"/>
            <a:chOff x="575" y="1152"/>
            <a:chExt cx="4361" cy="2928"/>
          </a:xfrm>
        </p:grpSpPr>
        <p:grpSp>
          <p:nvGrpSpPr>
            <p:cNvPr id="28686" name="Group 12"/>
            <p:cNvGrpSpPr>
              <a:grpSpLocks/>
            </p:cNvGrpSpPr>
            <p:nvPr/>
          </p:nvGrpSpPr>
          <p:grpSpPr bwMode="auto">
            <a:xfrm>
              <a:off x="861" y="1152"/>
              <a:ext cx="4075" cy="2722"/>
              <a:chOff x="1069" y="1168"/>
              <a:chExt cx="4075" cy="2722"/>
            </a:xfrm>
          </p:grpSpPr>
          <p:sp>
            <p:nvSpPr>
              <p:cNvPr id="328712" name="Rectangle 8"/>
              <p:cNvSpPr>
                <a:spLocks noChangeArrowheads="1"/>
              </p:cNvSpPr>
              <p:nvPr/>
            </p:nvSpPr>
            <p:spPr bwMode="auto">
              <a:xfrm>
                <a:off x="1069" y="1275"/>
                <a:ext cx="477" cy="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1" fontAlgn="auto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140 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130 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120 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110 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100 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90 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80 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70 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28690" name="Freeform 10"/>
              <p:cNvSpPr>
                <a:spLocks/>
              </p:cNvSpPr>
              <p:nvPr/>
            </p:nvSpPr>
            <p:spPr bwMode="auto">
              <a:xfrm>
                <a:off x="1400" y="1168"/>
                <a:ext cx="3744" cy="2488"/>
              </a:xfrm>
              <a:custGeom>
                <a:avLst/>
                <a:gdLst>
                  <a:gd name="T0" fmla="*/ 0 w 3528"/>
                  <a:gd name="T1" fmla="*/ 0 h 2488"/>
                  <a:gd name="T2" fmla="*/ 0 w 3528"/>
                  <a:gd name="T3" fmla="*/ 2488 h 2488"/>
                  <a:gd name="T4" fmla="*/ 5348 w 3528"/>
                  <a:gd name="T5" fmla="*/ 2488 h 2488"/>
                  <a:gd name="T6" fmla="*/ 0 60000 65536"/>
                  <a:gd name="T7" fmla="*/ 0 60000 65536"/>
                  <a:gd name="T8" fmla="*/ 0 60000 65536"/>
                  <a:gd name="T9" fmla="*/ 0 w 3528"/>
                  <a:gd name="T10" fmla="*/ 0 h 2488"/>
                  <a:gd name="T11" fmla="*/ 3528 w 3528"/>
                  <a:gd name="T12" fmla="*/ 2488 h 24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28" h="2488">
                    <a:moveTo>
                      <a:pt x="0" y="0"/>
                    </a:moveTo>
                    <a:lnTo>
                      <a:pt x="0" y="2488"/>
                    </a:lnTo>
                    <a:lnTo>
                      <a:pt x="3528" y="248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8715" name="Rectangle 11"/>
              <p:cNvSpPr>
                <a:spLocks noChangeArrowheads="1"/>
              </p:cNvSpPr>
              <p:nvPr/>
            </p:nvSpPr>
            <p:spPr bwMode="auto">
              <a:xfrm>
                <a:off x="1422" y="3434"/>
                <a:ext cx="3584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90500" algn="ctr"/>
                    <a:tab pos="673100" algn="ctr"/>
                    <a:tab pos="1143000" algn="ctr"/>
                    <a:tab pos="1625600" algn="ctr"/>
                    <a:tab pos="2095500" algn="ctr"/>
                    <a:tab pos="2578100" algn="ctr"/>
                    <a:tab pos="3048000" algn="ctr"/>
                    <a:tab pos="3530600" algn="ctr"/>
                    <a:tab pos="4000500" algn="ctr"/>
                    <a:tab pos="4483100" algn="ctr"/>
                    <a:tab pos="4953000" algn="ctr"/>
                    <a:tab pos="5422900" algn="ctr"/>
                    <a:tab pos="5905500" algn="ctr"/>
                    <a:tab pos="6477000" algn="ctr"/>
                  </a:tabLst>
                  <a:defRPr/>
                </a:pPr>
                <a:r>
                  <a:rPr lang="en-US">
                    <a:latin typeface="+mn-lt"/>
                  </a:rPr>
                  <a:t>	|	|	|	|	|	|	|	|	|	|	|	|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eaLnBrk="1" fontAlgn="auto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90500" algn="ctr"/>
                    <a:tab pos="673100" algn="ctr"/>
                    <a:tab pos="1143000" algn="ctr"/>
                    <a:tab pos="1625600" algn="ctr"/>
                    <a:tab pos="2095500" algn="ctr"/>
                    <a:tab pos="2578100" algn="ctr"/>
                    <a:tab pos="3048000" algn="ctr"/>
                    <a:tab pos="3530600" algn="ctr"/>
                    <a:tab pos="4000500" algn="ctr"/>
                    <a:tab pos="4483100" algn="ctr"/>
                    <a:tab pos="4953000" algn="ctr"/>
                    <a:tab pos="5422900" algn="ctr"/>
                    <a:tab pos="5905500" algn="ctr"/>
                    <a:tab pos="6477000" algn="ct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J	F	M	A	M	J	J	A	S	O	N	D</a:t>
                </a:r>
              </a:p>
            </p:txBody>
          </p:sp>
        </p:grpSp>
        <p:sp>
          <p:nvSpPr>
            <p:cNvPr id="328717" name="Rectangle 13"/>
            <p:cNvSpPr>
              <a:spLocks noChangeArrowheads="1"/>
            </p:cNvSpPr>
            <p:nvPr/>
          </p:nvSpPr>
          <p:spPr bwMode="auto">
            <a:xfrm>
              <a:off x="2830" y="3847"/>
              <a:ext cx="4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Time</a:t>
              </a:r>
            </a:p>
          </p:txBody>
        </p:sp>
        <p:sp>
          <p:nvSpPr>
            <p:cNvPr id="328718" name="Rectangle 14"/>
            <p:cNvSpPr>
              <a:spLocks noChangeArrowheads="1"/>
            </p:cNvSpPr>
            <p:nvPr/>
          </p:nvSpPr>
          <p:spPr bwMode="auto">
            <a:xfrm rot="16200000">
              <a:off x="381" y="2272"/>
              <a:ext cx="6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Demand</a:t>
              </a:r>
            </a:p>
          </p:txBody>
        </p:sp>
      </p:grpSp>
      <p:sp>
        <p:nvSpPr>
          <p:cNvPr id="328749" name="Freeform 45"/>
          <p:cNvSpPr>
            <a:spLocks/>
          </p:cNvSpPr>
          <p:nvPr/>
        </p:nvSpPr>
        <p:spPr bwMode="auto">
          <a:xfrm>
            <a:off x="3741738" y="3505200"/>
            <a:ext cx="5224462" cy="1912938"/>
          </a:xfrm>
          <a:custGeom>
            <a:avLst/>
            <a:gdLst>
              <a:gd name="T0" fmla="*/ 0 w 3291"/>
              <a:gd name="T1" fmla="*/ 2147483646 h 1205"/>
              <a:gd name="T2" fmla="*/ 2147483646 w 3291"/>
              <a:gd name="T3" fmla="*/ 2147483646 h 1205"/>
              <a:gd name="T4" fmla="*/ 2147483646 w 3291"/>
              <a:gd name="T5" fmla="*/ 2147483646 h 1205"/>
              <a:gd name="T6" fmla="*/ 2147483646 w 3291"/>
              <a:gd name="T7" fmla="*/ 2147483646 h 1205"/>
              <a:gd name="T8" fmla="*/ 2147483646 w 3291"/>
              <a:gd name="T9" fmla="*/ 0 h 1205"/>
              <a:gd name="T10" fmla="*/ 2147483646 w 3291"/>
              <a:gd name="T11" fmla="*/ 2147483646 h 1205"/>
              <a:gd name="T12" fmla="*/ 2147483646 w 3291"/>
              <a:gd name="T13" fmla="*/ 2147483646 h 1205"/>
              <a:gd name="T14" fmla="*/ 2147483646 w 3291"/>
              <a:gd name="T15" fmla="*/ 2147483646 h 1205"/>
              <a:gd name="T16" fmla="*/ 2147483646 w 3291"/>
              <a:gd name="T17" fmla="*/ 2147483646 h 1205"/>
              <a:gd name="T18" fmla="*/ 2147483646 w 3291"/>
              <a:gd name="T19" fmla="*/ 2147483646 h 1205"/>
              <a:gd name="T20" fmla="*/ 2147483646 w 3291"/>
              <a:gd name="T21" fmla="*/ 2147483646 h 1205"/>
              <a:gd name="T22" fmla="*/ 2147483646 w 3291"/>
              <a:gd name="T23" fmla="*/ 2147483646 h 12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291"/>
              <a:gd name="T37" fmla="*/ 0 h 1205"/>
              <a:gd name="T38" fmla="*/ 3291 w 3291"/>
              <a:gd name="T39" fmla="*/ 1205 h 12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291" h="1205">
                <a:moveTo>
                  <a:pt x="0" y="923"/>
                </a:moveTo>
                <a:lnTo>
                  <a:pt x="299" y="1205"/>
                </a:lnTo>
                <a:lnTo>
                  <a:pt x="598" y="923"/>
                </a:lnTo>
                <a:lnTo>
                  <a:pt x="902" y="640"/>
                </a:lnTo>
                <a:lnTo>
                  <a:pt x="1206" y="0"/>
                </a:lnTo>
                <a:lnTo>
                  <a:pt x="1504" y="91"/>
                </a:lnTo>
                <a:lnTo>
                  <a:pt x="1803" y="373"/>
                </a:lnTo>
                <a:lnTo>
                  <a:pt x="2102" y="693"/>
                </a:lnTo>
                <a:lnTo>
                  <a:pt x="2395" y="789"/>
                </a:lnTo>
                <a:lnTo>
                  <a:pt x="2699" y="1003"/>
                </a:lnTo>
                <a:lnTo>
                  <a:pt x="2992" y="1067"/>
                </a:lnTo>
                <a:lnTo>
                  <a:pt x="3291" y="875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8750" name="Freeform 46"/>
          <p:cNvSpPr>
            <a:spLocks/>
          </p:cNvSpPr>
          <p:nvPr/>
        </p:nvSpPr>
        <p:spPr bwMode="auto">
          <a:xfrm>
            <a:off x="3741738" y="2989263"/>
            <a:ext cx="5224462" cy="2057400"/>
          </a:xfrm>
          <a:custGeom>
            <a:avLst/>
            <a:gdLst>
              <a:gd name="T0" fmla="*/ 0 w 3291"/>
              <a:gd name="T1" fmla="*/ 2147483646 h 1296"/>
              <a:gd name="T2" fmla="*/ 2147483646 w 3291"/>
              <a:gd name="T3" fmla="*/ 2147483646 h 1296"/>
              <a:gd name="T4" fmla="*/ 2147483646 w 3291"/>
              <a:gd name="T5" fmla="*/ 2147483646 h 1296"/>
              <a:gd name="T6" fmla="*/ 2147483646 w 3291"/>
              <a:gd name="T7" fmla="*/ 2147483646 h 1296"/>
              <a:gd name="T8" fmla="*/ 2147483646 w 3291"/>
              <a:gd name="T9" fmla="*/ 0 h 1296"/>
              <a:gd name="T10" fmla="*/ 2147483646 w 3291"/>
              <a:gd name="T11" fmla="*/ 2147483646 h 1296"/>
              <a:gd name="T12" fmla="*/ 2147483646 w 3291"/>
              <a:gd name="T13" fmla="*/ 2147483646 h 1296"/>
              <a:gd name="T14" fmla="*/ 2147483646 w 3291"/>
              <a:gd name="T15" fmla="*/ 2147483646 h 1296"/>
              <a:gd name="T16" fmla="*/ 2147483646 w 3291"/>
              <a:gd name="T17" fmla="*/ 2147483646 h 1296"/>
              <a:gd name="T18" fmla="*/ 2147483646 w 3291"/>
              <a:gd name="T19" fmla="*/ 2147483646 h 1296"/>
              <a:gd name="T20" fmla="*/ 2147483646 w 3291"/>
              <a:gd name="T21" fmla="*/ 2147483646 h 1296"/>
              <a:gd name="T22" fmla="*/ 2147483646 w 3291"/>
              <a:gd name="T23" fmla="*/ 2147483646 h 129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291"/>
              <a:gd name="T37" fmla="*/ 0 h 1296"/>
              <a:gd name="T38" fmla="*/ 3291 w 3291"/>
              <a:gd name="T39" fmla="*/ 1296 h 129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291" h="1296">
                <a:moveTo>
                  <a:pt x="0" y="1109"/>
                </a:moveTo>
                <a:lnTo>
                  <a:pt x="304" y="1109"/>
                </a:lnTo>
                <a:lnTo>
                  <a:pt x="603" y="885"/>
                </a:lnTo>
                <a:lnTo>
                  <a:pt x="896" y="826"/>
                </a:lnTo>
                <a:lnTo>
                  <a:pt x="1206" y="0"/>
                </a:lnTo>
                <a:lnTo>
                  <a:pt x="1504" y="277"/>
                </a:lnTo>
                <a:lnTo>
                  <a:pt x="1803" y="645"/>
                </a:lnTo>
                <a:lnTo>
                  <a:pt x="2102" y="645"/>
                </a:lnTo>
                <a:lnTo>
                  <a:pt x="2400" y="970"/>
                </a:lnTo>
                <a:lnTo>
                  <a:pt x="2699" y="1296"/>
                </a:lnTo>
                <a:lnTo>
                  <a:pt x="2992" y="1205"/>
                </a:lnTo>
                <a:lnTo>
                  <a:pt x="3291" y="1290"/>
                </a:lnTo>
              </a:path>
            </a:pathLst>
          </a:cu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8751" name="Freeform 47"/>
          <p:cNvSpPr>
            <a:spLocks/>
          </p:cNvSpPr>
          <p:nvPr/>
        </p:nvSpPr>
        <p:spPr bwMode="auto">
          <a:xfrm>
            <a:off x="3751263" y="2717800"/>
            <a:ext cx="5214937" cy="2260600"/>
          </a:xfrm>
          <a:custGeom>
            <a:avLst/>
            <a:gdLst>
              <a:gd name="T0" fmla="*/ 0 w 3285"/>
              <a:gd name="T1" fmla="*/ 2147483646 h 1424"/>
              <a:gd name="T2" fmla="*/ 2147483646 w 3285"/>
              <a:gd name="T3" fmla="*/ 2147483646 h 1424"/>
              <a:gd name="T4" fmla="*/ 2147483646 w 3285"/>
              <a:gd name="T5" fmla="*/ 2147483646 h 1424"/>
              <a:gd name="T6" fmla="*/ 2147483646 w 3285"/>
              <a:gd name="T7" fmla="*/ 2147483646 h 1424"/>
              <a:gd name="T8" fmla="*/ 2147483646 w 3285"/>
              <a:gd name="T9" fmla="*/ 0 h 1424"/>
              <a:gd name="T10" fmla="*/ 2147483646 w 3285"/>
              <a:gd name="T11" fmla="*/ 2147483646 h 1424"/>
              <a:gd name="T12" fmla="*/ 2147483646 w 3285"/>
              <a:gd name="T13" fmla="*/ 2147483646 h 1424"/>
              <a:gd name="T14" fmla="*/ 2147483646 w 3285"/>
              <a:gd name="T15" fmla="*/ 2147483646 h 1424"/>
              <a:gd name="T16" fmla="*/ 2147483646 w 3285"/>
              <a:gd name="T17" fmla="*/ 2147483646 h 1424"/>
              <a:gd name="T18" fmla="*/ 2147483646 w 3285"/>
              <a:gd name="T19" fmla="*/ 2147483646 h 1424"/>
              <a:gd name="T20" fmla="*/ 2147483646 w 3285"/>
              <a:gd name="T21" fmla="*/ 2147483646 h 1424"/>
              <a:gd name="T22" fmla="*/ 2147483646 w 3285"/>
              <a:gd name="T23" fmla="*/ 2147483646 h 142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285"/>
              <a:gd name="T37" fmla="*/ 0 h 1424"/>
              <a:gd name="T38" fmla="*/ 3285 w 3285"/>
              <a:gd name="T39" fmla="*/ 1424 h 142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285" h="1424">
                <a:moveTo>
                  <a:pt x="0" y="725"/>
                </a:moveTo>
                <a:lnTo>
                  <a:pt x="298" y="1291"/>
                </a:lnTo>
                <a:lnTo>
                  <a:pt x="597" y="1365"/>
                </a:lnTo>
                <a:lnTo>
                  <a:pt x="896" y="448"/>
                </a:lnTo>
                <a:lnTo>
                  <a:pt x="1200" y="0"/>
                </a:lnTo>
                <a:lnTo>
                  <a:pt x="1498" y="315"/>
                </a:lnTo>
                <a:lnTo>
                  <a:pt x="1797" y="491"/>
                </a:lnTo>
                <a:lnTo>
                  <a:pt x="2096" y="587"/>
                </a:lnTo>
                <a:lnTo>
                  <a:pt x="2394" y="1003"/>
                </a:lnTo>
                <a:lnTo>
                  <a:pt x="2688" y="1280"/>
                </a:lnTo>
                <a:lnTo>
                  <a:pt x="2986" y="1333"/>
                </a:lnTo>
                <a:lnTo>
                  <a:pt x="3285" y="1424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8752" name="Freeform 48"/>
          <p:cNvSpPr>
            <a:spLocks/>
          </p:cNvSpPr>
          <p:nvPr/>
        </p:nvSpPr>
        <p:spPr bwMode="auto">
          <a:xfrm>
            <a:off x="3751263" y="2709863"/>
            <a:ext cx="5214937" cy="2039937"/>
          </a:xfrm>
          <a:custGeom>
            <a:avLst/>
            <a:gdLst>
              <a:gd name="T0" fmla="*/ 0 w 3285"/>
              <a:gd name="T1" fmla="*/ 2147483646 h 1285"/>
              <a:gd name="T2" fmla="*/ 2147483646 w 3285"/>
              <a:gd name="T3" fmla="*/ 2147483646 h 1285"/>
              <a:gd name="T4" fmla="*/ 2147483646 w 3285"/>
              <a:gd name="T5" fmla="*/ 2147483646 h 1285"/>
              <a:gd name="T6" fmla="*/ 2147483646 w 3285"/>
              <a:gd name="T7" fmla="*/ 2147483646 h 1285"/>
              <a:gd name="T8" fmla="*/ 2147483646 w 3285"/>
              <a:gd name="T9" fmla="*/ 0 h 1285"/>
              <a:gd name="T10" fmla="*/ 2147483646 w 3285"/>
              <a:gd name="T11" fmla="*/ 2147483646 h 1285"/>
              <a:gd name="T12" fmla="*/ 2147483646 w 3285"/>
              <a:gd name="T13" fmla="*/ 2147483646 h 1285"/>
              <a:gd name="T14" fmla="*/ 2147483646 w 3285"/>
              <a:gd name="T15" fmla="*/ 2147483646 h 1285"/>
              <a:gd name="T16" fmla="*/ 2147483646 w 3285"/>
              <a:gd name="T17" fmla="*/ 2147483646 h 1285"/>
              <a:gd name="T18" fmla="*/ 2147483646 w 3285"/>
              <a:gd name="T19" fmla="*/ 2147483646 h 1285"/>
              <a:gd name="T20" fmla="*/ 2147483646 w 3285"/>
              <a:gd name="T21" fmla="*/ 2147483646 h 1285"/>
              <a:gd name="T22" fmla="*/ 2147483646 w 3285"/>
              <a:gd name="T23" fmla="*/ 2147483646 h 128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285"/>
              <a:gd name="T37" fmla="*/ 0 h 1285"/>
              <a:gd name="T38" fmla="*/ 3285 w 3285"/>
              <a:gd name="T39" fmla="*/ 1285 h 128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285" h="1285">
                <a:moveTo>
                  <a:pt x="0" y="976"/>
                </a:moveTo>
                <a:lnTo>
                  <a:pt x="293" y="1285"/>
                </a:lnTo>
                <a:lnTo>
                  <a:pt x="597" y="1146"/>
                </a:lnTo>
                <a:lnTo>
                  <a:pt x="896" y="698"/>
                </a:lnTo>
                <a:lnTo>
                  <a:pt x="1200" y="0"/>
                </a:lnTo>
                <a:lnTo>
                  <a:pt x="1498" y="272"/>
                </a:lnTo>
                <a:lnTo>
                  <a:pt x="1797" y="538"/>
                </a:lnTo>
                <a:lnTo>
                  <a:pt x="2096" y="698"/>
                </a:lnTo>
                <a:lnTo>
                  <a:pt x="2394" y="981"/>
                </a:lnTo>
                <a:lnTo>
                  <a:pt x="2688" y="1285"/>
                </a:lnTo>
                <a:lnTo>
                  <a:pt x="2986" y="1285"/>
                </a:lnTo>
                <a:lnTo>
                  <a:pt x="3285" y="1285"/>
                </a:ln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7010400" y="1639888"/>
            <a:ext cx="2386013" cy="1631950"/>
            <a:chOff x="3656" y="1033"/>
            <a:chExt cx="1503" cy="1028"/>
          </a:xfrm>
        </p:grpSpPr>
        <p:sp>
          <p:nvSpPr>
            <p:cNvPr id="28681" name="Line 49"/>
            <p:cNvSpPr>
              <a:spLocks noChangeShapeType="1"/>
            </p:cNvSpPr>
            <p:nvPr/>
          </p:nvSpPr>
          <p:spPr bwMode="auto">
            <a:xfrm>
              <a:off x="3656" y="1432"/>
              <a:ext cx="41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82" name="Line 50"/>
            <p:cNvSpPr>
              <a:spLocks noChangeShapeType="1"/>
            </p:cNvSpPr>
            <p:nvPr/>
          </p:nvSpPr>
          <p:spPr bwMode="auto">
            <a:xfrm>
              <a:off x="3656" y="1912"/>
              <a:ext cx="416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83" name="Line 51"/>
            <p:cNvSpPr>
              <a:spLocks noChangeShapeType="1"/>
            </p:cNvSpPr>
            <p:nvPr/>
          </p:nvSpPr>
          <p:spPr bwMode="auto">
            <a:xfrm>
              <a:off x="3656" y="1672"/>
              <a:ext cx="416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84" name="Line 52"/>
            <p:cNvSpPr>
              <a:spLocks noChangeShapeType="1"/>
            </p:cNvSpPr>
            <p:nvPr/>
          </p:nvSpPr>
          <p:spPr bwMode="auto">
            <a:xfrm>
              <a:off x="3656" y="1192"/>
              <a:ext cx="41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757" name="Rectangle 53"/>
            <p:cNvSpPr>
              <a:spLocks noChangeArrowheads="1"/>
            </p:cNvSpPr>
            <p:nvPr/>
          </p:nvSpPr>
          <p:spPr bwMode="auto">
            <a:xfrm>
              <a:off x="4086" y="1033"/>
              <a:ext cx="1073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2006 Forecast</a:t>
              </a:r>
            </a:p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2005 Demand </a:t>
              </a:r>
            </a:p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2004 Demand</a:t>
              </a:r>
            </a:p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2003 Demand</a:t>
              </a:r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49" grpId="0" animBg="1"/>
      <p:bldP spid="328750" grpId="0" animBg="1"/>
      <p:bldP spid="328751" grpId="0" animBg="1"/>
      <p:bldP spid="3287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22475" y="354013"/>
            <a:ext cx="8145463" cy="9017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San Diego Hospital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935163" y="1943100"/>
            <a:ext cx="8250237" cy="4330700"/>
            <a:chOff x="259" y="1224"/>
            <a:chExt cx="5197" cy="2728"/>
          </a:xfrm>
        </p:grpSpPr>
        <p:grpSp>
          <p:nvGrpSpPr>
            <p:cNvPr id="29729" name="Group 43"/>
            <p:cNvGrpSpPr>
              <a:grpSpLocks/>
            </p:cNvGrpSpPr>
            <p:nvPr/>
          </p:nvGrpSpPr>
          <p:grpSpPr bwMode="auto">
            <a:xfrm>
              <a:off x="423" y="1224"/>
              <a:ext cx="5033" cy="2503"/>
              <a:chOff x="359" y="1424"/>
              <a:chExt cx="5033" cy="2503"/>
            </a:xfrm>
          </p:grpSpPr>
          <p:sp>
            <p:nvSpPr>
              <p:cNvPr id="172037" name="Rectangle 5"/>
              <p:cNvSpPr>
                <a:spLocks noChangeArrowheads="1"/>
              </p:cNvSpPr>
              <p:nvPr/>
            </p:nvSpPr>
            <p:spPr bwMode="auto">
              <a:xfrm>
                <a:off x="359" y="1456"/>
                <a:ext cx="627" cy="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1" fontAlgn="auto" hangingPunct="1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10,200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10,000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9,800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9,600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9,400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9,200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9,000 </a:t>
                </a:r>
                <a:r>
                  <a:rPr lang="en-US">
                    <a:latin typeface="+mn-lt"/>
                  </a:rPr>
                  <a:t>–</a:t>
                </a:r>
              </a:p>
            </p:txBody>
          </p:sp>
          <p:sp>
            <p:nvSpPr>
              <p:cNvPr id="29733" name="Freeform 4"/>
              <p:cNvSpPr>
                <a:spLocks/>
              </p:cNvSpPr>
              <p:nvPr/>
            </p:nvSpPr>
            <p:spPr bwMode="auto">
              <a:xfrm>
                <a:off x="848" y="1424"/>
                <a:ext cx="4544" cy="2136"/>
              </a:xfrm>
              <a:custGeom>
                <a:avLst/>
                <a:gdLst>
                  <a:gd name="T0" fmla="*/ 0 w 4544"/>
                  <a:gd name="T1" fmla="*/ 0 h 2136"/>
                  <a:gd name="T2" fmla="*/ 0 w 4544"/>
                  <a:gd name="T3" fmla="*/ 2136 h 2136"/>
                  <a:gd name="T4" fmla="*/ 4544 w 4544"/>
                  <a:gd name="T5" fmla="*/ 2136 h 2136"/>
                  <a:gd name="T6" fmla="*/ 0 60000 65536"/>
                  <a:gd name="T7" fmla="*/ 0 60000 65536"/>
                  <a:gd name="T8" fmla="*/ 0 60000 65536"/>
                  <a:gd name="T9" fmla="*/ 0 w 4544"/>
                  <a:gd name="T10" fmla="*/ 0 h 2136"/>
                  <a:gd name="T11" fmla="*/ 4544 w 4544"/>
                  <a:gd name="T12" fmla="*/ 2136 h 21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4" h="2136">
                    <a:moveTo>
                      <a:pt x="0" y="0"/>
                    </a:moveTo>
                    <a:lnTo>
                      <a:pt x="0" y="2136"/>
                    </a:lnTo>
                    <a:lnTo>
                      <a:pt x="4544" y="21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2038" name="Rectangle 6"/>
              <p:cNvSpPr>
                <a:spLocks noChangeArrowheads="1"/>
              </p:cNvSpPr>
              <p:nvPr/>
            </p:nvSpPr>
            <p:spPr bwMode="auto">
              <a:xfrm>
                <a:off x="920" y="3367"/>
                <a:ext cx="4392" cy="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ct val="20000"/>
                  </a:spcAft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  <a:defRPr/>
                </a:pPr>
                <a:r>
                  <a:rPr lang="en-US">
                    <a:latin typeface="+mn-lt"/>
                  </a:rPr>
                  <a:t>	|	|	|	|	|	|	|	|	|	|	|	|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Jan	Feb	Mar	Apr	May	June	July	Aug	Sept	Oct	Nov	Dec</a:t>
                </a:r>
              </a:p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67	68	69	70	71	72	73	74	75	76	77	78</a:t>
                </a:r>
              </a:p>
            </p:txBody>
          </p:sp>
        </p:grpSp>
        <p:sp>
          <p:nvSpPr>
            <p:cNvPr id="172077" name="Rectangle 45"/>
            <p:cNvSpPr>
              <a:spLocks noChangeArrowheads="1"/>
            </p:cNvSpPr>
            <p:nvPr/>
          </p:nvSpPr>
          <p:spPr bwMode="auto">
            <a:xfrm>
              <a:off x="2934" y="3719"/>
              <a:ext cx="5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Month</a:t>
              </a:r>
            </a:p>
          </p:txBody>
        </p:sp>
        <p:sp>
          <p:nvSpPr>
            <p:cNvPr id="172078" name="Rectangle 46"/>
            <p:cNvSpPr>
              <a:spLocks noChangeArrowheads="1"/>
            </p:cNvSpPr>
            <p:nvPr/>
          </p:nvSpPr>
          <p:spPr bwMode="auto">
            <a:xfrm rot="16200000">
              <a:off x="-106" y="2259"/>
              <a:ext cx="9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Inpatient Days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108325" y="3074988"/>
            <a:ext cx="6938963" cy="1309687"/>
            <a:chOff x="998" y="1937"/>
            <a:chExt cx="4371" cy="825"/>
          </a:xfrm>
        </p:grpSpPr>
        <p:grpSp>
          <p:nvGrpSpPr>
            <p:cNvPr id="29703" name="Group 42"/>
            <p:cNvGrpSpPr>
              <a:grpSpLocks/>
            </p:cNvGrpSpPr>
            <p:nvPr/>
          </p:nvGrpSpPr>
          <p:grpSpPr bwMode="auto">
            <a:xfrm>
              <a:off x="1184" y="2132"/>
              <a:ext cx="4040" cy="444"/>
              <a:chOff x="1120" y="2332"/>
              <a:chExt cx="4040" cy="444"/>
            </a:xfrm>
          </p:grpSpPr>
          <p:sp>
            <p:nvSpPr>
              <p:cNvPr id="29716" name="Line 29"/>
              <p:cNvSpPr>
                <a:spLocks noChangeShapeType="1"/>
              </p:cNvSpPr>
              <p:nvPr/>
            </p:nvSpPr>
            <p:spPr bwMode="auto">
              <a:xfrm flipV="1">
                <a:off x="1160" y="2376"/>
                <a:ext cx="3960" cy="364"/>
              </a:xfrm>
              <a:prstGeom prst="line">
                <a:avLst/>
              </a:prstGeom>
              <a:noFill/>
              <a:ln w="1016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717" name="Oval 30"/>
              <p:cNvSpPr>
                <a:spLocks noChangeArrowheads="1"/>
              </p:cNvSpPr>
              <p:nvPr/>
            </p:nvSpPr>
            <p:spPr bwMode="auto">
              <a:xfrm>
                <a:off x="1120" y="2696"/>
                <a:ext cx="80" cy="8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18" name="Oval 31"/>
              <p:cNvSpPr>
                <a:spLocks noChangeArrowheads="1"/>
              </p:cNvSpPr>
              <p:nvPr/>
            </p:nvSpPr>
            <p:spPr bwMode="auto">
              <a:xfrm>
                <a:off x="1480" y="2664"/>
                <a:ext cx="80" cy="8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19" name="Oval 32"/>
              <p:cNvSpPr>
                <a:spLocks noChangeArrowheads="1"/>
              </p:cNvSpPr>
              <p:nvPr/>
            </p:nvSpPr>
            <p:spPr bwMode="auto">
              <a:xfrm>
                <a:off x="1840" y="2632"/>
                <a:ext cx="80" cy="8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20" name="Oval 33"/>
              <p:cNvSpPr>
                <a:spLocks noChangeArrowheads="1"/>
              </p:cNvSpPr>
              <p:nvPr/>
            </p:nvSpPr>
            <p:spPr bwMode="auto">
              <a:xfrm>
                <a:off x="3280" y="2500"/>
                <a:ext cx="80" cy="8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21" name="Oval 34"/>
              <p:cNvSpPr>
                <a:spLocks noChangeArrowheads="1"/>
              </p:cNvSpPr>
              <p:nvPr/>
            </p:nvSpPr>
            <p:spPr bwMode="auto">
              <a:xfrm>
                <a:off x="4720" y="2364"/>
                <a:ext cx="80" cy="8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22" name="Oval 35"/>
              <p:cNvSpPr>
                <a:spLocks noChangeArrowheads="1"/>
              </p:cNvSpPr>
              <p:nvPr/>
            </p:nvSpPr>
            <p:spPr bwMode="auto">
              <a:xfrm>
                <a:off x="4360" y="2400"/>
                <a:ext cx="80" cy="8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23" name="Oval 36"/>
              <p:cNvSpPr>
                <a:spLocks noChangeArrowheads="1"/>
              </p:cNvSpPr>
              <p:nvPr/>
            </p:nvSpPr>
            <p:spPr bwMode="auto">
              <a:xfrm>
                <a:off x="3640" y="2464"/>
                <a:ext cx="80" cy="8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24" name="Oval 37"/>
              <p:cNvSpPr>
                <a:spLocks noChangeArrowheads="1"/>
              </p:cNvSpPr>
              <p:nvPr/>
            </p:nvSpPr>
            <p:spPr bwMode="auto">
              <a:xfrm>
                <a:off x="5080" y="2332"/>
                <a:ext cx="80" cy="8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25" name="Oval 38"/>
              <p:cNvSpPr>
                <a:spLocks noChangeArrowheads="1"/>
              </p:cNvSpPr>
              <p:nvPr/>
            </p:nvSpPr>
            <p:spPr bwMode="auto">
              <a:xfrm>
                <a:off x="2200" y="2596"/>
                <a:ext cx="80" cy="8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26" name="Oval 39"/>
              <p:cNvSpPr>
                <a:spLocks noChangeArrowheads="1"/>
              </p:cNvSpPr>
              <p:nvPr/>
            </p:nvSpPr>
            <p:spPr bwMode="auto">
              <a:xfrm>
                <a:off x="2560" y="2568"/>
                <a:ext cx="80" cy="8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27" name="Oval 40"/>
              <p:cNvSpPr>
                <a:spLocks noChangeArrowheads="1"/>
              </p:cNvSpPr>
              <p:nvPr/>
            </p:nvSpPr>
            <p:spPr bwMode="auto">
              <a:xfrm>
                <a:off x="2920" y="2532"/>
                <a:ext cx="80" cy="8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28" name="Oval 41"/>
              <p:cNvSpPr>
                <a:spLocks noChangeArrowheads="1"/>
              </p:cNvSpPr>
              <p:nvPr/>
            </p:nvSpPr>
            <p:spPr bwMode="auto">
              <a:xfrm>
                <a:off x="4000" y="2432"/>
                <a:ext cx="80" cy="8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72082" name="Rectangle 50"/>
            <p:cNvSpPr>
              <a:spLocks noChangeArrowheads="1"/>
            </p:cNvSpPr>
            <p:nvPr/>
          </p:nvSpPr>
          <p:spPr bwMode="auto">
            <a:xfrm>
              <a:off x="998" y="2273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9530</a:t>
              </a:r>
            </a:p>
          </p:txBody>
        </p:sp>
        <p:sp>
          <p:nvSpPr>
            <p:cNvPr id="172083" name="Rectangle 51"/>
            <p:cNvSpPr>
              <a:spLocks noChangeArrowheads="1"/>
            </p:cNvSpPr>
            <p:nvPr/>
          </p:nvSpPr>
          <p:spPr bwMode="auto">
            <a:xfrm>
              <a:off x="1366" y="2529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9551</a:t>
              </a:r>
            </a:p>
          </p:txBody>
        </p:sp>
        <p:sp>
          <p:nvSpPr>
            <p:cNvPr id="172084" name="Rectangle 52"/>
            <p:cNvSpPr>
              <a:spLocks noChangeArrowheads="1"/>
            </p:cNvSpPr>
            <p:nvPr/>
          </p:nvSpPr>
          <p:spPr bwMode="auto">
            <a:xfrm>
              <a:off x="1726" y="2200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9573</a:t>
              </a:r>
            </a:p>
          </p:txBody>
        </p:sp>
        <p:sp>
          <p:nvSpPr>
            <p:cNvPr id="172085" name="Rectangle 53"/>
            <p:cNvSpPr>
              <a:spLocks noChangeArrowheads="1"/>
            </p:cNvSpPr>
            <p:nvPr/>
          </p:nvSpPr>
          <p:spPr bwMode="auto">
            <a:xfrm>
              <a:off x="2086" y="2465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9594</a:t>
              </a:r>
            </a:p>
          </p:txBody>
        </p:sp>
        <p:sp>
          <p:nvSpPr>
            <p:cNvPr id="172086" name="Rectangle 54"/>
            <p:cNvSpPr>
              <a:spLocks noChangeArrowheads="1"/>
            </p:cNvSpPr>
            <p:nvPr/>
          </p:nvSpPr>
          <p:spPr bwMode="auto">
            <a:xfrm>
              <a:off x="2444" y="2144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9616</a:t>
              </a:r>
            </a:p>
          </p:txBody>
        </p:sp>
        <p:sp>
          <p:nvSpPr>
            <p:cNvPr id="172087" name="Rectangle 55"/>
            <p:cNvSpPr>
              <a:spLocks noChangeArrowheads="1"/>
            </p:cNvSpPr>
            <p:nvPr/>
          </p:nvSpPr>
          <p:spPr bwMode="auto">
            <a:xfrm>
              <a:off x="2800" y="240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9637</a:t>
              </a:r>
            </a:p>
          </p:txBody>
        </p:sp>
        <p:sp>
          <p:nvSpPr>
            <p:cNvPr id="172088" name="Rectangle 56"/>
            <p:cNvSpPr>
              <a:spLocks noChangeArrowheads="1"/>
            </p:cNvSpPr>
            <p:nvPr/>
          </p:nvSpPr>
          <p:spPr bwMode="auto">
            <a:xfrm>
              <a:off x="3166" y="2084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9659</a:t>
              </a:r>
            </a:p>
          </p:txBody>
        </p:sp>
        <p:sp>
          <p:nvSpPr>
            <p:cNvPr id="172089" name="Rectangle 57"/>
            <p:cNvSpPr>
              <a:spLocks noChangeArrowheads="1"/>
            </p:cNvSpPr>
            <p:nvPr/>
          </p:nvSpPr>
          <p:spPr bwMode="auto">
            <a:xfrm>
              <a:off x="3518" y="2327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9680</a:t>
              </a:r>
            </a:p>
          </p:txBody>
        </p:sp>
        <p:sp>
          <p:nvSpPr>
            <p:cNvPr id="172090" name="Rectangle 58"/>
            <p:cNvSpPr>
              <a:spLocks noChangeArrowheads="1"/>
            </p:cNvSpPr>
            <p:nvPr/>
          </p:nvSpPr>
          <p:spPr bwMode="auto">
            <a:xfrm>
              <a:off x="3878" y="2012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9702</a:t>
              </a:r>
            </a:p>
          </p:txBody>
        </p:sp>
        <p:sp>
          <p:nvSpPr>
            <p:cNvPr id="172091" name="Rectangle 59"/>
            <p:cNvSpPr>
              <a:spLocks noChangeArrowheads="1"/>
            </p:cNvSpPr>
            <p:nvPr/>
          </p:nvSpPr>
          <p:spPr bwMode="auto">
            <a:xfrm>
              <a:off x="4238" y="227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9723</a:t>
              </a:r>
            </a:p>
          </p:txBody>
        </p:sp>
        <p:sp>
          <p:nvSpPr>
            <p:cNvPr id="172092" name="Rectangle 60"/>
            <p:cNvSpPr>
              <a:spLocks noChangeArrowheads="1"/>
            </p:cNvSpPr>
            <p:nvPr/>
          </p:nvSpPr>
          <p:spPr bwMode="auto">
            <a:xfrm>
              <a:off x="4606" y="1937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9745</a:t>
              </a:r>
            </a:p>
          </p:txBody>
        </p:sp>
        <p:sp>
          <p:nvSpPr>
            <p:cNvPr id="172093" name="Rectangle 61"/>
            <p:cNvSpPr>
              <a:spLocks noChangeArrowheads="1"/>
            </p:cNvSpPr>
            <p:nvPr/>
          </p:nvSpPr>
          <p:spPr bwMode="auto">
            <a:xfrm>
              <a:off x="4958" y="2200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9766</a:t>
              </a:r>
            </a:p>
          </p:txBody>
        </p:sp>
      </p:grpSp>
      <p:sp>
        <p:nvSpPr>
          <p:cNvPr id="172095" name="Rectangle 63"/>
          <p:cNvSpPr>
            <a:spLocks noChangeArrowheads="1"/>
          </p:cNvSpPr>
          <p:nvPr/>
        </p:nvSpPr>
        <p:spPr bwMode="auto">
          <a:xfrm>
            <a:off x="8696325" y="6219825"/>
            <a:ext cx="1008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Figure 4.6</a:t>
            </a:r>
          </a:p>
        </p:txBody>
      </p:sp>
      <p:sp>
        <p:nvSpPr>
          <p:cNvPr id="172096" name="Rectangle 64"/>
          <p:cNvSpPr>
            <a:spLocks noChangeArrowheads="1"/>
          </p:cNvSpPr>
          <p:nvPr/>
        </p:nvSpPr>
        <p:spPr bwMode="auto">
          <a:xfrm>
            <a:off x="5203825" y="1487488"/>
            <a:ext cx="1208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Trend Data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95" grpId="0" autoUpdateAnimBg="0"/>
      <p:bldP spid="17209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2475" y="354013"/>
            <a:ext cx="8145463" cy="9017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San Diego Hospital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058988" y="1943100"/>
            <a:ext cx="8126412" cy="4330700"/>
            <a:chOff x="337" y="1224"/>
            <a:chExt cx="5119" cy="2728"/>
          </a:xfrm>
        </p:grpSpPr>
        <p:grpSp>
          <p:nvGrpSpPr>
            <p:cNvPr id="30740" name="Group 50"/>
            <p:cNvGrpSpPr>
              <a:grpSpLocks/>
            </p:cNvGrpSpPr>
            <p:nvPr/>
          </p:nvGrpSpPr>
          <p:grpSpPr bwMode="auto">
            <a:xfrm>
              <a:off x="570" y="1224"/>
              <a:ext cx="4886" cy="2503"/>
              <a:chOff x="570" y="1224"/>
              <a:chExt cx="4886" cy="2503"/>
            </a:xfrm>
          </p:grpSpPr>
          <p:sp>
            <p:nvSpPr>
              <p:cNvPr id="329733" name="Rectangle 5"/>
              <p:cNvSpPr>
                <a:spLocks noChangeArrowheads="1"/>
              </p:cNvSpPr>
              <p:nvPr/>
            </p:nvSpPr>
            <p:spPr bwMode="auto">
              <a:xfrm>
                <a:off x="570" y="1275"/>
                <a:ext cx="480" cy="2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1" fontAlgn="auto" hangingPunct="1">
                  <a:lnSpc>
                    <a:spcPct val="15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1.06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5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1.04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5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1.02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5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1.00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5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0.98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5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0.96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5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0.94 </a:t>
                </a:r>
                <a:r>
                  <a:rPr lang="en-US">
                    <a:latin typeface="+mn-lt"/>
                  </a:rPr>
                  <a:t>–</a:t>
                </a:r>
              </a:p>
              <a:p>
                <a:pPr algn="r" eaLnBrk="1" fontAlgn="auto" hangingPunct="1">
                  <a:lnSpc>
                    <a:spcPct val="15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latin typeface="+mn-lt"/>
                  </a:rPr>
                  <a:t>0.92 –</a:t>
                </a:r>
              </a:p>
            </p:txBody>
          </p:sp>
          <p:sp>
            <p:nvSpPr>
              <p:cNvPr id="30744" name="Freeform 6"/>
              <p:cNvSpPr>
                <a:spLocks/>
              </p:cNvSpPr>
              <p:nvPr/>
            </p:nvSpPr>
            <p:spPr bwMode="auto">
              <a:xfrm>
                <a:off x="912" y="1224"/>
                <a:ext cx="4544" cy="2136"/>
              </a:xfrm>
              <a:custGeom>
                <a:avLst/>
                <a:gdLst>
                  <a:gd name="T0" fmla="*/ 0 w 4544"/>
                  <a:gd name="T1" fmla="*/ 0 h 2136"/>
                  <a:gd name="T2" fmla="*/ 0 w 4544"/>
                  <a:gd name="T3" fmla="*/ 2136 h 2136"/>
                  <a:gd name="T4" fmla="*/ 4544 w 4544"/>
                  <a:gd name="T5" fmla="*/ 2136 h 2136"/>
                  <a:gd name="T6" fmla="*/ 0 60000 65536"/>
                  <a:gd name="T7" fmla="*/ 0 60000 65536"/>
                  <a:gd name="T8" fmla="*/ 0 60000 65536"/>
                  <a:gd name="T9" fmla="*/ 0 w 4544"/>
                  <a:gd name="T10" fmla="*/ 0 h 2136"/>
                  <a:gd name="T11" fmla="*/ 4544 w 4544"/>
                  <a:gd name="T12" fmla="*/ 2136 h 21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4" h="2136">
                    <a:moveTo>
                      <a:pt x="0" y="0"/>
                    </a:moveTo>
                    <a:lnTo>
                      <a:pt x="0" y="2136"/>
                    </a:lnTo>
                    <a:lnTo>
                      <a:pt x="4544" y="21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9735" name="Rectangle 7"/>
              <p:cNvSpPr>
                <a:spLocks noChangeArrowheads="1"/>
              </p:cNvSpPr>
              <p:nvPr/>
            </p:nvSpPr>
            <p:spPr bwMode="auto">
              <a:xfrm>
                <a:off x="984" y="3167"/>
                <a:ext cx="4392" cy="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ct val="20000"/>
                  </a:spcAft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  <a:defRPr/>
                </a:pPr>
                <a:r>
                  <a:rPr lang="en-US">
                    <a:latin typeface="+mn-lt"/>
                  </a:rPr>
                  <a:t>	|	|	|	|	|	|	|	|	|	|	|	|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Jan	Feb	Mar	Apr	May	June	July	Aug	Sept	Oct	Nov	Dec</a:t>
                </a:r>
              </a:p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67	68	69	70	71	72	73	74	75	76	77	78</a:t>
                </a:r>
              </a:p>
            </p:txBody>
          </p:sp>
        </p:grpSp>
        <p:sp>
          <p:nvSpPr>
            <p:cNvPr id="329736" name="Rectangle 8"/>
            <p:cNvSpPr>
              <a:spLocks noChangeArrowheads="1"/>
            </p:cNvSpPr>
            <p:nvPr/>
          </p:nvSpPr>
          <p:spPr bwMode="auto">
            <a:xfrm>
              <a:off x="2934" y="3719"/>
              <a:ext cx="5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Month</a:t>
              </a:r>
            </a:p>
          </p:txBody>
        </p:sp>
        <p:sp>
          <p:nvSpPr>
            <p:cNvPr id="329737" name="Rectangle 9"/>
            <p:cNvSpPr>
              <a:spLocks noChangeArrowheads="1"/>
            </p:cNvSpPr>
            <p:nvPr/>
          </p:nvSpPr>
          <p:spPr bwMode="auto">
            <a:xfrm rot="16200000">
              <a:off x="-309" y="2250"/>
              <a:ext cx="15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Index for Inpatient Days</a:t>
              </a:r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3159125" y="2360613"/>
            <a:ext cx="6829425" cy="2516187"/>
            <a:chOff x="1030" y="1487"/>
            <a:chExt cx="4302" cy="1585"/>
          </a:xfrm>
        </p:grpSpPr>
        <p:sp>
          <p:nvSpPr>
            <p:cNvPr id="30727" name="Freeform 61"/>
            <p:cNvSpPr>
              <a:spLocks/>
            </p:cNvSpPr>
            <p:nvPr/>
          </p:nvSpPr>
          <p:spPr bwMode="auto">
            <a:xfrm>
              <a:off x="1224" y="1744"/>
              <a:ext cx="3960" cy="1072"/>
            </a:xfrm>
            <a:custGeom>
              <a:avLst/>
              <a:gdLst>
                <a:gd name="T0" fmla="*/ 0 w 3960"/>
                <a:gd name="T1" fmla="*/ 0 h 1072"/>
                <a:gd name="T2" fmla="*/ 360 w 3960"/>
                <a:gd name="T3" fmla="*/ 936 h 1072"/>
                <a:gd name="T4" fmla="*/ 720 w 3960"/>
                <a:gd name="T5" fmla="*/ 264 h 1072"/>
                <a:gd name="T6" fmla="*/ 1080 w 3960"/>
                <a:gd name="T7" fmla="*/ 400 h 1072"/>
                <a:gd name="T8" fmla="*/ 1440 w 3960"/>
                <a:gd name="T9" fmla="*/ 672 h 1072"/>
                <a:gd name="T10" fmla="*/ 1800 w 3960"/>
                <a:gd name="T11" fmla="*/ 672 h 1072"/>
                <a:gd name="T12" fmla="*/ 2160 w 3960"/>
                <a:gd name="T13" fmla="*/ 128 h 1072"/>
                <a:gd name="T14" fmla="*/ 2520 w 3960"/>
                <a:gd name="T15" fmla="*/ 0 h 1072"/>
                <a:gd name="T16" fmla="*/ 2880 w 3960"/>
                <a:gd name="T17" fmla="*/ 928 h 1072"/>
                <a:gd name="T18" fmla="*/ 3240 w 3960"/>
                <a:gd name="T19" fmla="*/ 536 h 1072"/>
                <a:gd name="T20" fmla="*/ 3600 w 3960"/>
                <a:gd name="T21" fmla="*/ 1072 h 1072"/>
                <a:gd name="T22" fmla="*/ 3960 w 3960"/>
                <a:gd name="T23" fmla="*/ 800 h 10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60"/>
                <a:gd name="T37" fmla="*/ 0 h 1072"/>
                <a:gd name="T38" fmla="*/ 3960 w 3960"/>
                <a:gd name="T39" fmla="*/ 1072 h 10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60" h="1072">
                  <a:moveTo>
                    <a:pt x="0" y="0"/>
                  </a:moveTo>
                  <a:lnTo>
                    <a:pt x="360" y="936"/>
                  </a:lnTo>
                  <a:lnTo>
                    <a:pt x="720" y="264"/>
                  </a:lnTo>
                  <a:lnTo>
                    <a:pt x="1080" y="400"/>
                  </a:lnTo>
                  <a:lnTo>
                    <a:pt x="1440" y="672"/>
                  </a:lnTo>
                  <a:lnTo>
                    <a:pt x="1800" y="672"/>
                  </a:lnTo>
                  <a:lnTo>
                    <a:pt x="2160" y="128"/>
                  </a:lnTo>
                  <a:lnTo>
                    <a:pt x="2520" y="0"/>
                  </a:lnTo>
                  <a:lnTo>
                    <a:pt x="2880" y="928"/>
                  </a:lnTo>
                  <a:lnTo>
                    <a:pt x="3240" y="536"/>
                  </a:lnTo>
                  <a:lnTo>
                    <a:pt x="3600" y="1072"/>
                  </a:lnTo>
                  <a:lnTo>
                    <a:pt x="3960" y="800"/>
                  </a:lnTo>
                </a:path>
              </a:pathLst>
            </a:custGeom>
            <a:noFill/>
            <a:ln w="1016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9790" name="Rectangle 62"/>
            <p:cNvSpPr>
              <a:spLocks noChangeArrowheads="1"/>
            </p:cNvSpPr>
            <p:nvPr/>
          </p:nvSpPr>
          <p:spPr bwMode="auto">
            <a:xfrm>
              <a:off x="1030" y="1503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1.04</a:t>
              </a:r>
            </a:p>
          </p:txBody>
        </p:sp>
        <p:sp>
          <p:nvSpPr>
            <p:cNvPr id="329791" name="Rectangle 63"/>
            <p:cNvSpPr>
              <a:spLocks noChangeArrowheads="1"/>
            </p:cNvSpPr>
            <p:nvPr/>
          </p:nvSpPr>
          <p:spPr bwMode="auto">
            <a:xfrm>
              <a:off x="1742" y="1743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1.02</a:t>
              </a:r>
            </a:p>
          </p:txBody>
        </p:sp>
        <p:sp>
          <p:nvSpPr>
            <p:cNvPr id="329792" name="Rectangle 64"/>
            <p:cNvSpPr>
              <a:spLocks noChangeArrowheads="1"/>
            </p:cNvSpPr>
            <p:nvPr/>
          </p:nvSpPr>
          <p:spPr bwMode="auto">
            <a:xfrm>
              <a:off x="2118" y="1879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1.01</a:t>
              </a:r>
            </a:p>
          </p:txBody>
        </p:sp>
        <p:sp>
          <p:nvSpPr>
            <p:cNvPr id="329793" name="Rectangle 65"/>
            <p:cNvSpPr>
              <a:spLocks noChangeArrowheads="1"/>
            </p:cNvSpPr>
            <p:nvPr/>
          </p:nvSpPr>
          <p:spPr bwMode="auto">
            <a:xfrm>
              <a:off x="2478" y="2111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0.99</a:t>
              </a:r>
            </a:p>
          </p:txBody>
        </p:sp>
        <p:sp>
          <p:nvSpPr>
            <p:cNvPr id="329794" name="Rectangle 66"/>
            <p:cNvSpPr>
              <a:spLocks noChangeArrowheads="1"/>
            </p:cNvSpPr>
            <p:nvPr/>
          </p:nvSpPr>
          <p:spPr bwMode="auto">
            <a:xfrm>
              <a:off x="3166" y="1607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1.03</a:t>
              </a:r>
            </a:p>
          </p:txBody>
        </p:sp>
        <p:sp>
          <p:nvSpPr>
            <p:cNvPr id="329795" name="Rectangle 67"/>
            <p:cNvSpPr>
              <a:spLocks noChangeArrowheads="1"/>
            </p:cNvSpPr>
            <p:nvPr/>
          </p:nvSpPr>
          <p:spPr bwMode="auto">
            <a:xfrm>
              <a:off x="3534" y="1487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1.04</a:t>
              </a:r>
            </a:p>
          </p:txBody>
        </p:sp>
        <p:sp>
          <p:nvSpPr>
            <p:cNvPr id="329796" name="Rectangle 68"/>
            <p:cNvSpPr>
              <a:spLocks noChangeArrowheads="1"/>
            </p:cNvSpPr>
            <p:nvPr/>
          </p:nvSpPr>
          <p:spPr bwMode="auto">
            <a:xfrm>
              <a:off x="4262" y="2023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1.00</a:t>
              </a:r>
            </a:p>
          </p:txBody>
        </p:sp>
        <p:sp>
          <p:nvSpPr>
            <p:cNvPr id="329797" name="Rectangle 69"/>
            <p:cNvSpPr>
              <a:spLocks noChangeArrowheads="1"/>
            </p:cNvSpPr>
            <p:nvPr/>
          </p:nvSpPr>
          <p:spPr bwMode="auto">
            <a:xfrm>
              <a:off x="4958" y="2295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0.98</a:t>
              </a:r>
            </a:p>
          </p:txBody>
        </p:sp>
        <p:sp>
          <p:nvSpPr>
            <p:cNvPr id="329798" name="Rectangle 70"/>
            <p:cNvSpPr>
              <a:spLocks noChangeArrowheads="1"/>
            </p:cNvSpPr>
            <p:nvPr/>
          </p:nvSpPr>
          <p:spPr bwMode="auto">
            <a:xfrm>
              <a:off x="1374" y="2711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0.97</a:t>
              </a:r>
            </a:p>
          </p:txBody>
        </p:sp>
        <p:sp>
          <p:nvSpPr>
            <p:cNvPr id="329799" name="Rectangle 71"/>
            <p:cNvSpPr>
              <a:spLocks noChangeArrowheads="1"/>
            </p:cNvSpPr>
            <p:nvPr/>
          </p:nvSpPr>
          <p:spPr bwMode="auto">
            <a:xfrm>
              <a:off x="2822" y="2439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0.99</a:t>
              </a:r>
            </a:p>
          </p:txBody>
        </p:sp>
        <p:sp>
          <p:nvSpPr>
            <p:cNvPr id="329800" name="Rectangle 72"/>
            <p:cNvSpPr>
              <a:spLocks noChangeArrowheads="1"/>
            </p:cNvSpPr>
            <p:nvPr/>
          </p:nvSpPr>
          <p:spPr bwMode="auto">
            <a:xfrm>
              <a:off x="3902" y="2687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0.97</a:t>
              </a:r>
            </a:p>
          </p:txBody>
        </p:sp>
        <p:sp>
          <p:nvSpPr>
            <p:cNvPr id="329801" name="Rectangle 73"/>
            <p:cNvSpPr>
              <a:spLocks noChangeArrowheads="1"/>
            </p:cNvSpPr>
            <p:nvPr/>
          </p:nvSpPr>
          <p:spPr bwMode="auto">
            <a:xfrm>
              <a:off x="4622" y="2839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0.96</a:t>
              </a:r>
            </a:p>
          </p:txBody>
        </p:sp>
      </p:grpSp>
      <p:sp>
        <p:nvSpPr>
          <p:cNvPr id="329803" name="Rectangle 75"/>
          <p:cNvSpPr>
            <a:spLocks noChangeArrowheads="1"/>
          </p:cNvSpPr>
          <p:nvPr/>
        </p:nvSpPr>
        <p:spPr bwMode="auto">
          <a:xfrm>
            <a:off x="8696325" y="6219825"/>
            <a:ext cx="1008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Figure 4.7</a:t>
            </a:r>
          </a:p>
        </p:txBody>
      </p:sp>
      <p:sp>
        <p:nvSpPr>
          <p:cNvPr id="329804" name="Rectangle 76"/>
          <p:cNvSpPr>
            <a:spLocks noChangeArrowheads="1"/>
          </p:cNvSpPr>
          <p:nvPr/>
        </p:nvSpPr>
        <p:spPr bwMode="auto">
          <a:xfrm>
            <a:off x="4772025" y="1487488"/>
            <a:ext cx="1724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Seasonal Indices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803" grpId="0" autoUpdateAnimBg="0"/>
      <p:bldP spid="32980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22475" y="354013"/>
            <a:ext cx="8145463" cy="9017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San Diego Hospital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38338" y="1943100"/>
            <a:ext cx="8247062" cy="4330700"/>
            <a:chOff x="261" y="1224"/>
            <a:chExt cx="5195" cy="2728"/>
          </a:xfrm>
        </p:grpSpPr>
        <p:grpSp>
          <p:nvGrpSpPr>
            <p:cNvPr id="31764" name="Group 4"/>
            <p:cNvGrpSpPr>
              <a:grpSpLocks/>
            </p:cNvGrpSpPr>
            <p:nvPr/>
          </p:nvGrpSpPr>
          <p:grpSpPr bwMode="auto">
            <a:xfrm>
              <a:off x="423" y="1224"/>
              <a:ext cx="5033" cy="2503"/>
              <a:chOff x="359" y="1424"/>
              <a:chExt cx="5033" cy="2503"/>
            </a:xfrm>
          </p:grpSpPr>
          <p:sp>
            <p:nvSpPr>
              <p:cNvPr id="330757" name="Rectangle 5"/>
              <p:cNvSpPr>
                <a:spLocks noChangeArrowheads="1"/>
              </p:cNvSpPr>
              <p:nvPr/>
            </p:nvSpPr>
            <p:spPr bwMode="auto">
              <a:xfrm>
                <a:off x="359" y="1456"/>
                <a:ext cx="627" cy="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1" fontAlgn="auto" hangingPunct="1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10,200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10,000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9,800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9,600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9,400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9,200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r" eaLnBrk="1" fontAlgn="auto" hangingPunct="1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9,000 </a:t>
                </a:r>
                <a:r>
                  <a:rPr lang="en-US">
                    <a:latin typeface="+mn-lt"/>
                  </a:rPr>
                  <a:t>–</a:t>
                </a:r>
              </a:p>
            </p:txBody>
          </p:sp>
          <p:sp>
            <p:nvSpPr>
              <p:cNvPr id="31768" name="Freeform 6"/>
              <p:cNvSpPr>
                <a:spLocks/>
              </p:cNvSpPr>
              <p:nvPr/>
            </p:nvSpPr>
            <p:spPr bwMode="auto">
              <a:xfrm>
                <a:off x="848" y="1424"/>
                <a:ext cx="4544" cy="2136"/>
              </a:xfrm>
              <a:custGeom>
                <a:avLst/>
                <a:gdLst>
                  <a:gd name="T0" fmla="*/ 0 w 4544"/>
                  <a:gd name="T1" fmla="*/ 0 h 2136"/>
                  <a:gd name="T2" fmla="*/ 0 w 4544"/>
                  <a:gd name="T3" fmla="*/ 2136 h 2136"/>
                  <a:gd name="T4" fmla="*/ 4544 w 4544"/>
                  <a:gd name="T5" fmla="*/ 2136 h 2136"/>
                  <a:gd name="T6" fmla="*/ 0 60000 65536"/>
                  <a:gd name="T7" fmla="*/ 0 60000 65536"/>
                  <a:gd name="T8" fmla="*/ 0 60000 65536"/>
                  <a:gd name="T9" fmla="*/ 0 w 4544"/>
                  <a:gd name="T10" fmla="*/ 0 h 2136"/>
                  <a:gd name="T11" fmla="*/ 4544 w 4544"/>
                  <a:gd name="T12" fmla="*/ 2136 h 21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4" h="2136">
                    <a:moveTo>
                      <a:pt x="0" y="0"/>
                    </a:moveTo>
                    <a:lnTo>
                      <a:pt x="0" y="2136"/>
                    </a:lnTo>
                    <a:lnTo>
                      <a:pt x="4544" y="21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30759" name="Rectangle 7"/>
              <p:cNvSpPr>
                <a:spLocks noChangeArrowheads="1"/>
              </p:cNvSpPr>
              <p:nvPr/>
            </p:nvSpPr>
            <p:spPr bwMode="auto">
              <a:xfrm>
                <a:off x="920" y="3367"/>
                <a:ext cx="4392" cy="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ct val="20000"/>
                  </a:spcAft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  <a:defRPr/>
                </a:pPr>
                <a:r>
                  <a:rPr lang="en-US">
                    <a:latin typeface="+mn-lt"/>
                  </a:rPr>
                  <a:t>	|	|	|	|	|	|	|	|	|	|	|	|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Jan	Feb	Mar	Apr	May	June	July	Aug	Sept	Oct	Nov	Dec</a:t>
                </a:r>
              </a:p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67	68	69	70	71	72	73	74	75	76	77	78</a:t>
                </a:r>
              </a:p>
            </p:txBody>
          </p:sp>
        </p:grpSp>
        <p:sp>
          <p:nvSpPr>
            <p:cNvPr id="330760" name="Rectangle 8"/>
            <p:cNvSpPr>
              <a:spLocks noChangeArrowheads="1"/>
            </p:cNvSpPr>
            <p:nvPr/>
          </p:nvSpPr>
          <p:spPr bwMode="auto">
            <a:xfrm>
              <a:off x="2934" y="3719"/>
              <a:ext cx="5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Month</a:t>
              </a:r>
            </a:p>
          </p:txBody>
        </p:sp>
        <p:sp>
          <p:nvSpPr>
            <p:cNvPr id="330761" name="Rectangle 9"/>
            <p:cNvSpPr>
              <a:spLocks noChangeArrowheads="1"/>
            </p:cNvSpPr>
            <p:nvPr/>
          </p:nvSpPr>
          <p:spPr bwMode="auto">
            <a:xfrm rot="16200000">
              <a:off x="-104" y="2257"/>
              <a:ext cx="9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Inpatient Days</a:t>
              </a:r>
            </a:p>
          </p:txBody>
        </p:sp>
      </p:grpSp>
      <p:sp>
        <p:nvSpPr>
          <p:cNvPr id="330789" name="Rectangle 37"/>
          <p:cNvSpPr>
            <a:spLocks noChangeArrowheads="1"/>
          </p:cNvSpPr>
          <p:nvPr/>
        </p:nvSpPr>
        <p:spPr bwMode="auto">
          <a:xfrm>
            <a:off x="8696325" y="6219825"/>
            <a:ext cx="1008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Figure 4.8</a:t>
            </a: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133725" y="2300288"/>
            <a:ext cx="6900863" cy="2605087"/>
            <a:chOff x="1014" y="1449"/>
            <a:chExt cx="4347" cy="1641"/>
          </a:xfrm>
        </p:grpSpPr>
        <p:sp>
          <p:nvSpPr>
            <p:cNvPr id="330777" name="Rectangle 25"/>
            <p:cNvSpPr>
              <a:spLocks noChangeArrowheads="1"/>
            </p:cNvSpPr>
            <p:nvPr/>
          </p:nvSpPr>
          <p:spPr bwMode="auto">
            <a:xfrm>
              <a:off x="1014" y="1697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9911</a:t>
              </a:r>
            </a:p>
          </p:txBody>
        </p:sp>
        <p:sp>
          <p:nvSpPr>
            <p:cNvPr id="330778" name="Rectangle 26"/>
            <p:cNvSpPr>
              <a:spLocks noChangeArrowheads="1"/>
            </p:cNvSpPr>
            <p:nvPr/>
          </p:nvSpPr>
          <p:spPr bwMode="auto">
            <a:xfrm>
              <a:off x="1614" y="2857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9265</a:t>
              </a:r>
            </a:p>
          </p:txBody>
        </p:sp>
        <p:sp>
          <p:nvSpPr>
            <p:cNvPr id="330779" name="Rectangle 27"/>
            <p:cNvSpPr>
              <a:spLocks noChangeArrowheads="1"/>
            </p:cNvSpPr>
            <p:nvPr/>
          </p:nvSpPr>
          <p:spPr bwMode="auto">
            <a:xfrm>
              <a:off x="1726" y="1920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9764</a:t>
              </a:r>
            </a:p>
          </p:txBody>
        </p:sp>
        <p:sp>
          <p:nvSpPr>
            <p:cNvPr id="330780" name="Rectangle 28"/>
            <p:cNvSpPr>
              <a:spLocks noChangeArrowheads="1"/>
            </p:cNvSpPr>
            <p:nvPr/>
          </p:nvSpPr>
          <p:spPr bwMode="auto">
            <a:xfrm>
              <a:off x="2438" y="2553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9520</a:t>
              </a:r>
            </a:p>
          </p:txBody>
        </p:sp>
        <p:sp>
          <p:nvSpPr>
            <p:cNvPr id="330781" name="Rectangle 29"/>
            <p:cNvSpPr>
              <a:spLocks noChangeArrowheads="1"/>
            </p:cNvSpPr>
            <p:nvPr/>
          </p:nvSpPr>
          <p:spPr bwMode="auto">
            <a:xfrm>
              <a:off x="2172" y="2040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9691</a:t>
              </a:r>
            </a:p>
          </p:txBody>
        </p:sp>
        <p:sp>
          <p:nvSpPr>
            <p:cNvPr id="330782" name="Rectangle 30"/>
            <p:cNvSpPr>
              <a:spLocks noChangeArrowheads="1"/>
            </p:cNvSpPr>
            <p:nvPr/>
          </p:nvSpPr>
          <p:spPr bwMode="auto">
            <a:xfrm>
              <a:off x="3888" y="272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9411</a:t>
              </a:r>
            </a:p>
          </p:txBody>
        </p:sp>
        <p:sp>
          <p:nvSpPr>
            <p:cNvPr id="330783" name="Rectangle 31"/>
            <p:cNvSpPr>
              <a:spLocks noChangeArrowheads="1"/>
            </p:cNvSpPr>
            <p:nvPr/>
          </p:nvSpPr>
          <p:spPr bwMode="auto">
            <a:xfrm>
              <a:off x="3054" y="1628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9949</a:t>
              </a:r>
            </a:p>
          </p:txBody>
        </p:sp>
        <p:sp>
          <p:nvSpPr>
            <p:cNvPr id="330784" name="Rectangle 32"/>
            <p:cNvSpPr>
              <a:spLocks noChangeArrowheads="1"/>
            </p:cNvSpPr>
            <p:nvPr/>
          </p:nvSpPr>
          <p:spPr bwMode="auto">
            <a:xfrm>
              <a:off x="4246" y="1959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9724</a:t>
              </a:r>
            </a:p>
          </p:txBody>
        </p:sp>
        <p:sp>
          <p:nvSpPr>
            <p:cNvPr id="330785" name="Rectangle 33"/>
            <p:cNvSpPr>
              <a:spLocks noChangeArrowheads="1"/>
            </p:cNvSpPr>
            <p:nvPr/>
          </p:nvSpPr>
          <p:spPr bwMode="auto">
            <a:xfrm>
              <a:off x="2806" y="2524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9542</a:t>
              </a:r>
            </a:p>
          </p:txBody>
        </p:sp>
        <p:sp>
          <p:nvSpPr>
            <p:cNvPr id="330786" name="Rectangle 34"/>
            <p:cNvSpPr>
              <a:spLocks noChangeArrowheads="1"/>
            </p:cNvSpPr>
            <p:nvPr/>
          </p:nvSpPr>
          <p:spPr bwMode="auto">
            <a:xfrm>
              <a:off x="4614" y="2823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9355</a:t>
              </a:r>
            </a:p>
          </p:txBody>
        </p:sp>
        <p:sp>
          <p:nvSpPr>
            <p:cNvPr id="330787" name="Rectangle 35"/>
            <p:cNvSpPr>
              <a:spLocks noChangeArrowheads="1"/>
            </p:cNvSpPr>
            <p:nvPr/>
          </p:nvSpPr>
          <p:spPr bwMode="auto">
            <a:xfrm>
              <a:off x="3478" y="1449"/>
              <a:ext cx="4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10068</a:t>
              </a:r>
            </a:p>
          </p:txBody>
        </p:sp>
        <p:sp>
          <p:nvSpPr>
            <p:cNvPr id="330788" name="Rectangle 36"/>
            <p:cNvSpPr>
              <a:spLocks noChangeArrowheads="1"/>
            </p:cNvSpPr>
            <p:nvPr/>
          </p:nvSpPr>
          <p:spPr bwMode="auto">
            <a:xfrm>
              <a:off x="4950" y="2224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9572</a:t>
              </a:r>
            </a:p>
          </p:txBody>
        </p:sp>
        <p:sp>
          <p:nvSpPr>
            <p:cNvPr id="31763" name="Freeform 61"/>
            <p:cNvSpPr>
              <a:spLocks/>
            </p:cNvSpPr>
            <p:nvPr/>
          </p:nvSpPr>
          <p:spPr bwMode="auto">
            <a:xfrm>
              <a:off x="1220" y="1707"/>
              <a:ext cx="3969" cy="1249"/>
            </a:xfrm>
            <a:custGeom>
              <a:avLst/>
              <a:gdLst>
                <a:gd name="T0" fmla="*/ 0 w 3969"/>
                <a:gd name="T1" fmla="*/ 217 h 1249"/>
                <a:gd name="T2" fmla="*/ 364 w 3969"/>
                <a:gd name="T3" fmla="*/ 1249 h 1249"/>
                <a:gd name="T4" fmla="*/ 724 w 3969"/>
                <a:gd name="T5" fmla="*/ 469 h 1249"/>
                <a:gd name="T6" fmla="*/ 1088 w 3969"/>
                <a:gd name="T7" fmla="*/ 585 h 1249"/>
                <a:gd name="T8" fmla="*/ 1444 w 3969"/>
                <a:gd name="T9" fmla="*/ 825 h 1249"/>
                <a:gd name="T10" fmla="*/ 1804 w 3969"/>
                <a:gd name="T11" fmla="*/ 801 h 1249"/>
                <a:gd name="T12" fmla="*/ 2168 w 3969"/>
                <a:gd name="T13" fmla="*/ 161 h 1249"/>
                <a:gd name="T14" fmla="*/ 2524 w 3969"/>
                <a:gd name="T15" fmla="*/ 0 h 1249"/>
                <a:gd name="T16" fmla="*/ 2887 w 3969"/>
                <a:gd name="T17" fmla="*/ 1002 h 1249"/>
                <a:gd name="T18" fmla="*/ 3244 w 3969"/>
                <a:gd name="T19" fmla="*/ 506 h 1249"/>
                <a:gd name="T20" fmla="*/ 3612 w 3969"/>
                <a:gd name="T21" fmla="*/ 1104 h 1249"/>
                <a:gd name="T22" fmla="*/ 3969 w 3969"/>
                <a:gd name="T23" fmla="*/ 768 h 12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69"/>
                <a:gd name="T37" fmla="*/ 0 h 1249"/>
                <a:gd name="T38" fmla="*/ 3969 w 3969"/>
                <a:gd name="T39" fmla="*/ 1249 h 12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69" h="1249">
                  <a:moveTo>
                    <a:pt x="0" y="217"/>
                  </a:moveTo>
                  <a:lnTo>
                    <a:pt x="364" y="1249"/>
                  </a:lnTo>
                  <a:lnTo>
                    <a:pt x="724" y="469"/>
                  </a:lnTo>
                  <a:lnTo>
                    <a:pt x="1088" y="585"/>
                  </a:lnTo>
                  <a:lnTo>
                    <a:pt x="1444" y="825"/>
                  </a:lnTo>
                  <a:lnTo>
                    <a:pt x="1804" y="801"/>
                  </a:lnTo>
                  <a:lnTo>
                    <a:pt x="2168" y="161"/>
                  </a:lnTo>
                  <a:lnTo>
                    <a:pt x="2524" y="0"/>
                  </a:lnTo>
                  <a:lnTo>
                    <a:pt x="2887" y="1002"/>
                  </a:lnTo>
                  <a:lnTo>
                    <a:pt x="3244" y="506"/>
                  </a:lnTo>
                  <a:lnTo>
                    <a:pt x="3612" y="1104"/>
                  </a:lnTo>
                  <a:lnTo>
                    <a:pt x="3969" y="768"/>
                  </a:lnTo>
                </a:path>
              </a:pathLst>
            </a:custGeom>
            <a:noFill/>
            <a:ln w="1016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30815" name="Rectangle 63"/>
          <p:cNvSpPr>
            <a:spLocks noChangeArrowheads="1"/>
          </p:cNvSpPr>
          <p:nvPr/>
        </p:nvSpPr>
        <p:spPr bwMode="auto">
          <a:xfrm>
            <a:off x="3095625" y="1487488"/>
            <a:ext cx="3863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Combined Trend and Seasonal Forecast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89" grpId="0" autoUpdateAnimBg="0"/>
      <p:bldP spid="33081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27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Associative Forecasting</a:t>
            </a:r>
          </a:p>
        </p:txBody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2130425" y="1843088"/>
            <a:ext cx="793115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Used when changes in one or more independent variables can be used to predict the changes in the dependent variable</a:t>
            </a:r>
          </a:p>
        </p:txBody>
      </p:sp>
      <p:sp>
        <p:nvSpPr>
          <p:cNvPr id="331781" name="Rectangle 5"/>
          <p:cNvSpPr>
            <a:spLocks noChangeArrowheads="1"/>
          </p:cNvSpPr>
          <p:nvPr/>
        </p:nvSpPr>
        <p:spPr bwMode="auto">
          <a:xfrm>
            <a:off x="3044825" y="3494088"/>
            <a:ext cx="605948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Most common technique is linear regression analysis</a:t>
            </a:r>
          </a:p>
        </p:txBody>
      </p:sp>
      <p:sp>
        <p:nvSpPr>
          <p:cNvPr id="331782" name="Rectangle 6"/>
          <p:cNvSpPr>
            <a:spLocks noChangeArrowheads="1"/>
          </p:cNvSpPr>
          <p:nvPr/>
        </p:nvSpPr>
        <p:spPr bwMode="auto">
          <a:xfrm>
            <a:off x="2536825" y="4802188"/>
            <a:ext cx="708183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We apply this technique just as we did in the time series example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 autoUpdateAnimBg="0"/>
      <p:bldP spid="331781" grpId="0" autoUpdateAnimBg="0"/>
      <p:bldP spid="3317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890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lIns="91427" tIns="45713" rIns="91427" bIns="45713"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Trend Projections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2352675" y="1893888"/>
            <a:ext cx="74866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Fitting a trend line to historical data points to project into the medium-to-long-range</a:t>
            </a: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2352675" y="2959100"/>
            <a:ext cx="747871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Linear trends can be found using the least squares technique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192713" y="3963988"/>
            <a:ext cx="1541462" cy="600075"/>
            <a:chOff x="2311" y="2633"/>
            <a:chExt cx="971" cy="378"/>
          </a:xfrm>
        </p:grpSpPr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2311" y="2681"/>
              <a:ext cx="9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 = a + bx</a:t>
              </a:r>
            </a:p>
          </p:txBody>
        </p:sp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2326" y="263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^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473325" y="4646613"/>
            <a:ext cx="7243763" cy="1387475"/>
            <a:chOff x="598" y="2927"/>
            <a:chExt cx="4563" cy="874"/>
          </a:xfrm>
        </p:grpSpPr>
        <p:sp>
          <p:nvSpPr>
            <p:cNvPr id="148490" name="Rectangle 10"/>
            <p:cNvSpPr>
              <a:spLocks noChangeArrowheads="1"/>
            </p:cNvSpPr>
            <p:nvPr/>
          </p:nvSpPr>
          <p:spPr bwMode="auto">
            <a:xfrm>
              <a:off x="598" y="3001"/>
              <a:ext cx="4563" cy="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816100" indent="-18161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1333500" algn="r"/>
                  <a:tab pos="15240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where y	= computed value of the variable to be predicted (dependent variable)</a:t>
              </a:r>
            </a:p>
            <a:p>
              <a:pPr marL="1816100" indent="-18161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1333500" algn="r"/>
                  <a:tab pos="15240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a	= y-axis intercept</a:t>
              </a:r>
            </a:p>
            <a:p>
              <a:pPr marL="1816100" indent="-18161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1333500" algn="r"/>
                  <a:tab pos="15240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b	= slope of the regression line</a:t>
              </a:r>
            </a:p>
            <a:p>
              <a:pPr marL="1816100" indent="-18161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1333500" algn="r"/>
                  <a:tab pos="15240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x	= the independent variable</a:t>
              </a:r>
            </a:p>
          </p:txBody>
        </p:sp>
        <p:sp>
          <p:nvSpPr>
            <p:cNvPr id="148491" name="Rectangle 11"/>
            <p:cNvSpPr>
              <a:spLocks noChangeArrowheads="1"/>
            </p:cNvSpPr>
            <p:nvPr/>
          </p:nvSpPr>
          <p:spPr bwMode="auto">
            <a:xfrm>
              <a:off x="1342" y="292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^</a:t>
              </a:r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27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lIns="91427" tIns="45713" rIns="91427" bIns="45713"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Associative Forecasting</a:t>
            </a: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2352675" y="1893888"/>
            <a:ext cx="7600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Forecasting an outcome based on predictor variables using the least squares technique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92713" y="3074988"/>
            <a:ext cx="1541462" cy="600075"/>
            <a:chOff x="2311" y="2633"/>
            <a:chExt cx="971" cy="378"/>
          </a:xfrm>
        </p:grpSpPr>
        <p:sp>
          <p:nvSpPr>
            <p:cNvPr id="333830" name="Rectangle 6"/>
            <p:cNvSpPr>
              <a:spLocks noChangeArrowheads="1"/>
            </p:cNvSpPr>
            <p:nvPr/>
          </p:nvSpPr>
          <p:spPr bwMode="auto">
            <a:xfrm>
              <a:off x="2311" y="2681"/>
              <a:ext cx="9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 = a + bx</a:t>
              </a:r>
            </a:p>
          </p:txBody>
        </p:sp>
        <p:sp>
          <p:nvSpPr>
            <p:cNvPr id="333831" name="Rectangle 7"/>
            <p:cNvSpPr>
              <a:spLocks noChangeArrowheads="1"/>
            </p:cNvSpPr>
            <p:nvPr/>
          </p:nvSpPr>
          <p:spPr bwMode="auto">
            <a:xfrm>
              <a:off x="2326" y="263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^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473325" y="3960813"/>
            <a:ext cx="7243763" cy="1622425"/>
            <a:chOff x="598" y="2927"/>
            <a:chExt cx="4563" cy="1022"/>
          </a:xfrm>
        </p:grpSpPr>
        <p:sp>
          <p:nvSpPr>
            <p:cNvPr id="333833" name="Rectangle 9"/>
            <p:cNvSpPr>
              <a:spLocks noChangeArrowheads="1"/>
            </p:cNvSpPr>
            <p:nvPr/>
          </p:nvSpPr>
          <p:spPr bwMode="auto">
            <a:xfrm>
              <a:off x="598" y="3001"/>
              <a:ext cx="4563" cy="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816100" indent="-18161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1333500" algn="r"/>
                  <a:tab pos="15240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where y	= computed value of the variable to be predicted (dependent variable)</a:t>
              </a:r>
            </a:p>
            <a:p>
              <a:pPr marL="1816100" indent="-18161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1333500" algn="r"/>
                  <a:tab pos="15240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a	= y-axis intercept</a:t>
              </a:r>
            </a:p>
            <a:p>
              <a:pPr marL="1816100" indent="-18161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1333500" algn="r"/>
                  <a:tab pos="15240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b	= slope of the regression line</a:t>
              </a:r>
            </a:p>
            <a:p>
              <a:pPr marL="1816100" indent="-18161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1333500" algn="r"/>
                  <a:tab pos="1524000" algn="l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x	= the independent variable though to predict the value of the dependent variable</a:t>
              </a:r>
            </a:p>
          </p:txBody>
        </p:sp>
        <p:sp>
          <p:nvSpPr>
            <p:cNvPr id="333834" name="Rectangle 10"/>
            <p:cNvSpPr>
              <a:spLocks noChangeArrowheads="1"/>
            </p:cNvSpPr>
            <p:nvPr/>
          </p:nvSpPr>
          <p:spPr bwMode="auto">
            <a:xfrm>
              <a:off x="1342" y="292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^</a:t>
              </a:r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903" name="Rectangle 31"/>
          <p:cNvSpPr>
            <a:spLocks noChangeArrowheads="1"/>
          </p:cNvSpPr>
          <p:nvPr/>
        </p:nvSpPr>
        <p:spPr bwMode="auto">
          <a:xfrm>
            <a:off x="5537200" y="2844800"/>
            <a:ext cx="4927600" cy="363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69900"/>
            <a:ext cx="7772400" cy="12954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Associative Forecasting Example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90725" y="1938338"/>
            <a:ext cx="4206875" cy="2524125"/>
            <a:chOff x="462" y="1407"/>
            <a:chExt cx="2650" cy="1590"/>
          </a:xfrm>
        </p:grpSpPr>
        <p:sp>
          <p:nvSpPr>
            <p:cNvPr id="335876" name="Rectangle 4"/>
            <p:cNvSpPr>
              <a:spLocks noChangeArrowheads="1"/>
            </p:cNvSpPr>
            <p:nvPr/>
          </p:nvSpPr>
          <p:spPr bwMode="auto">
            <a:xfrm>
              <a:off x="462" y="1407"/>
              <a:ext cx="2627" cy="1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863600" algn="ctr"/>
                  <a:tab pos="30480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Sales	Local Payroll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863600" algn="ctr"/>
                  <a:tab pos="30480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($000,000), y	($000,000,000), x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863600" algn="ctr"/>
                  <a:tab pos="30480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2.0	1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863600" algn="ctr"/>
                  <a:tab pos="30480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3.0	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863600" algn="ctr"/>
                  <a:tab pos="30480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2.5	4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863600" algn="ctr"/>
                  <a:tab pos="30480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2.0	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863600" algn="ctr"/>
                  <a:tab pos="30480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2.0	1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863600" algn="ctr"/>
                  <a:tab pos="3048000" algn="ctr"/>
                </a:tabLs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3.5	7</a:t>
              </a:r>
            </a:p>
          </p:txBody>
        </p:sp>
        <p:sp>
          <p:nvSpPr>
            <p:cNvPr id="35860" name="Line 5"/>
            <p:cNvSpPr>
              <a:spLocks noChangeShapeType="1"/>
            </p:cNvSpPr>
            <p:nvPr/>
          </p:nvSpPr>
          <p:spPr bwMode="auto">
            <a:xfrm>
              <a:off x="544" y="1800"/>
              <a:ext cx="25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769100" y="3676650"/>
            <a:ext cx="3105150" cy="1035050"/>
            <a:chOff x="3368" y="2524"/>
            <a:chExt cx="1956" cy="652"/>
          </a:xfrm>
        </p:grpSpPr>
        <p:sp>
          <p:nvSpPr>
            <p:cNvPr id="35853" name="Oval 21"/>
            <p:cNvSpPr>
              <a:spLocks noChangeArrowheads="1"/>
            </p:cNvSpPr>
            <p:nvPr/>
          </p:nvSpPr>
          <p:spPr bwMode="auto">
            <a:xfrm>
              <a:off x="5236" y="2524"/>
              <a:ext cx="88" cy="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4" name="Oval 22"/>
            <p:cNvSpPr>
              <a:spLocks noChangeArrowheads="1"/>
            </p:cNvSpPr>
            <p:nvPr/>
          </p:nvSpPr>
          <p:spPr bwMode="auto">
            <a:xfrm>
              <a:off x="4328" y="2888"/>
              <a:ext cx="88" cy="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5" name="Oval 23"/>
            <p:cNvSpPr>
              <a:spLocks noChangeArrowheads="1"/>
            </p:cNvSpPr>
            <p:nvPr/>
          </p:nvSpPr>
          <p:spPr bwMode="auto">
            <a:xfrm>
              <a:off x="4032" y="2720"/>
              <a:ext cx="88" cy="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6" name="Oval 24"/>
            <p:cNvSpPr>
              <a:spLocks noChangeArrowheads="1"/>
            </p:cNvSpPr>
            <p:nvPr/>
          </p:nvSpPr>
          <p:spPr bwMode="auto">
            <a:xfrm>
              <a:off x="3728" y="3088"/>
              <a:ext cx="88" cy="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7" name="Oval 25"/>
            <p:cNvSpPr>
              <a:spLocks noChangeArrowheads="1"/>
            </p:cNvSpPr>
            <p:nvPr/>
          </p:nvSpPr>
          <p:spPr bwMode="auto">
            <a:xfrm>
              <a:off x="3468" y="3084"/>
              <a:ext cx="88" cy="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8" name="Oval 26"/>
            <p:cNvSpPr>
              <a:spLocks noChangeArrowheads="1"/>
            </p:cNvSpPr>
            <p:nvPr/>
          </p:nvSpPr>
          <p:spPr bwMode="auto">
            <a:xfrm>
              <a:off x="3368" y="3088"/>
              <a:ext cx="88" cy="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613400" y="3022600"/>
            <a:ext cx="4622800" cy="3327400"/>
            <a:chOff x="2640" y="2112"/>
            <a:chExt cx="2912" cy="2096"/>
          </a:xfrm>
        </p:grpSpPr>
        <p:grpSp>
          <p:nvGrpSpPr>
            <p:cNvPr id="35847" name="Group 10"/>
            <p:cNvGrpSpPr>
              <a:grpSpLocks/>
            </p:cNvGrpSpPr>
            <p:nvPr/>
          </p:nvGrpSpPr>
          <p:grpSpPr bwMode="auto">
            <a:xfrm>
              <a:off x="2867" y="2112"/>
              <a:ext cx="2685" cy="1947"/>
              <a:chOff x="2867" y="2112"/>
              <a:chExt cx="2685" cy="1947"/>
            </a:xfrm>
          </p:grpSpPr>
          <p:sp>
            <p:nvSpPr>
              <p:cNvPr id="35850" name="Freeform 7"/>
              <p:cNvSpPr>
                <a:spLocks/>
              </p:cNvSpPr>
              <p:nvPr/>
            </p:nvSpPr>
            <p:spPr bwMode="auto">
              <a:xfrm>
                <a:off x="3168" y="2112"/>
                <a:ext cx="2384" cy="1736"/>
              </a:xfrm>
              <a:custGeom>
                <a:avLst/>
                <a:gdLst>
                  <a:gd name="T0" fmla="*/ 0 w 2264"/>
                  <a:gd name="T1" fmla="*/ 0 h 1736"/>
                  <a:gd name="T2" fmla="*/ 0 w 2264"/>
                  <a:gd name="T3" fmla="*/ 1736 h 1736"/>
                  <a:gd name="T4" fmla="*/ 3250 w 2264"/>
                  <a:gd name="T5" fmla="*/ 1736 h 1736"/>
                  <a:gd name="T6" fmla="*/ 0 60000 65536"/>
                  <a:gd name="T7" fmla="*/ 0 60000 65536"/>
                  <a:gd name="T8" fmla="*/ 0 60000 65536"/>
                  <a:gd name="T9" fmla="*/ 0 w 2264"/>
                  <a:gd name="T10" fmla="*/ 0 h 1736"/>
                  <a:gd name="T11" fmla="*/ 2264 w 2264"/>
                  <a:gd name="T12" fmla="*/ 1736 h 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4" h="1736">
                    <a:moveTo>
                      <a:pt x="0" y="0"/>
                    </a:moveTo>
                    <a:lnTo>
                      <a:pt x="0" y="1736"/>
                    </a:lnTo>
                    <a:lnTo>
                      <a:pt x="2264" y="17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851" name="Rectangle 8"/>
              <p:cNvSpPr>
                <a:spLocks noChangeArrowheads="1"/>
              </p:cNvSpPr>
              <p:nvPr/>
            </p:nvSpPr>
            <p:spPr bwMode="auto">
              <a:xfrm>
                <a:off x="2867" y="2118"/>
                <a:ext cx="439" cy="1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r" eaLnBrk="1" hangingPunct="1">
                  <a:lnSpc>
                    <a:spcPct val="2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4.0  –</a:t>
                </a:r>
              </a:p>
              <a:p>
                <a:pPr algn="r" eaLnBrk="1" hangingPunct="1">
                  <a:lnSpc>
                    <a:spcPct val="2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3.0  –</a:t>
                </a:r>
              </a:p>
              <a:p>
                <a:pPr algn="r" eaLnBrk="1" hangingPunct="1">
                  <a:lnSpc>
                    <a:spcPct val="2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2.0  –</a:t>
                </a:r>
              </a:p>
              <a:p>
                <a:pPr algn="r" eaLnBrk="1" hangingPunct="1">
                  <a:lnSpc>
                    <a:spcPct val="2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1.0  –</a:t>
                </a:r>
              </a:p>
              <a:p>
                <a:pPr algn="r" eaLnBrk="1" hangingPunct="1">
                  <a:lnSpc>
                    <a:spcPct val="21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5852" name="Rectangle 9"/>
              <p:cNvSpPr>
                <a:spLocks noChangeArrowheads="1"/>
              </p:cNvSpPr>
              <p:nvPr/>
            </p:nvSpPr>
            <p:spPr bwMode="auto">
              <a:xfrm>
                <a:off x="2870" y="3655"/>
                <a:ext cx="250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tabLst>
                    <a:tab pos="381000" algn="ctr"/>
                    <a:tab pos="863600" algn="ctr"/>
                    <a:tab pos="1333500" algn="ctr"/>
                    <a:tab pos="1816100" algn="ctr"/>
                    <a:tab pos="2286000" algn="ctr"/>
                    <a:tab pos="2768600" algn="ctr"/>
                    <a:tab pos="3238500" algn="ctr"/>
                    <a:tab pos="3721100" algn="ctr"/>
                    <a:tab pos="4381500" algn="ct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381000" algn="ctr"/>
                    <a:tab pos="863600" algn="ctr"/>
                    <a:tab pos="1333500" algn="ctr"/>
                    <a:tab pos="1816100" algn="ctr"/>
                    <a:tab pos="2286000" algn="ctr"/>
                    <a:tab pos="2768600" algn="ctr"/>
                    <a:tab pos="3238500" algn="ctr"/>
                    <a:tab pos="3721100" algn="ctr"/>
                    <a:tab pos="4381500" algn="ct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381000" algn="ctr"/>
                    <a:tab pos="863600" algn="ctr"/>
                    <a:tab pos="1333500" algn="ctr"/>
                    <a:tab pos="1816100" algn="ctr"/>
                    <a:tab pos="2286000" algn="ctr"/>
                    <a:tab pos="2768600" algn="ctr"/>
                    <a:tab pos="3238500" algn="ctr"/>
                    <a:tab pos="3721100" algn="ctr"/>
                    <a:tab pos="4381500" algn="ct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381000" algn="ctr"/>
                    <a:tab pos="863600" algn="ctr"/>
                    <a:tab pos="1333500" algn="ctr"/>
                    <a:tab pos="1816100" algn="ctr"/>
                    <a:tab pos="2286000" algn="ctr"/>
                    <a:tab pos="2768600" algn="ctr"/>
                    <a:tab pos="3238500" algn="ctr"/>
                    <a:tab pos="3721100" algn="ctr"/>
                    <a:tab pos="4381500" algn="ctr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381000" algn="ctr"/>
                    <a:tab pos="863600" algn="ctr"/>
                    <a:tab pos="1333500" algn="ctr"/>
                    <a:tab pos="1816100" algn="ctr"/>
                    <a:tab pos="2286000" algn="ctr"/>
                    <a:tab pos="2768600" algn="ctr"/>
                    <a:tab pos="3238500" algn="ctr"/>
                    <a:tab pos="3721100" algn="ctr"/>
                    <a:tab pos="4381500" algn="ctr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381000" algn="ctr"/>
                    <a:tab pos="863600" algn="ctr"/>
                    <a:tab pos="1333500" algn="ctr"/>
                    <a:tab pos="1816100" algn="ctr"/>
                    <a:tab pos="2286000" algn="ctr"/>
                    <a:tab pos="2768600" algn="ctr"/>
                    <a:tab pos="3238500" algn="ctr"/>
                    <a:tab pos="3721100" algn="ctr"/>
                    <a:tab pos="4381500" algn="ctr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381000" algn="ctr"/>
                    <a:tab pos="863600" algn="ctr"/>
                    <a:tab pos="1333500" algn="ctr"/>
                    <a:tab pos="1816100" algn="ctr"/>
                    <a:tab pos="2286000" algn="ctr"/>
                    <a:tab pos="2768600" algn="ctr"/>
                    <a:tab pos="3238500" algn="ctr"/>
                    <a:tab pos="3721100" algn="ctr"/>
                    <a:tab pos="4381500" algn="ctr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381000" algn="ctr"/>
                    <a:tab pos="863600" algn="ctr"/>
                    <a:tab pos="1333500" algn="ctr"/>
                    <a:tab pos="1816100" algn="ctr"/>
                    <a:tab pos="2286000" algn="ctr"/>
                    <a:tab pos="2768600" algn="ctr"/>
                    <a:tab pos="3238500" algn="ctr"/>
                    <a:tab pos="3721100" algn="ctr"/>
                    <a:tab pos="4381500" algn="ctr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381000" algn="ctr"/>
                    <a:tab pos="863600" algn="ctr"/>
                    <a:tab pos="1333500" algn="ctr"/>
                    <a:tab pos="1816100" algn="ctr"/>
                    <a:tab pos="2286000" algn="ctr"/>
                    <a:tab pos="2768600" algn="ctr"/>
                    <a:tab pos="3238500" algn="ctr"/>
                    <a:tab pos="3721100" algn="ctr"/>
                    <a:tab pos="4381500" algn="ctr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		|	|	|	|	|	|	|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	0	1	2	3	4	5	6	7</a:t>
                </a:r>
              </a:p>
            </p:txBody>
          </p:sp>
        </p:grpSp>
        <p:sp>
          <p:nvSpPr>
            <p:cNvPr id="35848" name="Rectangle 28"/>
            <p:cNvSpPr>
              <a:spLocks noChangeArrowheads="1"/>
            </p:cNvSpPr>
            <p:nvPr/>
          </p:nvSpPr>
          <p:spPr bwMode="auto">
            <a:xfrm rot="-5400000">
              <a:off x="2549" y="2822"/>
              <a:ext cx="4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Sales</a:t>
              </a:r>
            </a:p>
          </p:txBody>
        </p:sp>
        <p:sp>
          <p:nvSpPr>
            <p:cNvPr id="35849" name="Rectangle 29"/>
            <p:cNvSpPr>
              <a:spLocks noChangeArrowheads="1"/>
            </p:cNvSpPr>
            <p:nvPr/>
          </p:nvSpPr>
          <p:spPr bwMode="auto">
            <a:xfrm>
              <a:off x="3902" y="3975"/>
              <a:ext cx="8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Area payroll</a:t>
              </a:r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3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9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2" name="Rectangle 52"/>
          <p:cNvSpPr>
            <a:spLocks noChangeArrowheads="1"/>
          </p:cNvSpPr>
          <p:nvPr/>
        </p:nvSpPr>
        <p:spPr bwMode="auto">
          <a:xfrm>
            <a:off x="2730500" y="1841500"/>
            <a:ext cx="6718300" cy="290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469900"/>
            <a:ext cx="7772400" cy="12954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Associative Forecasting Example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000375" y="1973263"/>
            <a:ext cx="6178550" cy="2646362"/>
            <a:chOff x="694" y="1285"/>
            <a:chExt cx="3892" cy="1667"/>
          </a:xfrm>
        </p:grpSpPr>
        <p:sp>
          <p:nvSpPr>
            <p:cNvPr id="36891" name="Rectangle 5"/>
            <p:cNvSpPr>
              <a:spLocks noChangeArrowheads="1"/>
            </p:cNvSpPr>
            <p:nvPr/>
          </p:nvSpPr>
          <p:spPr bwMode="auto">
            <a:xfrm>
              <a:off x="694" y="1285"/>
              <a:ext cx="384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>
                  <a:tab pos="863600" algn="ctr"/>
                  <a:tab pos="2476500" algn="ctr"/>
                  <a:tab pos="4191000" algn="r"/>
                  <a:tab pos="5715000" algn="r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863600" algn="ctr"/>
                  <a:tab pos="2476500" algn="ctr"/>
                  <a:tab pos="4191000" algn="r"/>
                  <a:tab pos="5715000" algn="r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863600" algn="ctr"/>
                  <a:tab pos="2476500" algn="ctr"/>
                  <a:tab pos="4191000" algn="r"/>
                  <a:tab pos="57150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863600" algn="ctr"/>
                  <a:tab pos="2476500" algn="ctr"/>
                  <a:tab pos="4191000" algn="r"/>
                  <a:tab pos="5715000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863600" algn="ctr"/>
                  <a:tab pos="2476500" algn="ctr"/>
                  <a:tab pos="4191000" algn="r"/>
                  <a:tab pos="5715000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863600" algn="ctr"/>
                  <a:tab pos="2476500" algn="ctr"/>
                  <a:tab pos="4191000" algn="r"/>
                  <a:tab pos="5715000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863600" algn="ctr"/>
                  <a:tab pos="2476500" algn="ctr"/>
                  <a:tab pos="4191000" algn="r"/>
                  <a:tab pos="5715000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863600" algn="ctr"/>
                  <a:tab pos="2476500" algn="ctr"/>
                  <a:tab pos="4191000" algn="r"/>
                  <a:tab pos="5715000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863600" algn="ctr"/>
                  <a:tab pos="2476500" algn="ctr"/>
                  <a:tab pos="4191000" algn="r"/>
                  <a:tab pos="5715000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	Sales, y	 Payroll, x	x</a:t>
              </a:r>
              <a:r>
                <a:rPr lang="en-US" altLang="en-US" sz="2000" baseline="30000"/>
                <a:t>2</a:t>
              </a:r>
              <a:r>
                <a:rPr lang="en-US" altLang="en-US" sz="2000"/>
                <a:t>	xy</a:t>
              </a:r>
            </a:p>
          </p:txBody>
        </p:sp>
        <p:sp>
          <p:nvSpPr>
            <p:cNvPr id="36892" name="Line 6"/>
            <p:cNvSpPr>
              <a:spLocks noChangeShapeType="1"/>
            </p:cNvSpPr>
            <p:nvPr/>
          </p:nvSpPr>
          <p:spPr bwMode="auto">
            <a:xfrm>
              <a:off x="694" y="1510"/>
              <a:ext cx="37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3" name="Rectangle 21"/>
            <p:cNvSpPr>
              <a:spLocks noChangeArrowheads="1"/>
            </p:cNvSpPr>
            <p:nvPr/>
          </p:nvSpPr>
          <p:spPr bwMode="auto">
            <a:xfrm>
              <a:off x="694" y="1512"/>
              <a:ext cx="3892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>
                  <a:tab pos="1054100" algn="r"/>
                  <a:tab pos="2667000" algn="r"/>
                  <a:tab pos="4191000" algn="r"/>
                  <a:tab pos="5816600" algn="r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1054100" algn="r"/>
                  <a:tab pos="2667000" algn="r"/>
                  <a:tab pos="4191000" algn="r"/>
                  <a:tab pos="5816600" algn="r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1054100" algn="r"/>
                  <a:tab pos="2667000" algn="r"/>
                  <a:tab pos="4191000" algn="r"/>
                  <a:tab pos="58166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1054100" algn="r"/>
                  <a:tab pos="2667000" algn="r"/>
                  <a:tab pos="4191000" algn="r"/>
                  <a:tab pos="5816600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1054100" algn="r"/>
                  <a:tab pos="2667000" algn="r"/>
                  <a:tab pos="4191000" algn="r"/>
                  <a:tab pos="5816600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1054100" algn="r"/>
                  <a:tab pos="2667000" algn="r"/>
                  <a:tab pos="4191000" algn="r"/>
                  <a:tab pos="5816600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1054100" algn="r"/>
                  <a:tab pos="2667000" algn="r"/>
                  <a:tab pos="4191000" algn="r"/>
                  <a:tab pos="5816600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1054100" algn="r"/>
                  <a:tab pos="2667000" algn="r"/>
                  <a:tab pos="4191000" algn="r"/>
                  <a:tab pos="5816600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1054100" algn="r"/>
                  <a:tab pos="2667000" algn="r"/>
                  <a:tab pos="4191000" algn="r"/>
                  <a:tab pos="5816600" algn="r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n-US" altLang="en-US" sz="2000"/>
                <a:t>	2.0	1	1	2.0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	3.0	3	9	9.0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	2.5	4	16	10.0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	2.0	2	4	4.0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	2.0	1	1	2.0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	3.5	7	49	24.5</a:t>
              </a:r>
            </a:p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n-US" altLang="en-US" sz="2000"/>
                <a:t>	∑y = 15.0	∑x = 18	∑x</a:t>
              </a:r>
              <a:r>
                <a:rPr lang="en-US" altLang="en-US" sz="2000" baseline="30000"/>
                <a:t>2</a:t>
              </a:r>
              <a:r>
                <a:rPr lang="en-US" altLang="en-US" sz="2000"/>
                <a:t> = 80	∑xy = 51.5</a:t>
              </a:r>
            </a:p>
          </p:txBody>
        </p:sp>
        <p:sp>
          <p:nvSpPr>
            <p:cNvPr id="36894" name="Line 22"/>
            <p:cNvSpPr>
              <a:spLocks noChangeShapeType="1"/>
            </p:cNvSpPr>
            <p:nvPr/>
          </p:nvSpPr>
          <p:spPr bwMode="auto">
            <a:xfrm>
              <a:off x="1090" y="2700"/>
              <a:ext cx="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5" name="Line 23"/>
            <p:cNvSpPr>
              <a:spLocks noChangeShapeType="1"/>
            </p:cNvSpPr>
            <p:nvPr/>
          </p:nvSpPr>
          <p:spPr bwMode="auto">
            <a:xfrm>
              <a:off x="2094" y="2700"/>
              <a:ext cx="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6" name="Line 24"/>
            <p:cNvSpPr>
              <a:spLocks noChangeShapeType="1"/>
            </p:cNvSpPr>
            <p:nvPr/>
          </p:nvSpPr>
          <p:spPr bwMode="auto">
            <a:xfrm>
              <a:off x="3056" y="2700"/>
              <a:ext cx="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7" name="Line 25"/>
            <p:cNvSpPr>
              <a:spLocks noChangeShapeType="1"/>
            </p:cNvSpPr>
            <p:nvPr/>
          </p:nvSpPr>
          <p:spPr bwMode="auto">
            <a:xfrm>
              <a:off x="4070" y="2700"/>
              <a:ext cx="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193925" y="5054600"/>
            <a:ext cx="1936750" cy="369888"/>
            <a:chOff x="422" y="3089"/>
            <a:chExt cx="1220" cy="233"/>
          </a:xfrm>
        </p:grpSpPr>
        <p:sp>
          <p:nvSpPr>
            <p:cNvPr id="337947" name="Rectangle 27"/>
            <p:cNvSpPr>
              <a:spLocks noChangeArrowheads="1"/>
            </p:cNvSpPr>
            <p:nvPr/>
          </p:nvSpPr>
          <p:spPr bwMode="auto">
            <a:xfrm>
              <a:off x="422" y="3089"/>
              <a:ext cx="12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 = 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Arial" charset="0"/>
                </a:rPr>
                <a:t>∑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x/6 = 18/6 = 3</a:t>
              </a:r>
            </a:p>
          </p:txBody>
        </p:sp>
        <p:sp>
          <p:nvSpPr>
            <p:cNvPr id="36890" name="Line 29"/>
            <p:cNvSpPr>
              <a:spLocks noChangeShapeType="1"/>
            </p:cNvSpPr>
            <p:nvPr/>
          </p:nvSpPr>
          <p:spPr bwMode="auto">
            <a:xfrm>
              <a:off x="491" y="3153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193925" y="5756275"/>
            <a:ext cx="2120900" cy="369888"/>
            <a:chOff x="422" y="3497"/>
            <a:chExt cx="1336" cy="233"/>
          </a:xfrm>
        </p:grpSpPr>
        <p:sp>
          <p:nvSpPr>
            <p:cNvPr id="337948" name="Rectangle 28"/>
            <p:cNvSpPr>
              <a:spLocks noChangeArrowheads="1"/>
            </p:cNvSpPr>
            <p:nvPr/>
          </p:nvSpPr>
          <p:spPr bwMode="auto">
            <a:xfrm>
              <a:off x="422" y="3497"/>
              <a:ext cx="1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 = 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Arial" charset="0"/>
                </a:rPr>
                <a:t>∑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y/6 = 15/6 = 2.5</a:t>
              </a:r>
            </a:p>
          </p:txBody>
        </p:sp>
        <p:sp>
          <p:nvSpPr>
            <p:cNvPr id="36888" name="Line 30"/>
            <p:cNvSpPr>
              <a:spLocks noChangeShapeType="1"/>
            </p:cNvSpPr>
            <p:nvPr/>
          </p:nvSpPr>
          <p:spPr bwMode="auto">
            <a:xfrm>
              <a:off x="498" y="3559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241925" y="4776788"/>
            <a:ext cx="4078288" cy="889000"/>
            <a:chOff x="2342" y="2937"/>
            <a:chExt cx="2569" cy="560"/>
          </a:xfrm>
        </p:grpSpPr>
        <p:grpSp>
          <p:nvGrpSpPr>
            <p:cNvPr id="36876" name="Group 41"/>
            <p:cNvGrpSpPr>
              <a:grpSpLocks/>
            </p:cNvGrpSpPr>
            <p:nvPr/>
          </p:nvGrpSpPr>
          <p:grpSpPr bwMode="auto">
            <a:xfrm>
              <a:off x="2342" y="2937"/>
              <a:ext cx="2569" cy="560"/>
              <a:chOff x="2502" y="2937"/>
              <a:chExt cx="2569" cy="560"/>
            </a:xfrm>
          </p:grpSpPr>
          <p:sp>
            <p:nvSpPr>
              <p:cNvPr id="337953" name="Rectangle 33"/>
              <p:cNvSpPr>
                <a:spLocks noChangeArrowheads="1"/>
              </p:cNvSpPr>
              <p:nvPr/>
            </p:nvSpPr>
            <p:spPr bwMode="auto">
              <a:xfrm>
                <a:off x="2502" y="3089"/>
                <a:ext cx="202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b =                =                         = .25</a:t>
                </a:r>
              </a:p>
            </p:txBody>
          </p:sp>
          <p:grpSp>
            <p:nvGrpSpPr>
              <p:cNvPr id="36881" name="Group 36"/>
              <p:cNvGrpSpPr>
                <a:grpSpLocks/>
              </p:cNvGrpSpPr>
              <p:nvPr/>
            </p:nvGrpSpPr>
            <p:grpSpPr bwMode="auto">
              <a:xfrm>
                <a:off x="2892" y="2954"/>
                <a:ext cx="760" cy="543"/>
                <a:chOff x="2972" y="2938"/>
                <a:chExt cx="760" cy="543"/>
              </a:xfrm>
            </p:grpSpPr>
            <p:sp>
              <p:nvSpPr>
                <p:cNvPr id="337954" name="Rectangle 34"/>
                <p:cNvSpPr>
                  <a:spLocks noChangeArrowheads="1"/>
                </p:cNvSpPr>
                <p:nvPr/>
              </p:nvSpPr>
              <p:spPr bwMode="auto">
                <a:xfrm>
                  <a:off x="3005" y="2938"/>
                  <a:ext cx="694" cy="5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cs typeface="Arial" charset="0"/>
                    </a:rPr>
                    <a:t>∑</a:t>
                  </a: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xy - nxy</a:t>
                  </a:r>
                </a:p>
                <a:p>
                  <a:pPr algn="ctr" eaLnBrk="1" fontAlgn="auto" hangingPunct="1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cs typeface="Arial" charset="0"/>
                    </a:rPr>
                    <a:t>∑</a:t>
                  </a: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x</a:t>
                  </a:r>
                  <a:r>
                    <a:rPr lang="en-US" sz="2000" baseline="30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2</a:t>
                  </a: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 - nx</a:t>
                  </a:r>
                  <a:r>
                    <a:rPr lang="en-US" sz="2000" baseline="30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2</a:t>
                  </a:r>
                  <a:endPara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36886" name="Line 35"/>
                <p:cNvSpPr>
                  <a:spLocks noChangeShapeType="1"/>
                </p:cNvSpPr>
                <p:nvPr/>
              </p:nvSpPr>
              <p:spPr bwMode="auto">
                <a:xfrm>
                  <a:off x="2972" y="3216"/>
                  <a:ext cx="7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6882" name="Group 40"/>
              <p:cNvGrpSpPr>
                <a:grpSpLocks/>
              </p:cNvGrpSpPr>
              <p:nvPr/>
            </p:nvGrpSpPr>
            <p:grpSpPr bwMode="auto">
              <a:xfrm>
                <a:off x="3847" y="2937"/>
                <a:ext cx="1224" cy="543"/>
                <a:chOff x="3711" y="3689"/>
                <a:chExt cx="1224" cy="543"/>
              </a:xfrm>
            </p:grpSpPr>
            <p:sp>
              <p:nvSpPr>
                <p:cNvPr id="337957" name="Rectangle 37"/>
                <p:cNvSpPr>
                  <a:spLocks noChangeArrowheads="1"/>
                </p:cNvSpPr>
                <p:nvPr/>
              </p:nvSpPr>
              <p:spPr bwMode="auto">
                <a:xfrm>
                  <a:off x="3729" y="3689"/>
                  <a:ext cx="1189" cy="5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51.5 - (6)(3)(2.5)</a:t>
                  </a:r>
                </a:p>
                <a:p>
                  <a:pPr algn="ctr" eaLnBrk="1" fontAlgn="auto" hangingPunct="1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80 - (6)(3</a:t>
                  </a:r>
                  <a:r>
                    <a:rPr lang="en-US" sz="2000" baseline="30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2</a:t>
                  </a:r>
                  <a:r>
                    <a:rPr 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)</a:t>
                  </a:r>
                </a:p>
              </p:txBody>
            </p:sp>
            <p:sp>
              <p:nvSpPr>
                <p:cNvPr id="36884" name="Line 39"/>
                <p:cNvSpPr>
                  <a:spLocks noChangeShapeType="1"/>
                </p:cNvSpPr>
                <p:nvPr/>
              </p:nvSpPr>
              <p:spPr bwMode="auto">
                <a:xfrm>
                  <a:off x="3711" y="3984"/>
                  <a:ext cx="12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36877" name="Line 43"/>
            <p:cNvSpPr>
              <a:spLocks noChangeShapeType="1"/>
            </p:cNvSpPr>
            <p:nvPr/>
          </p:nvSpPr>
          <p:spPr bwMode="auto">
            <a:xfrm>
              <a:off x="3300" y="3047"/>
              <a:ext cx="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8" name="Line 45"/>
            <p:cNvSpPr>
              <a:spLocks noChangeShapeType="1"/>
            </p:cNvSpPr>
            <p:nvPr/>
          </p:nvSpPr>
          <p:spPr bwMode="auto">
            <a:xfrm>
              <a:off x="3396" y="3047"/>
              <a:ext cx="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9" name="Line 46"/>
            <p:cNvSpPr>
              <a:spLocks noChangeShapeType="1"/>
            </p:cNvSpPr>
            <p:nvPr/>
          </p:nvSpPr>
          <p:spPr bwMode="auto">
            <a:xfrm>
              <a:off x="3300" y="3289"/>
              <a:ext cx="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5622925" y="5753100"/>
            <a:ext cx="3024188" cy="369888"/>
            <a:chOff x="2582" y="3561"/>
            <a:chExt cx="1905" cy="233"/>
          </a:xfrm>
        </p:grpSpPr>
        <p:sp>
          <p:nvSpPr>
            <p:cNvPr id="337968" name="Rectangle 48"/>
            <p:cNvSpPr>
              <a:spLocks noChangeArrowheads="1"/>
            </p:cNvSpPr>
            <p:nvPr/>
          </p:nvSpPr>
          <p:spPr bwMode="auto">
            <a:xfrm>
              <a:off x="2582" y="3561"/>
              <a:ext cx="19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 = y - bx = 2.5 - (.25)(3) = 1.75</a:t>
              </a:r>
            </a:p>
          </p:txBody>
        </p:sp>
        <p:sp>
          <p:nvSpPr>
            <p:cNvPr id="36874" name="Line 49"/>
            <p:cNvSpPr>
              <a:spLocks noChangeShapeType="1"/>
            </p:cNvSpPr>
            <p:nvPr/>
          </p:nvSpPr>
          <p:spPr bwMode="auto">
            <a:xfrm>
              <a:off x="2990" y="3643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5" name="Line 50"/>
            <p:cNvSpPr>
              <a:spLocks noChangeShapeType="1"/>
            </p:cNvSpPr>
            <p:nvPr/>
          </p:nvSpPr>
          <p:spPr bwMode="auto">
            <a:xfrm>
              <a:off x="3366" y="3643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469900"/>
            <a:ext cx="7772400" cy="12954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Associative Forecasting Example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410200" y="2882900"/>
            <a:ext cx="4927600" cy="3632200"/>
            <a:chOff x="2448" y="1816"/>
            <a:chExt cx="3104" cy="2288"/>
          </a:xfrm>
        </p:grpSpPr>
        <p:sp>
          <p:nvSpPr>
            <p:cNvPr id="37903" name="Rectangle 2"/>
            <p:cNvSpPr>
              <a:spLocks noChangeArrowheads="1"/>
            </p:cNvSpPr>
            <p:nvPr/>
          </p:nvSpPr>
          <p:spPr bwMode="auto">
            <a:xfrm>
              <a:off x="2448" y="1816"/>
              <a:ext cx="3104" cy="2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37904" name="Group 7"/>
            <p:cNvGrpSpPr>
              <a:grpSpLocks/>
            </p:cNvGrpSpPr>
            <p:nvPr/>
          </p:nvGrpSpPr>
          <p:grpSpPr bwMode="auto">
            <a:xfrm>
              <a:off x="3224" y="2340"/>
              <a:ext cx="1956" cy="652"/>
              <a:chOff x="3368" y="2524"/>
              <a:chExt cx="1956" cy="652"/>
            </a:xfrm>
          </p:grpSpPr>
          <p:sp>
            <p:nvSpPr>
              <p:cNvPr id="37912" name="Oval 8"/>
              <p:cNvSpPr>
                <a:spLocks noChangeArrowheads="1"/>
              </p:cNvSpPr>
              <p:nvPr/>
            </p:nvSpPr>
            <p:spPr bwMode="auto">
              <a:xfrm>
                <a:off x="5236" y="2524"/>
                <a:ext cx="88" cy="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7913" name="Oval 9"/>
              <p:cNvSpPr>
                <a:spLocks noChangeArrowheads="1"/>
              </p:cNvSpPr>
              <p:nvPr/>
            </p:nvSpPr>
            <p:spPr bwMode="auto">
              <a:xfrm>
                <a:off x="4328" y="2888"/>
                <a:ext cx="88" cy="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7914" name="Oval 10"/>
              <p:cNvSpPr>
                <a:spLocks noChangeArrowheads="1"/>
              </p:cNvSpPr>
              <p:nvPr/>
            </p:nvSpPr>
            <p:spPr bwMode="auto">
              <a:xfrm>
                <a:off x="4032" y="2720"/>
                <a:ext cx="88" cy="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7915" name="Oval 11"/>
              <p:cNvSpPr>
                <a:spLocks noChangeArrowheads="1"/>
              </p:cNvSpPr>
              <p:nvPr/>
            </p:nvSpPr>
            <p:spPr bwMode="auto">
              <a:xfrm>
                <a:off x="3728" y="3088"/>
                <a:ext cx="88" cy="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7916" name="Oval 12"/>
              <p:cNvSpPr>
                <a:spLocks noChangeArrowheads="1"/>
              </p:cNvSpPr>
              <p:nvPr/>
            </p:nvSpPr>
            <p:spPr bwMode="auto">
              <a:xfrm>
                <a:off x="3468" y="3084"/>
                <a:ext cx="88" cy="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7917" name="Oval 13"/>
              <p:cNvSpPr>
                <a:spLocks noChangeArrowheads="1"/>
              </p:cNvSpPr>
              <p:nvPr/>
            </p:nvSpPr>
            <p:spPr bwMode="auto">
              <a:xfrm>
                <a:off x="3368" y="3088"/>
                <a:ext cx="88" cy="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37905" name="Group 14"/>
            <p:cNvGrpSpPr>
              <a:grpSpLocks/>
            </p:cNvGrpSpPr>
            <p:nvPr/>
          </p:nvGrpSpPr>
          <p:grpSpPr bwMode="auto">
            <a:xfrm>
              <a:off x="2535" y="1928"/>
              <a:ext cx="2873" cy="2096"/>
              <a:chOff x="2679" y="2112"/>
              <a:chExt cx="2873" cy="2096"/>
            </a:xfrm>
          </p:grpSpPr>
          <p:grpSp>
            <p:nvGrpSpPr>
              <p:cNvPr id="37906" name="Group 15"/>
              <p:cNvGrpSpPr>
                <a:grpSpLocks/>
              </p:cNvGrpSpPr>
              <p:nvPr/>
            </p:nvGrpSpPr>
            <p:grpSpPr bwMode="auto">
              <a:xfrm>
                <a:off x="2867" y="2112"/>
                <a:ext cx="2685" cy="1947"/>
                <a:chOff x="2867" y="2112"/>
                <a:chExt cx="2685" cy="1947"/>
              </a:xfrm>
            </p:grpSpPr>
            <p:sp>
              <p:nvSpPr>
                <p:cNvPr id="37909" name="Freeform 16"/>
                <p:cNvSpPr>
                  <a:spLocks/>
                </p:cNvSpPr>
                <p:nvPr/>
              </p:nvSpPr>
              <p:spPr bwMode="auto">
                <a:xfrm>
                  <a:off x="3168" y="2112"/>
                  <a:ext cx="2384" cy="1736"/>
                </a:xfrm>
                <a:custGeom>
                  <a:avLst/>
                  <a:gdLst>
                    <a:gd name="T0" fmla="*/ 0 w 2264"/>
                    <a:gd name="T1" fmla="*/ 0 h 1736"/>
                    <a:gd name="T2" fmla="*/ 0 w 2264"/>
                    <a:gd name="T3" fmla="*/ 1736 h 1736"/>
                    <a:gd name="T4" fmla="*/ 3250 w 2264"/>
                    <a:gd name="T5" fmla="*/ 1736 h 1736"/>
                    <a:gd name="T6" fmla="*/ 0 60000 65536"/>
                    <a:gd name="T7" fmla="*/ 0 60000 65536"/>
                    <a:gd name="T8" fmla="*/ 0 60000 65536"/>
                    <a:gd name="T9" fmla="*/ 0 w 2264"/>
                    <a:gd name="T10" fmla="*/ 0 h 1736"/>
                    <a:gd name="T11" fmla="*/ 2264 w 2264"/>
                    <a:gd name="T12" fmla="*/ 1736 h 17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64" h="1736">
                      <a:moveTo>
                        <a:pt x="0" y="0"/>
                      </a:moveTo>
                      <a:lnTo>
                        <a:pt x="0" y="1736"/>
                      </a:lnTo>
                      <a:lnTo>
                        <a:pt x="2264" y="173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791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67" y="2118"/>
                  <a:ext cx="439" cy="18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r" eaLnBrk="1" hangingPunct="1">
                    <a:lnSpc>
                      <a:spcPct val="21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4.0  –</a:t>
                  </a:r>
                </a:p>
                <a:p>
                  <a:pPr algn="r" eaLnBrk="1" hangingPunct="1">
                    <a:lnSpc>
                      <a:spcPct val="21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3.0  –</a:t>
                  </a:r>
                </a:p>
                <a:p>
                  <a:pPr algn="r" eaLnBrk="1" hangingPunct="1">
                    <a:lnSpc>
                      <a:spcPct val="21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2.0  –</a:t>
                  </a:r>
                </a:p>
                <a:p>
                  <a:pPr algn="r" eaLnBrk="1" hangingPunct="1">
                    <a:lnSpc>
                      <a:spcPct val="21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1.0  –</a:t>
                  </a:r>
                </a:p>
                <a:p>
                  <a:pPr algn="r" eaLnBrk="1" hangingPunct="1">
                    <a:lnSpc>
                      <a:spcPct val="21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7911" name="Rectangle 18"/>
                <p:cNvSpPr>
                  <a:spLocks noChangeArrowheads="1"/>
                </p:cNvSpPr>
                <p:nvPr/>
              </p:nvSpPr>
              <p:spPr bwMode="auto">
                <a:xfrm>
                  <a:off x="2870" y="3655"/>
                  <a:ext cx="250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tabLst>
                      <a:tab pos="381000" algn="ctr"/>
                      <a:tab pos="863600" algn="ctr"/>
                      <a:tab pos="1333500" algn="ctr"/>
                      <a:tab pos="1816100" algn="ctr"/>
                      <a:tab pos="2286000" algn="ctr"/>
                      <a:tab pos="2768600" algn="ctr"/>
                      <a:tab pos="3238500" algn="ctr"/>
                      <a:tab pos="3721100" algn="ctr"/>
                      <a:tab pos="4381500" algn="ctr"/>
                    </a:tabLst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tabLst>
                      <a:tab pos="381000" algn="ctr"/>
                      <a:tab pos="863600" algn="ctr"/>
                      <a:tab pos="1333500" algn="ctr"/>
                      <a:tab pos="1816100" algn="ctr"/>
                      <a:tab pos="2286000" algn="ctr"/>
                      <a:tab pos="2768600" algn="ctr"/>
                      <a:tab pos="3238500" algn="ctr"/>
                      <a:tab pos="3721100" algn="ctr"/>
                      <a:tab pos="4381500" algn="ctr"/>
                    </a:tabLs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tabLst>
                      <a:tab pos="381000" algn="ctr"/>
                      <a:tab pos="863600" algn="ctr"/>
                      <a:tab pos="1333500" algn="ctr"/>
                      <a:tab pos="1816100" algn="ctr"/>
                      <a:tab pos="2286000" algn="ctr"/>
                      <a:tab pos="2768600" algn="ctr"/>
                      <a:tab pos="3238500" algn="ctr"/>
                      <a:tab pos="3721100" algn="ctr"/>
                      <a:tab pos="4381500" algn="ctr"/>
                    </a:tabLst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tabLst>
                      <a:tab pos="381000" algn="ctr"/>
                      <a:tab pos="863600" algn="ctr"/>
                      <a:tab pos="1333500" algn="ctr"/>
                      <a:tab pos="1816100" algn="ctr"/>
                      <a:tab pos="2286000" algn="ctr"/>
                      <a:tab pos="2768600" algn="ctr"/>
                      <a:tab pos="3238500" algn="ctr"/>
                      <a:tab pos="3721100" algn="ctr"/>
                      <a:tab pos="4381500" algn="ctr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tabLst>
                      <a:tab pos="381000" algn="ctr"/>
                      <a:tab pos="863600" algn="ctr"/>
                      <a:tab pos="1333500" algn="ctr"/>
                      <a:tab pos="1816100" algn="ctr"/>
                      <a:tab pos="2286000" algn="ctr"/>
                      <a:tab pos="2768600" algn="ctr"/>
                      <a:tab pos="3238500" algn="ctr"/>
                      <a:tab pos="3721100" algn="ctr"/>
                      <a:tab pos="4381500" algn="ctr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tabLst>
                      <a:tab pos="381000" algn="ctr"/>
                      <a:tab pos="863600" algn="ctr"/>
                      <a:tab pos="1333500" algn="ctr"/>
                      <a:tab pos="1816100" algn="ctr"/>
                      <a:tab pos="2286000" algn="ctr"/>
                      <a:tab pos="2768600" algn="ctr"/>
                      <a:tab pos="3238500" algn="ctr"/>
                      <a:tab pos="3721100" algn="ctr"/>
                      <a:tab pos="4381500" algn="ctr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tabLst>
                      <a:tab pos="381000" algn="ctr"/>
                      <a:tab pos="863600" algn="ctr"/>
                      <a:tab pos="1333500" algn="ctr"/>
                      <a:tab pos="1816100" algn="ctr"/>
                      <a:tab pos="2286000" algn="ctr"/>
                      <a:tab pos="2768600" algn="ctr"/>
                      <a:tab pos="3238500" algn="ctr"/>
                      <a:tab pos="3721100" algn="ctr"/>
                      <a:tab pos="4381500" algn="ctr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tabLst>
                      <a:tab pos="381000" algn="ctr"/>
                      <a:tab pos="863600" algn="ctr"/>
                      <a:tab pos="1333500" algn="ctr"/>
                      <a:tab pos="1816100" algn="ctr"/>
                      <a:tab pos="2286000" algn="ctr"/>
                      <a:tab pos="2768600" algn="ctr"/>
                      <a:tab pos="3238500" algn="ctr"/>
                      <a:tab pos="3721100" algn="ctr"/>
                      <a:tab pos="4381500" algn="ctr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tabLst>
                      <a:tab pos="381000" algn="ctr"/>
                      <a:tab pos="863600" algn="ctr"/>
                      <a:tab pos="1333500" algn="ctr"/>
                      <a:tab pos="1816100" algn="ctr"/>
                      <a:tab pos="2286000" algn="ctr"/>
                      <a:tab pos="2768600" algn="ctr"/>
                      <a:tab pos="3238500" algn="ctr"/>
                      <a:tab pos="3721100" algn="ctr"/>
                      <a:tab pos="4381500" algn="ctr"/>
                    </a:tabLs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		|	|	|	|	|	|	|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	0	1	2	3	4	5	6	7</a:t>
                  </a:r>
                </a:p>
              </p:txBody>
            </p:sp>
          </p:grpSp>
          <p:sp>
            <p:nvSpPr>
              <p:cNvPr id="37907" name="Rectangle 19"/>
              <p:cNvSpPr>
                <a:spLocks noChangeArrowheads="1"/>
              </p:cNvSpPr>
              <p:nvPr/>
            </p:nvSpPr>
            <p:spPr bwMode="auto">
              <a:xfrm rot="-5400000">
                <a:off x="2588" y="2783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Sales</a:t>
                </a:r>
              </a:p>
            </p:txBody>
          </p:sp>
          <p:sp>
            <p:nvSpPr>
              <p:cNvPr id="37908" name="Rectangle 20"/>
              <p:cNvSpPr>
                <a:spLocks noChangeArrowheads="1"/>
              </p:cNvSpPr>
              <p:nvPr/>
            </p:nvSpPr>
            <p:spPr bwMode="auto">
              <a:xfrm>
                <a:off x="3902" y="3975"/>
                <a:ext cx="82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Area payroll</a:t>
                </a:r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157413" y="2046288"/>
            <a:ext cx="2284412" cy="600075"/>
            <a:chOff x="623" y="1345"/>
            <a:chExt cx="1439" cy="378"/>
          </a:xfrm>
        </p:grpSpPr>
        <p:sp>
          <p:nvSpPr>
            <p:cNvPr id="338967" name="Rectangle 23"/>
            <p:cNvSpPr>
              <a:spLocks noChangeArrowheads="1"/>
            </p:cNvSpPr>
            <p:nvPr/>
          </p:nvSpPr>
          <p:spPr bwMode="auto">
            <a:xfrm>
              <a:off x="623" y="1393"/>
              <a:ext cx="143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 = 1.75 + .25x</a:t>
              </a:r>
            </a:p>
          </p:txBody>
        </p:sp>
        <p:sp>
          <p:nvSpPr>
            <p:cNvPr id="338968" name="Rectangle 24"/>
            <p:cNvSpPr>
              <a:spLocks noChangeArrowheads="1"/>
            </p:cNvSpPr>
            <p:nvPr/>
          </p:nvSpPr>
          <p:spPr bwMode="auto">
            <a:xfrm>
              <a:off x="638" y="134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^</a:t>
              </a:r>
            </a:p>
          </p:txBody>
        </p:sp>
      </p:grpSp>
      <p:sp>
        <p:nvSpPr>
          <p:cNvPr id="338970" name="Rectangle 26"/>
          <p:cNvSpPr>
            <a:spLocks noChangeArrowheads="1"/>
          </p:cNvSpPr>
          <p:nvPr/>
        </p:nvSpPr>
        <p:spPr bwMode="auto">
          <a:xfrm>
            <a:off x="5508625" y="2122488"/>
            <a:ext cx="3910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Sales = 1.75 + .25(payroll)</a:t>
            </a:r>
          </a:p>
        </p:txBody>
      </p:sp>
      <p:sp>
        <p:nvSpPr>
          <p:cNvPr id="338971" name="Rectangle 27"/>
          <p:cNvSpPr>
            <a:spLocks noChangeArrowheads="1"/>
          </p:cNvSpPr>
          <p:nvPr/>
        </p:nvSpPr>
        <p:spPr bwMode="auto">
          <a:xfrm>
            <a:off x="2079625" y="3100388"/>
            <a:ext cx="29083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If payroll next year is estimated to be $600 million, then:</a:t>
            </a:r>
          </a:p>
        </p:txBody>
      </p:sp>
      <p:sp>
        <p:nvSpPr>
          <p:cNvPr id="338972" name="Rectangle 28"/>
          <p:cNvSpPr>
            <a:spLocks noChangeArrowheads="1"/>
          </p:cNvSpPr>
          <p:nvPr/>
        </p:nvSpPr>
        <p:spPr bwMode="auto">
          <a:xfrm>
            <a:off x="2041525" y="4497388"/>
            <a:ext cx="20605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Sales = 1.75 + .25(6)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Sales = $325,000</a:t>
            </a:r>
          </a:p>
        </p:txBody>
      </p:sp>
      <p:sp>
        <p:nvSpPr>
          <p:cNvPr id="338980" name="Line 36"/>
          <p:cNvSpPr>
            <a:spLocks noChangeShapeType="1"/>
          </p:cNvSpPr>
          <p:nvPr/>
        </p:nvSpPr>
        <p:spPr bwMode="auto">
          <a:xfrm flipV="1">
            <a:off x="6324600" y="3683000"/>
            <a:ext cx="3708400" cy="1130300"/>
          </a:xfrm>
          <a:prstGeom prst="line">
            <a:avLst/>
          </a:prstGeom>
          <a:noFill/>
          <a:ln w="1016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5661025" y="3668713"/>
            <a:ext cx="3609975" cy="2147887"/>
            <a:chOff x="2606" y="2311"/>
            <a:chExt cx="2274" cy="1353"/>
          </a:xfrm>
        </p:grpSpPr>
        <p:sp>
          <p:nvSpPr>
            <p:cNvPr id="37898" name="Freeform 37"/>
            <p:cNvSpPr>
              <a:spLocks/>
            </p:cNvSpPr>
            <p:nvPr/>
          </p:nvSpPr>
          <p:spPr bwMode="auto">
            <a:xfrm>
              <a:off x="3024" y="2472"/>
              <a:ext cx="1808" cy="1192"/>
            </a:xfrm>
            <a:custGeom>
              <a:avLst/>
              <a:gdLst>
                <a:gd name="T0" fmla="*/ 0 w 1808"/>
                <a:gd name="T1" fmla="*/ 0 h 1192"/>
                <a:gd name="T2" fmla="*/ 1808 w 1808"/>
                <a:gd name="T3" fmla="*/ 0 h 1192"/>
                <a:gd name="T4" fmla="*/ 1808 w 1808"/>
                <a:gd name="T5" fmla="*/ 1192 h 1192"/>
                <a:gd name="T6" fmla="*/ 0 60000 65536"/>
                <a:gd name="T7" fmla="*/ 0 60000 65536"/>
                <a:gd name="T8" fmla="*/ 0 60000 65536"/>
                <a:gd name="T9" fmla="*/ 0 w 1808"/>
                <a:gd name="T10" fmla="*/ 0 h 1192"/>
                <a:gd name="T11" fmla="*/ 1808 w 1808"/>
                <a:gd name="T12" fmla="*/ 1192 h 1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8" h="1192">
                  <a:moveTo>
                    <a:pt x="0" y="0"/>
                  </a:moveTo>
                  <a:lnTo>
                    <a:pt x="1808" y="0"/>
                  </a:lnTo>
                  <a:lnTo>
                    <a:pt x="1808" y="119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9" name="Oval 29"/>
            <p:cNvSpPr>
              <a:spLocks noChangeArrowheads="1"/>
            </p:cNvSpPr>
            <p:nvPr/>
          </p:nvSpPr>
          <p:spPr bwMode="auto">
            <a:xfrm>
              <a:off x="4784" y="2435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0" name="Rectangle 39"/>
            <p:cNvSpPr>
              <a:spLocks noChangeArrowheads="1"/>
            </p:cNvSpPr>
            <p:nvPr/>
          </p:nvSpPr>
          <p:spPr bwMode="auto">
            <a:xfrm>
              <a:off x="2606" y="2311"/>
              <a:ext cx="3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3.25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3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3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70" grpId="0" autoUpdateAnimBg="0"/>
      <p:bldP spid="338971" grpId="0" autoUpdateAnimBg="0"/>
      <p:bldP spid="338972" grpId="0" autoUpdateAnimBg="0"/>
      <p:bldP spid="33898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2446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Standard Error of the Estimate</a:t>
            </a: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2193925" y="2084388"/>
            <a:ext cx="754856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Wingdings" pitchFamily="2" charset="2"/>
              <a:buChar char="þ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 forecast is just a point estimate of a future value</a:t>
            </a:r>
          </a:p>
          <a:p>
            <a:pPr marL="482600" indent="-48260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Wingdings" pitchFamily="2" charset="2"/>
              <a:buChar char="þ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This point is </a:t>
            </a:r>
            <a:b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actually the </a:t>
            </a:r>
            <a:b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mean of a </a:t>
            </a:r>
            <a:b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probability </a:t>
            </a:r>
            <a:b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distribution</a:t>
            </a:r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4035425" y="6105525"/>
            <a:ext cx="1008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Figure 4.9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308600" y="2806700"/>
            <a:ext cx="4927600" cy="3632200"/>
            <a:chOff x="2384" y="1768"/>
            <a:chExt cx="3104" cy="2288"/>
          </a:xfrm>
        </p:grpSpPr>
        <p:grpSp>
          <p:nvGrpSpPr>
            <p:cNvPr id="38918" name="Group 25"/>
            <p:cNvGrpSpPr>
              <a:grpSpLocks/>
            </p:cNvGrpSpPr>
            <p:nvPr/>
          </p:nvGrpSpPr>
          <p:grpSpPr bwMode="auto">
            <a:xfrm>
              <a:off x="2384" y="1768"/>
              <a:ext cx="3104" cy="2288"/>
              <a:chOff x="2448" y="1816"/>
              <a:chExt cx="3104" cy="2288"/>
            </a:xfrm>
          </p:grpSpPr>
          <p:grpSp>
            <p:nvGrpSpPr>
              <p:cNvPr id="38921" name="Group 4"/>
              <p:cNvGrpSpPr>
                <a:grpSpLocks/>
              </p:cNvGrpSpPr>
              <p:nvPr/>
            </p:nvGrpSpPr>
            <p:grpSpPr bwMode="auto">
              <a:xfrm>
                <a:off x="2448" y="1816"/>
                <a:ext cx="3104" cy="2288"/>
                <a:chOff x="2448" y="1816"/>
                <a:chExt cx="3104" cy="2288"/>
              </a:xfrm>
            </p:grpSpPr>
            <p:sp>
              <p:nvSpPr>
                <p:cNvPr id="38927" name="Rectangle 5"/>
                <p:cNvSpPr>
                  <a:spLocks noChangeArrowheads="1"/>
                </p:cNvSpPr>
                <p:nvPr/>
              </p:nvSpPr>
              <p:spPr bwMode="auto">
                <a:xfrm>
                  <a:off x="2448" y="1816"/>
                  <a:ext cx="3104" cy="2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38928" name="Group 6"/>
                <p:cNvGrpSpPr>
                  <a:grpSpLocks/>
                </p:cNvGrpSpPr>
                <p:nvPr/>
              </p:nvGrpSpPr>
              <p:grpSpPr bwMode="auto">
                <a:xfrm>
                  <a:off x="3224" y="2340"/>
                  <a:ext cx="1956" cy="652"/>
                  <a:chOff x="3368" y="2524"/>
                  <a:chExt cx="1956" cy="652"/>
                </a:xfrm>
              </p:grpSpPr>
              <p:sp>
                <p:nvSpPr>
                  <p:cNvPr id="38936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5236" y="2524"/>
                    <a:ext cx="88" cy="8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38937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328" y="2888"/>
                    <a:ext cx="88" cy="8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3893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720"/>
                    <a:ext cx="88" cy="8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38939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728" y="3088"/>
                    <a:ext cx="88" cy="8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38940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68" y="3084"/>
                    <a:ext cx="88" cy="8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3894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368" y="3088"/>
                    <a:ext cx="88" cy="8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38929" name="Group 13"/>
                <p:cNvGrpSpPr>
                  <a:grpSpLocks/>
                </p:cNvGrpSpPr>
                <p:nvPr/>
              </p:nvGrpSpPr>
              <p:grpSpPr bwMode="auto">
                <a:xfrm>
                  <a:off x="2552" y="1928"/>
                  <a:ext cx="2856" cy="2096"/>
                  <a:chOff x="2696" y="2112"/>
                  <a:chExt cx="2856" cy="2096"/>
                </a:xfrm>
              </p:grpSpPr>
              <p:grpSp>
                <p:nvGrpSpPr>
                  <p:cNvPr id="38930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867" y="2112"/>
                    <a:ext cx="2685" cy="1947"/>
                    <a:chOff x="2867" y="2112"/>
                    <a:chExt cx="2685" cy="1947"/>
                  </a:xfrm>
                </p:grpSpPr>
                <p:sp>
                  <p:nvSpPr>
                    <p:cNvPr id="38933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3168" y="2112"/>
                      <a:ext cx="2384" cy="1736"/>
                    </a:xfrm>
                    <a:custGeom>
                      <a:avLst/>
                      <a:gdLst>
                        <a:gd name="T0" fmla="*/ 0 w 2264"/>
                        <a:gd name="T1" fmla="*/ 0 h 1736"/>
                        <a:gd name="T2" fmla="*/ 0 w 2264"/>
                        <a:gd name="T3" fmla="*/ 1736 h 1736"/>
                        <a:gd name="T4" fmla="*/ 3250 w 2264"/>
                        <a:gd name="T5" fmla="*/ 1736 h 1736"/>
                        <a:gd name="T6" fmla="*/ 0 60000 65536"/>
                        <a:gd name="T7" fmla="*/ 0 60000 65536"/>
                        <a:gd name="T8" fmla="*/ 0 60000 65536"/>
                        <a:gd name="T9" fmla="*/ 0 w 2264"/>
                        <a:gd name="T10" fmla="*/ 0 h 1736"/>
                        <a:gd name="T11" fmla="*/ 2264 w 2264"/>
                        <a:gd name="T12" fmla="*/ 1736 h 17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264" h="1736">
                          <a:moveTo>
                            <a:pt x="0" y="0"/>
                          </a:moveTo>
                          <a:lnTo>
                            <a:pt x="0" y="1736"/>
                          </a:lnTo>
                          <a:lnTo>
                            <a:pt x="2264" y="173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8934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7" y="2118"/>
                      <a:ext cx="439" cy="18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r" eaLnBrk="1" hangingPunct="1">
                        <a:lnSpc>
                          <a:spcPct val="21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4.0  –</a:t>
                      </a:r>
                    </a:p>
                    <a:p>
                      <a:pPr algn="r" eaLnBrk="1" hangingPunct="1">
                        <a:lnSpc>
                          <a:spcPct val="21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3.0  –</a:t>
                      </a:r>
                    </a:p>
                    <a:p>
                      <a:pPr algn="r" eaLnBrk="1" hangingPunct="1">
                        <a:lnSpc>
                          <a:spcPct val="21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2.0  –</a:t>
                      </a:r>
                    </a:p>
                    <a:p>
                      <a:pPr algn="r" eaLnBrk="1" hangingPunct="1">
                        <a:lnSpc>
                          <a:spcPct val="21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1.0  –</a:t>
                      </a:r>
                    </a:p>
                    <a:p>
                      <a:pPr algn="r" eaLnBrk="1" hangingPunct="1">
                        <a:lnSpc>
                          <a:spcPct val="21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38935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0" y="3655"/>
                      <a:ext cx="2500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		|	|	|	|	|	|	|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	0	1	2	3	4	5	6	7</a:t>
                      </a:r>
                    </a:p>
                  </p:txBody>
                </p:sp>
              </p:grpSp>
              <p:sp>
                <p:nvSpPr>
                  <p:cNvPr id="38931" name="Rectangle 18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605" y="2766"/>
                    <a:ext cx="415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Sales</a:t>
                    </a:r>
                  </a:p>
                </p:txBody>
              </p:sp>
              <p:sp>
                <p:nvSpPr>
                  <p:cNvPr id="3893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3975"/>
                    <a:ext cx="825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Area payroll</a:t>
                    </a:r>
                  </a:p>
                </p:txBody>
              </p:sp>
            </p:grpSp>
          </p:grpSp>
          <p:sp>
            <p:nvSpPr>
              <p:cNvPr id="38922" name="Line 20"/>
              <p:cNvSpPr>
                <a:spLocks noChangeShapeType="1"/>
              </p:cNvSpPr>
              <p:nvPr/>
            </p:nvSpPr>
            <p:spPr bwMode="auto">
              <a:xfrm flipV="1">
                <a:off x="3024" y="2320"/>
                <a:ext cx="2336" cy="712"/>
              </a:xfrm>
              <a:prstGeom prst="line">
                <a:avLst/>
              </a:prstGeom>
              <a:noFill/>
              <a:ln w="1016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38923" name="Group 21"/>
              <p:cNvGrpSpPr>
                <a:grpSpLocks/>
              </p:cNvGrpSpPr>
              <p:nvPr/>
            </p:nvGrpSpPr>
            <p:grpSpPr bwMode="auto">
              <a:xfrm>
                <a:off x="2606" y="2311"/>
                <a:ext cx="2274" cy="1353"/>
                <a:chOff x="2606" y="2311"/>
                <a:chExt cx="2274" cy="1353"/>
              </a:xfrm>
            </p:grpSpPr>
            <p:sp>
              <p:nvSpPr>
                <p:cNvPr id="38924" name="Freeform 22"/>
                <p:cNvSpPr>
                  <a:spLocks/>
                </p:cNvSpPr>
                <p:nvPr/>
              </p:nvSpPr>
              <p:spPr bwMode="auto">
                <a:xfrm>
                  <a:off x="3024" y="2472"/>
                  <a:ext cx="1808" cy="1192"/>
                </a:xfrm>
                <a:custGeom>
                  <a:avLst/>
                  <a:gdLst>
                    <a:gd name="T0" fmla="*/ 0 w 1808"/>
                    <a:gd name="T1" fmla="*/ 0 h 1192"/>
                    <a:gd name="T2" fmla="*/ 1808 w 1808"/>
                    <a:gd name="T3" fmla="*/ 0 h 1192"/>
                    <a:gd name="T4" fmla="*/ 1808 w 1808"/>
                    <a:gd name="T5" fmla="*/ 1192 h 1192"/>
                    <a:gd name="T6" fmla="*/ 0 60000 65536"/>
                    <a:gd name="T7" fmla="*/ 0 60000 65536"/>
                    <a:gd name="T8" fmla="*/ 0 60000 65536"/>
                    <a:gd name="T9" fmla="*/ 0 w 1808"/>
                    <a:gd name="T10" fmla="*/ 0 h 1192"/>
                    <a:gd name="T11" fmla="*/ 1808 w 1808"/>
                    <a:gd name="T12" fmla="*/ 1192 h 1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08" h="1192">
                      <a:moveTo>
                        <a:pt x="0" y="0"/>
                      </a:moveTo>
                      <a:lnTo>
                        <a:pt x="1808" y="0"/>
                      </a:lnTo>
                      <a:lnTo>
                        <a:pt x="1808" y="1192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8925" name="Oval 23"/>
                <p:cNvSpPr>
                  <a:spLocks noChangeArrowheads="1"/>
                </p:cNvSpPr>
                <p:nvPr/>
              </p:nvSpPr>
              <p:spPr bwMode="auto">
                <a:xfrm>
                  <a:off x="4784" y="2435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8926" name="Rectangle 24"/>
                <p:cNvSpPr>
                  <a:spLocks noChangeArrowheads="1"/>
                </p:cNvSpPr>
                <p:nvPr/>
              </p:nvSpPr>
              <p:spPr bwMode="auto">
                <a:xfrm>
                  <a:off x="2606" y="2311"/>
                  <a:ext cx="37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3.25</a:t>
                  </a:r>
                </a:p>
              </p:txBody>
            </p:sp>
          </p:grpSp>
        </p:grpSp>
        <p:sp>
          <p:nvSpPr>
            <p:cNvPr id="38919" name="Line 27"/>
            <p:cNvSpPr>
              <a:spLocks noChangeShapeType="1"/>
            </p:cNvSpPr>
            <p:nvPr/>
          </p:nvSpPr>
          <p:spPr bwMode="auto">
            <a:xfrm>
              <a:off x="4768" y="1903"/>
              <a:ext cx="0" cy="10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0" name="Freeform 28"/>
            <p:cNvSpPr>
              <a:spLocks/>
            </p:cNvSpPr>
            <p:nvPr/>
          </p:nvSpPr>
          <p:spPr bwMode="auto">
            <a:xfrm rot="-5400000">
              <a:off x="4260" y="2300"/>
              <a:ext cx="776" cy="232"/>
            </a:xfrm>
            <a:custGeom>
              <a:avLst/>
              <a:gdLst>
                <a:gd name="T0" fmla="*/ 0 w 888"/>
                <a:gd name="T1" fmla="*/ 15 h 368"/>
                <a:gd name="T2" fmla="*/ 45 w 888"/>
                <a:gd name="T3" fmla="*/ 13 h 368"/>
                <a:gd name="T4" fmla="*/ 104 w 888"/>
                <a:gd name="T5" fmla="*/ 6 h 368"/>
                <a:gd name="T6" fmla="*/ 128 w 888"/>
                <a:gd name="T7" fmla="*/ 3 h 368"/>
                <a:gd name="T8" fmla="*/ 173 w 888"/>
                <a:gd name="T9" fmla="*/ 0 h 368"/>
                <a:gd name="T10" fmla="*/ 215 w 888"/>
                <a:gd name="T11" fmla="*/ 3 h 368"/>
                <a:gd name="T12" fmla="*/ 242 w 888"/>
                <a:gd name="T13" fmla="*/ 6 h 368"/>
                <a:gd name="T14" fmla="*/ 285 w 888"/>
                <a:gd name="T15" fmla="*/ 13 h 368"/>
                <a:gd name="T16" fmla="*/ 345 w 888"/>
                <a:gd name="T17" fmla="*/ 15 h 3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8"/>
                <a:gd name="T28" fmla="*/ 0 h 368"/>
                <a:gd name="T29" fmla="*/ 888 w 888"/>
                <a:gd name="T30" fmla="*/ 368 h 3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8" h="368">
                  <a:moveTo>
                    <a:pt x="0" y="358"/>
                  </a:moveTo>
                  <a:cubicBezTo>
                    <a:pt x="19" y="354"/>
                    <a:pt x="72" y="362"/>
                    <a:pt x="118" y="336"/>
                  </a:cubicBezTo>
                  <a:cubicBezTo>
                    <a:pt x="164" y="310"/>
                    <a:pt x="230" y="228"/>
                    <a:pt x="268" y="168"/>
                  </a:cubicBezTo>
                  <a:cubicBezTo>
                    <a:pt x="306" y="108"/>
                    <a:pt x="286" y="138"/>
                    <a:pt x="330" y="70"/>
                  </a:cubicBezTo>
                  <a:cubicBezTo>
                    <a:pt x="374" y="2"/>
                    <a:pt x="412" y="0"/>
                    <a:pt x="446" y="0"/>
                  </a:cubicBezTo>
                  <a:cubicBezTo>
                    <a:pt x="483" y="0"/>
                    <a:pt x="526" y="30"/>
                    <a:pt x="554" y="70"/>
                  </a:cubicBezTo>
                  <a:cubicBezTo>
                    <a:pt x="582" y="110"/>
                    <a:pt x="590" y="118"/>
                    <a:pt x="622" y="168"/>
                  </a:cubicBezTo>
                  <a:cubicBezTo>
                    <a:pt x="654" y="218"/>
                    <a:pt x="690" y="304"/>
                    <a:pt x="734" y="336"/>
                  </a:cubicBezTo>
                  <a:cubicBezTo>
                    <a:pt x="778" y="368"/>
                    <a:pt x="856" y="355"/>
                    <a:pt x="888" y="36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autoUpdateAnimBg="0"/>
      <p:bldP spid="33999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2446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Standard Error of the Estimate</a:t>
            </a:r>
          </a:p>
        </p:txBody>
      </p:sp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2625725" y="4014788"/>
            <a:ext cx="69421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16100" indent="-181610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tabLst>
                <a:tab pos="1333500" algn="r"/>
                <a:tab pos="1524000" algn="l"/>
              </a:tabLs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where	y	=	y-value of each data point</a:t>
            </a:r>
          </a:p>
          <a:p>
            <a:pPr marL="1816100" indent="-181610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tabLst>
                <a:tab pos="1333500" algn="r"/>
                <a:tab pos="1524000" algn="l"/>
              </a:tabLs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	y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	=	computed value of the dependent variable, from the regression equation</a:t>
            </a:r>
          </a:p>
          <a:p>
            <a:pPr marL="1816100" indent="-181610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tabLst>
                <a:tab pos="1333500" algn="r"/>
                <a:tab pos="1524000" algn="l"/>
              </a:tabLs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	n	=	number of data points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33900" y="2473325"/>
            <a:ext cx="3136900" cy="1169988"/>
            <a:chOff x="2000" y="1558"/>
            <a:chExt cx="1976" cy="737"/>
          </a:xfrm>
        </p:grpSpPr>
        <p:sp>
          <p:nvSpPr>
            <p:cNvPr id="340995" name="Rectangle 3"/>
            <p:cNvSpPr>
              <a:spLocks noChangeArrowheads="1"/>
            </p:cNvSpPr>
            <p:nvPr/>
          </p:nvSpPr>
          <p:spPr bwMode="auto">
            <a:xfrm>
              <a:off x="2000" y="1756"/>
              <a:ext cx="5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S</a:t>
              </a:r>
              <a:r>
                <a:rPr lang="en-US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y,x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=</a:t>
              </a:r>
            </a:p>
          </p:txBody>
        </p:sp>
        <p:sp>
          <p:nvSpPr>
            <p:cNvPr id="340996" name="Rectangle 4"/>
            <p:cNvSpPr>
              <a:spLocks noChangeArrowheads="1"/>
            </p:cNvSpPr>
            <p:nvPr/>
          </p:nvSpPr>
          <p:spPr bwMode="auto">
            <a:xfrm>
              <a:off x="3014" y="1558"/>
              <a:ext cx="890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Arial" charset="0"/>
                </a:rPr>
                <a:t>∑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(y - y</a:t>
              </a:r>
              <a:r>
                <a:rPr lang="en-US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c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)</a:t>
              </a:r>
              <a:r>
                <a:rPr lang="en-US" sz="2800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</a:t>
              </a: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  <a:p>
              <a:pPr algn="ctr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n - 2</a:t>
              </a:r>
            </a:p>
          </p:txBody>
        </p:sp>
        <p:sp>
          <p:nvSpPr>
            <p:cNvPr id="39943" name="Line 5"/>
            <p:cNvSpPr>
              <a:spLocks noChangeShapeType="1"/>
            </p:cNvSpPr>
            <p:nvPr/>
          </p:nvSpPr>
          <p:spPr bwMode="auto">
            <a:xfrm>
              <a:off x="2978" y="1960"/>
              <a:ext cx="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44" name="Freeform 10"/>
            <p:cNvSpPr>
              <a:spLocks/>
            </p:cNvSpPr>
            <p:nvPr/>
          </p:nvSpPr>
          <p:spPr bwMode="auto">
            <a:xfrm>
              <a:off x="2736" y="1608"/>
              <a:ext cx="1240" cy="592"/>
            </a:xfrm>
            <a:custGeom>
              <a:avLst/>
              <a:gdLst>
                <a:gd name="T0" fmla="*/ 0 w 1240"/>
                <a:gd name="T1" fmla="*/ 305 h 624"/>
                <a:gd name="T2" fmla="*/ 72 w 1240"/>
                <a:gd name="T3" fmla="*/ 249 h 624"/>
                <a:gd name="T4" fmla="*/ 136 w 1240"/>
                <a:gd name="T5" fmla="*/ 432 h 624"/>
                <a:gd name="T6" fmla="*/ 216 w 1240"/>
                <a:gd name="T7" fmla="*/ 0 h 624"/>
                <a:gd name="T8" fmla="*/ 1240 w 124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0"/>
                <a:gd name="T16" fmla="*/ 0 h 624"/>
                <a:gd name="T17" fmla="*/ 1240 w 124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0" h="624">
                  <a:moveTo>
                    <a:pt x="0" y="440"/>
                  </a:moveTo>
                  <a:lnTo>
                    <a:pt x="72" y="360"/>
                  </a:lnTo>
                  <a:lnTo>
                    <a:pt x="136" y="624"/>
                  </a:lnTo>
                  <a:lnTo>
                    <a:pt x="216" y="0"/>
                  </a:lnTo>
                  <a:lnTo>
                    <a:pt x="12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2446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Standard Error of the Estimate</a:t>
            </a:r>
          </a:p>
        </p:txBody>
      </p:sp>
      <p:sp>
        <p:nvSpPr>
          <p:cNvPr id="342024" name="Rectangle 8"/>
          <p:cNvSpPr>
            <a:spLocks noChangeArrowheads="1"/>
          </p:cNvSpPr>
          <p:nvPr/>
        </p:nvSpPr>
        <p:spPr bwMode="auto">
          <a:xfrm>
            <a:off x="2308225" y="2122488"/>
            <a:ext cx="64293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Computationally, this equation is considerably easier to use</a:t>
            </a:r>
          </a:p>
        </p:txBody>
      </p:sp>
      <p:sp>
        <p:nvSpPr>
          <p:cNvPr id="342026" name="Rectangle 10"/>
          <p:cNvSpPr>
            <a:spLocks noChangeArrowheads="1"/>
          </p:cNvSpPr>
          <p:nvPr/>
        </p:nvSpPr>
        <p:spPr bwMode="auto">
          <a:xfrm>
            <a:off x="2979738" y="4891088"/>
            <a:ext cx="62309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We use the standard error to set up prediction intervals around the point estimate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948113" y="3370263"/>
            <a:ext cx="4281487" cy="1169987"/>
            <a:chOff x="1623" y="2163"/>
            <a:chExt cx="2697" cy="737"/>
          </a:xfrm>
        </p:grpSpPr>
        <p:sp>
          <p:nvSpPr>
            <p:cNvPr id="342020" name="Rectangle 4"/>
            <p:cNvSpPr>
              <a:spLocks noChangeArrowheads="1"/>
            </p:cNvSpPr>
            <p:nvPr/>
          </p:nvSpPr>
          <p:spPr bwMode="auto">
            <a:xfrm>
              <a:off x="1623" y="2361"/>
              <a:ext cx="5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S</a:t>
              </a:r>
              <a:r>
                <a:rPr lang="en-US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y,x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=</a:t>
              </a:r>
            </a:p>
          </p:txBody>
        </p:sp>
        <p:grpSp>
          <p:nvGrpSpPr>
            <p:cNvPr id="40967" name="Group 13"/>
            <p:cNvGrpSpPr>
              <a:grpSpLocks/>
            </p:cNvGrpSpPr>
            <p:nvPr/>
          </p:nvGrpSpPr>
          <p:grpSpPr bwMode="auto">
            <a:xfrm>
              <a:off x="2344" y="2163"/>
              <a:ext cx="1976" cy="737"/>
              <a:chOff x="2272" y="2163"/>
              <a:chExt cx="1976" cy="737"/>
            </a:xfrm>
          </p:grpSpPr>
          <p:grpSp>
            <p:nvGrpSpPr>
              <p:cNvPr id="40968" name="Group 12"/>
              <p:cNvGrpSpPr>
                <a:grpSpLocks/>
              </p:cNvGrpSpPr>
              <p:nvPr/>
            </p:nvGrpSpPr>
            <p:grpSpPr bwMode="auto">
              <a:xfrm>
                <a:off x="2513" y="2163"/>
                <a:ext cx="1720" cy="737"/>
                <a:chOff x="2393" y="2163"/>
                <a:chExt cx="1720" cy="737"/>
              </a:xfrm>
            </p:grpSpPr>
            <p:sp>
              <p:nvSpPr>
                <p:cNvPr id="342021" name="Rectangle 5"/>
                <p:cNvSpPr>
                  <a:spLocks noChangeArrowheads="1"/>
                </p:cNvSpPr>
                <p:nvPr/>
              </p:nvSpPr>
              <p:spPr bwMode="auto">
                <a:xfrm>
                  <a:off x="2490" y="2163"/>
                  <a:ext cx="1536" cy="7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cs typeface="Arial" charset="0"/>
                    </a:rPr>
                    <a:t>∑</a:t>
                  </a:r>
                  <a:r>
                    <a:rPr lang="en-US" sz="2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y</a:t>
                  </a:r>
                  <a:r>
                    <a:rPr lang="en-US" sz="2800" baseline="30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2</a:t>
                  </a:r>
                  <a:r>
                    <a:rPr lang="en-US" sz="2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 - a</a:t>
                  </a:r>
                  <a:r>
                    <a:rPr lang="en-US" sz="2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cs typeface="Arial" charset="0"/>
                    </a:rPr>
                    <a:t>∑</a:t>
                  </a:r>
                  <a:r>
                    <a:rPr lang="en-US" sz="2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y - b</a:t>
                  </a:r>
                  <a:r>
                    <a:rPr lang="en-US" sz="2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cs typeface="Arial" charset="0"/>
                    </a:rPr>
                    <a:t>∑</a:t>
                  </a:r>
                  <a:r>
                    <a:rPr lang="en-US" sz="2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xy</a:t>
                  </a:r>
                </a:p>
                <a:p>
                  <a:pPr algn="ctr" eaLnBrk="1" fontAlgn="auto" hangingPunct="1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</a:rPr>
                    <a:t>n - 2</a:t>
                  </a:r>
                </a:p>
              </p:txBody>
            </p:sp>
            <p:sp>
              <p:nvSpPr>
                <p:cNvPr id="40971" name="Line 6"/>
                <p:cNvSpPr>
                  <a:spLocks noChangeShapeType="1"/>
                </p:cNvSpPr>
                <p:nvPr/>
              </p:nvSpPr>
              <p:spPr bwMode="auto">
                <a:xfrm>
                  <a:off x="2393" y="2565"/>
                  <a:ext cx="1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40969" name="Freeform 11"/>
              <p:cNvSpPr>
                <a:spLocks/>
              </p:cNvSpPr>
              <p:nvPr/>
            </p:nvSpPr>
            <p:spPr bwMode="auto">
              <a:xfrm>
                <a:off x="2272" y="2192"/>
                <a:ext cx="1976" cy="680"/>
              </a:xfrm>
              <a:custGeom>
                <a:avLst/>
                <a:gdLst>
                  <a:gd name="T0" fmla="*/ 0 w 1976"/>
                  <a:gd name="T1" fmla="*/ 479 h 680"/>
                  <a:gd name="T2" fmla="*/ 72 w 1976"/>
                  <a:gd name="T3" fmla="*/ 392 h 680"/>
                  <a:gd name="T4" fmla="*/ 136 w 1976"/>
                  <a:gd name="T5" fmla="*/ 680 h 680"/>
                  <a:gd name="T6" fmla="*/ 216 w 1976"/>
                  <a:gd name="T7" fmla="*/ 0 h 680"/>
                  <a:gd name="T8" fmla="*/ 1976 w 1976"/>
                  <a:gd name="T9" fmla="*/ 0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76"/>
                  <a:gd name="T16" fmla="*/ 0 h 680"/>
                  <a:gd name="T17" fmla="*/ 1976 w 1976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76" h="680">
                    <a:moveTo>
                      <a:pt x="0" y="479"/>
                    </a:moveTo>
                    <a:lnTo>
                      <a:pt x="72" y="392"/>
                    </a:lnTo>
                    <a:lnTo>
                      <a:pt x="136" y="680"/>
                    </a:lnTo>
                    <a:lnTo>
                      <a:pt x="216" y="0"/>
                    </a:lnTo>
                    <a:lnTo>
                      <a:pt x="197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4" grpId="0" autoUpdateAnimBg="0"/>
      <p:bldP spid="34202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2446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Standard Error of the Estimate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97500" y="2971800"/>
            <a:ext cx="4927600" cy="3632200"/>
            <a:chOff x="2384" y="1768"/>
            <a:chExt cx="3104" cy="2288"/>
          </a:xfrm>
        </p:grpSpPr>
        <p:grpSp>
          <p:nvGrpSpPr>
            <p:cNvPr id="42000" name="Group 14"/>
            <p:cNvGrpSpPr>
              <a:grpSpLocks/>
            </p:cNvGrpSpPr>
            <p:nvPr/>
          </p:nvGrpSpPr>
          <p:grpSpPr bwMode="auto">
            <a:xfrm>
              <a:off x="2384" y="1768"/>
              <a:ext cx="3104" cy="2288"/>
              <a:chOff x="2448" y="1816"/>
              <a:chExt cx="3104" cy="2288"/>
            </a:xfrm>
          </p:grpSpPr>
          <p:grpSp>
            <p:nvGrpSpPr>
              <p:cNvPr id="42003" name="Group 15"/>
              <p:cNvGrpSpPr>
                <a:grpSpLocks/>
              </p:cNvGrpSpPr>
              <p:nvPr/>
            </p:nvGrpSpPr>
            <p:grpSpPr bwMode="auto">
              <a:xfrm>
                <a:off x="2448" y="1816"/>
                <a:ext cx="3104" cy="2288"/>
                <a:chOff x="2448" y="1816"/>
                <a:chExt cx="3104" cy="2288"/>
              </a:xfrm>
            </p:grpSpPr>
            <p:sp>
              <p:nvSpPr>
                <p:cNvPr id="42009" name="Rectangle 16"/>
                <p:cNvSpPr>
                  <a:spLocks noChangeArrowheads="1"/>
                </p:cNvSpPr>
                <p:nvPr/>
              </p:nvSpPr>
              <p:spPr bwMode="auto">
                <a:xfrm>
                  <a:off x="2448" y="1816"/>
                  <a:ext cx="3104" cy="2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42010" name="Group 17"/>
                <p:cNvGrpSpPr>
                  <a:grpSpLocks/>
                </p:cNvGrpSpPr>
                <p:nvPr/>
              </p:nvGrpSpPr>
              <p:grpSpPr bwMode="auto">
                <a:xfrm>
                  <a:off x="3224" y="2340"/>
                  <a:ext cx="1956" cy="652"/>
                  <a:chOff x="3368" y="2524"/>
                  <a:chExt cx="1956" cy="652"/>
                </a:xfrm>
              </p:grpSpPr>
              <p:sp>
                <p:nvSpPr>
                  <p:cNvPr id="4201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5236" y="2524"/>
                    <a:ext cx="88" cy="8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42019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4328" y="2888"/>
                    <a:ext cx="88" cy="8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420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720"/>
                    <a:ext cx="88" cy="8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42021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3728" y="3088"/>
                    <a:ext cx="88" cy="8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42022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468" y="3084"/>
                    <a:ext cx="88" cy="8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42023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368" y="3088"/>
                    <a:ext cx="88" cy="8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42011" name="Group 24"/>
                <p:cNvGrpSpPr>
                  <a:grpSpLocks/>
                </p:cNvGrpSpPr>
                <p:nvPr/>
              </p:nvGrpSpPr>
              <p:grpSpPr bwMode="auto">
                <a:xfrm>
                  <a:off x="2555" y="1928"/>
                  <a:ext cx="2853" cy="2096"/>
                  <a:chOff x="2699" y="2112"/>
                  <a:chExt cx="2853" cy="2096"/>
                </a:xfrm>
              </p:grpSpPr>
              <p:grpSp>
                <p:nvGrpSpPr>
                  <p:cNvPr id="42012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867" y="2112"/>
                    <a:ext cx="2685" cy="1947"/>
                    <a:chOff x="2867" y="2112"/>
                    <a:chExt cx="2685" cy="1947"/>
                  </a:xfrm>
                </p:grpSpPr>
                <p:sp>
                  <p:nvSpPr>
                    <p:cNvPr id="42015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3168" y="2112"/>
                      <a:ext cx="2384" cy="1736"/>
                    </a:xfrm>
                    <a:custGeom>
                      <a:avLst/>
                      <a:gdLst>
                        <a:gd name="T0" fmla="*/ 0 w 2264"/>
                        <a:gd name="T1" fmla="*/ 0 h 1736"/>
                        <a:gd name="T2" fmla="*/ 0 w 2264"/>
                        <a:gd name="T3" fmla="*/ 1736 h 1736"/>
                        <a:gd name="T4" fmla="*/ 3250 w 2264"/>
                        <a:gd name="T5" fmla="*/ 1736 h 1736"/>
                        <a:gd name="T6" fmla="*/ 0 60000 65536"/>
                        <a:gd name="T7" fmla="*/ 0 60000 65536"/>
                        <a:gd name="T8" fmla="*/ 0 60000 65536"/>
                        <a:gd name="T9" fmla="*/ 0 w 2264"/>
                        <a:gd name="T10" fmla="*/ 0 h 1736"/>
                        <a:gd name="T11" fmla="*/ 2264 w 2264"/>
                        <a:gd name="T12" fmla="*/ 1736 h 17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264" h="1736">
                          <a:moveTo>
                            <a:pt x="0" y="0"/>
                          </a:moveTo>
                          <a:lnTo>
                            <a:pt x="0" y="1736"/>
                          </a:lnTo>
                          <a:lnTo>
                            <a:pt x="2264" y="1736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2016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7" y="2118"/>
                      <a:ext cx="439" cy="18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r" eaLnBrk="1" hangingPunct="1">
                        <a:lnSpc>
                          <a:spcPct val="21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4.0  –</a:t>
                      </a:r>
                    </a:p>
                    <a:p>
                      <a:pPr algn="r" eaLnBrk="1" hangingPunct="1">
                        <a:lnSpc>
                          <a:spcPct val="21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3.0  –</a:t>
                      </a:r>
                    </a:p>
                    <a:p>
                      <a:pPr algn="r" eaLnBrk="1" hangingPunct="1">
                        <a:lnSpc>
                          <a:spcPct val="21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2.0  –</a:t>
                      </a:r>
                    </a:p>
                    <a:p>
                      <a:pPr algn="r" eaLnBrk="1" hangingPunct="1">
                        <a:lnSpc>
                          <a:spcPct val="21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1.0  –</a:t>
                      </a:r>
                    </a:p>
                    <a:p>
                      <a:pPr algn="r" eaLnBrk="1" hangingPunct="1">
                        <a:lnSpc>
                          <a:spcPct val="21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  <p:sp>
                  <p:nvSpPr>
                    <p:cNvPr id="42017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0" y="3655"/>
                      <a:ext cx="2500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81000" algn="ctr"/>
                          <a:tab pos="863600" algn="ctr"/>
                          <a:tab pos="1333500" algn="ctr"/>
                          <a:tab pos="1816100" algn="ctr"/>
                          <a:tab pos="2286000" algn="ctr"/>
                          <a:tab pos="2768600" algn="ctr"/>
                          <a:tab pos="3238500" algn="ctr"/>
                          <a:tab pos="3721100" algn="ctr"/>
                          <a:tab pos="4381500" algn="ctr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		|	|	|	|	|	|	|</a:t>
                      </a:r>
                    </a:p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	0	1	2	3	4	5	6	7</a:t>
                      </a:r>
                    </a:p>
                  </p:txBody>
                </p:sp>
              </p:grpSp>
              <p:sp>
                <p:nvSpPr>
                  <p:cNvPr id="42013" name="Rectangle 2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608" y="2763"/>
                    <a:ext cx="415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Sales</a:t>
                    </a:r>
                  </a:p>
                </p:txBody>
              </p:sp>
              <p:sp>
                <p:nvSpPr>
                  <p:cNvPr id="4201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02" y="3975"/>
                    <a:ext cx="825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Area payroll</a:t>
                    </a:r>
                  </a:p>
                </p:txBody>
              </p:sp>
            </p:grpSp>
          </p:grpSp>
          <p:sp>
            <p:nvSpPr>
              <p:cNvPr id="42004" name="Line 31"/>
              <p:cNvSpPr>
                <a:spLocks noChangeShapeType="1"/>
              </p:cNvSpPr>
              <p:nvPr/>
            </p:nvSpPr>
            <p:spPr bwMode="auto">
              <a:xfrm flipV="1">
                <a:off x="3024" y="2320"/>
                <a:ext cx="2336" cy="712"/>
              </a:xfrm>
              <a:prstGeom prst="line">
                <a:avLst/>
              </a:prstGeom>
              <a:noFill/>
              <a:ln w="1016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42005" name="Group 32"/>
              <p:cNvGrpSpPr>
                <a:grpSpLocks/>
              </p:cNvGrpSpPr>
              <p:nvPr/>
            </p:nvGrpSpPr>
            <p:grpSpPr bwMode="auto">
              <a:xfrm>
                <a:off x="2606" y="2311"/>
                <a:ext cx="2274" cy="1353"/>
                <a:chOff x="2606" y="2311"/>
                <a:chExt cx="2274" cy="1353"/>
              </a:xfrm>
            </p:grpSpPr>
            <p:sp>
              <p:nvSpPr>
                <p:cNvPr id="42006" name="Freeform 33"/>
                <p:cNvSpPr>
                  <a:spLocks/>
                </p:cNvSpPr>
                <p:nvPr/>
              </p:nvSpPr>
              <p:spPr bwMode="auto">
                <a:xfrm>
                  <a:off x="3024" y="2472"/>
                  <a:ext cx="1808" cy="1192"/>
                </a:xfrm>
                <a:custGeom>
                  <a:avLst/>
                  <a:gdLst>
                    <a:gd name="T0" fmla="*/ 0 w 1808"/>
                    <a:gd name="T1" fmla="*/ 0 h 1192"/>
                    <a:gd name="T2" fmla="*/ 1808 w 1808"/>
                    <a:gd name="T3" fmla="*/ 0 h 1192"/>
                    <a:gd name="T4" fmla="*/ 1808 w 1808"/>
                    <a:gd name="T5" fmla="*/ 1192 h 1192"/>
                    <a:gd name="T6" fmla="*/ 0 60000 65536"/>
                    <a:gd name="T7" fmla="*/ 0 60000 65536"/>
                    <a:gd name="T8" fmla="*/ 0 60000 65536"/>
                    <a:gd name="T9" fmla="*/ 0 w 1808"/>
                    <a:gd name="T10" fmla="*/ 0 h 1192"/>
                    <a:gd name="T11" fmla="*/ 1808 w 1808"/>
                    <a:gd name="T12" fmla="*/ 1192 h 1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08" h="1192">
                      <a:moveTo>
                        <a:pt x="0" y="0"/>
                      </a:moveTo>
                      <a:lnTo>
                        <a:pt x="1808" y="0"/>
                      </a:lnTo>
                      <a:lnTo>
                        <a:pt x="1808" y="1192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007" name="Oval 34"/>
                <p:cNvSpPr>
                  <a:spLocks noChangeArrowheads="1"/>
                </p:cNvSpPr>
                <p:nvPr/>
              </p:nvSpPr>
              <p:spPr bwMode="auto">
                <a:xfrm>
                  <a:off x="4784" y="2435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42008" name="Rectangle 35"/>
                <p:cNvSpPr>
                  <a:spLocks noChangeArrowheads="1"/>
                </p:cNvSpPr>
                <p:nvPr/>
              </p:nvSpPr>
              <p:spPr bwMode="auto">
                <a:xfrm>
                  <a:off x="2606" y="2311"/>
                  <a:ext cx="37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3.25</a:t>
                  </a:r>
                </a:p>
              </p:txBody>
            </p:sp>
          </p:grpSp>
        </p:grpSp>
        <p:sp>
          <p:nvSpPr>
            <p:cNvPr id="42001" name="Line 36"/>
            <p:cNvSpPr>
              <a:spLocks noChangeShapeType="1"/>
            </p:cNvSpPr>
            <p:nvPr/>
          </p:nvSpPr>
          <p:spPr bwMode="auto">
            <a:xfrm>
              <a:off x="4768" y="1903"/>
              <a:ext cx="0" cy="10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02" name="Freeform 37"/>
            <p:cNvSpPr>
              <a:spLocks/>
            </p:cNvSpPr>
            <p:nvPr/>
          </p:nvSpPr>
          <p:spPr bwMode="auto">
            <a:xfrm rot="-5400000">
              <a:off x="4260" y="2300"/>
              <a:ext cx="776" cy="232"/>
            </a:xfrm>
            <a:custGeom>
              <a:avLst/>
              <a:gdLst>
                <a:gd name="T0" fmla="*/ 0 w 888"/>
                <a:gd name="T1" fmla="*/ 15 h 368"/>
                <a:gd name="T2" fmla="*/ 45 w 888"/>
                <a:gd name="T3" fmla="*/ 13 h 368"/>
                <a:gd name="T4" fmla="*/ 104 w 888"/>
                <a:gd name="T5" fmla="*/ 6 h 368"/>
                <a:gd name="T6" fmla="*/ 128 w 888"/>
                <a:gd name="T7" fmla="*/ 3 h 368"/>
                <a:gd name="T8" fmla="*/ 173 w 888"/>
                <a:gd name="T9" fmla="*/ 0 h 368"/>
                <a:gd name="T10" fmla="*/ 215 w 888"/>
                <a:gd name="T11" fmla="*/ 3 h 368"/>
                <a:gd name="T12" fmla="*/ 242 w 888"/>
                <a:gd name="T13" fmla="*/ 6 h 368"/>
                <a:gd name="T14" fmla="*/ 285 w 888"/>
                <a:gd name="T15" fmla="*/ 13 h 368"/>
                <a:gd name="T16" fmla="*/ 345 w 888"/>
                <a:gd name="T17" fmla="*/ 15 h 3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8"/>
                <a:gd name="T28" fmla="*/ 0 h 368"/>
                <a:gd name="T29" fmla="*/ 888 w 888"/>
                <a:gd name="T30" fmla="*/ 368 h 3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8" h="368">
                  <a:moveTo>
                    <a:pt x="0" y="358"/>
                  </a:moveTo>
                  <a:cubicBezTo>
                    <a:pt x="19" y="354"/>
                    <a:pt x="72" y="362"/>
                    <a:pt x="118" y="336"/>
                  </a:cubicBezTo>
                  <a:cubicBezTo>
                    <a:pt x="164" y="310"/>
                    <a:pt x="230" y="228"/>
                    <a:pt x="268" y="168"/>
                  </a:cubicBezTo>
                  <a:cubicBezTo>
                    <a:pt x="306" y="108"/>
                    <a:pt x="286" y="138"/>
                    <a:pt x="330" y="70"/>
                  </a:cubicBezTo>
                  <a:cubicBezTo>
                    <a:pt x="374" y="2"/>
                    <a:pt x="412" y="0"/>
                    <a:pt x="446" y="0"/>
                  </a:cubicBezTo>
                  <a:cubicBezTo>
                    <a:pt x="483" y="0"/>
                    <a:pt x="526" y="30"/>
                    <a:pt x="554" y="70"/>
                  </a:cubicBezTo>
                  <a:cubicBezTo>
                    <a:pt x="582" y="110"/>
                    <a:pt x="590" y="118"/>
                    <a:pt x="622" y="168"/>
                  </a:cubicBezTo>
                  <a:cubicBezTo>
                    <a:pt x="654" y="218"/>
                    <a:pt x="690" y="304"/>
                    <a:pt x="734" y="336"/>
                  </a:cubicBezTo>
                  <a:cubicBezTo>
                    <a:pt x="778" y="368"/>
                    <a:pt x="856" y="355"/>
                    <a:pt x="888" y="36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1979613" y="1981200"/>
            <a:ext cx="8129587" cy="901700"/>
            <a:chOff x="311" y="1256"/>
            <a:chExt cx="5121" cy="568"/>
          </a:xfrm>
        </p:grpSpPr>
        <p:sp>
          <p:nvSpPr>
            <p:cNvPr id="343083" name="Rectangle 43"/>
            <p:cNvSpPr>
              <a:spLocks noChangeArrowheads="1"/>
            </p:cNvSpPr>
            <p:nvPr/>
          </p:nvSpPr>
          <p:spPr bwMode="auto">
            <a:xfrm>
              <a:off x="311" y="1401"/>
              <a:ext cx="16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S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y,x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=                                    =</a:t>
              </a:r>
            </a:p>
          </p:txBody>
        </p:sp>
        <p:grpSp>
          <p:nvGrpSpPr>
            <p:cNvPr id="41992" name="Group 49"/>
            <p:cNvGrpSpPr>
              <a:grpSpLocks/>
            </p:cNvGrpSpPr>
            <p:nvPr/>
          </p:nvGrpSpPr>
          <p:grpSpPr bwMode="auto">
            <a:xfrm>
              <a:off x="928" y="1264"/>
              <a:ext cx="1712" cy="560"/>
              <a:chOff x="1168" y="1272"/>
              <a:chExt cx="1712" cy="560"/>
            </a:xfrm>
          </p:grpSpPr>
          <p:sp>
            <p:nvSpPr>
              <p:cNvPr id="343086" name="Rectangle 46"/>
              <p:cNvSpPr>
                <a:spLocks noChangeArrowheads="1"/>
              </p:cNvSpPr>
              <p:nvPr/>
            </p:nvSpPr>
            <p:spPr bwMode="auto">
              <a:xfrm>
                <a:off x="1623" y="1305"/>
                <a:ext cx="103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y</a:t>
                </a:r>
                <a:r>
                  <a:rPr lang="en-US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- a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y - b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xy</a:t>
                </a:r>
              </a:p>
              <a:p>
                <a:pPr algn="ctr" eaLnBrk="1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 - 2</a:t>
                </a:r>
              </a:p>
            </p:txBody>
          </p:sp>
          <p:sp>
            <p:nvSpPr>
              <p:cNvPr id="41998" name="Line 47"/>
              <p:cNvSpPr>
                <a:spLocks noChangeShapeType="1"/>
              </p:cNvSpPr>
              <p:nvPr/>
            </p:nvSpPr>
            <p:spPr bwMode="auto">
              <a:xfrm>
                <a:off x="1417" y="1541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99" name="Freeform 48"/>
              <p:cNvSpPr>
                <a:spLocks/>
              </p:cNvSpPr>
              <p:nvPr/>
            </p:nvSpPr>
            <p:spPr bwMode="auto">
              <a:xfrm>
                <a:off x="1168" y="1272"/>
                <a:ext cx="1712" cy="560"/>
              </a:xfrm>
              <a:custGeom>
                <a:avLst/>
                <a:gdLst>
                  <a:gd name="T0" fmla="*/ 0 w 1712"/>
                  <a:gd name="T1" fmla="*/ 394 h 560"/>
                  <a:gd name="T2" fmla="*/ 72 w 1712"/>
                  <a:gd name="T3" fmla="*/ 323 h 560"/>
                  <a:gd name="T4" fmla="*/ 136 w 1712"/>
                  <a:gd name="T5" fmla="*/ 560 h 560"/>
                  <a:gd name="T6" fmla="*/ 216 w 1712"/>
                  <a:gd name="T7" fmla="*/ 0 h 560"/>
                  <a:gd name="T8" fmla="*/ 1712 w 1712"/>
                  <a:gd name="T9" fmla="*/ 0 h 5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12"/>
                  <a:gd name="T16" fmla="*/ 0 h 560"/>
                  <a:gd name="T17" fmla="*/ 1712 w 1712"/>
                  <a:gd name="T18" fmla="*/ 560 h 5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12" h="560">
                    <a:moveTo>
                      <a:pt x="0" y="394"/>
                    </a:moveTo>
                    <a:lnTo>
                      <a:pt x="72" y="323"/>
                    </a:lnTo>
                    <a:lnTo>
                      <a:pt x="136" y="560"/>
                    </a:lnTo>
                    <a:lnTo>
                      <a:pt x="216" y="0"/>
                    </a:lnTo>
                    <a:lnTo>
                      <a:pt x="171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1993" name="Group 59"/>
            <p:cNvGrpSpPr>
              <a:grpSpLocks/>
            </p:cNvGrpSpPr>
            <p:nvPr/>
          </p:nvGrpSpPr>
          <p:grpSpPr bwMode="auto">
            <a:xfrm>
              <a:off x="2968" y="1256"/>
              <a:ext cx="2464" cy="568"/>
              <a:chOff x="2984" y="1256"/>
              <a:chExt cx="2464" cy="568"/>
            </a:xfrm>
          </p:grpSpPr>
          <p:sp>
            <p:nvSpPr>
              <p:cNvPr id="343090" name="Rectangle 50"/>
              <p:cNvSpPr>
                <a:spLocks noChangeArrowheads="1"/>
              </p:cNvSpPr>
              <p:nvPr/>
            </p:nvSpPr>
            <p:spPr bwMode="auto">
              <a:xfrm>
                <a:off x="3522" y="1278"/>
                <a:ext cx="162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39.5 - 1.75(15) - .25(51.5)</a:t>
                </a:r>
              </a:p>
              <a:p>
                <a:pPr algn="ctr" eaLnBrk="1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6 - 2</a:t>
                </a:r>
              </a:p>
            </p:txBody>
          </p:sp>
          <p:sp>
            <p:nvSpPr>
              <p:cNvPr id="41995" name="Freeform 57"/>
              <p:cNvSpPr>
                <a:spLocks/>
              </p:cNvSpPr>
              <p:nvPr/>
            </p:nvSpPr>
            <p:spPr bwMode="auto">
              <a:xfrm>
                <a:off x="2984" y="1256"/>
                <a:ext cx="2464" cy="568"/>
              </a:xfrm>
              <a:custGeom>
                <a:avLst/>
                <a:gdLst>
                  <a:gd name="T0" fmla="*/ 0 w 2464"/>
                  <a:gd name="T1" fmla="*/ 402 h 568"/>
                  <a:gd name="T2" fmla="*/ 72 w 2464"/>
                  <a:gd name="T3" fmla="*/ 331 h 568"/>
                  <a:gd name="T4" fmla="*/ 136 w 2464"/>
                  <a:gd name="T5" fmla="*/ 568 h 568"/>
                  <a:gd name="T6" fmla="*/ 216 w 2464"/>
                  <a:gd name="T7" fmla="*/ 8 h 568"/>
                  <a:gd name="T8" fmla="*/ 2464 w 2464"/>
                  <a:gd name="T9" fmla="*/ 0 h 5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64"/>
                  <a:gd name="T16" fmla="*/ 0 h 568"/>
                  <a:gd name="T17" fmla="*/ 2464 w 2464"/>
                  <a:gd name="T18" fmla="*/ 568 h 5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64" h="568">
                    <a:moveTo>
                      <a:pt x="0" y="402"/>
                    </a:moveTo>
                    <a:lnTo>
                      <a:pt x="72" y="331"/>
                    </a:lnTo>
                    <a:lnTo>
                      <a:pt x="136" y="568"/>
                    </a:lnTo>
                    <a:lnTo>
                      <a:pt x="216" y="8"/>
                    </a:lnTo>
                    <a:lnTo>
                      <a:pt x="246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996" name="Line 58"/>
              <p:cNvSpPr>
                <a:spLocks noChangeShapeType="1"/>
              </p:cNvSpPr>
              <p:nvPr/>
            </p:nvSpPr>
            <p:spPr bwMode="auto">
              <a:xfrm>
                <a:off x="3224" y="1512"/>
                <a:ext cx="2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343102" name="Rectangle 62"/>
          <p:cNvSpPr>
            <a:spLocks noChangeArrowheads="1"/>
          </p:cNvSpPr>
          <p:nvPr/>
        </p:nvSpPr>
        <p:spPr bwMode="auto">
          <a:xfrm>
            <a:off x="1979613" y="3290888"/>
            <a:ext cx="1135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y,x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 .306</a:t>
            </a:r>
          </a:p>
        </p:txBody>
      </p:sp>
      <p:sp>
        <p:nvSpPr>
          <p:cNvPr id="343111" name="Rectangle 71"/>
          <p:cNvSpPr>
            <a:spLocks noChangeArrowheads="1"/>
          </p:cNvSpPr>
          <p:nvPr/>
        </p:nvSpPr>
        <p:spPr bwMode="auto">
          <a:xfrm>
            <a:off x="2003425" y="4281488"/>
            <a:ext cx="30448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 standard error of the estimate is $30,600 in sales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102" grpId="0" autoUpdateAnimBg="0"/>
      <p:bldP spid="34311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43150" y="1600200"/>
            <a:ext cx="7505700" cy="4813300"/>
          </a:xfrm>
          <a:noFill/>
        </p:spPr>
        <p:txBody>
          <a:bodyPr lIns="90475" tIns="44444" rIns="90475" bIns="44444"/>
          <a:lstStyle/>
          <a:p>
            <a:pPr marL="482600" indent="-482600" defTabSz="836613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How strong is the linear relationship between the variables?</a:t>
            </a:r>
          </a:p>
          <a:p>
            <a:pPr marL="482600" indent="-482600" defTabSz="836613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Correlation does not necessarily imply causality!</a:t>
            </a:r>
          </a:p>
          <a:p>
            <a:pPr marL="482600" indent="-482600" defTabSz="836613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Coefficient of correlation, r, measures degree of association</a:t>
            </a:r>
          </a:p>
          <a:p>
            <a:pPr marL="1054100" lvl="1" indent="-381000" defTabSz="836613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Values range from -1 to +1</a:t>
            </a:r>
            <a:endParaRPr lang="en-US" altLang="en-US" sz="3200" smtClean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508000"/>
            <a:ext cx="7772400" cy="7366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Correlation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69900"/>
            <a:ext cx="7772400" cy="9779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Correlation Coefficient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438525" y="1617663"/>
            <a:ext cx="5256213" cy="1384300"/>
            <a:chOff x="662" y="1267"/>
            <a:chExt cx="3311" cy="872"/>
          </a:xfrm>
        </p:grpSpPr>
        <p:sp>
          <p:nvSpPr>
            <p:cNvPr id="193542" name="Rectangle 6"/>
            <p:cNvSpPr>
              <a:spLocks noChangeArrowheads="1"/>
            </p:cNvSpPr>
            <p:nvPr/>
          </p:nvSpPr>
          <p:spPr bwMode="auto">
            <a:xfrm>
              <a:off x="662" y="1529"/>
              <a:ext cx="4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r = </a:t>
              </a:r>
            </a:p>
          </p:txBody>
        </p:sp>
        <p:grpSp>
          <p:nvGrpSpPr>
            <p:cNvPr id="45061" name="Group 11"/>
            <p:cNvGrpSpPr>
              <a:grpSpLocks/>
            </p:cNvGrpSpPr>
            <p:nvPr/>
          </p:nvGrpSpPr>
          <p:grpSpPr bwMode="auto">
            <a:xfrm>
              <a:off x="1109" y="1267"/>
              <a:ext cx="2864" cy="872"/>
              <a:chOff x="1917" y="1307"/>
              <a:chExt cx="2864" cy="872"/>
            </a:xfrm>
          </p:grpSpPr>
          <p:sp>
            <p:nvSpPr>
              <p:cNvPr id="193543" name="Rectangle 7"/>
              <p:cNvSpPr>
                <a:spLocks noChangeArrowheads="1"/>
              </p:cNvSpPr>
              <p:nvPr/>
            </p:nvSpPr>
            <p:spPr bwMode="auto">
              <a:xfrm>
                <a:off x="2193" y="1307"/>
                <a:ext cx="2497" cy="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xy - 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y  </a:t>
                </a:r>
              </a:p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[n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</a:t>
                </a:r>
                <a:r>
                  <a:rPr lang="en-US" sz="28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- (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x)</a:t>
                </a:r>
                <a:r>
                  <a:rPr lang="en-US" sz="28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][n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y</a:t>
                </a:r>
                <a:r>
                  <a:rPr lang="en-US" sz="28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- (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y)</a:t>
                </a:r>
                <a:r>
                  <a:rPr lang="en-US" sz="28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]</a:t>
                </a:r>
              </a:p>
            </p:txBody>
          </p:sp>
          <p:sp>
            <p:nvSpPr>
              <p:cNvPr id="45063" name="Line 8"/>
              <p:cNvSpPr>
                <a:spLocks noChangeShapeType="1"/>
              </p:cNvSpPr>
              <p:nvPr/>
            </p:nvSpPr>
            <p:spPr bwMode="auto">
              <a:xfrm>
                <a:off x="1917" y="1736"/>
                <a:ext cx="2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064" name="Freeform 10"/>
              <p:cNvSpPr>
                <a:spLocks/>
              </p:cNvSpPr>
              <p:nvPr/>
            </p:nvSpPr>
            <p:spPr bwMode="auto">
              <a:xfrm>
                <a:off x="1944" y="1816"/>
                <a:ext cx="2832" cy="312"/>
              </a:xfrm>
              <a:custGeom>
                <a:avLst/>
                <a:gdLst>
                  <a:gd name="T0" fmla="*/ 0 w 2832"/>
                  <a:gd name="T1" fmla="*/ 248 h 312"/>
                  <a:gd name="T2" fmla="*/ 40 w 2832"/>
                  <a:gd name="T3" fmla="*/ 176 h 312"/>
                  <a:gd name="T4" fmla="*/ 72 w 2832"/>
                  <a:gd name="T5" fmla="*/ 312 h 312"/>
                  <a:gd name="T6" fmla="*/ 160 w 2832"/>
                  <a:gd name="T7" fmla="*/ 0 h 312"/>
                  <a:gd name="T8" fmla="*/ 2832 w 2832"/>
                  <a:gd name="T9" fmla="*/ 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32"/>
                  <a:gd name="T16" fmla="*/ 0 h 312"/>
                  <a:gd name="T17" fmla="*/ 2832 w 2832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32" h="312">
                    <a:moveTo>
                      <a:pt x="0" y="248"/>
                    </a:moveTo>
                    <a:lnTo>
                      <a:pt x="40" y="176"/>
                    </a:lnTo>
                    <a:lnTo>
                      <a:pt x="72" y="312"/>
                    </a:lnTo>
                    <a:lnTo>
                      <a:pt x="160" y="0"/>
                    </a:lnTo>
                    <a:lnTo>
                      <a:pt x="283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46100"/>
            <a:ext cx="7772400" cy="9398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Least Squares Method</a:t>
            </a:r>
          </a:p>
        </p:txBody>
      </p:sp>
      <p:sp>
        <p:nvSpPr>
          <p:cNvPr id="152581" name="Line 5"/>
          <p:cNvSpPr>
            <a:spLocks noChangeShapeType="1"/>
          </p:cNvSpPr>
          <p:nvPr/>
        </p:nvSpPr>
        <p:spPr bwMode="auto">
          <a:xfrm flipV="1">
            <a:off x="3856038" y="2209800"/>
            <a:ext cx="4889500" cy="3217863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536825" y="1866900"/>
            <a:ext cx="6797675" cy="4535488"/>
            <a:chOff x="534" y="1144"/>
            <a:chExt cx="4282" cy="2857"/>
          </a:xfrm>
        </p:grpSpPr>
        <p:sp>
          <p:nvSpPr>
            <p:cNvPr id="152608" name="Text Box 32"/>
            <p:cNvSpPr txBox="1">
              <a:spLocks noChangeArrowheads="1"/>
            </p:cNvSpPr>
            <p:nvPr/>
          </p:nvSpPr>
          <p:spPr bwMode="auto">
            <a:xfrm>
              <a:off x="2363" y="3744"/>
              <a:ext cx="91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008" tIns="50004" rIns="100008" bIns="50004">
              <a:spAutoFit/>
            </a:bodyPr>
            <a:lstStyle/>
            <a:p>
              <a:pPr defTabSz="100012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Time period</a:t>
              </a:r>
            </a:p>
          </p:txBody>
        </p:sp>
        <p:sp>
          <p:nvSpPr>
            <p:cNvPr id="8237" name="Text Box 33"/>
            <p:cNvSpPr txBox="1">
              <a:spLocks noChangeArrowheads="1"/>
            </p:cNvSpPr>
            <p:nvPr/>
          </p:nvSpPr>
          <p:spPr bwMode="auto">
            <a:xfrm rot="-5400000">
              <a:off x="-371" y="2204"/>
              <a:ext cx="206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008" tIns="50004" rIns="100008" bIns="50004">
              <a:spAutoFit/>
            </a:bodyPr>
            <a:lstStyle>
              <a:lvl1pPr defTabSz="10001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001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001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001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001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001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001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001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001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Values of Dependent Variable</a:t>
              </a:r>
            </a:p>
          </p:txBody>
        </p:sp>
        <p:sp>
          <p:nvSpPr>
            <p:cNvPr id="8238" name="Freeform 47"/>
            <p:cNvSpPr>
              <a:spLocks/>
            </p:cNvSpPr>
            <p:nvPr/>
          </p:nvSpPr>
          <p:spPr bwMode="auto">
            <a:xfrm>
              <a:off x="864" y="1144"/>
              <a:ext cx="3952" cy="2552"/>
            </a:xfrm>
            <a:custGeom>
              <a:avLst/>
              <a:gdLst>
                <a:gd name="T0" fmla="*/ 0 w 3728"/>
                <a:gd name="T1" fmla="*/ 0 h 2552"/>
                <a:gd name="T2" fmla="*/ 0 w 3728"/>
                <a:gd name="T3" fmla="*/ 2552 h 2552"/>
                <a:gd name="T4" fmla="*/ 5609 w 3728"/>
                <a:gd name="T5" fmla="*/ 2552 h 2552"/>
                <a:gd name="T6" fmla="*/ 0 60000 65536"/>
                <a:gd name="T7" fmla="*/ 0 60000 65536"/>
                <a:gd name="T8" fmla="*/ 0 60000 65536"/>
                <a:gd name="T9" fmla="*/ 0 w 3728"/>
                <a:gd name="T10" fmla="*/ 0 h 2552"/>
                <a:gd name="T11" fmla="*/ 3728 w 3728"/>
                <a:gd name="T12" fmla="*/ 2552 h 25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28" h="2552">
                  <a:moveTo>
                    <a:pt x="0" y="0"/>
                  </a:moveTo>
                  <a:lnTo>
                    <a:pt x="0" y="2552"/>
                  </a:lnTo>
                  <a:lnTo>
                    <a:pt x="3728" y="25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4216400" y="1981200"/>
            <a:ext cx="4305300" cy="3581400"/>
            <a:chOff x="1392" y="1216"/>
            <a:chExt cx="2712" cy="2256"/>
          </a:xfrm>
        </p:grpSpPr>
        <p:sp>
          <p:nvSpPr>
            <p:cNvPr id="152625" name="AutoShape 49"/>
            <p:cNvSpPr>
              <a:spLocks noChangeArrowheads="1"/>
            </p:cNvSpPr>
            <p:nvPr/>
          </p:nvSpPr>
          <p:spPr bwMode="auto">
            <a:xfrm>
              <a:off x="3936" y="1216"/>
              <a:ext cx="168" cy="160"/>
            </a:xfrm>
            <a:prstGeom prst="star5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2626" name="AutoShape 50"/>
            <p:cNvSpPr>
              <a:spLocks noChangeArrowheads="1"/>
            </p:cNvSpPr>
            <p:nvPr/>
          </p:nvSpPr>
          <p:spPr bwMode="auto">
            <a:xfrm>
              <a:off x="1392" y="2712"/>
              <a:ext cx="168" cy="160"/>
            </a:xfrm>
            <a:prstGeom prst="star5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2627" name="AutoShape 51"/>
            <p:cNvSpPr>
              <a:spLocks noChangeArrowheads="1"/>
            </p:cNvSpPr>
            <p:nvPr/>
          </p:nvSpPr>
          <p:spPr bwMode="auto">
            <a:xfrm>
              <a:off x="1816" y="3312"/>
              <a:ext cx="168" cy="160"/>
            </a:xfrm>
            <a:prstGeom prst="star5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2628" name="AutoShape 52"/>
            <p:cNvSpPr>
              <a:spLocks noChangeArrowheads="1"/>
            </p:cNvSpPr>
            <p:nvPr/>
          </p:nvSpPr>
          <p:spPr bwMode="auto">
            <a:xfrm>
              <a:off x="2240" y="1848"/>
              <a:ext cx="168" cy="160"/>
            </a:xfrm>
            <a:prstGeom prst="star5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2629" name="AutoShape 53"/>
            <p:cNvSpPr>
              <a:spLocks noChangeArrowheads="1"/>
            </p:cNvSpPr>
            <p:nvPr/>
          </p:nvSpPr>
          <p:spPr bwMode="auto">
            <a:xfrm>
              <a:off x="2664" y="2784"/>
              <a:ext cx="168" cy="160"/>
            </a:xfrm>
            <a:prstGeom prst="star5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2630" name="AutoShape 54"/>
            <p:cNvSpPr>
              <a:spLocks noChangeArrowheads="1"/>
            </p:cNvSpPr>
            <p:nvPr/>
          </p:nvSpPr>
          <p:spPr bwMode="auto">
            <a:xfrm>
              <a:off x="3088" y="1696"/>
              <a:ext cx="168" cy="160"/>
            </a:xfrm>
            <a:prstGeom prst="star5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2631" name="AutoShape 55"/>
            <p:cNvSpPr>
              <a:spLocks noChangeArrowheads="1"/>
            </p:cNvSpPr>
            <p:nvPr/>
          </p:nvSpPr>
          <p:spPr bwMode="auto">
            <a:xfrm>
              <a:off x="3512" y="2056"/>
              <a:ext cx="168" cy="160"/>
            </a:xfrm>
            <a:prstGeom prst="star5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52636" name="Rectangle 60"/>
          <p:cNvSpPr>
            <a:spLocks noChangeArrowheads="1"/>
          </p:cNvSpPr>
          <p:nvPr/>
        </p:nvSpPr>
        <p:spPr bwMode="auto">
          <a:xfrm>
            <a:off x="8836025" y="6169025"/>
            <a:ext cx="1008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Figure 4.4</a:t>
            </a: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3048000" y="2141538"/>
            <a:ext cx="5845175" cy="3302000"/>
            <a:chOff x="960" y="1349"/>
            <a:chExt cx="3682" cy="2080"/>
          </a:xfrm>
        </p:grpSpPr>
        <p:grpSp>
          <p:nvGrpSpPr>
            <p:cNvPr id="8208" name="Group 76"/>
            <p:cNvGrpSpPr>
              <a:grpSpLocks/>
            </p:cNvGrpSpPr>
            <p:nvPr/>
          </p:nvGrpSpPr>
          <p:grpSpPr bwMode="auto">
            <a:xfrm>
              <a:off x="960" y="2840"/>
              <a:ext cx="725" cy="392"/>
              <a:chOff x="856" y="2808"/>
              <a:chExt cx="725" cy="392"/>
            </a:xfrm>
          </p:grpSpPr>
          <p:sp>
            <p:nvSpPr>
              <p:cNvPr id="152638" name="Text Box 62"/>
              <p:cNvSpPr txBox="1">
                <a:spLocks noChangeArrowheads="1"/>
              </p:cNvSpPr>
              <p:nvPr/>
            </p:nvSpPr>
            <p:spPr bwMode="auto">
              <a:xfrm>
                <a:off x="856" y="2900"/>
                <a:ext cx="60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0008" tIns="50004" rIns="100008" bIns="50004">
                <a:spAutoFit/>
              </a:bodyPr>
              <a:lstStyle/>
              <a:p>
                <a:pPr defTabSz="100012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Deviation</a:t>
                </a:r>
                <a:r>
                  <a:rPr lang="en-US" sz="14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</a:t>
                </a:r>
                <a:endPara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8228" name="AutoShape 67"/>
              <p:cNvSpPr>
                <a:spLocks/>
              </p:cNvSpPr>
              <p:nvPr/>
            </p:nvSpPr>
            <p:spPr bwMode="auto">
              <a:xfrm>
                <a:off x="1485" y="2808"/>
                <a:ext cx="96" cy="392"/>
              </a:xfrm>
              <a:prstGeom prst="leftBrace">
                <a:avLst>
                  <a:gd name="adj1" fmla="val 34028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8209" name="Group 79"/>
            <p:cNvGrpSpPr>
              <a:grpSpLocks/>
            </p:cNvGrpSpPr>
            <p:nvPr/>
          </p:nvGrpSpPr>
          <p:grpSpPr bwMode="auto">
            <a:xfrm>
              <a:off x="2681" y="1826"/>
              <a:ext cx="721" cy="291"/>
              <a:chOff x="2577" y="1794"/>
              <a:chExt cx="721" cy="291"/>
            </a:xfrm>
          </p:grpSpPr>
          <p:sp>
            <p:nvSpPr>
              <p:cNvPr id="152606" name="Text Box 30"/>
              <p:cNvSpPr txBox="1">
                <a:spLocks noChangeArrowheads="1"/>
              </p:cNvSpPr>
              <p:nvPr/>
            </p:nvSpPr>
            <p:spPr bwMode="auto">
              <a:xfrm>
                <a:off x="2577" y="1839"/>
                <a:ext cx="60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0008" tIns="50004" rIns="100008" bIns="50004">
                <a:spAutoFit/>
              </a:bodyPr>
              <a:lstStyle/>
              <a:p>
                <a:pPr defTabSz="100012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Deviation</a:t>
                </a:r>
                <a:r>
                  <a:rPr lang="en-US" sz="14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5</a:t>
                </a:r>
                <a:endPara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8226" name="AutoShape 70"/>
              <p:cNvSpPr>
                <a:spLocks/>
              </p:cNvSpPr>
              <p:nvPr/>
            </p:nvSpPr>
            <p:spPr bwMode="auto">
              <a:xfrm>
                <a:off x="3202" y="1794"/>
                <a:ext cx="96" cy="291"/>
              </a:xfrm>
              <a:prstGeom prst="leftBrace">
                <a:avLst>
                  <a:gd name="adj1" fmla="val 2526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8210" name="Group 80"/>
            <p:cNvGrpSpPr>
              <a:grpSpLocks/>
            </p:cNvGrpSpPr>
            <p:nvPr/>
          </p:nvGrpSpPr>
          <p:grpSpPr bwMode="auto">
            <a:xfrm>
              <a:off x="3517" y="1349"/>
              <a:ext cx="728" cy="203"/>
              <a:chOff x="3413" y="1317"/>
              <a:chExt cx="728" cy="203"/>
            </a:xfrm>
          </p:grpSpPr>
          <p:sp>
            <p:nvSpPr>
              <p:cNvPr id="152641" name="Text Box 65"/>
              <p:cNvSpPr txBox="1">
                <a:spLocks noChangeArrowheads="1"/>
              </p:cNvSpPr>
              <p:nvPr/>
            </p:nvSpPr>
            <p:spPr bwMode="auto">
              <a:xfrm>
                <a:off x="3413" y="1321"/>
                <a:ext cx="60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0008" tIns="50004" rIns="100008" bIns="50004">
                <a:spAutoFit/>
              </a:bodyPr>
              <a:lstStyle/>
              <a:p>
                <a:pPr defTabSz="100012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Deviation</a:t>
                </a:r>
                <a:r>
                  <a:rPr lang="en-US" sz="14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7</a:t>
                </a:r>
                <a:endPara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8224" name="AutoShape 71"/>
              <p:cNvSpPr>
                <a:spLocks/>
              </p:cNvSpPr>
              <p:nvPr/>
            </p:nvSpPr>
            <p:spPr bwMode="auto">
              <a:xfrm>
                <a:off x="4045" y="1317"/>
                <a:ext cx="96" cy="203"/>
              </a:xfrm>
              <a:prstGeom prst="leftBrace">
                <a:avLst>
                  <a:gd name="adj1" fmla="val 17622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8211" name="Group 77"/>
            <p:cNvGrpSpPr>
              <a:grpSpLocks/>
            </p:cNvGrpSpPr>
            <p:nvPr/>
          </p:nvGrpSpPr>
          <p:grpSpPr bwMode="auto">
            <a:xfrm>
              <a:off x="2296" y="2917"/>
              <a:ext cx="658" cy="512"/>
              <a:chOff x="2192" y="2885"/>
              <a:chExt cx="658" cy="512"/>
            </a:xfrm>
          </p:grpSpPr>
          <p:sp>
            <p:nvSpPr>
              <p:cNvPr id="152639" name="Text Box 63"/>
              <p:cNvSpPr txBox="1">
                <a:spLocks noChangeArrowheads="1"/>
              </p:cNvSpPr>
              <p:nvPr/>
            </p:nvSpPr>
            <p:spPr bwMode="auto">
              <a:xfrm>
                <a:off x="2244" y="3046"/>
                <a:ext cx="60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0008" tIns="50004" rIns="100008" bIns="50004">
                <a:spAutoFit/>
              </a:bodyPr>
              <a:lstStyle/>
              <a:p>
                <a:pPr defTabSz="100012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Deviation</a:t>
                </a:r>
                <a:r>
                  <a:rPr lang="en-US" sz="1400" u="sng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endPara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8222" name="AutoShape 72"/>
              <p:cNvSpPr>
                <a:spLocks/>
              </p:cNvSpPr>
              <p:nvPr/>
            </p:nvSpPr>
            <p:spPr bwMode="auto">
              <a:xfrm flipH="1">
                <a:off x="2192" y="2885"/>
                <a:ext cx="96" cy="512"/>
              </a:xfrm>
              <a:prstGeom prst="leftBrace">
                <a:avLst>
                  <a:gd name="adj1" fmla="val 4444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8212" name="Group 81"/>
            <p:cNvGrpSpPr>
              <a:grpSpLocks/>
            </p:cNvGrpSpPr>
            <p:nvPr/>
          </p:nvGrpSpPr>
          <p:grpSpPr bwMode="auto">
            <a:xfrm>
              <a:off x="3979" y="1804"/>
              <a:ext cx="663" cy="376"/>
              <a:chOff x="3875" y="1772"/>
              <a:chExt cx="663" cy="376"/>
            </a:xfrm>
          </p:grpSpPr>
          <p:sp>
            <p:nvSpPr>
              <p:cNvPr id="152642" name="Text Box 66"/>
              <p:cNvSpPr txBox="1">
                <a:spLocks noChangeArrowheads="1"/>
              </p:cNvSpPr>
              <p:nvPr/>
            </p:nvSpPr>
            <p:spPr bwMode="auto">
              <a:xfrm>
                <a:off x="3932" y="1858"/>
                <a:ext cx="60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0008" tIns="50004" rIns="100008" bIns="50004">
                <a:spAutoFit/>
              </a:bodyPr>
              <a:lstStyle/>
              <a:p>
                <a:pPr defTabSz="100012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Deviation</a:t>
                </a:r>
                <a:r>
                  <a:rPr lang="en-US" sz="14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6</a:t>
                </a:r>
                <a:endPara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8220" name="AutoShape 73"/>
              <p:cNvSpPr>
                <a:spLocks/>
              </p:cNvSpPr>
              <p:nvPr/>
            </p:nvSpPr>
            <p:spPr bwMode="auto">
              <a:xfrm flipH="1">
                <a:off x="3875" y="1772"/>
                <a:ext cx="96" cy="376"/>
              </a:xfrm>
              <a:prstGeom prst="leftBrace">
                <a:avLst>
                  <a:gd name="adj1" fmla="val 32639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8213" name="Group 82"/>
            <p:cNvGrpSpPr>
              <a:grpSpLocks/>
            </p:cNvGrpSpPr>
            <p:nvPr/>
          </p:nvGrpSpPr>
          <p:grpSpPr bwMode="auto">
            <a:xfrm>
              <a:off x="3146" y="2360"/>
              <a:ext cx="662" cy="542"/>
              <a:chOff x="3042" y="2328"/>
              <a:chExt cx="662" cy="542"/>
            </a:xfrm>
          </p:grpSpPr>
          <p:sp>
            <p:nvSpPr>
              <p:cNvPr id="152640" name="Text Box 64"/>
              <p:cNvSpPr txBox="1">
                <a:spLocks noChangeArrowheads="1"/>
              </p:cNvSpPr>
              <p:nvPr/>
            </p:nvSpPr>
            <p:spPr bwMode="auto">
              <a:xfrm>
                <a:off x="3098" y="2504"/>
                <a:ext cx="60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0008" tIns="50004" rIns="100008" bIns="50004">
                <a:spAutoFit/>
              </a:bodyPr>
              <a:lstStyle/>
              <a:p>
                <a:pPr defTabSz="100012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Deviation</a:t>
                </a:r>
                <a:r>
                  <a:rPr lang="en-US" sz="14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4</a:t>
                </a:r>
                <a:endPara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8218" name="AutoShape 74"/>
              <p:cNvSpPr>
                <a:spLocks/>
              </p:cNvSpPr>
              <p:nvPr/>
            </p:nvSpPr>
            <p:spPr bwMode="auto">
              <a:xfrm flipH="1">
                <a:off x="3042" y="2328"/>
                <a:ext cx="96" cy="542"/>
              </a:xfrm>
              <a:prstGeom prst="leftBrace">
                <a:avLst>
                  <a:gd name="adj1" fmla="val 47049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8214" name="Group 78"/>
            <p:cNvGrpSpPr>
              <a:grpSpLocks/>
            </p:cNvGrpSpPr>
            <p:nvPr/>
          </p:nvGrpSpPr>
          <p:grpSpPr bwMode="auto">
            <a:xfrm>
              <a:off x="1827" y="1977"/>
              <a:ext cx="730" cy="680"/>
              <a:chOff x="1723" y="1945"/>
              <a:chExt cx="730" cy="680"/>
            </a:xfrm>
          </p:grpSpPr>
          <p:sp>
            <p:nvSpPr>
              <p:cNvPr id="152637" name="Text Box 61"/>
              <p:cNvSpPr txBox="1">
                <a:spLocks noChangeArrowheads="1"/>
              </p:cNvSpPr>
              <p:nvPr/>
            </p:nvSpPr>
            <p:spPr bwMode="auto">
              <a:xfrm>
                <a:off x="1723" y="2186"/>
                <a:ext cx="60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0008" tIns="50004" rIns="100008" bIns="50004">
                <a:spAutoFit/>
              </a:bodyPr>
              <a:lstStyle/>
              <a:p>
                <a:pPr defTabSz="100012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Deviation</a:t>
                </a:r>
                <a:r>
                  <a:rPr lang="en-US" sz="14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  <a:endPara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8216" name="AutoShape 75"/>
              <p:cNvSpPr>
                <a:spLocks/>
              </p:cNvSpPr>
              <p:nvPr/>
            </p:nvSpPr>
            <p:spPr bwMode="auto">
              <a:xfrm>
                <a:off x="2357" y="1945"/>
                <a:ext cx="96" cy="680"/>
              </a:xfrm>
              <a:prstGeom prst="leftBrace">
                <a:avLst>
                  <a:gd name="adj1" fmla="val 59028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3455988" y="2119313"/>
            <a:ext cx="2198687" cy="2147887"/>
            <a:chOff x="1113" y="1303"/>
            <a:chExt cx="1385" cy="1353"/>
          </a:xfrm>
        </p:grpSpPr>
        <p:sp>
          <p:nvSpPr>
            <p:cNvPr id="152659" name="Rectangle 83"/>
            <p:cNvSpPr>
              <a:spLocks noChangeArrowheads="1"/>
            </p:cNvSpPr>
            <p:nvPr/>
          </p:nvSpPr>
          <p:spPr bwMode="auto">
            <a:xfrm>
              <a:off x="1113" y="1303"/>
              <a:ext cx="1385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Actual observation </a:t>
              </a:r>
              <a:b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</a:b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(y value)</a:t>
              </a:r>
            </a:p>
          </p:txBody>
        </p:sp>
        <p:sp>
          <p:nvSpPr>
            <p:cNvPr id="8207" name="Line 87"/>
            <p:cNvSpPr>
              <a:spLocks noChangeShapeType="1"/>
            </p:cNvSpPr>
            <p:nvPr/>
          </p:nvSpPr>
          <p:spPr bwMode="auto">
            <a:xfrm>
              <a:off x="1616" y="1728"/>
              <a:ext cx="56" cy="9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" name="Group 89"/>
          <p:cNvGrpSpPr>
            <a:grpSpLocks/>
          </p:cNvGrpSpPr>
          <p:nvPr/>
        </p:nvGrpSpPr>
        <p:grpSpPr bwMode="auto">
          <a:xfrm>
            <a:off x="5575300" y="4406900"/>
            <a:ext cx="3355975" cy="995363"/>
            <a:chOff x="2448" y="2744"/>
            <a:chExt cx="2114" cy="627"/>
          </a:xfrm>
        </p:grpSpPr>
        <p:grpSp>
          <p:nvGrpSpPr>
            <p:cNvPr id="8202" name="Group 86"/>
            <p:cNvGrpSpPr>
              <a:grpSpLocks/>
            </p:cNvGrpSpPr>
            <p:nvPr/>
          </p:nvGrpSpPr>
          <p:grpSpPr bwMode="auto">
            <a:xfrm>
              <a:off x="3110" y="3071"/>
              <a:ext cx="1452" cy="300"/>
              <a:chOff x="3094" y="3143"/>
              <a:chExt cx="1452" cy="300"/>
            </a:xfrm>
          </p:grpSpPr>
          <p:sp>
            <p:nvSpPr>
              <p:cNvPr id="152660" name="Rectangle 84"/>
              <p:cNvSpPr>
                <a:spLocks noChangeArrowheads="1"/>
              </p:cNvSpPr>
              <p:nvPr/>
            </p:nvSpPr>
            <p:spPr bwMode="auto">
              <a:xfrm>
                <a:off x="3094" y="3191"/>
                <a:ext cx="145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Trend line, y = a + </a:t>
                </a:r>
                <a:r>
                  <a:rPr lang="en-US" sz="2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bx</a:t>
                </a:r>
                <a:endPara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52661" name="Rectangle 85"/>
              <p:cNvSpPr>
                <a:spLocks noChangeArrowheads="1"/>
              </p:cNvSpPr>
              <p:nvPr/>
            </p:nvSpPr>
            <p:spPr bwMode="auto">
              <a:xfrm>
                <a:off x="3878" y="3143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^</a:t>
                </a:r>
              </a:p>
            </p:txBody>
          </p:sp>
        </p:grpSp>
        <p:sp>
          <p:nvSpPr>
            <p:cNvPr id="8203" name="Line 88"/>
            <p:cNvSpPr>
              <a:spLocks noChangeShapeType="1"/>
            </p:cNvSpPr>
            <p:nvPr/>
          </p:nvSpPr>
          <p:spPr bwMode="auto">
            <a:xfrm flipH="1" flipV="1">
              <a:off x="2448" y="2744"/>
              <a:ext cx="6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/>
      <p:bldP spid="15263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69900"/>
            <a:ext cx="7772400" cy="9779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Correlation Coefficient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3438525" y="1625600"/>
            <a:ext cx="5256213" cy="1384300"/>
            <a:chOff x="662" y="1272"/>
            <a:chExt cx="3311" cy="872"/>
          </a:xfrm>
        </p:grpSpPr>
        <p:sp>
          <p:nvSpPr>
            <p:cNvPr id="346116" name="Rectangle 4"/>
            <p:cNvSpPr>
              <a:spLocks noChangeArrowheads="1"/>
            </p:cNvSpPr>
            <p:nvPr/>
          </p:nvSpPr>
          <p:spPr bwMode="auto">
            <a:xfrm>
              <a:off x="662" y="1529"/>
              <a:ext cx="4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r = </a:t>
              </a:r>
            </a:p>
          </p:txBody>
        </p:sp>
        <p:grpSp>
          <p:nvGrpSpPr>
            <p:cNvPr id="47172" name="Group 5"/>
            <p:cNvGrpSpPr>
              <a:grpSpLocks/>
            </p:cNvGrpSpPr>
            <p:nvPr/>
          </p:nvGrpSpPr>
          <p:grpSpPr bwMode="auto">
            <a:xfrm>
              <a:off x="1109" y="1272"/>
              <a:ext cx="2864" cy="872"/>
              <a:chOff x="1917" y="1312"/>
              <a:chExt cx="2864" cy="872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2220" y="1312"/>
                <a:ext cx="2449" cy="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xy - 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y  </a:t>
                </a:r>
              </a:p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[n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</a:t>
                </a:r>
                <a:r>
                  <a:rPr lang="en-US" sz="28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- (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x)</a:t>
                </a:r>
                <a:r>
                  <a:rPr lang="en-US" sz="28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][n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y</a:t>
                </a:r>
                <a:r>
                  <a:rPr lang="en-US" sz="28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- (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y)</a:t>
                </a:r>
                <a:r>
                  <a:rPr lang="en-US" sz="28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]</a:t>
                </a:r>
              </a:p>
            </p:txBody>
          </p:sp>
          <p:sp>
            <p:nvSpPr>
              <p:cNvPr id="47174" name="Line 7"/>
              <p:cNvSpPr>
                <a:spLocks noChangeShapeType="1"/>
              </p:cNvSpPr>
              <p:nvPr/>
            </p:nvSpPr>
            <p:spPr bwMode="auto">
              <a:xfrm>
                <a:off x="1917" y="1736"/>
                <a:ext cx="2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75" name="Freeform 8"/>
              <p:cNvSpPr>
                <a:spLocks/>
              </p:cNvSpPr>
              <p:nvPr/>
            </p:nvSpPr>
            <p:spPr bwMode="auto">
              <a:xfrm>
                <a:off x="1944" y="1816"/>
                <a:ext cx="2832" cy="312"/>
              </a:xfrm>
              <a:custGeom>
                <a:avLst/>
                <a:gdLst>
                  <a:gd name="T0" fmla="*/ 0 w 2832"/>
                  <a:gd name="T1" fmla="*/ 248 h 312"/>
                  <a:gd name="T2" fmla="*/ 40 w 2832"/>
                  <a:gd name="T3" fmla="*/ 176 h 312"/>
                  <a:gd name="T4" fmla="*/ 72 w 2832"/>
                  <a:gd name="T5" fmla="*/ 312 h 312"/>
                  <a:gd name="T6" fmla="*/ 160 w 2832"/>
                  <a:gd name="T7" fmla="*/ 0 h 312"/>
                  <a:gd name="T8" fmla="*/ 2832 w 2832"/>
                  <a:gd name="T9" fmla="*/ 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32"/>
                  <a:gd name="T16" fmla="*/ 0 h 312"/>
                  <a:gd name="T17" fmla="*/ 2832 w 2832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32" h="312">
                    <a:moveTo>
                      <a:pt x="0" y="248"/>
                    </a:moveTo>
                    <a:lnTo>
                      <a:pt x="40" y="176"/>
                    </a:lnTo>
                    <a:lnTo>
                      <a:pt x="72" y="312"/>
                    </a:lnTo>
                    <a:lnTo>
                      <a:pt x="160" y="0"/>
                    </a:lnTo>
                    <a:lnTo>
                      <a:pt x="283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1955800" y="317500"/>
            <a:ext cx="3479800" cy="3263900"/>
            <a:chOff x="272" y="200"/>
            <a:chExt cx="2192" cy="2056"/>
          </a:xfrm>
        </p:grpSpPr>
        <p:sp>
          <p:nvSpPr>
            <p:cNvPr id="47159" name="Rectangle 19"/>
            <p:cNvSpPr>
              <a:spLocks noChangeArrowheads="1"/>
            </p:cNvSpPr>
            <p:nvPr/>
          </p:nvSpPr>
          <p:spPr bwMode="auto">
            <a:xfrm>
              <a:off x="272" y="200"/>
              <a:ext cx="2192" cy="2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47160" name="Group 9"/>
            <p:cNvGrpSpPr>
              <a:grpSpLocks/>
            </p:cNvGrpSpPr>
            <p:nvPr/>
          </p:nvGrpSpPr>
          <p:grpSpPr bwMode="auto">
            <a:xfrm>
              <a:off x="430" y="320"/>
              <a:ext cx="1834" cy="1588"/>
              <a:chOff x="254" y="2328"/>
              <a:chExt cx="2250" cy="1948"/>
            </a:xfrm>
          </p:grpSpPr>
          <p:grpSp>
            <p:nvGrpSpPr>
              <p:cNvPr id="47162" name="Group 10"/>
              <p:cNvGrpSpPr>
                <a:grpSpLocks/>
              </p:cNvGrpSpPr>
              <p:nvPr/>
            </p:nvGrpSpPr>
            <p:grpSpPr bwMode="auto">
              <a:xfrm>
                <a:off x="496" y="2328"/>
                <a:ext cx="2008" cy="1656"/>
                <a:chOff x="496" y="2328"/>
                <a:chExt cx="2008" cy="1656"/>
              </a:xfrm>
            </p:grpSpPr>
            <p:sp>
              <p:nvSpPr>
                <p:cNvPr id="47165" name="Freeform 11"/>
                <p:cNvSpPr>
                  <a:spLocks/>
                </p:cNvSpPr>
                <p:nvPr/>
              </p:nvSpPr>
              <p:spPr bwMode="auto">
                <a:xfrm>
                  <a:off x="496" y="2328"/>
                  <a:ext cx="2008" cy="1656"/>
                </a:xfrm>
                <a:custGeom>
                  <a:avLst/>
                  <a:gdLst>
                    <a:gd name="T0" fmla="*/ 0 w 2008"/>
                    <a:gd name="T1" fmla="*/ 0 h 1656"/>
                    <a:gd name="T2" fmla="*/ 0 w 2008"/>
                    <a:gd name="T3" fmla="*/ 1656 h 1656"/>
                    <a:gd name="T4" fmla="*/ 2008 w 2008"/>
                    <a:gd name="T5" fmla="*/ 1656 h 1656"/>
                    <a:gd name="T6" fmla="*/ 0 60000 65536"/>
                    <a:gd name="T7" fmla="*/ 0 60000 65536"/>
                    <a:gd name="T8" fmla="*/ 0 60000 65536"/>
                    <a:gd name="T9" fmla="*/ 0 w 2008"/>
                    <a:gd name="T10" fmla="*/ 0 h 1656"/>
                    <a:gd name="T11" fmla="*/ 2008 w 2008"/>
                    <a:gd name="T12" fmla="*/ 1656 h 16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08" h="1656">
                      <a:moveTo>
                        <a:pt x="0" y="0"/>
                      </a:moveTo>
                      <a:lnTo>
                        <a:pt x="0" y="1656"/>
                      </a:lnTo>
                      <a:lnTo>
                        <a:pt x="2008" y="165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716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96" y="2560"/>
                  <a:ext cx="1664" cy="1424"/>
                </a:xfrm>
                <a:prstGeom prst="line">
                  <a:avLst/>
                </a:prstGeom>
                <a:noFill/>
                <a:ln w="7620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7167" name="Oval 13"/>
                <p:cNvSpPr>
                  <a:spLocks noChangeArrowheads="1"/>
                </p:cNvSpPr>
                <p:nvPr/>
              </p:nvSpPr>
              <p:spPr bwMode="auto">
                <a:xfrm>
                  <a:off x="1533" y="2978"/>
                  <a:ext cx="128" cy="128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47168" name="Oval 14"/>
                <p:cNvSpPr>
                  <a:spLocks noChangeArrowheads="1"/>
                </p:cNvSpPr>
                <p:nvPr/>
              </p:nvSpPr>
              <p:spPr bwMode="auto">
                <a:xfrm>
                  <a:off x="1130" y="3325"/>
                  <a:ext cx="128" cy="128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47169" name="Oval 15"/>
                <p:cNvSpPr>
                  <a:spLocks noChangeArrowheads="1"/>
                </p:cNvSpPr>
                <p:nvPr/>
              </p:nvSpPr>
              <p:spPr bwMode="auto">
                <a:xfrm>
                  <a:off x="728" y="3664"/>
                  <a:ext cx="128" cy="128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47170" name="Oval 16"/>
                <p:cNvSpPr>
                  <a:spLocks noChangeArrowheads="1"/>
                </p:cNvSpPr>
                <p:nvPr/>
              </p:nvSpPr>
              <p:spPr bwMode="auto">
                <a:xfrm>
                  <a:off x="1936" y="2632"/>
                  <a:ext cx="128" cy="128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47163" name="Rectangle 17"/>
              <p:cNvSpPr>
                <a:spLocks noChangeArrowheads="1"/>
              </p:cNvSpPr>
              <p:nvPr/>
            </p:nvSpPr>
            <p:spPr bwMode="auto">
              <a:xfrm>
                <a:off x="254" y="2399"/>
                <a:ext cx="232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y</a:t>
                </a:r>
              </a:p>
            </p:txBody>
          </p:sp>
          <p:sp>
            <p:nvSpPr>
              <p:cNvPr id="47164" name="Rectangle 18"/>
              <p:cNvSpPr>
                <a:spLocks noChangeArrowheads="1"/>
              </p:cNvSpPr>
              <p:nvPr/>
            </p:nvSpPr>
            <p:spPr bwMode="auto">
              <a:xfrm>
                <a:off x="2199" y="3967"/>
                <a:ext cx="228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x</a:t>
                </a:r>
              </a:p>
            </p:txBody>
          </p:sp>
        </p:grpSp>
        <p:sp>
          <p:nvSpPr>
            <p:cNvPr id="47161" name="Rectangle 20"/>
            <p:cNvSpPr>
              <a:spLocks noChangeArrowheads="1"/>
            </p:cNvSpPr>
            <p:nvPr/>
          </p:nvSpPr>
          <p:spPr bwMode="auto">
            <a:xfrm>
              <a:off x="582" y="1721"/>
              <a:ext cx="146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(a)	Perfect positive correlation: </a:t>
              </a:r>
              <a:br>
                <a:rPr lang="en-US" altLang="en-US" sz="1800"/>
              </a:br>
              <a:r>
                <a:rPr lang="en-US" altLang="en-US" sz="1800"/>
                <a:t>r = +1</a:t>
              </a:r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6591300" y="330200"/>
            <a:ext cx="3479800" cy="3263900"/>
            <a:chOff x="3192" y="208"/>
            <a:chExt cx="2192" cy="2056"/>
          </a:xfrm>
        </p:grpSpPr>
        <p:sp>
          <p:nvSpPr>
            <p:cNvPr id="47142" name="Rectangle 21"/>
            <p:cNvSpPr>
              <a:spLocks noChangeArrowheads="1"/>
            </p:cNvSpPr>
            <p:nvPr/>
          </p:nvSpPr>
          <p:spPr bwMode="auto">
            <a:xfrm>
              <a:off x="3192" y="208"/>
              <a:ext cx="2192" cy="2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43" name="Freeform 24"/>
            <p:cNvSpPr>
              <a:spLocks/>
            </p:cNvSpPr>
            <p:nvPr/>
          </p:nvSpPr>
          <p:spPr bwMode="auto">
            <a:xfrm>
              <a:off x="3547" y="328"/>
              <a:ext cx="1637" cy="1350"/>
            </a:xfrm>
            <a:custGeom>
              <a:avLst/>
              <a:gdLst>
                <a:gd name="T0" fmla="*/ 0 w 2008"/>
                <a:gd name="T1" fmla="*/ 0 h 1656"/>
                <a:gd name="T2" fmla="*/ 0 w 2008"/>
                <a:gd name="T3" fmla="*/ 397 h 1656"/>
                <a:gd name="T4" fmla="*/ 480 w 2008"/>
                <a:gd name="T5" fmla="*/ 397 h 1656"/>
                <a:gd name="T6" fmla="*/ 0 60000 65536"/>
                <a:gd name="T7" fmla="*/ 0 60000 65536"/>
                <a:gd name="T8" fmla="*/ 0 60000 65536"/>
                <a:gd name="T9" fmla="*/ 0 w 2008"/>
                <a:gd name="T10" fmla="*/ 0 h 1656"/>
                <a:gd name="T11" fmla="*/ 2008 w 2008"/>
                <a:gd name="T12" fmla="*/ 1656 h 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8" h="1656">
                  <a:moveTo>
                    <a:pt x="0" y="0"/>
                  </a:moveTo>
                  <a:lnTo>
                    <a:pt x="0" y="1656"/>
                  </a:lnTo>
                  <a:lnTo>
                    <a:pt x="2008" y="165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44" name="Line 25"/>
            <p:cNvSpPr>
              <a:spLocks noChangeShapeType="1"/>
            </p:cNvSpPr>
            <p:nvPr/>
          </p:nvSpPr>
          <p:spPr bwMode="auto">
            <a:xfrm flipV="1">
              <a:off x="3547" y="517"/>
              <a:ext cx="1357" cy="1161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45" name="Oval 26"/>
            <p:cNvSpPr>
              <a:spLocks noChangeArrowheads="1"/>
            </p:cNvSpPr>
            <p:nvPr/>
          </p:nvSpPr>
          <p:spPr bwMode="auto">
            <a:xfrm>
              <a:off x="4392" y="858"/>
              <a:ext cx="105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46" name="Oval 27"/>
            <p:cNvSpPr>
              <a:spLocks noChangeArrowheads="1"/>
            </p:cNvSpPr>
            <p:nvPr/>
          </p:nvSpPr>
          <p:spPr bwMode="auto">
            <a:xfrm>
              <a:off x="3928" y="1165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47" name="Oval 28"/>
            <p:cNvSpPr>
              <a:spLocks noChangeArrowheads="1"/>
            </p:cNvSpPr>
            <p:nvPr/>
          </p:nvSpPr>
          <p:spPr bwMode="auto">
            <a:xfrm>
              <a:off x="3792" y="1509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48" name="Oval 29"/>
            <p:cNvSpPr>
              <a:spLocks noChangeArrowheads="1"/>
            </p:cNvSpPr>
            <p:nvPr/>
          </p:nvSpPr>
          <p:spPr bwMode="auto">
            <a:xfrm>
              <a:off x="4689" y="500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49" name="Rectangle 30"/>
            <p:cNvSpPr>
              <a:spLocks noChangeArrowheads="1"/>
            </p:cNvSpPr>
            <p:nvPr/>
          </p:nvSpPr>
          <p:spPr bwMode="auto">
            <a:xfrm>
              <a:off x="3350" y="386"/>
              <a:ext cx="1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y</a:t>
              </a:r>
            </a:p>
          </p:txBody>
        </p:sp>
        <p:sp>
          <p:nvSpPr>
            <p:cNvPr id="47150" name="Rectangle 31"/>
            <p:cNvSpPr>
              <a:spLocks noChangeArrowheads="1"/>
            </p:cNvSpPr>
            <p:nvPr/>
          </p:nvSpPr>
          <p:spPr bwMode="auto">
            <a:xfrm>
              <a:off x="4935" y="1664"/>
              <a:ext cx="1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x</a:t>
              </a:r>
            </a:p>
          </p:txBody>
        </p:sp>
        <p:sp>
          <p:nvSpPr>
            <p:cNvPr id="47151" name="Rectangle 32"/>
            <p:cNvSpPr>
              <a:spLocks noChangeArrowheads="1"/>
            </p:cNvSpPr>
            <p:nvPr/>
          </p:nvSpPr>
          <p:spPr bwMode="auto">
            <a:xfrm>
              <a:off x="3502" y="1729"/>
              <a:ext cx="146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(b)	Positive correlation: </a:t>
              </a:r>
              <a:br>
                <a:rPr lang="en-US" altLang="en-US" sz="1800"/>
              </a:br>
              <a:r>
                <a:rPr lang="en-US" altLang="en-US" sz="1800"/>
                <a:t>0 &lt; r &lt; 1</a:t>
              </a:r>
            </a:p>
          </p:txBody>
        </p:sp>
        <p:sp>
          <p:nvSpPr>
            <p:cNvPr id="47152" name="Oval 33"/>
            <p:cNvSpPr>
              <a:spLocks noChangeArrowheads="1"/>
            </p:cNvSpPr>
            <p:nvPr/>
          </p:nvSpPr>
          <p:spPr bwMode="auto">
            <a:xfrm>
              <a:off x="4292" y="674"/>
              <a:ext cx="105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53" name="Oval 34"/>
            <p:cNvSpPr>
              <a:spLocks noChangeArrowheads="1"/>
            </p:cNvSpPr>
            <p:nvPr/>
          </p:nvSpPr>
          <p:spPr bwMode="auto">
            <a:xfrm>
              <a:off x="4128" y="1389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54" name="Oval 35"/>
            <p:cNvSpPr>
              <a:spLocks noChangeArrowheads="1"/>
            </p:cNvSpPr>
            <p:nvPr/>
          </p:nvSpPr>
          <p:spPr bwMode="auto">
            <a:xfrm>
              <a:off x="4065" y="824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55" name="Oval 36"/>
            <p:cNvSpPr>
              <a:spLocks noChangeArrowheads="1"/>
            </p:cNvSpPr>
            <p:nvPr/>
          </p:nvSpPr>
          <p:spPr bwMode="auto">
            <a:xfrm>
              <a:off x="4212" y="1010"/>
              <a:ext cx="105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56" name="Oval 37"/>
            <p:cNvSpPr>
              <a:spLocks noChangeArrowheads="1"/>
            </p:cNvSpPr>
            <p:nvPr/>
          </p:nvSpPr>
          <p:spPr bwMode="auto">
            <a:xfrm>
              <a:off x="4348" y="1233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57" name="Oval 38"/>
            <p:cNvSpPr>
              <a:spLocks noChangeArrowheads="1"/>
            </p:cNvSpPr>
            <p:nvPr/>
          </p:nvSpPr>
          <p:spPr bwMode="auto">
            <a:xfrm>
              <a:off x="3797" y="1192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58" name="Oval 39"/>
            <p:cNvSpPr>
              <a:spLocks noChangeArrowheads="1"/>
            </p:cNvSpPr>
            <p:nvPr/>
          </p:nvSpPr>
          <p:spPr bwMode="auto">
            <a:xfrm>
              <a:off x="3784" y="1009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2184400" y="3429000"/>
            <a:ext cx="3479800" cy="3263900"/>
            <a:chOff x="416" y="2160"/>
            <a:chExt cx="2192" cy="2056"/>
          </a:xfrm>
        </p:grpSpPr>
        <p:sp>
          <p:nvSpPr>
            <p:cNvPr id="47123" name="Rectangle 40"/>
            <p:cNvSpPr>
              <a:spLocks noChangeArrowheads="1"/>
            </p:cNvSpPr>
            <p:nvPr/>
          </p:nvSpPr>
          <p:spPr bwMode="auto">
            <a:xfrm>
              <a:off x="416" y="2160"/>
              <a:ext cx="2192" cy="2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24" name="Freeform 41"/>
            <p:cNvSpPr>
              <a:spLocks/>
            </p:cNvSpPr>
            <p:nvPr/>
          </p:nvSpPr>
          <p:spPr bwMode="auto">
            <a:xfrm>
              <a:off x="771" y="2280"/>
              <a:ext cx="1637" cy="1350"/>
            </a:xfrm>
            <a:custGeom>
              <a:avLst/>
              <a:gdLst>
                <a:gd name="T0" fmla="*/ 0 w 2008"/>
                <a:gd name="T1" fmla="*/ 0 h 1656"/>
                <a:gd name="T2" fmla="*/ 0 w 2008"/>
                <a:gd name="T3" fmla="*/ 397 h 1656"/>
                <a:gd name="T4" fmla="*/ 480 w 2008"/>
                <a:gd name="T5" fmla="*/ 397 h 1656"/>
                <a:gd name="T6" fmla="*/ 0 60000 65536"/>
                <a:gd name="T7" fmla="*/ 0 60000 65536"/>
                <a:gd name="T8" fmla="*/ 0 60000 65536"/>
                <a:gd name="T9" fmla="*/ 0 w 2008"/>
                <a:gd name="T10" fmla="*/ 0 h 1656"/>
                <a:gd name="T11" fmla="*/ 2008 w 2008"/>
                <a:gd name="T12" fmla="*/ 1656 h 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8" h="1656">
                  <a:moveTo>
                    <a:pt x="0" y="0"/>
                  </a:moveTo>
                  <a:lnTo>
                    <a:pt x="0" y="1656"/>
                  </a:lnTo>
                  <a:lnTo>
                    <a:pt x="2008" y="165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25" name="Oval 43"/>
            <p:cNvSpPr>
              <a:spLocks noChangeArrowheads="1"/>
            </p:cNvSpPr>
            <p:nvPr/>
          </p:nvSpPr>
          <p:spPr bwMode="auto">
            <a:xfrm>
              <a:off x="1868" y="2846"/>
              <a:ext cx="105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26" name="Oval 44"/>
            <p:cNvSpPr>
              <a:spLocks noChangeArrowheads="1"/>
            </p:cNvSpPr>
            <p:nvPr/>
          </p:nvSpPr>
          <p:spPr bwMode="auto">
            <a:xfrm>
              <a:off x="1140" y="3289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27" name="Oval 45"/>
            <p:cNvSpPr>
              <a:spLocks noChangeArrowheads="1"/>
            </p:cNvSpPr>
            <p:nvPr/>
          </p:nvSpPr>
          <p:spPr bwMode="auto">
            <a:xfrm>
              <a:off x="1708" y="3369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28" name="Oval 46"/>
            <p:cNvSpPr>
              <a:spLocks noChangeArrowheads="1"/>
            </p:cNvSpPr>
            <p:nvPr/>
          </p:nvSpPr>
          <p:spPr bwMode="auto">
            <a:xfrm>
              <a:off x="2125" y="2852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29" name="Rectangle 47"/>
            <p:cNvSpPr>
              <a:spLocks noChangeArrowheads="1"/>
            </p:cNvSpPr>
            <p:nvPr/>
          </p:nvSpPr>
          <p:spPr bwMode="auto">
            <a:xfrm>
              <a:off x="574" y="2338"/>
              <a:ext cx="1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y</a:t>
              </a:r>
            </a:p>
          </p:txBody>
        </p:sp>
        <p:sp>
          <p:nvSpPr>
            <p:cNvPr id="47130" name="Rectangle 48"/>
            <p:cNvSpPr>
              <a:spLocks noChangeArrowheads="1"/>
            </p:cNvSpPr>
            <p:nvPr/>
          </p:nvSpPr>
          <p:spPr bwMode="auto">
            <a:xfrm>
              <a:off x="2159" y="3616"/>
              <a:ext cx="1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x</a:t>
              </a:r>
            </a:p>
          </p:txBody>
        </p:sp>
        <p:sp>
          <p:nvSpPr>
            <p:cNvPr id="47131" name="Rectangle 49"/>
            <p:cNvSpPr>
              <a:spLocks noChangeArrowheads="1"/>
            </p:cNvSpPr>
            <p:nvPr/>
          </p:nvSpPr>
          <p:spPr bwMode="auto">
            <a:xfrm>
              <a:off x="726" y="3721"/>
              <a:ext cx="146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(c)	No correlation: </a:t>
              </a:r>
              <a:br>
                <a:rPr lang="en-US" altLang="en-US" sz="1800"/>
              </a:br>
              <a:r>
                <a:rPr lang="en-US" altLang="en-US" sz="1800"/>
                <a:t>r = 0</a:t>
              </a:r>
            </a:p>
          </p:txBody>
        </p:sp>
        <p:sp>
          <p:nvSpPr>
            <p:cNvPr id="47132" name="Oval 50"/>
            <p:cNvSpPr>
              <a:spLocks noChangeArrowheads="1"/>
            </p:cNvSpPr>
            <p:nvPr/>
          </p:nvSpPr>
          <p:spPr bwMode="auto">
            <a:xfrm>
              <a:off x="1748" y="2518"/>
              <a:ext cx="105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33" name="Oval 51"/>
            <p:cNvSpPr>
              <a:spLocks noChangeArrowheads="1"/>
            </p:cNvSpPr>
            <p:nvPr/>
          </p:nvSpPr>
          <p:spPr bwMode="auto">
            <a:xfrm>
              <a:off x="1924" y="3133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34" name="Oval 52"/>
            <p:cNvSpPr>
              <a:spLocks noChangeArrowheads="1"/>
            </p:cNvSpPr>
            <p:nvPr/>
          </p:nvSpPr>
          <p:spPr bwMode="auto">
            <a:xfrm>
              <a:off x="1517" y="2812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35" name="Oval 53"/>
            <p:cNvSpPr>
              <a:spLocks noChangeArrowheads="1"/>
            </p:cNvSpPr>
            <p:nvPr/>
          </p:nvSpPr>
          <p:spPr bwMode="auto">
            <a:xfrm>
              <a:off x="1352" y="2966"/>
              <a:ext cx="105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36" name="Oval 54"/>
            <p:cNvSpPr>
              <a:spLocks noChangeArrowheads="1"/>
            </p:cNvSpPr>
            <p:nvPr/>
          </p:nvSpPr>
          <p:spPr bwMode="auto">
            <a:xfrm>
              <a:off x="2196" y="3233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37" name="Oval 55"/>
            <p:cNvSpPr>
              <a:spLocks noChangeArrowheads="1"/>
            </p:cNvSpPr>
            <p:nvPr/>
          </p:nvSpPr>
          <p:spPr bwMode="auto">
            <a:xfrm>
              <a:off x="905" y="3176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38" name="Oval 56"/>
            <p:cNvSpPr>
              <a:spLocks noChangeArrowheads="1"/>
            </p:cNvSpPr>
            <p:nvPr/>
          </p:nvSpPr>
          <p:spPr bwMode="auto">
            <a:xfrm>
              <a:off x="900" y="2969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39" name="Line 57"/>
            <p:cNvSpPr>
              <a:spLocks noChangeShapeType="1"/>
            </p:cNvSpPr>
            <p:nvPr/>
          </p:nvSpPr>
          <p:spPr bwMode="auto">
            <a:xfrm>
              <a:off x="848" y="3024"/>
              <a:ext cx="1488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40" name="Oval 58"/>
            <p:cNvSpPr>
              <a:spLocks noChangeArrowheads="1"/>
            </p:cNvSpPr>
            <p:nvPr/>
          </p:nvSpPr>
          <p:spPr bwMode="auto">
            <a:xfrm>
              <a:off x="1408" y="3325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41" name="Oval 59"/>
            <p:cNvSpPr>
              <a:spLocks noChangeArrowheads="1"/>
            </p:cNvSpPr>
            <p:nvPr/>
          </p:nvSpPr>
          <p:spPr bwMode="auto">
            <a:xfrm>
              <a:off x="1116" y="2697"/>
              <a:ext cx="104" cy="10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6273800" y="3429000"/>
            <a:ext cx="3479800" cy="3263900"/>
            <a:chOff x="2992" y="2160"/>
            <a:chExt cx="2192" cy="2056"/>
          </a:xfrm>
        </p:grpSpPr>
        <p:sp>
          <p:nvSpPr>
            <p:cNvPr id="47112" name="Rectangle 60"/>
            <p:cNvSpPr>
              <a:spLocks noChangeArrowheads="1"/>
            </p:cNvSpPr>
            <p:nvPr/>
          </p:nvSpPr>
          <p:spPr bwMode="auto">
            <a:xfrm>
              <a:off x="2992" y="2160"/>
              <a:ext cx="2192" cy="2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7113" name="Freeform 63"/>
            <p:cNvSpPr>
              <a:spLocks/>
            </p:cNvSpPr>
            <p:nvPr/>
          </p:nvSpPr>
          <p:spPr bwMode="auto">
            <a:xfrm>
              <a:off x="3347" y="2280"/>
              <a:ext cx="1637" cy="1350"/>
            </a:xfrm>
            <a:custGeom>
              <a:avLst/>
              <a:gdLst>
                <a:gd name="T0" fmla="*/ 0 w 2008"/>
                <a:gd name="T1" fmla="*/ 0 h 1656"/>
                <a:gd name="T2" fmla="*/ 0 w 2008"/>
                <a:gd name="T3" fmla="*/ 397 h 1656"/>
                <a:gd name="T4" fmla="*/ 480 w 2008"/>
                <a:gd name="T5" fmla="*/ 397 h 1656"/>
                <a:gd name="T6" fmla="*/ 0 60000 65536"/>
                <a:gd name="T7" fmla="*/ 0 60000 65536"/>
                <a:gd name="T8" fmla="*/ 0 60000 65536"/>
                <a:gd name="T9" fmla="*/ 0 w 2008"/>
                <a:gd name="T10" fmla="*/ 0 h 1656"/>
                <a:gd name="T11" fmla="*/ 2008 w 2008"/>
                <a:gd name="T12" fmla="*/ 1656 h 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8" h="1656">
                  <a:moveTo>
                    <a:pt x="0" y="0"/>
                  </a:moveTo>
                  <a:lnTo>
                    <a:pt x="0" y="1656"/>
                  </a:lnTo>
                  <a:lnTo>
                    <a:pt x="2008" y="165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7114" name="Group 72"/>
            <p:cNvGrpSpPr>
              <a:grpSpLocks/>
            </p:cNvGrpSpPr>
            <p:nvPr/>
          </p:nvGrpSpPr>
          <p:grpSpPr bwMode="auto">
            <a:xfrm rot="5400000">
              <a:off x="3441" y="2491"/>
              <a:ext cx="1221" cy="1045"/>
              <a:chOff x="3347" y="2469"/>
              <a:chExt cx="1357" cy="1161"/>
            </a:xfrm>
          </p:grpSpPr>
          <p:sp>
            <p:nvSpPr>
              <p:cNvPr id="47118" name="Line 64"/>
              <p:cNvSpPr>
                <a:spLocks noChangeShapeType="1"/>
              </p:cNvSpPr>
              <p:nvPr/>
            </p:nvSpPr>
            <p:spPr bwMode="auto">
              <a:xfrm flipV="1">
                <a:off x="3347" y="2469"/>
                <a:ext cx="1357" cy="1161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19" name="Oval 65"/>
              <p:cNvSpPr>
                <a:spLocks noChangeArrowheads="1"/>
              </p:cNvSpPr>
              <p:nvPr/>
            </p:nvSpPr>
            <p:spPr bwMode="auto">
              <a:xfrm>
                <a:off x="4192" y="2810"/>
                <a:ext cx="105" cy="10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20" name="Oval 66"/>
              <p:cNvSpPr>
                <a:spLocks noChangeArrowheads="1"/>
              </p:cNvSpPr>
              <p:nvPr/>
            </p:nvSpPr>
            <p:spPr bwMode="auto">
              <a:xfrm>
                <a:off x="3864" y="3093"/>
                <a:ext cx="104" cy="10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21" name="Oval 67"/>
              <p:cNvSpPr>
                <a:spLocks noChangeArrowheads="1"/>
              </p:cNvSpPr>
              <p:nvPr/>
            </p:nvSpPr>
            <p:spPr bwMode="auto">
              <a:xfrm>
                <a:off x="3536" y="3369"/>
                <a:ext cx="104" cy="10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22" name="Oval 68"/>
              <p:cNvSpPr>
                <a:spLocks noChangeArrowheads="1"/>
              </p:cNvSpPr>
              <p:nvPr/>
            </p:nvSpPr>
            <p:spPr bwMode="auto">
              <a:xfrm>
                <a:off x="4521" y="2528"/>
                <a:ext cx="104" cy="10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47115" name="Rectangle 69"/>
            <p:cNvSpPr>
              <a:spLocks noChangeArrowheads="1"/>
            </p:cNvSpPr>
            <p:nvPr/>
          </p:nvSpPr>
          <p:spPr bwMode="auto">
            <a:xfrm>
              <a:off x="3150" y="2338"/>
              <a:ext cx="1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y</a:t>
              </a:r>
            </a:p>
          </p:txBody>
        </p:sp>
        <p:sp>
          <p:nvSpPr>
            <p:cNvPr id="47116" name="Rectangle 70"/>
            <p:cNvSpPr>
              <a:spLocks noChangeArrowheads="1"/>
            </p:cNvSpPr>
            <p:nvPr/>
          </p:nvSpPr>
          <p:spPr bwMode="auto">
            <a:xfrm>
              <a:off x="4735" y="3616"/>
              <a:ext cx="1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x</a:t>
              </a:r>
            </a:p>
          </p:txBody>
        </p:sp>
        <p:sp>
          <p:nvSpPr>
            <p:cNvPr id="47117" name="Rectangle 71"/>
            <p:cNvSpPr>
              <a:spLocks noChangeArrowheads="1"/>
            </p:cNvSpPr>
            <p:nvPr/>
          </p:nvSpPr>
          <p:spPr bwMode="auto">
            <a:xfrm>
              <a:off x="3302" y="3681"/>
              <a:ext cx="1578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(d)	Perfect negative correlation: </a:t>
              </a:r>
              <a:br>
                <a:rPr lang="en-US" altLang="en-US" sz="1800"/>
              </a:br>
              <a:r>
                <a:rPr lang="en-US" altLang="en-US" sz="1800"/>
                <a:t>r = -1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43150" y="1600200"/>
            <a:ext cx="7505700" cy="2882900"/>
          </a:xfrm>
          <a:noFill/>
        </p:spPr>
        <p:txBody>
          <a:bodyPr lIns="90475" tIns="44444" rIns="90475" bIns="44444"/>
          <a:lstStyle/>
          <a:p>
            <a:pPr marL="482600" indent="-482600" defTabSz="836613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Coefficient of Determination, r</a:t>
            </a:r>
            <a:r>
              <a:rPr lang="en-US" altLang="en-US" baseline="30000" smtClean="0"/>
              <a:t>2</a:t>
            </a:r>
            <a:r>
              <a:rPr lang="en-US" altLang="en-US" smtClean="0"/>
              <a:t>, measures the percent of change in y predicted by the change in x</a:t>
            </a:r>
          </a:p>
          <a:p>
            <a:pPr marL="1054100" lvl="1" indent="-381000" defTabSz="836613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Values range from 0 to 1</a:t>
            </a:r>
          </a:p>
          <a:p>
            <a:pPr marL="1054100" lvl="1" indent="-381000" defTabSz="836613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Easy to interpret</a:t>
            </a:r>
            <a:endParaRPr lang="en-US" altLang="en-US" sz="3200" smtClean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508000"/>
            <a:ext cx="7772400" cy="7366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Correlation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2938463" y="4487863"/>
            <a:ext cx="631348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For the Nodel Construction example:</a:t>
            </a:r>
          </a:p>
          <a:p>
            <a:pPr algn="ctr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 = .901</a:t>
            </a:r>
          </a:p>
          <a:p>
            <a:pPr algn="ctr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</a:t>
            </a:r>
            <a:r>
              <a:rPr lang="en-US" sz="32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2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.81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44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build="p" autoUpdateAnimBg="0" advAuto="1000"/>
      <p:bldP spid="34406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3843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Multiple Regression Analysis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2105025" y="2414588"/>
            <a:ext cx="798036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If more than one independent variable is to be used in the model, linear regression can be extended to multiple regression to accommodate several independent variables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049713" y="4344988"/>
            <a:ext cx="3463925" cy="687387"/>
            <a:chOff x="2191" y="2961"/>
            <a:chExt cx="2182" cy="433"/>
          </a:xfrm>
        </p:grpSpPr>
        <p:sp>
          <p:nvSpPr>
            <p:cNvPr id="348166" name="Rectangle 6"/>
            <p:cNvSpPr>
              <a:spLocks noChangeArrowheads="1"/>
            </p:cNvSpPr>
            <p:nvPr/>
          </p:nvSpPr>
          <p:spPr bwMode="auto">
            <a:xfrm>
              <a:off x="2191" y="3026"/>
              <a:ext cx="218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 = a + b</a:t>
              </a:r>
              <a:r>
                <a:rPr lang="en-US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  <a:r>
                <a:rPr 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  <a:r>
                <a:rPr 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+ b</a:t>
              </a:r>
              <a:r>
                <a:rPr lang="en-US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</a:t>
              </a:r>
              <a:r>
                <a:rPr 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</a:t>
              </a:r>
              <a:r>
                <a:rPr lang="en-US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</a:t>
              </a:r>
              <a:r>
                <a:rPr 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…</a:t>
              </a:r>
            </a:p>
          </p:txBody>
        </p:sp>
        <p:sp>
          <p:nvSpPr>
            <p:cNvPr id="348167" name="Rectangle 7"/>
            <p:cNvSpPr>
              <a:spLocks noChangeArrowheads="1"/>
            </p:cNvSpPr>
            <p:nvPr/>
          </p:nvSpPr>
          <p:spPr bwMode="auto">
            <a:xfrm>
              <a:off x="2206" y="2961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^</a:t>
              </a:r>
            </a:p>
          </p:txBody>
        </p:sp>
      </p:grpSp>
      <p:sp>
        <p:nvSpPr>
          <p:cNvPr id="348169" name="Rectangle 9"/>
          <p:cNvSpPr>
            <a:spLocks noChangeArrowheads="1"/>
          </p:cNvSpPr>
          <p:nvPr/>
        </p:nvSpPr>
        <p:spPr bwMode="auto">
          <a:xfrm>
            <a:off x="2801938" y="5462588"/>
            <a:ext cx="65865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Computationally, this is quite complex and generally done on the computer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4" grpId="0" autoUpdateAnimBg="0"/>
      <p:bldP spid="34816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3843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Multiple Regression Analysis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64013" y="3316288"/>
            <a:ext cx="3414712" cy="625475"/>
            <a:chOff x="1415" y="2553"/>
            <a:chExt cx="2151" cy="394"/>
          </a:xfrm>
        </p:grpSpPr>
        <p:sp>
          <p:nvSpPr>
            <p:cNvPr id="350213" name="Rectangle 5"/>
            <p:cNvSpPr>
              <a:spLocks noChangeArrowheads="1"/>
            </p:cNvSpPr>
            <p:nvPr/>
          </p:nvSpPr>
          <p:spPr bwMode="auto">
            <a:xfrm>
              <a:off x="1415" y="2617"/>
              <a:ext cx="21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 = 1.80 + .30x</a:t>
              </a:r>
              <a:r>
                <a:rPr lang="en-US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- 5.0x</a:t>
              </a:r>
              <a:r>
                <a:rPr lang="en-US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</a:t>
              </a: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350214" name="Rectangle 6"/>
            <p:cNvSpPr>
              <a:spLocks noChangeArrowheads="1"/>
            </p:cNvSpPr>
            <p:nvPr/>
          </p:nvSpPr>
          <p:spPr bwMode="auto">
            <a:xfrm>
              <a:off x="1430" y="255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^</a:t>
              </a:r>
            </a:p>
          </p:txBody>
        </p:sp>
      </p:grpSp>
      <p:sp>
        <p:nvSpPr>
          <p:cNvPr id="350216" name="Rectangle 8"/>
          <p:cNvSpPr>
            <a:spLocks noChangeArrowheads="1"/>
          </p:cNvSpPr>
          <p:nvPr/>
        </p:nvSpPr>
        <p:spPr bwMode="auto">
          <a:xfrm>
            <a:off x="2401888" y="2351088"/>
            <a:ext cx="73866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In the Nodel example, including interest rates in the model gives the new equation:</a:t>
            </a:r>
          </a:p>
        </p:txBody>
      </p:sp>
      <p:sp>
        <p:nvSpPr>
          <p:cNvPr id="350218" name="Rectangle 10"/>
          <p:cNvSpPr>
            <a:spLocks noChangeArrowheads="1"/>
          </p:cNvSpPr>
          <p:nvPr/>
        </p:nvSpPr>
        <p:spPr bwMode="auto">
          <a:xfrm>
            <a:off x="2305050" y="4243388"/>
            <a:ext cx="758031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An improved correlation coefficient of r = .96 means this model does a better job of predicting the change in construction sales</a:t>
            </a:r>
          </a:p>
        </p:txBody>
      </p:sp>
      <p:sp>
        <p:nvSpPr>
          <p:cNvPr id="350219" name="Rectangle 11"/>
          <p:cNvSpPr>
            <a:spLocks noChangeArrowheads="1"/>
          </p:cNvSpPr>
          <p:nvPr/>
        </p:nvSpPr>
        <p:spPr bwMode="auto">
          <a:xfrm>
            <a:off x="3432175" y="5564188"/>
            <a:ext cx="3590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Sales = 1.80 + .30(6) - 5.0(.12) = 3.00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Sales = $300,000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6" grpId="0" autoUpdateAnimBg="0"/>
      <p:bldP spid="350218" grpId="0" autoUpdateAnimBg="0"/>
      <p:bldP spid="35021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2933700"/>
            <a:ext cx="7772400" cy="3352800"/>
          </a:xfrm>
          <a:noFill/>
        </p:spPr>
        <p:txBody>
          <a:bodyPr lIns="90475" tIns="44444" rIns="90475" bIns="44444"/>
          <a:lstStyle/>
          <a:p>
            <a:pPr marL="482600" indent="-482600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Measures how well the forecast is predicting actual values</a:t>
            </a:r>
          </a:p>
          <a:p>
            <a:pPr marL="482600" indent="-482600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Ratio of running sum of forecast errors (RSFE) to mean absolute deviation (MAD)</a:t>
            </a:r>
          </a:p>
          <a:p>
            <a:pPr marL="1054100" lvl="1" indent="-381000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Good tracking signal has low values</a:t>
            </a:r>
          </a:p>
          <a:p>
            <a:pPr marL="1054100" lvl="1" indent="-381000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If forecasts are continually high or low, the forecast has a bias error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2700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Monitoring and Controlling Forecasts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2232025" y="2111375"/>
            <a:ext cx="2633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Tracking Signal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build="p" autoUpdateAnimBg="0" advAuto="1000"/>
      <p:bldP spid="21402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2700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Monitoring and Controlling Forecasts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71713" y="2482850"/>
            <a:ext cx="3305175" cy="954088"/>
            <a:chOff x="582" y="2505"/>
            <a:chExt cx="2082" cy="601"/>
          </a:xfrm>
        </p:grpSpPr>
        <p:sp>
          <p:nvSpPr>
            <p:cNvPr id="351238" name="Rectangle 6"/>
            <p:cNvSpPr>
              <a:spLocks noChangeArrowheads="1"/>
            </p:cNvSpPr>
            <p:nvPr/>
          </p:nvSpPr>
          <p:spPr bwMode="auto">
            <a:xfrm>
              <a:off x="582" y="2532"/>
              <a:ext cx="10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Tracking signal</a:t>
              </a:r>
            </a:p>
          </p:txBody>
        </p:sp>
        <p:sp>
          <p:nvSpPr>
            <p:cNvPr id="351239" name="Rectangle 7"/>
            <p:cNvSpPr>
              <a:spLocks noChangeArrowheads="1"/>
            </p:cNvSpPr>
            <p:nvPr/>
          </p:nvSpPr>
          <p:spPr bwMode="auto">
            <a:xfrm>
              <a:off x="2048" y="2505"/>
              <a:ext cx="581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RSFE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MAD</a:t>
              </a:r>
            </a:p>
          </p:txBody>
        </p:sp>
        <p:sp>
          <p:nvSpPr>
            <p:cNvPr id="351240" name="Rectangle 8"/>
            <p:cNvSpPr>
              <a:spLocks noChangeArrowheads="1"/>
            </p:cNvSpPr>
            <p:nvPr/>
          </p:nvSpPr>
          <p:spPr bwMode="auto">
            <a:xfrm>
              <a:off x="1704" y="2639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</a:t>
              </a:r>
            </a:p>
          </p:txBody>
        </p:sp>
        <p:sp>
          <p:nvSpPr>
            <p:cNvPr id="55308" name="Line 9"/>
            <p:cNvSpPr>
              <a:spLocks noChangeShapeType="1"/>
            </p:cNvSpPr>
            <p:nvPr/>
          </p:nvSpPr>
          <p:spPr bwMode="auto">
            <a:xfrm>
              <a:off x="2000" y="2808"/>
              <a:ext cx="6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271713" y="3829050"/>
            <a:ext cx="5824537" cy="2095500"/>
            <a:chOff x="471" y="2268"/>
            <a:chExt cx="3669" cy="1320"/>
          </a:xfrm>
        </p:grpSpPr>
        <p:sp>
          <p:nvSpPr>
            <p:cNvPr id="351244" name="Rectangle 12"/>
            <p:cNvSpPr>
              <a:spLocks noChangeArrowheads="1"/>
            </p:cNvSpPr>
            <p:nvPr/>
          </p:nvSpPr>
          <p:spPr bwMode="auto">
            <a:xfrm>
              <a:off x="471" y="2999"/>
              <a:ext cx="10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Tracking signal</a:t>
              </a:r>
            </a:p>
          </p:txBody>
        </p:sp>
        <p:sp>
          <p:nvSpPr>
            <p:cNvPr id="351246" name="Rectangle 14"/>
            <p:cNvSpPr>
              <a:spLocks noChangeArrowheads="1"/>
            </p:cNvSpPr>
            <p:nvPr/>
          </p:nvSpPr>
          <p:spPr bwMode="auto">
            <a:xfrm>
              <a:off x="1593" y="3106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=</a:t>
              </a:r>
            </a:p>
          </p:txBody>
        </p:sp>
        <p:sp>
          <p:nvSpPr>
            <p:cNvPr id="351245" name="Rectangle 13"/>
            <p:cNvSpPr>
              <a:spLocks noChangeArrowheads="1"/>
            </p:cNvSpPr>
            <p:nvPr/>
          </p:nvSpPr>
          <p:spPr bwMode="auto">
            <a:xfrm>
              <a:off x="1876" y="2268"/>
              <a:ext cx="2264" cy="1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ct val="85000"/>
                </a:lnSpc>
                <a:spcBef>
                  <a:spcPct val="4000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Arial" charset="0"/>
                </a:rPr>
                <a:t>∑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(actual demand in </a:t>
              </a:r>
              <a:b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</a:b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period i - </a:t>
              </a:r>
              <a:b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</a:b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forecast demand </a:t>
              </a:r>
              <a:b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</a:b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in period i)</a:t>
              </a:r>
            </a:p>
            <a:p>
              <a:pPr algn="ctr" eaLnBrk="1" fontAlgn="auto" hangingPunct="1">
                <a:lnSpc>
                  <a:spcPct val="85000"/>
                </a:lnSpc>
                <a:spcBef>
                  <a:spcPct val="4000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(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Arial" charset="0"/>
                </a:rPr>
                <a:t>∑</a:t>
              </a: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|actual - forecast|/n)</a:t>
              </a:r>
            </a:p>
          </p:txBody>
        </p:sp>
        <p:sp>
          <p:nvSpPr>
            <p:cNvPr id="55304" name="Line 15"/>
            <p:cNvSpPr>
              <a:spLocks noChangeShapeType="1"/>
            </p:cNvSpPr>
            <p:nvPr/>
          </p:nvSpPr>
          <p:spPr bwMode="auto">
            <a:xfrm>
              <a:off x="1896" y="3267"/>
              <a:ext cx="2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Tracking Signal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240088" y="2386013"/>
            <a:ext cx="5832475" cy="1965325"/>
            <a:chOff x="1225" y="1503"/>
            <a:chExt cx="3674" cy="1238"/>
          </a:xfrm>
        </p:grpSpPr>
        <p:sp>
          <p:nvSpPr>
            <p:cNvPr id="57367" name="Freeform 14"/>
            <p:cNvSpPr>
              <a:spLocks/>
            </p:cNvSpPr>
            <p:nvPr/>
          </p:nvSpPr>
          <p:spPr bwMode="auto">
            <a:xfrm>
              <a:off x="1225" y="1819"/>
              <a:ext cx="3218" cy="922"/>
            </a:xfrm>
            <a:custGeom>
              <a:avLst/>
              <a:gdLst>
                <a:gd name="T0" fmla="*/ 0 w 2688"/>
                <a:gd name="T1" fmla="*/ 2613 h 741"/>
                <a:gd name="T2" fmla="*/ 195 w 2688"/>
                <a:gd name="T3" fmla="*/ 2554 h 741"/>
                <a:gd name="T4" fmla="*/ 308 w 2688"/>
                <a:gd name="T5" fmla="*/ 2414 h 741"/>
                <a:gd name="T6" fmla="*/ 497 w 2688"/>
                <a:gd name="T7" fmla="*/ 2382 h 741"/>
                <a:gd name="T8" fmla="*/ 627 w 2688"/>
                <a:gd name="T9" fmla="*/ 2601 h 741"/>
                <a:gd name="T10" fmla="*/ 712 w 2688"/>
                <a:gd name="T11" fmla="*/ 2765 h 741"/>
                <a:gd name="T12" fmla="*/ 781 w 2688"/>
                <a:gd name="T13" fmla="*/ 2854 h 741"/>
                <a:gd name="T14" fmla="*/ 856 w 2688"/>
                <a:gd name="T15" fmla="*/ 2839 h 741"/>
                <a:gd name="T16" fmla="*/ 997 w 2688"/>
                <a:gd name="T17" fmla="*/ 2943 h 741"/>
                <a:gd name="T18" fmla="*/ 1106 w 2688"/>
                <a:gd name="T19" fmla="*/ 2953 h 741"/>
                <a:gd name="T20" fmla="*/ 1184 w 2688"/>
                <a:gd name="T21" fmla="*/ 2882 h 741"/>
                <a:gd name="T22" fmla="*/ 1251 w 2688"/>
                <a:gd name="T23" fmla="*/ 2895 h 741"/>
                <a:gd name="T24" fmla="*/ 1398 w 2688"/>
                <a:gd name="T25" fmla="*/ 3075 h 741"/>
                <a:gd name="T26" fmla="*/ 1482 w 2688"/>
                <a:gd name="T27" fmla="*/ 3075 h 741"/>
                <a:gd name="T28" fmla="*/ 1586 w 2688"/>
                <a:gd name="T29" fmla="*/ 3004 h 741"/>
                <a:gd name="T30" fmla="*/ 1670 w 2688"/>
                <a:gd name="T31" fmla="*/ 3101 h 741"/>
                <a:gd name="T32" fmla="*/ 1773 w 2688"/>
                <a:gd name="T33" fmla="*/ 3101 h 741"/>
                <a:gd name="T34" fmla="*/ 1826 w 2688"/>
                <a:gd name="T35" fmla="*/ 3004 h 741"/>
                <a:gd name="T36" fmla="*/ 2065 w 2688"/>
                <a:gd name="T37" fmla="*/ 3042 h 741"/>
                <a:gd name="T38" fmla="*/ 2108 w 2688"/>
                <a:gd name="T39" fmla="*/ 2854 h 741"/>
                <a:gd name="T40" fmla="*/ 2246 w 2688"/>
                <a:gd name="T41" fmla="*/ 2601 h 741"/>
                <a:gd name="T42" fmla="*/ 2518 w 2688"/>
                <a:gd name="T43" fmla="*/ 2263 h 741"/>
                <a:gd name="T44" fmla="*/ 3001 w 2688"/>
                <a:gd name="T45" fmla="*/ 1452 h 741"/>
                <a:gd name="T46" fmla="*/ 3295 w 2688"/>
                <a:gd name="T47" fmla="*/ 1567 h 741"/>
                <a:gd name="T48" fmla="*/ 3341 w 2688"/>
                <a:gd name="T49" fmla="*/ 1907 h 741"/>
                <a:gd name="T50" fmla="*/ 3618 w 2688"/>
                <a:gd name="T51" fmla="*/ 2452 h 741"/>
                <a:gd name="T52" fmla="*/ 3720 w 2688"/>
                <a:gd name="T53" fmla="*/ 2869 h 741"/>
                <a:gd name="T54" fmla="*/ 3812 w 2688"/>
                <a:gd name="T55" fmla="*/ 3088 h 741"/>
                <a:gd name="T56" fmla="*/ 3970 w 2688"/>
                <a:gd name="T57" fmla="*/ 3296 h 741"/>
                <a:gd name="T58" fmla="*/ 4127 w 2688"/>
                <a:gd name="T59" fmla="*/ 3209 h 741"/>
                <a:gd name="T60" fmla="*/ 4422 w 2688"/>
                <a:gd name="T61" fmla="*/ 2953 h 741"/>
                <a:gd name="T62" fmla="*/ 4578 w 2688"/>
                <a:gd name="T63" fmla="*/ 2800 h 741"/>
                <a:gd name="T64" fmla="*/ 4689 w 2688"/>
                <a:gd name="T65" fmla="*/ 2445 h 741"/>
                <a:gd name="T66" fmla="*/ 4774 w 2688"/>
                <a:gd name="T67" fmla="*/ 2267 h 741"/>
                <a:gd name="T68" fmla="*/ 4972 w 2688"/>
                <a:gd name="T69" fmla="*/ 2048 h 741"/>
                <a:gd name="T70" fmla="*/ 5137 w 2688"/>
                <a:gd name="T71" fmla="*/ 2080 h 741"/>
                <a:gd name="T72" fmla="*/ 5280 w 2688"/>
                <a:gd name="T73" fmla="*/ 2297 h 741"/>
                <a:gd name="T74" fmla="*/ 5423 w 2688"/>
                <a:gd name="T75" fmla="*/ 2309 h 741"/>
                <a:gd name="T76" fmla="*/ 5505 w 2688"/>
                <a:gd name="T77" fmla="*/ 2194 h 741"/>
                <a:gd name="T78" fmla="*/ 5648 w 2688"/>
                <a:gd name="T79" fmla="*/ 2176 h 741"/>
                <a:gd name="T80" fmla="*/ 5699 w 2688"/>
                <a:gd name="T81" fmla="*/ 2297 h 741"/>
                <a:gd name="T82" fmla="*/ 5810 w 2688"/>
                <a:gd name="T83" fmla="*/ 2297 h 741"/>
                <a:gd name="T84" fmla="*/ 5910 w 2688"/>
                <a:gd name="T85" fmla="*/ 2309 h 741"/>
                <a:gd name="T86" fmla="*/ 6023 w 2688"/>
                <a:gd name="T87" fmla="*/ 2176 h 741"/>
                <a:gd name="T88" fmla="*/ 6259 w 2688"/>
                <a:gd name="T89" fmla="*/ 2169 h 741"/>
                <a:gd name="T90" fmla="*/ 6492 w 2688"/>
                <a:gd name="T91" fmla="*/ 2584 h 741"/>
                <a:gd name="T92" fmla="*/ 6709 w 2688"/>
                <a:gd name="T93" fmla="*/ 3200 h 741"/>
                <a:gd name="T94" fmla="*/ 7030 w 2688"/>
                <a:gd name="T95" fmla="*/ 3406 h 741"/>
                <a:gd name="T96" fmla="*/ 7151 w 2688"/>
                <a:gd name="T97" fmla="*/ 3271 h 741"/>
                <a:gd name="T98" fmla="*/ 7299 w 2688"/>
                <a:gd name="T99" fmla="*/ 2951 h 741"/>
                <a:gd name="T100" fmla="*/ 7500 w 2688"/>
                <a:gd name="T101" fmla="*/ 2597 h 741"/>
                <a:gd name="T102" fmla="*/ 7761 w 2688"/>
                <a:gd name="T103" fmla="*/ 2250 h 741"/>
                <a:gd name="T104" fmla="*/ 7953 w 2688"/>
                <a:gd name="T105" fmla="*/ 2226 h 741"/>
                <a:gd name="T106" fmla="*/ 8096 w 2688"/>
                <a:gd name="T107" fmla="*/ 2138 h 741"/>
                <a:gd name="T108" fmla="*/ 8243 w 2688"/>
                <a:gd name="T109" fmla="*/ 1773 h 741"/>
                <a:gd name="T110" fmla="*/ 8572 w 2688"/>
                <a:gd name="T111" fmla="*/ 1413 h 741"/>
                <a:gd name="T112" fmla="*/ 8739 w 2688"/>
                <a:gd name="T113" fmla="*/ 1073 h 741"/>
                <a:gd name="T114" fmla="*/ 8808 w 2688"/>
                <a:gd name="T115" fmla="*/ 748 h 741"/>
                <a:gd name="T116" fmla="*/ 9191 w 2688"/>
                <a:gd name="T117" fmla="*/ 126 h 741"/>
                <a:gd name="T118" fmla="*/ 9477 w 2688"/>
                <a:gd name="T119" fmla="*/ 2 h 74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688"/>
                <a:gd name="T181" fmla="*/ 0 h 741"/>
                <a:gd name="T182" fmla="*/ 2688 w 2688"/>
                <a:gd name="T183" fmla="*/ 741 h 74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688" h="741">
                  <a:moveTo>
                    <a:pt x="0" y="567"/>
                  </a:moveTo>
                  <a:cubicBezTo>
                    <a:pt x="9" y="565"/>
                    <a:pt x="41" y="561"/>
                    <a:pt x="55" y="554"/>
                  </a:cubicBezTo>
                  <a:cubicBezTo>
                    <a:pt x="69" y="547"/>
                    <a:pt x="73" y="529"/>
                    <a:pt x="87" y="522"/>
                  </a:cubicBezTo>
                  <a:cubicBezTo>
                    <a:pt x="101" y="515"/>
                    <a:pt x="126" y="508"/>
                    <a:pt x="141" y="515"/>
                  </a:cubicBezTo>
                  <a:cubicBezTo>
                    <a:pt x="156" y="522"/>
                    <a:pt x="169" y="549"/>
                    <a:pt x="179" y="563"/>
                  </a:cubicBezTo>
                  <a:cubicBezTo>
                    <a:pt x="189" y="577"/>
                    <a:pt x="195" y="590"/>
                    <a:pt x="202" y="599"/>
                  </a:cubicBezTo>
                  <a:cubicBezTo>
                    <a:pt x="209" y="608"/>
                    <a:pt x="214" y="615"/>
                    <a:pt x="221" y="618"/>
                  </a:cubicBezTo>
                  <a:cubicBezTo>
                    <a:pt x="228" y="621"/>
                    <a:pt x="233" y="612"/>
                    <a:pt x="243" y="615"/>
                  </a:cubicBezTo>
                  <a:cubicBezTo>
                    <a:pt x="253" y="618"/>
                    <a:pt x="270" y="633"/>
                    <a:pt x="282" y="637"/>
                  </a:cubicBezTo>
                  <a:cubicBezTo>
                    <a:pt x="294" y="641"/>
                    <a:pt x="305" y="642"/>
                    <a:pt x="314" y="640"/>
                  </a:cubicBezTo>
                  <a:cubicBezTo>
                    <a:pt x="323" y="638"/>
                    <a:pt x="329" y="626"/>
                    <a:pt x="336" y="624"/>
                  </a:cubicBezTo>
                  <a:cubicBezTo>
                    <a:pt x="343" y="622"/>
                    <a:pt x="345" y="620"/>
                    <a:pt x="355" y="627"/>
                  </a:cubicBezTo>
                  <a:cubicBezTo>
                    <a:pt x="365" y="634"/>
                    <a:pt x="386" y="659"/>
                    <a:pt x="397" y="666"/>
                  </a:cubicBezTo>
                  <a:cubicBezTo>
                    <a:pt x="408" y="673"/>
                    <a:pt x="412" y="669"/>
                    <a:pt x="421" y="666"/>
                  </a:cubicBezTo>
                  <a:cubicBezTo>
                    <a:pt x="430" y="663"/>
                    <a:pt x="442" y="649"/>
                    <a:pt x="451" y="650"/>
                  </a:cubicBezTo>
                  <a:cubicBezTo>
                    <a:pt x="460" y="651"/>
                    <a:pt x="465" y="668"/>
                    <a:pt x="474" y="672"/>
                  </a:cubicBezTo>
                  <a:cubicBezTo>
                    <a:pt x="483" y="676"/>
                    <a:pt x="496" y="676"/>
                    <a:pt x="503" y="672"/>
                  </a:cubicBezTo>
                  <a:cubicBezTo>
                    <a:pt x="510" y="668"/>
                    <a:pt x="505" y="652"/>
                    <a:pt x="519" y="650"/>
                  </a:cubicBezTo>
                  <a:cubicBezTo>
                    <a:pt x="533" y="648"/>
                    <a:pt x="573" y="664"/>
                    <a:pt x="586" y="659"/>
                  </a:cubicBezTo>
                  <a:cubicBezTo>
                    <a:pt x="599" y="654"/>
                    <a:pt x="591" y="634"/>
                    <a:pt x="599" y="618"/>
                  </a:cubicBezTo>
                  <a:cubicBezTo>
                    <a:pt x="607" y="602"/>
                    <a:pt x="618" y="584"/>
                    <a:pt x="637" y="563"/>
                  </a:cubicBezTo>
                  <a:cubicBezTo>
                    <a:pt x="656" y="542"/>
                    <a:pt x="678" y="531"/>
                    <a:pt x="714" y="490"/>
                  </a:cubicBezTo>
                  <a:cubicBezTo>
                    <a:pt x="750" y="449"/>
                    <a:pt x="814" y="339"/>
                    <a:pt x="851" y="314"/>
                  </a:cubicBezTo>
                  <a:cubicBezTo>
                    <a:pt x="888" y="289"/>
                    <a:pt x="919" y="322"/>
                    <a:pt x="935" y="339"/>
                  </a:cubicBezTo>
                  <a:cubicBezTo>
                    <a:pt x="951" y="356"/>
                    <a:pt x="932" y="381"/>
                    <a:pt x="947" y="413"/>
                  </a:cubicBezTo>
                  <a:cubicBezTo>
                    <a:pt x="962" y="445"/>
                    <a:pt x="1009" y="496"/>
                    <a:pt x="1027" y="531"/>
                  </a:cubicBezTo>
                  <a:cubicBezTo>
                    <a:pt x="1045" y="566"/>
                    <a:pt x="1047" y="598"/>
                    <a:pt x="1056" y="621"/>
                  </a:cubicBezTo>
                  <a:cubicBezTo>
                    <a:pt x="1065" y="644"/>
                    <a:pt x="1070" y="654"/>
                    <a:pt x="1082" y="669"/>
                  </a:cubicBezTo>
                  <a:cubicBezTo>
                    <a:pt x="1094" y="684"/>
                    <a:pt x="1112" y="710"/>
                    <a:pt x="1127" y="714"/>
                  </a:cubicBezTo>
                  <a:cubicBezTo>
                    <a:pt x="1142" y="718"/>
                    <a:pt x="1150" y="707"/>
                    <a:pt x="1171" y="695"/>
                  </a:cubicBezTo>
                  <a:cubicBezTo>
                    <a:pt x="1192" y="683"/>
                    <a:pt x="1234" y="655"/>
                    <a:pt x="1255" y="640"/>
                  </a:cubicBezTo>
                  <a:cubicBezTo>
                    <a:pt x="1276" y="625"/>
                    <a:pt x="1286" y="625"/>
                    <a:pt x="1299" y="607"/>
                  </a:cubicBezTo>
                  <a:cubicBezTo>
                    <a:pt x="1312" y="589"/>
                    <a:pt x="1322" y="549"/>
                    <a:pt x="1331" y="530"/>
                  </a:cubicBezTo>
                  <a:cubicBezTo>
                    <a:pt x="1340" y="511"/>
                    <a:pt x="1341" y="505"/>
                    <a:pt x="1354" y="491"/>
                  </a:cubicBezTo>
                  <a:cubicBezTo>
                    <a:pt x="1367" y="477"/>
                    <a:pt x="1394" y="450"/>
                    <a:pt x="1411" y="443"/>
                  </a:cubicBezTo>
                  <a:cubicBezTo>
                    <a:pt x="1428" y="436"/>
                    <a:pt x="1444" y="442"/>
                    <a:pt x="1458" y="451"/>
                  </a:cubicBezTo>
                  <a:cubicBezTo>
                    <a:pt x="1472" y="460"/>
                    <a:pt x="1485" y="490"/>
                    <a:pt x="1498" y="498"/>
                  </a:cubicBezTo>
                  <a:cubicBezTo>
                    <a:pt x="1511" y="506"/>
                    <a:pt x="1528" y="505"/>
                    <a:pt x="1539" y="501"/>
                  </a:cubicBezTo>
                  <a:cubicBezTo>
                    <a:pt x="1550" y="497"/>
                    <a:pt x="1551" y="480"/>
                    <a:pt x="1562" y="475"/>
                  </a:cubicBezTo>
                  <a:cubicBezTo>
                    <a:pt x="1573" y="470"/>
                    <a:pt x="1594" y="468"/>
                    <a:pt x="1603" y="472"/>
                  </a:cubicBezTo>
                  <a:cubicBezTo>
                    <a:pt x="1612" y="476"/>
                    <a:pt x="1609" y="494"/>
                    <a:pt x="1616" y="498"/>
                  </a:cubicBezTo>
                  <a:cubicBezTo>
                    <a:pt x="1623" y="502"/>
                    <a:pt x="1638" y="498"/>
                    <a:pt x="1648" y="498"/>
                  </a:cubicBezTo>
                  <a:cubicBezTo>
                    <a:pt x="1658" y="498"/>
                    <a:pt x="1667" y="505"/>
                    <a:pt x="1677" y="501"/>
                  </a:cubicBezTo>
                  <a:cubicBezTo>
                    <a:pt x="1687" y="497"/>
                    <a:pt x="1693" y="477"/>
                    <a:pt x="1709" y="472"/>
                  </a:cubicBezTo>
                  <a:cubicBezTo>
                    <a:pt x="1725" y="467"/>
                    <a:pt x="1754" y="455"/>
                    <a:pt x="1776" y="469"/>
                  </a:cubicBezTo>
                  <a:cubicBezTo>
                    <a:pt x="1798" y="483"/>
                    <a:pt x="1821" y="522"/>
                    <a:pt x="1842" y="559"/>
                  </a:cubicBezTo>
                  <a:cubicBezTo>
                    <a:pt x="1863" y="596"/>
                    <a:pt x="1879" y="663"/>
                    <a:pt x="1904" y="693"/>
                  </a:cubicBezTo>
                  <a:cubicBezTo>
                    <a:pt x="1929" y="723"/>
                    <a:pt x="1973" y="735"/>
                    <a:pt x="1994" y="738"/>
                  </a:cubicBezTo>
                  <a:cubicBezTo>
                    <a:pt x="2015" y="741"/>
                    <a:pt x="2016" y="725"/>
                    <a:pt x="2029" y="709"/>
                  </a:cubicBezTo>
                  <a:cubicBezTo>
                    <a:pt x="2042" y="693"/>
                    <a:pt x="2055" y="663"/>
                    <a:pt x="2071" y="639"/>
                  </a:cubicBezTo>
                  <a:cubicBezTo>
                    <a:pt x="2087" y="615"/>
                    <a:pt x="2106" y="587"/>
                    <a:pt x="2128" y="562"/>
                  </a:cubicBezTo>
                  <a:cubicBezTo>
                    <a:pt x="2150" y="537"/>
                    <a:pt x="2181" y="501"/>
                    <a:pt x="2202" y="488"/>
                  </a:cubicBezTo>
                  <a:cubicBezTo>
                    <a:pt x="2223" y="475"/>
                    <a:pt x="2240" y="486"/>
                    <a:pt x="2256" y="482"/>
                  </a:cubicBezTo>
                  <a:cubicBezTo>
                    <a:pt x="2272" y="478"/>
                    <a:pt x="2284" y="480"/>
                    <a:pt x="2298" y="463"/>
                  </a:cubicBezTo>
                  <a:cubicBezTo>
                    <a:pt x="2312" y="446"/>
                    <a:pt x="2317" y="409"/>
                    <a:pt x="2339" y="383"/>
                  </a:cubicBezTo>
                  <a:cubicBezTo>
                    <a:pt x="2361" y="357"/>
                    <a:pt x="2408" y="331"/>
                    <a:pt x="2432" y="306"/>
                  </a:cubicBezTo>
                  <a:cubicBezTo>
                    <a:pt x="2456" y="281"/>
                    <a:pt x="2469" y="256"/>
                    <a:pt x="2480" y="232"/>
                  </a:cubicBezTo>
                  <a:cubicBezTo>
                    <a:pt x="2491" y="208"/>
                    <a:pt x="2478" y="196"/>
                    <a:pt x="2499" y="162"/>
                  </a:cubicBezTo>
                  <a:cubicBezTo>
                    <a:pt x="2520" y="128"/>
                    <a:pt x="2577" y="54"/>
                    <a:pt x="2608" y="27"/>
                  </a:cubicBezTo>
                  <a:cubicBezTo>
                    <a:pt x="2639" y="0"/>
                    <a:pt x="2671" y="7"/>
                    <a:pt x="2688" y="2"/>
                  </a:cubicBezTo>
                </a:path>
              </a:pathLst>
            </a:custGeom>
            <a:noFill/>
            <a:ln w="1016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3301" name="Rectangle 21"/>
            <p:cNvSpPr>
              <a:spLocks noChangeArrowheads="1"/>
            </p:cNvSpPr>
            <p:nvPr/>
          </p:nvSpPr>
          <p:spPr bwMode="auto">
            <a:xfrm>
              <a:off x="3830" y="1503"/>
              <a:ext cx="10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Tracking signal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065338" y="2513013"/>
            <a:ext cx="7142162" cy="3409950"/>
            <a:chOff x="485" y="1583"/>
            <a:chExt cx="4499" cy="2148"/>
          </a:xfrm>
        </p:grpSpPr>
        <p:sp>
          <p:nvSpPr>
            <p:cNvPr id="57358" name="Freeform 13"/>
            <p:cNvSpPr>
              <a:spLocks/>
            </p:cNvSpPr>
            <p:nvPr/>
          </p:nvSpPr>
          <p:spPr bwMode="auto">
            <a:xfrm>
              <a:off x="1152" y="1600"/>
              <a:ext cx="3832" cy="1824"/>
            </a:xfrm>
            <a:custGeom>
              <a:avLst/>
              <a:gdLst>
                <a:gd name="T0" fmla="*/ 0 w 3832"/>
                <a:gd name="T1" fmla="*/ 0 h 1824"/>
                <a:gd name="T2" fmla="*/ 16 w 3832"/>
                <a:gd name="T3" fmla="*/ 1824 h 1824"/>
                <a:gd name="T4" fmla="*/ 3832 w 3832"/>
                <a:gd name="T5" fmla="*/ 1824 h 1824"/>
                <a:gd name="T6" fmla="*/ 0 60000 65536"/>
                <a:gd name="T7" fmla="*/ 0 60000 65536"/>
                <a:gd name="T8" fmla="*/ 0 60000 65536"/>
                <a:gd name="T9" fmla="*/ 0 w 3832"/>
                <a:gd name="T10" fmla="*/ 0 h 1824"/>
                <a:gd name="T11" fmla="*/ 3832 w 3832"/>
                <a:gd name="T12" fmla="*/ 1824 h 18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32" h="1824">
                  <a:moveTo>
                    <a:pt x="0" y="0"/>
                  </a:moveTo>
                  <a:cubicBezTo>
                    <a:pt x="5" y="608"/>
                    <a:pt x="10" y="1216"/>
                    <a:pt x="16" y="1824"/>
                  </a:cubicBezTo>
                  <a:lnTo>
                    <a:pt x="3832" y="182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7359" name="Group 20"/>
            <p:cNvGrpSpPr>
              <a:grpSpLocks/>
            </p:cNvGrpSpPr>
            <p:nvPr/>
          </p:nvGrpSpPr>
          <p:grpSpPr bwMode="auto">
            <a:xfrm>
              <a:off x="1160" y="1976"/>
              <a:ext cx="3384" cy="1080"/>
              <a:chOff x="1160" y="1976"/>
              <a:chExt cx="3120" cy="1080"/>
            </a:xfrm>
          </p:grpSpPr>
          <p:sp>
            <p:nvSpPr>
              <p:cNvPr id="57364" name="Line 15"/>
              <p:cNvSpPr>
                <a:spLocks noChangeShapeType="1"/>
              </p:cNvSpPr>
              <p:nvPr/>
            </p:nvSpPr>
            <p:spPr bwMode="auto">
              <a:xfrm>
                <a:off x="1160" y="1976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65" name="Line 16"/>
              <p:cNvSpPr>
                <a:spLocks noChangeShapeType="1"/>
              </p:cNvSpPr>
              <p:nvPr/>
            </p:nvSpPr>
            <p:spPr bwMode="auto">
              <a:xfrm>
                <a:off x="1160" y="2516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66" name="Line 17"/>
              <p:cNvSpPr>
                <a:spLocks noChangeShapeType="1"/>
              </p:cNvSpPr>
              <p:nvPr/>
            </p:nvSpPr>
            <p:spPr bwMode="auto">
              <a:xfrm>
                <a:off x="1160" y="3056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53299" name="Rectangle 19"/>
            <p:cNvSpPr>
              <a:spLocks noChangeArrowheads="1"/>
            </p:cNvSpPr>
            <p:nvPr/>
          </p:nvSpPr>
          <p:spPr bwMode="auto">
            <a:xfrm>
              <a:off x="485" y="1583"/>
              <a:ext cx="629" cy="1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fontAlgn="auto" hangingPunct="1">
                <a:lnSpc>
                  <a:spcPct val="27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+</a:t>
              </a:r>
            </a:p>
            <a:p>
              <a:pPr algn="r" eaLnBrk="1" fontAlgn="auto" hangingPunct="1">
                <a:lnSpc>
                  <a:spcPct val="27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 MADs</a:t>
              </a:r>
            </a:p>
            <a:p>
              <a:pPr algn="r" eaLnBrk="1" fontAlgn="auto" hangingPunct="1">
                <a:lnSpc>
                  <a:spcPct val="27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–</a:t>
              </a:r>
            </a:p>
          </p:txBody>
        </p:sp>
        <p:sp>
          <p:nvSpPr>
            <p:cNvPr id="353303" name="Rectangle 23"/>
            <p:cNvSpPr>
              <a:spLocks noChangeArrowheads="1"/>
            </p:cNvSpPr>
            <p:nvPr/>
          </p:nvSpPr>
          <p:spPr bwMode="auto">
            <a:xfrm>
              <a:off x="1342" y="1711"/>
              <a:ext cx="13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Upper control limit</a:t>
              </a:r>
            </a:p>
          </p:txBody>
        </p:sp>
        <p:sp>
          <p:nvSpPr>
            <p:cNvPr id="353304" name="Rectangle 24"/>
            <p:cNvSpPr>
              <a:spLocks noChangeArrowheads="1"/>
            </p:cNvSpPr>
            <p:nvPr/>
          </p:nvSpPr>
          <p:spPr bwMode="auto">
            <a:xfrm>
              <a:off x="1333" y="3055"/>
              <a:ext cx="135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Lower control limit</a:t>
              </a:r>
            </a:p>
          </p:txBody>
        </p:sp>
        <p:sp>
          <p:nvSpPr>
            <p:cNvPr id="353306" name="Rectangle 26"/>
            <p:cNvSpPr>
              <a:spLocks noChangeArrowheads="1"/>
            </p:cNvSpPr>
            <p:nvPr/>
          </p:nvSpPr>
          <p:spPr bwMode="auto">
            <a:xfrm>
              <a:off x="2766" y="3479"/>
              <a:ext cx="4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Time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4289425" y="1928813"/>
            <a:ext cx="3673475" cy="1042987"/>
            <a:chOff x="1886" y="1215"/>
            <a:chExt cx="2314" cy="657"/>
          </a:xfrm>
        </p:grpSpPr>
        <p:sp>
          <p:nvSpPr>
            <p:cNvPr id="353302" name="Rectangle 22"/>
            <p:cNvSpPr>
              <a:spLocks noChangeArrowheads="1"/>
            </p:cNvSpPr>
            <p:nvPr/>
          </p:nvSpPr>
          <p:spPr bwMode="auto">
            <a:xfrm>
              <a:off x="1886" y="1215"/>
              <a:ext cx="15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Signal exceeding limit</a:t>
              </a:r>
            </a:p>
          </p:txBody>
        </p:sp>
        <p:sp>
          <p:nvSpPr>
            <p:cNvPr id="57357" name="Line 27"/>
            <p:cNvSpPr>
              <a:spLocks noChangeShapeType="1"/>
            </p:cNvSpPr>
            <p:nvPr/>
          </p:nvSpPr>
          <p:spPr bwMode="auto">
            <a:xfrm>
              <a:off x="2880" y="1440"/>
              <a:ext cx="132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8569325" y="3136900"/>
            <a:ext cx="1666875" cy="1714500"/>
            <a:chOff x="4582" y="1976"/>
            <a:chExt cx="1050" cy="1080"/>
          </a:xfrm>
        </p:grpSpPr>
        <p:sp>
          <p:nvSpPr>
            <p:cNvPr id="353305" name="Rectangle 25"/>
            <p:cNvSpPr>
              <a:spLocks noChangeArrowheads="1"/>
            </p:cNvSpPr>
            <p:nvPr/>
          </p:nvSpPr>
          <p:spPr bwMode="auto">
            <a:xfrm>
              <a:off x="4582" y="2311"/>
              <a:ext cx="105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Acceptable range</a:t>
              </a:r>
            </a:p>
          </p:txBody>
        </p:sp>
        <p:sp>
          <p:nvSpPr>
            <p:cNvPr id="57352" name="Line 28"/>
            <p:cNvSpPr>
              <a:spLocks noChangeShapeType="1"/>
            </p:cNvSpPr>
            <p:nvPr/>
          </p:nvSpPr>
          <p:spPr bwMode="auto">
            <a:xfrm>
              <a:off x="4688" y="19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3" name="Line 29"/>
            <p:cNvSpPr>
              <a:spLocks noChangeShapeType="1"/>
            </p:cNvSpPr>
            <p:nvPr/>
          </p:nvSpPr>
          <p:spPr bwMode="auto">
            <a:xfrm>
              <a:off x="4688" y="305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4" name="Line 30"/>
            <p:cNvSpPr>
              <a:spLocks noChangeShapeType="1"/>
            </p:cNvSpPr>
            <p:nvPr/>
          </p:nvSpPr>
          <p:spPr bwMode="auto">
            <a:xfrm>
              <a:off x="4880" y="1992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5" name="Line 31"/>
            <p:cNvSpPr>
              <a:spLocks noChangeShapeType="1"/>
            </p:cNvSpPr>
            <p:nvPr/>
          </p:nvSpPr>
          <p:spPr bwMode="auto">
            <a:xfrm flipV="1">
              <a:off x="4880" y="2696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652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Tracking Signal Example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990725" y="1716088"/>
            <a:ext cx="8029575" cy="2681287"/>
            <a:chOff x="294" y="1081"/>
            <a:chExt cx="5058" cy="1689"/>
          </a:xfrm>
        </p:grpSpPr>
        <p:grpSp>
          <p:nvGrpSpPr>
            <p:cNvPr id="59396" name="Group 16"/>
            <p:cNvGrpSpPr>
              <a:grpSpLocks/>
            </p:cNvGrpSpPr>
            <p:nvPr/>
          </p:nvGrpSpPr>
          <p:grpSpPr bwMode="auto">
            <a:xfrm>
              <a:off x="294" y="1081"/>
              <a:ext cx="5058" cy="1689"/>
              <a:chOff x="310" y="1241"/>
              <a:chExt cx="5058" cy="1689"/>
            </a:xfrm>
          </p:grpSpPr>
          <p:sp>
            <p:nvSpPr>
              <p:cNvPr id="355341" name="Rectangle 13"/>
              <p:cNvSpPr>
                <a:spLocks noChangeArrowheads="1"/>
              </p:cNvSpPr>
              <p:nvPr/>
            </p:nvSpPr>
            <p:spPr bwMode="auto">
              <a:xfrm>
                <a:off x="310" y="1241"/>
                <a:ext cx="4886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1054100" algn="ctr"/>
                    <a:tab pos="2095500" algn="ctr"/>
                    <a:tab pos="3048000" algn="ctr"/>
                    <a:tab pos="3911600" algn="ctr"/>
                    <a:tab pos="5054600" algn="ctr"/>
                    <a:tab pos="6388100" algn="ctr"/>
                    <a:tab pos="7340600" algn="ctr"/>
                    <a:tab pos="10007600" algn="ctr"/>
                  </a:tabLst>
                  <a:defRPr/>
                </a:pPr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						Cumulative</a:t>
                </a:r>
              </a:p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1054100" algn="ctr"/>
                    <a:tab pos="2095500" algn="ctr"/>
                    <a:tab pos="3048000" algn="ctr"/>
                    <a:tab pos="3911600" algn="ctr"/>
                    <a:tab pos="5054600" algn="ctr"/>
                    <a:tab pos="6388100" algn="ctr"/>
                    <a:tab pos="7340600" algn="ctr"/>
                    <a:tab pos="10007600" algn="ctr"/>
                  </a:tabLst>
                  <a:defRPr/>
                </a:pPr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					Absolute	Absolute</a:t>
                </a:r>
              </a:p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1054100" algn="ctr"/>
                    <a:tab pos="2095500" algn="ctr"/>
                    <a:tab pos="3048000" algn="ctr"/>
                    <a:tab pos="3911600" algn="ctr"/>
                    <a:tab pos="5054600" algn="ctr"/>
                    <a:tab pos="6388100" algn="ctr"/>
                    <a:tab pos="7340600" algn="ctr"/>
                    <a:tab pos="10007600" algn="ctr"/>
                  </a:tabLst>
                  <a:defRPr/>
                </a:pPr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	Actual	Forecast			Forecast	Forecast	</a:t>
                </a:r>
              </a:p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1054100" algn="ctr"/>
                    <a:tab pos="2095500" algn="ctr"/>
                    <a:tab pos="3048000" algn="ctr"/>
                    <a:tab pos="3911600" algn="ctr"/>
                    <a:tab pos="5054600" algn="ctr"/>
                    <a:tab pos="6388100" algn="ctr"/>
                    <a:tab pos="7340600" algn="ctr"/>
                    <a:tab pos="10007600" algn="ctr"/>
                  </a:tabLst>
                  <a:defRPr/>
                </a:pPr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Qtr	Demand	Demand	Error	RSFE	Error	Error	MAD</a:t>
                </a:r>
              </a:p>
            </p:txBody>
          </p:sp>
          <p:sp>
            <p:nvSpPr>
              <p:cNvPr id="355342" name="Rectangle 14"/>
              <p:cNvSpPr>
                <a:spLocks noChangeArrowheads="1"/>
              </p:cNvSpPr>
              <p:nvPr/>
            </p:nvSpPr>
            <p:spPr bwMode="auto">
              <a:xfrm>
                <a:off x="438" y="1825"/>
                <a:ext cx="4892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1143000" algn="r"/>
                    <a:tab pos="2095500" algn="r"/>
                    <a:tab pos="3048000" algn="r"/>
                    <a:tab pos="4000500" algn="r"/>
                    <a:tab pos="5054600" algn="r"/>
                    <a:tab pos="6388100" algn="r"/>
                    <a:tab pos="7429500" algn="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	90	100	-10	-10	10	10	10.0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1143000" algn="r"/>
                    <a:tab pos="2095500" algn="r"/>
                    <a:tab pos="3048000" algn="r"/>
                    <a:tab pos="4000500" algn="r"/>
                    <a:tab pos="5054600" algn="r"/>
                    <a:tab pos="6388100" algn="r"/>
                    <a:tab pos="7429500" algn="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	95	100	-5	-15	5	15	7.5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1143000" algn="r"/>
                    <a:tab pos="2095500" algn="r"/>
                    <a:tab pos="3048000" algn="r"/>
                    <a:tab pos="4000500" algn="r"/>
                    <a:tab pos="5054600" algn="r"/>
                    <a:tab pos="6388100" algn="r"/>
                    <a:tab pos="7429500" algn="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	115	100	+15	0	15	30	10.0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1143000" algn="r"/>
                    <a:tab pos="2095500" algn="r"/>
                    <a:tab pos="3048000" algn="r"/>
                    <a:tab pos="4000500" algn="r"/>
                    <a:tab pos="5054600" algn="r"/>
                    <a:tab pos="6388100" algn="r"/>
                    <a:tab pos="7429500" algn="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4	100	110	-10	-10	10	40	10.0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1143000" algn="r"/>
                    <a:tab pos="2095500" algn="r"/>
                    <a:tab pos="3048000" algn="r"/>
                    <a:tab pos="4000500" algn="r"/>
                    <a:tab pos="5054600" algn="r"/>
                    <a:tab pos="6388100" algn="r"/>
                    <a:tab pos="7429500" algn="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5	125	110	+15	+5	15	55	11.0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1143000" algn="r"/>
                    <a:tab pos="2095500" algn="r"/>
                    <a:tab pos="3048000" algn="r"/>
                    <a:tab pos="4000500" algn="r"/>
                    <a:tab pos="5054600" algn="r"/>
                    <a:tab pos="6388100" algn="r"/>
                    <a:tab pos="7429500" algn="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6	140	110	+30	+35	30	85	14.2</a:t>
                </a:r>
              </a:p>
            </p:txBody>
          </p:sp>
          <p:sp>
            <p:nvSpPr>
              <p:cNvPr id="59401" name="Line 15"/>
              <p:cNvSpPr>
                <a:spLocks noChangeShapeType="1"/>
              </p:cNvSpPr>
              <p:nvPr/>
            </p:nvSpPr>
            <p:spPr bwMode="auto">
              <a:xfrm>
                <a:off x="416" y="1832"/>
                <a:ext cx="49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9397" name="Line 23"/>
            <p:cNvSpPr>
              <a:spLocks noChangeShapeType="1"/>
            </p:cNvSpPr>
            <p:nvPr/>
          </p:nvSpPr>
          <p:spPr bwMode="auto">
            <a:xfrm>
              <a:off x="3224" y="1224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398" name="Line 24"/>
            <p:cNvSpPr>
              <a:spLocks noChangeShapeType="1"/>
            </p:cNvSpPr>
            <p:nvPr/>
          </p:nvSpPr>
          <p:spPr bwMode="auto">
            <a:xfrm>
              <a:off x="3856" y="1224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13"/>
          <p:cNvGrpSpPr>
            <a:grpSpLocks/>
          </p:cNvGrpSpPr>
          <p:nvPr/>
        </p:nvGrpSpPr>
        <p:grpSpPr bwMode="auto">
          <a:xfrm>
            <a:off x="1990725" y="1716088"/>
            <a:ext cx="8029575" cy="2681287"/>
            <a:chOff x="294" y="1081"/>
            <a:chExt cx="5058" cy="1689"/>
          </a:xfrm>
        </p:grpSpPr>
        <p:grpSp>
          <p:nvGrpSpPr>
            <p:cNvPr id="61450" name="Group 14"/>
            <p:cNvGrpSpPr>
              <a:grpSpLocks/>
            </p:cNvGrpSpPr>
            <p:nvPr/>
          </p:nvGrpSpPr>
          <p:grpSpPr bwMode="auto">
            <a:xfrm>
              <a:off x="294" y="1081"/>
              <a:ext cx="5058" cy="1689"/>
              <a:chOff x="310" y="1241"/>
              <a:chExt cx="5058" cy="1689"/>
            </a:xfrm>
          </p:grpSpPr>
          <p:sp>
            <p:nvSpPr>
              <p:cNvPr id="357391" name="Rectangle 15"/>
              <p:cNvSpPr>
                <a:spLocks noChangeArrowheads="1"/>
              </p:cNvSpPr>
              <p:nvPr/>
            </p:nvSpPr>
            <p:spPr bwMode="auto">
              <a:xfrm>
                <a:off x="310" y="1241"/>
                <a:ext cx="4886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1054100" algn="ctr"/>
                    <a:tab pos="2095500" algn="ctr"/>
                    <a:tab pos="3048000" algn="ctr"/>
                    <a:tab pos="3911600" algn="ctr"/>
                    <a:tab pos="5054600" algn="ctr"/>
                    <a:tab pos="6388100" algn="ctr"/>
                    <a:tab pos="7340600" algn="ctr"/>
                    <a:tab pos="10007600" algn="ctr"/>
                  </a:tabLst>
                  <a:defRPr/>
                </a:pPr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						Cumulative</a:t>
                </a:r>
              </a:p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1054100" algn="ctr"/>
                    <a:tab pos="2095500" algn="ctr"/>
                    <a:tab pos="3048000" algn="ctr"/>
                    <a:tab pos="3911600" algn="ctr"/>
                    <a:tab pos="5054600" algn="ctr"/>
                    <a:tab pos="6388100" algn="ctr"/>
                    <a:tab pos="7340600" algn="ctr"/>
                    <a:tab pos="10007600" algn="ctr"/>
                  </a:tabLst>
                  <a:defRPr/>
                </a:pPr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					Absolute	Absolute</a:t>
                </a:r>
              </a:p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1054100" algn="ctr"/>
                    <a:tab pos="2095500" algn="ctr"/>
                    <a:tab pos="3048000" algn="ctr"/>
                    <a:tab pos="3911600" algn="ctr"/>
                    <a:tab pos="5054600" algn="ctr"/>
                    <a:tab pos="6388100" algn="ctr"/>
                    <a:tab pos="7340600" algn="ctr"/>
                    <a:tab pos="10007600" algn="ctr"/>
                  </a:tabLst>
                  <a:defRPr/>
                </a:pPr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	Actual	Forecast			Forecast	Forecast	</a:t>
                </a:r>
              </a:p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1054100" algn="ctr"/>
                    <a:tab pos="2095500" algn="ctr"/>
                    <a:tab pos="3048000" algn="ctr"/>
                    <a:tab pos="3911600" algn="ctr"/>
                    <a:tab pos="5054600" algn="ctr"/>
                    <a:tab pos="6388100" algn="ctr"/>
                    <a:tab pos="7340600" algn="ctr"/>
                    <a:tab pos="10007600" algn="ctr"/>
                  </a:tabLst>
                  <a:defRPr/>
                </a:pPr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Qtr	Demand	Demand	Error	RSFE	Error	Error	MAD</a:t>
                </a:r>
              </a:p>
            </p:txBody>
          </p:sp>
          <p:sp>
            <p:nvSpPr>
              <p:cNvPr id="357392" name="Rectangle 16"/>
              <p:cNvSpPr>
                <a:spLocks noChangeArrowheads="1"/>
              </p:cNvSpPr>
              <p:nvPr/>
            </p:nvSpPr>
            <p:spPr bwMode="auto">
              <a:xfrm>
                <a:off x="438" y="1825"/>
                <a:ext cx="4892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1143000" algn="r"/>
                    <a:tab pos="2095500" algn="r"/>
                    <a:tab pos="3048000" algn="r"/>
                    <a:tab pos="4000500" algn="r"/>
                    <a:tab pos="5054600" algn="r"/>
                    <a:tab pos="6388100" algn="r"/>
                    <a:tab pos="7429500" algn="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	90	100	-10	-10	10	10	10.0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1143000" algn="r"/>
                    <a:tab pos="2095500" algn="r"/>
                    <a:tab pos="3048000" algn="r"/>
                    <a:tab pos="4000500" algn="r"/>
                    <a:tab pos="5054600" algn="r"/>
                    <a:tab pos="6388100" algn="r"/>
                    <a:tab pos="7429500" algn="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	95	100	-5	-15	5	15	7.5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1143000" algn="r"/>
                    <a:tab pos="2095500" algn="r"/>
                    <a:tab pos="3048000" algn="r"/>
                    <a:tab pos="4000500" algn="r"/>
                    <a:tab pos="5054600" algn="r"/>
                    <a:tab pos="6388100" algn="r"/>
                    <a:tab pos="7429500" algn="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	115	100	+15	0	15	30	10.0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1143000" algn="r"/>
                    <a:tab pos="2095500" algn="r"/>
                    <a:tab pos="3048000" algn="r"/>
                    <a:tab pos="4000500" algn="r"/>
                    <a:tab pos="5054600" algn="r"/>
                    <a:tab pos="6388100" algn="r"/>
                    <a:tab pos="7429500" algn="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4	100	110	-10	-10	10	40	10.0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1143000" algn="r"/>
                    <a:tab pos="2095500" algn="r"/>
                    <a:tab pos="3048000" algn="r"/>
                    <a:tab pos="4000500" algn="r"/>
                    <a:tab pos="5054600" algn="r"/>
                    <a:tab pos="6388100" algn="r"/>
                    <a:tab pos="7429500" algn="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5	125	110	+15	+5	15	55	11.0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1143000" algn="r"/>
                    <a:tab pos="2095500" algn="r"/>
                    <a:tab pos="3048000" algn="r"/>
                    <a:tab pos="4000500" algn="r"/>
                    <a:tab pos="5054600" algn="r"/>
                    <a:tab pos="6388100" algn="r"/>
                    <a:tab pos="7429500" algn="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6	140	110	+30	+35	30	85	14.2</a:t>
                </a:r>
              </a:p>
            </p:txBody>
          </p:sp>
          <p:sp>
            <p:nvSpPr>
              <p:cNvPr id="61455" name="Line 17"/>
              <p:cNvSpPr>
                <a:spLocks noChangeShapeType="1"/>
              </p:cNvSpPr>
              <p:nvPr/>
            </p:nvSpPr>
            <p:spPr bwMode="auto">
              <a:xfrm>
                <a:off x="416" y="1832"/>
                <a:ext cx="49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1451" name="Line 18"/>
            <p:cNvSpPr>
              <a:spLocks noChangeShapeType="1"/>
            </p:cNvSpPr>
            <p:nvPr/>
          </p:nvSpPr>
          <p:spPr bwMode="auto">
            <a:xfrm>
              <a:off x="3224" y="1224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52" name="Line 19"/>
            <p:cNvSpPr>
              <a:spLocks noChangeShapeType="1"/>
            </p:cNvSpPr>
            <p:nvPr/>
          </p:nvSpPr>
          <p:spPr bwMode="auto">
            <a:xfrm>
              <a:off x="3856" y="1224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652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Tracking Signal Example</a:t>
            </a:r>
          </a:p>
        </p:txBody>
      </p:sp>
      <p:grpSp>
        <p:nvGrpSpPr>
          <p:cNvPr id="61444" name="Group 7"/>
          <p:cNvGrpSpPr>
            <a:grpSpLocks/>
          </p:cNvGrpSpPr>
          <p:nvPr/>
        </p:nvGrpSpPr>
        <p:grpSpPr bwMode="auto">
          <a:xfrm>
            <a:off x="2832100" y="1676400"/>
            <a:ext cx="2476500" cy="3352800"/>
            <a:chOff x="968" y="1056"/>
            <a:chExt cx="1560" cy="2112"/>
          </a:xfrm>
        </p:grpSpPr>
        <p:sp>
          <p:nvSpPr>
            <p:cNvPr id="61446" name="Rectangle 8"/>
            <p:cNvSpPr>
              <a:spLocks noChangeArrowheads="1"/>
            </p:cNvSpPr>
            <p:nvPr/>
          </p:nvSpPr>
          <p:spPr bwMode="auto">
            <a:xfrm>
              <a:off x="968" y="1056"/>
              <a:ext cx="1560" cy="21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447" name="Rectangle 9"/>
            <p:cNvSpPr>
              <a:spLocks noChangeArrowheads="1"/>
            </p:cNvSpPr>
            <p:nvPr/>
          </p:nvSpPr>
          <p:spPr bwMode="auto">
            <a:xfrm>
              <a:off x="1278" y="1119"/>
              <a:ext cx="923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Tracking</a:t>
              </a:r>
              <a:br>
                <a:rPr lang="en-US" altLang="en-US" sz="2000"/>
              </a:br>
              <a:r>
                <a:rPr lang="en-US" altLang="en-US" sz="2000"/>
                <a:t>Signal</a:t>
              </a:r>
              <a:br>
                <a:rPr lang="en-US" altLang="en-US" sz="2000"/>
              </a:br>
              <a:r>
                <a:rPr lang="en-US" altLang="en-US" sz="2000"/>
                <a:t>(RSFE/MAD)</a:t>
              </a:r>
            </a:p>
          </p:txBody>
        </p:sp>
        <p:sp>
          <p:nvSpPr>
            <p:cNvPr id="61448" name="Rectangle 10"/>
            <p:cNvSpPr>
              <a:spLocks noChangeArrowheads="1"/>
            </p:cNvSpPr>
            <p:nvPr/>
          </p:nvSpPr>
          <p:spPr bwMode="auto">
            <a:xfrm>
              <a:off x="1216" y="1665"/>
              <a:ext cx="1046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-10/10 = -1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-15/7.5 = -2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0/10 = 0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-10/10 = -1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+5/11 = +0.5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+35/14.2 = +2.5</a:t>
              </a:r>
            </a:p>
          </p:txBody>
        </p:sp>
        <p:sp>
          <p:nvSpPr>
            <p:cNvPr id="61449" name="Line 11"/>
            <p:cNvSpPr>
              <a:spLocks noChangeShapeType="1"/>
            </p:cNvSpPr>
            <p:nvPr/>
          </p:nvSpPr>
          <p:spPr bwMode="auto">
            <a:xfrm>
              <a:off x="1052" y="1672"/>
              <a:ext cx="13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57388" name="Rectangle 12"/>
          <p:cNvSpPr>
            <a:spLocks noChangeArrowheads="1"/>
          </p:cNvSpPr>
          <p:nvPr/>
        </p:nvSpPr>
        <p:spPr bwMode="auto">
          <a:xfrm>
            <a:off x="2909888" y="5335588"/>
            <a:ext cx="6372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 variation of the tracking signal between -2.0 and +2.5 is within acceptable limits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779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Adaptive Forecasting</a:t>
            </a:r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2255838" y="2008188"/>
            <a:ext cx="7678737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It’s possible to use the computer to continually monitor forecast error and adjust the values of the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a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and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b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coefficients used in exponential smoothing to continually minimize forecast error</a:t>
            </a:r>
          </a:p>
          <a:p>
            <a:pPr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This technique is called adaptive smoothing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46100"/>
            <a:ext cx="7772400" cy="9398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Least Squares Method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3856038" y="2209800"/>
            <a:ext cx="4889500" cy="3217863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2536825" y="1866900"/>
            <a:ext cx="6797675" cy="4535488"/>
            <a:chOff x="534" y="1144"/>
            <a:chExt cx="4282" cy="2857"/>
          </a:xfrm>
        </p:grpSpPr>
        <p:sp>
          <p:nvSpPr>
            <p:cNvPr id="317445" name="Text Box 5"/>
            <p:cNvSpPr txBox="1">
              <a:spLocks noChangeArrowheads="1"/>
            </p:cNvSpPr>
            <p:nvPr/>
          </p:nvSpPr>
          <p:spPr bwMode="auto">
            <a:xfrm>
              <a:off x="2363" y="3744"/>
              <a:ext cx="91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008" tIns="50004" rIns="100008" bIns="50004">
              <a:spAutoFit/>
            </a:bodyPr>
            <a:lstStyle/>
            <a:p>
              <a:pPr defTabSz="100012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Time period</a:t>
              </a:r>
            </a:p>
          </p:txBody>
        </p:sp>
        <p:sp>
          <p:nvSpPr>
            <p:cNvPr id="10285" name="Text Box 6"/>
            <p:cNvSpPr txBox="1">
              <a:spLocks noChangeArrowheads="1"/>
            </p:cNvSpPr>
            <p:nvPr/>
          </p:nvSpPr>
          <p:spPr bwMode="auto">
            <a:xfrm rot="-5400000">
              <a:off x="-371" y="2201"/>
              <a:ext cx="206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008" tIns="50004" rIns="100008" bIns="50004">
              <a:spAutoFit/>
            </a:bodyPr>
            <a:lstStyle>
              <a:lvl1pPr defTabSz="10001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001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001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001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001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001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001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001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001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Values of Dependent Variable</a:t>
              </a:r>
            </a:p>
          </p:txBody>
        </p:sp>
        <p:sp>
          <p:nvSpPr>
            <p:cNvPr id="10286" name="Freeform 7"/>
            <p:cNvSpPr>
              <a:spLocks/>
            </p:cNvSpPr>
            <p:nvPr/>
          </p:nvSpPr>
          <p:spPr bwMode="auto">
            <a:xfrm>
              <a:off x="864" y="1144"/>
              <a:ext cx="3952" cy="2552"/>
            </a:xfrm>
            <a:custGeom>
              <a:avLst/>
              <a:gdLst>
                <a:gd name="T0" fmla="*/ 0 w 3728"/>
                <a:gd name="T1" fmla="*/ 0 h 2552"/>
                <a:gd name="T2" fmla="*/ 0 w 3728"/>
                <a:gd name="T3" fmla="*/ 2552 h 2552"/>
                <a:gd name="T4" fmla="*/ 5609 w 3728"/>
                <a:gd name="T5" fmla="*/ 2552 h 2552"/>
                <a:gd name="T6" fmla="*/ 0 60000 65536"/>
                <a:gd name="T7" fmla="*/ 0 60000 65536"/>
                <a:gd name="T8" fmla="*/ 0 60000 65536"/>
                <a:gd name="T9" fmla="*/ 0 w 3728"/>
                <a:gd name="T10" fmla="*/ 0 h 2552"/>
                <a:gd name="T11" fmla="*/ 3728 w 3728"/>
                <a:gd name="T12" fmla="*/ 2552 h 25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28" h="2552">
                  <a:moveTo>
                    <a:pt x="0" y="0"/>
                  </a:moveTo>
                  <a:lnTo>
                    <a:pt x="0" y="2552"/>
                  </a:lnTo>
                  <a:lnTo>
                    <a:pt x="3728" y="25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4216400" y="1981200"/>
            <a:ext cx="4305300" cy="3581400"/>
            <a:chOff x="1392" y="1216"/>
            <a:chExt cx="2712" cy="2256"/>
          </a:xfrm>
        </p:grpSpPr>
        <p:sp>
          <p:nvSpPr>
            <p:cNvPr id="317449" name="AutoShape 9"/>
            <p:cNvSpPr>
              <a:spLocks noChangeArrowheads="1"/>
            </p:cNvSpPr>
            <p:nvPr/>
          </p:nvSpPr>
          <p:spPr bwMode="auto">
            <a:xfrm>
              <a:off x="3936" y="1216"/>
              <a:ext cx="168" cy="160"/>
            </a:xfrm>
            <a:prstGeom prst="star5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450" name="AutoShape 10"/>
            <p:cNvSpPr>
              <a:spLocks noChangeArrowheads="1"/>
            </p:cNvSpPr>
            <p:nvPr/>
          </p:nvSpPr>
          <p:spPr bwMode="auto">
            <a:xfrm>
              <a:off x="1392" y="2712"/>
              <a:ext cx="168" cy="160"/>
            </a:xfrm>
            <a:prstGeom prst="star5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451" name="AutoShape 11"/>
            <p:cNvSpPr>
              <a:spLocks noChangeArrowheads="1"/>
            </p:cNvSpPr>
            <p:nvPr/>
          </p:nvSpPr>
          <p:spPr bwMode="auto">
            <a:xfrm>
              <a:off x="1816" y="3312"/>
              <a:ext cx="168" cy="160"/>
            </a:xfrm>
            <a:prstGeom prst="star5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452" name="AutoShape 12"/>
            <p:cNvSpPr>
              <a:spLocks noChangeArrowheads="1"/>
            </p:cNvSpPr>
            <p:nvPr/>
          </p:nvSpPr>
          <p:spPr bwMode="auto">
            <a:xfrm>
              <a:off x="2240" y="1848"/>
              <a:ext cx="168" cy="160"/>
            </a:xfrm>
            <a:prstGeom prst="star5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453" name="AutoShape 13"/>
            <p:cNvSpPr>
              <a:spLocks noChangeArrowheads="1"/>
            </p:cNvSpPr>
            <p:nvPr/>
          </p:nvSpPr>
          <p:spPr bwMode="auto">
            <a:xfrm>
              <a:off x="2664" y="2784"/>
              <a:ext cx="168" cy="160"/>
            </a:xfrm>
            <a:prstGeom prst="star5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454" name="AutoShape 14"/>
            <p:cNvSpPr>
              <a:spLocks noChangeArrowheads="1"/>
            </p:cNvSpPr>
            <p:nvPr/>
          </p:nvSpPr>
          <p:spPr bwMode="auto">
            <a:xfrm>
              <a:off x="3088" y="1696"/>
              <a:ext cx="168" cy="160"/>
            </a:xfrm>
            <a:prstGeom prst="star5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455" name="AutoShape 15"/>
            <p:cNvSpPr>
              <a:spLocks noChangeArrowheads="1"/>
            </p:cNvSpPr>
            <p:nvPr/>
          </p:nvSpPr>
          <p:spPr bwMode="auto">
            <a:xfrm>
              <a:off x="3512" y="2056"/>
              <a:ext cx="168" cy="160"/>
            </a:xfrm>
            <a:prstGeom prst="star5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17456" name="Rectangle 16"/>
          <p:cNvSpPr>
            <a:spLocks noChangeArrowheads="1"/>
          </p:cNvSpPr>
          <p:nvPr/>
        </p:nvSpPr>
        <p:spPr bwMode="auto">
          <a:xfrm>
            <a:off x="8836025" y="6169025"/>
            <a:ext cx="1008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Figure 4.4</a:t>
            </a:r>
          </a:p>
        </p:txBody>
      </p:sp>
      <p:grpSp>
        <p:nvGrpSpPr>
          <p:cNvPr id="10247" name="Group 17"/>
          <p:cNvGrpSpPr>
            <a:grpSpLocks/>
          </p:cNvGrpSpPr>
          <p:nvPr/>
        </p:nvGrpSpPr>
        <p:grpSpPr bwMode="auto">
          <a:xfrm>
            <a:off x="3048000" y="4508500"/>
            <a:ext cx="1150938" cy="622300"/>
            <a:chOff x="856" y="2808"/>
            <a:chExt cx="725" cy="392"/>
          </a:xfrm>
        </p:grpSpPr>
        <p:sp>
          <p:nvSpPr>
            <p:cNvPr id="317458" name="Text Box 18"/>
            <p:cNvSpPr txBox="1">
              <a:spLocks noChangeArrowheads="1"/>
            </p:cNvSpPr>
            <p:nvPr/>
          </p:nvSpPr>
          <p:spPr bwMode="auto">
            <a:xfrm>
              <a:off x="856" y="2900"/>
              <a:ext cx="60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008" tIns="50004" rIns="100008" bIns="50004">
              <a:spAutoFit/>
            </a:bodyPr>
            <a:lstStyle/>
            <a:p>
              <a:pPr defTabSz="100012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Deviation</a:t>
              </a:r>
              <a:r>
                <a:rPr lang="en-US" sz="1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0276" name="AutoShape 19"/>
            <p:cNvSpPr>
              <a:spLocks/>
            </p:cNvSpPr>
            <p:nvPr/>
          </p:nvSpPr>
          <p:spPr bwMode="auto">
            <a:xfrm>
              <a:off x="1485" y="2808"/>
              <a:ext cx="96" cy="392"/>
            </a:xfrm>
            <a:prstGeom prst="leftBrace">
              <a:avLst>
                <a:gd name="adj1" fmla="val 3402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248" name="Group 20"/>
          <p:cNvGrpSpPr>
            <a:grpSpLocks/>
          </p:cNvGrpSpPr>
          <p:nvPr/>
        </p:nvGrpSpPr>
        <p:grpSpPr bwMode="auto">
          <a:xfrm>
            <a:off x="5780088" y="2898775"/>
            <a:ext cx="1144587" cy="461963"/>
            <a:chOff x="2577" y="1794"/>
            <a:chExt cx="721" cy="291"/>
          </a:xfrm>
        </p:grpSpPr>
        <p:sp>
          <p:nvSpPr>
            <p:cNvPr id="317461" name="Text Box 21"/>
            <p:cNvSpPr txBox="1">
              <a:spLocks noChangeArrowheads="1"/>
            </p:cNvSpPr>
            <p:nvPr/>
          </p:nvSpPr>
          <p:spPr bwMode="auto">
            <a:xfrm>
              <a:off x="2577" y="1839"/>
              <a:ext cx="60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008" tIns="50004" rIns="100008" bIns="50004">
              <a:spAutoFit/>
            </a:bodyPr>
            <a:lstStyle/>
            <a:p>
              <a:pPr defTabSz="100012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Deviation</a:t>
              </a:r>
              <a:r>
                <a:rPr lang="en-US" sz="1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5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0274" name="AutoShape 22"/>
            <p:cNvSpPr>
              <a:spLocks/>
            </p:cNvSpPr>
            <p:nvPr/>
          </p:nvSpPr>
          <p:spPr bwMode="auto">
            <a:xfrm>
              <a:off x="3202" y="1794"/>
              <a:ext cx="96" cy="291"/>
            </a:xfrm>
            <a:prstGeom prst="leftBrace">
              <a:avLst>
                <a:gd name="adj1" fmla="val 2526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249" name="Group 23"/>
          <p:cNvGrpSpPr>
            <a:grpSpLocks/>
          </p:cNvGrpSpPr>
          <p:nvPr/>
        </p:nvGrpSpPr>
        <p:grpSpPr bwMode="auto">
          <a:xfrm>
            <a:off x="7107238" y="2141538"/>
            <a:ext cx="1155700" cy="322262"/>
            <a:chOff x="3413" y="1317"/>
            <a:chExt cx="728" cy="203"/>
          </a:xfrm>
        </p:grpSpPr>
        <p:sp>
          <p:nvSpPr>
            <p:cNvPr id="317464" name="Text Box 24"/>
            <p:cNvSpPr txBox="1">
              <a:spLocks noChangeArrowheads="1"/>
            </p:cNvSpPr>
            <p:nvPr/>
          </p:nvSpPr>
          <p:spPr bwMode="auto">
            <a:xfrm>
              <a:off x="3413" y="1321"/>
              <a:ext cx="60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008" tIns="50004" rIns="100008" bIns="50004">
              <a:spAutoFit/>
            </a:bodyPr>
            <a:lstStyle/>
            <a:p>
              <a:pPr defTabSz="100012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Deviation</a:t>
              </a:r>
              <a:r>
                <a:rPr lang="en-US" sz="1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7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0272" name="AutoShape 25"/>
            <p:cNvSpPr>
              <a:spLocks/>
            </p:cNvSpPr>
            <p:nvPr/>
          </p:nvSpPr>
          <p:spPr bwMode="auto">
            <a:xfrm>
              <a:off x="4045" y="1317"/>
              <a:ext cx="96" cy="203"/>
            </a:xfrm>
            <a:prstGeom prst="leftBrace">
              <a:avLst>
                <a:gd name="adj1" fmla="val 1762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250" name="Group 26"/>
          <p:cNvGrpSpPr>
            <a:grpSpLocks/>
          </p:cNvGrpSpPr>
          <p:nvPr/>
        </p:nvGrpSpPr>
        <p:grpSpPr bwMode="auto">
          <a:xfrm>
            <a:off x="5168900" y="4630738"/>
            <a:ext cx="1044575" cy="812800"/>
            <a:chOff x="2192" y="2885"/>
            <a:chExt cx="658" cy="512"/>
          </a:xfrm>
        </p:grpSpPr>
        <p:sp>
          <p:nvSpPr>
            <p:cNvPr id="317467" name="Text Box 27"/>
            <p:cNvSpPr txBox="1">
              <a:spLocks noChangeArrowheads="1"/>
            </p:cNvSpPr>
            <p:nvPr/>
          </p:nvSpPr>
          <p:spPr bwMode="auto">
            <a:xfrm>
              <a:off x="2244" y="3046"/>
              <a:ext cx="60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008" tIns="50004" rIns="100008" bIns="50004">
              <a:spAutoFit/>
            </a:bodyPr>
            <a:lstStyle/>
            <a:p>
              <a:pPr defTabSz="100012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Deviation</a:t>
              </a:r>
              <a:r>
                <a:rPr lang="en-US" sz="1400" u="sng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0270" name="AutoShape 28"/>
            <p:cNvSpPr>
              <a:spLocks/>
            </p:cNvSpPr>
            <p:nvPr/>
          </p:nvSpPr>
          <p:spPr bwMode="auto">
            <a:xfrm flipH="1">
              <a:off x="2192" y="2885"/>
              <a:ext cx="96" cy="512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251" name="Group 29"/>
          <p:cNvGrpSpPr>
            <a:grpSpLocks/>
          </p:cNvGrpSpPr>
          <p:nvPr/>
        </p:nvGrpSpPr>
        <p:grpSpPr bwMode="auto">
          <a:xfrm>
            <a:off x="7840663" y="2863850"/>
            <a:ext cx="1052512" cy="596900"/>
            <a:chOff x="3875" y="1772"/>
            <a:chExt cx="663" cy="376"/>
          </a:xfrm>
        </p:grpSpPr>
        <p:sp>
          <p:nvSpPr>
            <p:cNvPr id="317470" name="Text Box 30"/>
            <p:cNvSpPr txBox="1">
              <a:spLocks noChangeArrowheads="1"/>
            </p:cNvSpPr>
            <p:nvPr/>
          </p:nvSpPr>
          <p:spPr bwMode="auto">
            <a:xfrm>
              <a:off x="3932" y="1858"/>
              <a:ext cx="60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008" tIns="50004" rIns="100008" bIns="50004">
              <a:spAutoFit/>
            </a:bodyPr>
            <a:lstStyle/>
            <a:p>
              <a:pPr defTabSz="100012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Deviation</a:t>
              </a:r>
              <a:r>
                <a:rPr lang="en-US" sz="1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6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0268" name="AutoShape 31"/>
            <p:cNvSpPr>
              <a:spLocks/>
            </p:cNvSpPr>
            <p:nvPr/>
          </p:nvSpPr>
          <p:spPr bwMode="auto">
            <a:xfrm flipH="1">
              <a:off x="3875" y="1772"/>
              <a:ext cx="96" cy="376"/>
            </a:xfrm>
            <a:prstGeom prst="leftBrace">
              <a:avLst>
                <a:gd name="adj1" fmla="val 3263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252" name="Group 32"/>
          <p:cNvGrpSpPr>
            <a:grpSpLocks/>
          </p:cNvGrpSpPr>
          <p:nvPr/>
        </p:nvGrpSpPr>
        <p:grpSpPr bwMode="auto">
          <a:xfrm>
            <a:off x="6518275" y="3746500"/>
            <a:ext cx="1050925" cy="860425"/>
            <a:chOff x="3042" y="2328"/>
            <a:chExt cx="662" cy="542"/>
          </a:xfrm>
        </p:grpSpPr>
        <p:sp>
          <p:nvSpPr>
            <p:cNvPr id="317473" name="Text Box 33"/>
            <p:cNvSpPr txBox="1">
              <a:spLocks noChangeArrowheads="1"/>
            </p:cNvSpPr>
            <p:nvPr/>
          </p:nvSpPr>
          <p:spPr bwMode="auto">
            <a:xfrm>
              <a:off x="3098" y="2504"/>
              <a:ext cx="60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008" tIns="50004" rIns="100008" bIns="50004">
              <a:spAutoFit/>
            </a:bodyPr>
            <a:lstStyle/>
            <a:p>
              <a:pPr defTabSz="100012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Deviation</a:t>
              </a:r>
              <a:r>
                <a:rPr lang="en-US" sz="1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4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0266" name="AutoShape 34"/>
            <p:cNvSpPr>
              <a:spLocks/>
            </p:cNvSpPr>
            <p:nvPr/>
          </p:nvSpPr>
          <p:spPr bwMode="auto">
            <a:xfrm flipH="1">
              <a:off x="3042" y="2328"/>
              <a:ext cx="96" cy="542"/>
            </a:xfrm>
            <a:prstGeom prst="leftBrace">
              <a:avLst>
                <a:gd name="adj1" fmla="val 4704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253" name="Group 35"/>
          <p:cNvGrpSpPr>
            <a:grpSpLocks/>
          </p:cNvGrpSpPr>
          <p:nvPr/>
        </p:nvGrpSpPr>
        <p:grpSpPr bwMode="auto">
          <a:xfrm>
            <a:off x="4424363" y="3138488"/>
            <a:ext cx="1158875" cy="1079500"/>
            <a:chOff x="1723" y="1945"/>
            <a:chExt cx="730" cy="680"/>
          </a:xfrm>
        </p:grpSpPr>
        <p:sp>
          <p:nvSpPr>
            <p:cNvPr id="317476" name="Text Box 36"/>
            <p:cNvSpPr txBox="1">
              <a:spLocks noChangeArrowheads="1"/>
            </p:cNvSpPr>
            <p:nvPr/>
          </p:nvSpPr>
          <p:spPr bwMode="auto">
            <a:xfrm>
              <a:off x="1723" y="2186"/>
              <a:ext cx="60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008" tIns="50004" rIns="100008" bIns="50004">
              <a:spAutoFit/>
            </a:bodyPr>
            <a:lstStyle/>
            <a:p>
              <a:pPr defTabSz="100012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Deviation</a:t>
              </a:r>
              <a:r>
                <a:rPr lang="en-US" sz="1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3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0264" name="AutoShape 37"/>
            <p:cNvSpPr>
              <a:spLocks/>
            </p:cNvSpPr>
            <p:nvPr/>
          </p:nvSpPr>
          <p:spPr bwMode="auto">
            <a:xfrm>
              <a:off x="2357" y="1945"/>
              <a:ext cx="96" cy="680"/>
            </a:xfrm>
            <a:prstGeom prst="leftBrace">
              <a:avLst>
                <a:gd name="adj1" fmla="val 5902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254" name="Group 38"/>
          <p:cNvGrpSpPr>
            <a:grpSpLocks/>
          </p:cNvGrpSpPr>
          <p:nvPr/>
        </p:nvGrpSpPr>
        <p:grpSpPr bwMode="auto">
          <a:xfrm>
            <a:off x="3455988" y="2119313"/>
            <a:ext cx="2198687" cy="2147887"/>
            <a:chOff x="1113" y="1303"/>
            <a:chExt cx="1385" cy="1353"/>
          </a:xfrm>
        </p:grpSpPr>
        <p:sp>
          <p:nvSpPr>
            <p:cNvPr id="317479" name="Rectangle 39"/>
            <p:cNvSpPr>
              <a:spLocks noChangeArrowheads="1"/>
            </p:cNvSpPr>
            <p:nvPr/>
          </p:nvSpPr>
          <p:spPr bwMode="auto">
            <a:xfrm>
              <a:off x="1113" y="1303"/>
              <a:ext cx="1385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Actual observation </a:t>
              </a:r>
              <a:b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</a:b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(y value)</a:t>
              </a:r>
            </a:p>
          </p:txBody>
        </p:sp>
        <p:sp>
          <p:nvSpPr>
            <p:cNvPr id="10262" name="Line 40"/>
            <p:cNvSpPr>
              <a:spLocks noChangeShapeType="1"/>
            </p:cNvSpPr>
            <p:nvPr/>
          </p:nvSpPr>
          <p:spPr bwMode="auto">
            <a:xfrm>
              <a:off x="1616" y="1728"/>
              <a:ext cx="56" cy="9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255" name="Group 41"/>
          <p:cNvGrpSpPr>
            <a:grpSpLocks/>
          </p:cNvGrpSpPr>
          <p:nvPr/>
        </p:nvGrpSpPr>
        <p:grpSpPr bwMode="auto">
          <a:xfrm>
            <a:off x="5575300" y="4406900"/>
            <a:ext cx="3355975" cy="995363"/>
            <a:chOff x="2448" y="2744"/>
            <a:chExt cx="2114" cy="627"/>
          </a:xfrm>
        </p:grpSpPr>
        <p:grpSp>
          <p:nvGrpSpPr>
            <p:cNvPr id="10257" name="Group 42"/>
            <p:cNvGrpSpPr>
              <a:grpSpLocks/>
            </p:cNvGrpSpPr>
            <p:nvPr/>
          </p:nvGrpSpPr>
          <p:grpSpPr bwMode="auto">
            <a:xfrm>
              <a:off x="3110" y="3071"/>
              <a:ext cx="1452" cy="300"/>
              <a:chOff x="3094" y="3143"/>
              <a:chExt cx="1452" cy="300"/>
            </a:xfrm>
          </p:grpSpPr>
          <p:sp>
            <p:nvSpPr>
              <p:cNvPr id="317483" name="Rectangle 43"/>
              <p:cNvSpPr>
                <a:spLocks noChangeArrowheads="1"/>
              </p:cNvSpPr>
              <p:nvPr/>
            </p:nvSpPr>
            <p:spPr bwMode="auto">
              <a:xfrm>
                <a:off x="3094" y="3191"/>
                <a:ext cx="145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Trend line, y = a + bx</a:t>
                </a:r>
              </a:p>
            </p:txBody>
          </p:sp>
          <p:sp>
            <p:nvSpPr>
              <p:cNvPr id="317484" name="Rectangle 44"/>
              <p:cNvSpPr>
                <a:spLocks noChangeArrowheads="1"/>
              </p:cNvSpPr>
              <p:nvPr/>
            </p:nvSpPr>
            <p:spPr bwMode="auto">
              <a:xfrm>
                <a:off x="3798" y="3143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^</a:t>
                </a:r>
              </a:p>
            </p:txBody>
          </p:sp>
        </p:grpSp>
        <p:sp>
          <p:nvSpPr>
            <p:cNvPr id="10258" name="Line 45"/>
            <p:cNvSpPr>
              <a:spLocks noChangeShapeType="1"/>
            </p:cNvSpPr>
            <p:nvPr/>
          </p:nvSpPr>
          <p:spPr bwMode="auto">
            <a:xfrm flipH="1" flipV="1">
              <a:off x="2448" y="2744"/>
              <a:ext cx="6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56" name="Rectangle 46"/>
          <p:cNvSpPr>
            <a:spLocks noChangeArrowheads="1"/>
          </p:cNvSpPr>
          <p:nvPr/>
        </p:nvSpPr>
        <p:spPr bwMode="auto">
          <a:xfrm>
            <a:off x="5788025" y="3252788"/>
            <a:ext cx="4421188" cy="884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98000" tIns="190800" rIns="198000" bIns="190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Least squares method minimizes the sum of the squared errors (deviations)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652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Focus Forecasting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2166938" y="1843088"/>
            <a:ext cx="78581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Developed at American Hardware Supply, focus forecasting is based on two principles: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2679700" y="2979738"/>
            <a:ext cx="6832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 eaLnBrk="1" fontAlgn="auto" hangingPunct="1">
              <a:spcBef>
                <a:spcPts val="0"/>
              </a:spcBef>
              <a:spcAft>
                <a:spcPts val="0"/>
              </a:spcAft>
              <a:buFont typeface="Times"/>
              <a:buAutoNum type="arabicPeriod"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Sophisticated forecasting models are not always better than simple models</a:t>
            </a:r>
          </a:p>
          <a:p>
            <a:pPr marL="381000" indent="-381000" eaLnBrk="1" fontAlgn="auto" hangingPunct="1">
              <a:spcBef>
                <a:spcPts val="0"/>
              </a:spcBef>
              <a:spcAft>
                <a:spcPts val="0"/>
              </a:spcAft>
              <a:buFont typeface="Times"/>
              <a:buAutoNum type="arabicPeriod"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There is no single techniques that should be used for all products or services</a:t>
            </a: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2379663" y="4814888"/>
            <a:ext cx="7432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This approach uses historical data to test multiple forecasting models for individual items</a:t>
            </a:r>
          </a:p>
          <a:p>
            <a:pPr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 forecasting model with the lowest error is then used to forecast the next demand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autoUpdateAnimBg="0"/>
      <p:bldP spid="361476" grpId="0" autoUpdateAnimBg="0"/>
      <p:bldP spid="36147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58800"/>
            <a:ext cx="7772400" cy="1308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Forecasting in the Service Sector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0" y="2184400"/>
            <a:ext cx="7429500" cy="3378200"/>
          </a:xfrm>
        </p:spPr>
        <p:txBody>
          <a:bodyPr/>
          <a:lstStyle/>
          <a:p>
            <a:pPr marL="482600" indent="-482600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Presents unusual challenges</a:t>
            </a:r>
          </a:p>
          <a:p>
            <a:pPr marL="1054100" lvl="1" indent="-381000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Special need for short term records</a:t>
            </a:r>
          </a:p>
          <a:p>
            <a:pPr marL="1054100" lvl="1" indent="-381000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Needs differ greatly as function of industry and product</a:t>
            </a:r>
          </a:p>
          <a:p>
            <a:pPr marL="1054100" lvl="1" indent="-381000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Holidays and other calendar events</a:t>
            </a:r>
          </a:p>
          <a:p>
            <a:pPr marL="1054100" lvl="1" indent="-381000" eaLnBrk="1" hangingPunct="1">
              <a:buFont typeface="Wingdings" panose="05000000000000000000" pitchFamily="2" charset="2"/>
              <a:buChar char="þ"/>
            </a:pPr>
            <a:r>
              <a:rPr lang="en-US" altLang="en-US" smtClean="0"/>
              <a:t>Unusual events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236913" y="2360613"/>
            <a:ext cx="6473825" cy="3100387"/>
            <a:chOff x="1095" y="1591"/>
            <a:chExt cx="4078" cy="2001"/>
          </a:xfrm>
        </p:grpSpPr>
        <p:sp>
          <p:nvSpPr>
            <p:cNvPr id="67597" name="Rectangle 39"/>
            <p:cNvSpPr>
              <a:spLocks noChangeArrowheads="1"/>
            </p:cNvSpPr>
            <p:nvPr/>
          </p:nvSpPr>
          <p:spPr bwMode="auto">
            <a:xfrm>
              <a:off x="1095" y="2475"/>
              <a:ext cx="243" cy="1117"/>
            </a:xfrm>
            <a:prstGeom prst="rect">
              <a:avLst/>
            </a:prstGeom>
            <a:solidFill>
              <a:schemeClr val="folHlink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598" name="Rectangle 40"/>
            <p:cNvSpPr>
              <a:spLocks noChangeArrowheads="1"/>
            </p:cNvSpPr>
            <p:nvPr/>
          </p:nvSpPr>
          <p:spPr bwMode="auto">
            <a:xfrm>
              <a:off x="1442" y="1591"/>
              <a:ext cx="249" cy="2001"/>
            </a:xfrm>
            <a:prstGeom prst="rect">
              <a:avLst/>
            </a:prstGeom>
            <a:solidFill>
              <a:schemeClr val="folHlink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599" name="Rectangle 41"/>
            <p:cNvSpPr>
              <a:spLocks noChangeArrowheads="1"/>
            </p:cNvSpPr>
            <p:nvPr/>
          </p:nvSpPr>
          <p:spPr bwMode="auto">
            <a:xfrm>
              <a:off x="1793" y="2364"/>
              <a:ext cx="248" cy="1228"/>
            </a:xfrm>
            <a:prstGeom prst="rect">
              <a:avLst/>
            </a:prstGeom>
            <a:solidFill>
              <a:schemeClr val="folHlink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600" name="Rectangle 42"/>
            <p:cNvSpPr>
              <a:spLocks noChangeArrowheads="1"/>
            </p:cNvSpPr>
            <p:nvPr/>
          </p:nvSpPr>
          <p:spPr bwMode="auto">
            <a:xfrm>
              <a:off x="2140" y="2806"/>
              <a:ext cx="253" cy="786"/>
            </a:xfrm>
            <a:prstGeom prst="rect">
              <a:avLst/>
            </a:prstGeom>
            <a:solidFill>
              <a:schemeClr val="folHlink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601" name="Rectangle 43"/>
            <p:cNvSpPr>
              <a:spLocks noChangeArrowheads="1"/>
            </p:cNvSpPr>
            <p:nvPr/>
          </p:nvSpPr>
          <p:spPr bwMode="auto">
            <a:xfrm>
              <a:off x="2488" y="3028"/>
              <a:ext cx="258" cy="564"/>
            </a:xfrm>
            <a:prstGeom prst="rect">
              <a:avLst/>
            </a:prstGeom>
            <a:solidFill>
              <a:schemeClr val="folHlink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602" name="Rectangle 44"/>
            <p:cNvSpPr>
              <a:spLocks noChangeArrowheads="1"/>
            </p:cNvSpPr>
            <p:nvPr/>
          </p:nvSpPr>
          <p:spPr bwMode="auto">
            <a:xfrm>
              <a:off x="2838" y="2917"/>
              <a:ext cx="243" cy="675"/>
            </a:xfrm>
            <a:prstGeom prst="rect">
              <a:avLst/>
            </a:prstGeom>
            <a:solidFill>
              <a:schemeClr val="folHlink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603" name="Rectangle 45"/>
            <p:cNvSpPr>
              <a:spLocks noChangeArrowheads="1"/>
            </p:cNvSpPr>
            <p:nvPr/>
          </p:nvSpPr>
          <p:spPr bwMode="auto">
            <a:xfrm>
              <a:off x="3185" y="2475"/>
              <a:ext cx="248" cy="1117"/>
            </a:xfrm>
            <a:prstGeom prst="rect">
              <a:avLst/>
            </a:prstGeom>
            <a:solidFill>
              <a:schemeClr val="folHlink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604" name="Rectangle 46"/>
            <p:cNvSpPr>
              <a:spLocks noChangeArrowheads="1"/>
            </p:cNvSpPr>
            <p:nvPr/>
          </p:nvSpPr>
          <p:spPr bwMode="auto">
            <a:xfrm>
              <a:off x="3533" y="2364"/>
              <a:ext cx="250" cy="1228"/>
            </a:xfrm>
            <a:prstGeom prst="rect">
              <a:avLst/>
            </a:prstGeom>
            <a:solidFill>
              <a:schemeClr val="folHlink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605" name="Rectangle 47"/>
            <p:cNvSpPr>
              <a:spLocks noChangeArrowheads="1"/>
            </p:cNvSpPr>
            <p:nvPr/>
          </p:nvSpPr>
          <p:spPr bwMode="auto">
            <a:xfrm>
              <a:off x="3883" y="2697"/>
              <a:ext cx="253" cy="895"/>
            </a:xfrm>
            <a:prstGeom prst="rect">
              <a:avLst/>
            </a:prstGeom>
            <a:solidFill>
              <a:schemeClr val="folHlink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606" name="Rectangle 48"/>
            <p:cNvSpPr>
              <a:spLocks noChangeArrowheads="1"/>
            </p:cNvSpPr>
            <p:nvPr/>
          </p:nvSpPr>
          <p:spPr bwMode="auto">
            <a:xfrm>
              <a:off x="4230" y="3028"/>
              <a:ext cx="256" cy="564"/>
            </a:xfrm>
            <a:prstGeom prst="rect">
              <a:avLst/>
            </a:prstGeom>
            <a:solidFill>
              <a:schemeClr val="folHlink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607" name="Rectangle 49"/>
            <p:cNvSpPr>
              <a:spLocks noChangeArrowheads="1"/>
            </p:cNvSpPr>
            <p:nvPr/>
          </p:nvSpPr>
          <p:spPr bwMode="auto">
            <a:xfrm>
              <a:off x="4578" y="3139"/>
              <a:ext cx="245" cy="453"/>
            </a:xfrm>
            <a:prstGeom prst="rect">
              <a:avLst/>
            </a:prstGeom>
            <a:solidFill>
              <a:schemeClr val="folHlink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608" name="Rectangle 50"/>
            <p:cNvSpPr>
              <a:spLocks noChangeArrowheads="1"/>
            </p:cNvSpPr>
            <p:nvPr/>
          </p:nvSpPr>
          <p:spPr bwMode="auto">
            <a:xfrm>
              <a:off x="4928" y="3250"/>
              <a:ext cx="245" cy="342"/>
            </a:xfrm>
            <a:prstGeom prst="rect">
              <a:avLst/>
            </a:prstGeom>
            <a:solidFill>
              <a:schemeClr val="folHlink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68300"/>
            <a:ext cx="7772400" cy="12192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Fast Food Restaurant Forecast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2055813" y="1306513"/>
            <a:ext cx="8005762" cy="5284787"/>
            <a:chOff x="335" y="823"/>
            <a:chExt cx="5043" cy="3329"/>
          </a:xfrm>
        </p:grpSpPr>
        <p:sp>
          <p:nvSpPr>
            <p:cNvPr id="250931" name="Rectangle 51"/>
            <p:cNvSpPr>
              <a:spLocks noChangeArrowheads="1"/>
            </p:cNvSpPr>
            <p:nvPr/>
          </p:nvSpPr>
          <p:spPr bwMode="auto">
            <a:xfrm>
              <a:off x="555" y="823"/>
              <a:ext cx="549" cy="2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fontAlgn="auto" hangingPunct="1">
                <a:lnSpc>
                  <a:spcPct val="2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20%  </a:t>
              </a:r>
              <a:r>
                <a:rPr lang="en-US" sz="2000">
                  <a:latin typeface="+mn-lt"/>
                </a:rPr>
                <a:t>–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  <a:p>
              <a:pPr algn="r" eaLnBrk="1" fontAlgn="auto" hangingPunct="1">
                <a:lnSpc>
                  <a:spcPct val="2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15%  </a:t>
              </a:r>
              <a:r>
                <a:rPr lang="en-US" sz="2000">
                  <a:latin typeface="+mn-lt"/>
                </a:rPr>
                <a:t>–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  <a:p>
              <a:pPr algn="r" eaLnBrk="1" fontAlgn="auto" hangingPunct="1">
                <a:lnSpc>
                  <a:spcPct val="2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10%  </a:t>
              </a:r>
              <a:r>
                <a:rPr lang="en-US" sz="2000">
                  <a:latin typeface="+mn-lt"/>
                </a:rPr>
                <a:t>–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  <a:p>
              <a:pPr algn="r" eaLnBrk="1" fontAlgn="auto" hangingPunct="1">
                <a:lnSpc>
                  <a:spcPct val="2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5%  </a:t>
              </a:r>
              <a:r>
                <a:rPr lang="en-US" sz="2000">
                  <a:latin typeface="+mn-lt"/>
                </a:rPr>
                <a:t>–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67591" name="Freeform 52"/>
            <p:cNvSpPr>
              <a:spLocks/>
            </p:cNvSpPr>
            <p:nvPr/>
          </p:nvSpPr>
          <p:spPr bwMode="auto">
            <a:xfrm>
              <a:off x="960" y="1040"/>
              <a:ext cx="4376" cy="2400"/>
            </a:xfrm>
            <a:custGeom>
              <a:avLst/>
              <a:gdLst>
                <a:gd name="T0" fmla="*/ 0 w 4376"/>
                <a:gd name="T1" fmla="*/ 0 h 2304"/>
                <a:gd name="T2" fmla="*/ 0 w 4376"/>
                <a:gd name="T3" fmla="*/ 3066 h 2304"/>
                <a:gd name="T4" fmla="*/ 4376 w 4376"/>
                <a:gd name="T5" fmla="*/ 3066 h 2304"/>
                <a:gd name="T6" fmla="*/ 0 60000 65536"/>
                <a:gd name="T7" fmla="*/ 0 60000 65536"/>
                <a:gd name="T8" fmla="*/ 0 60000 65536"/>
                <a:gd name="T9" fmla="*/ 0 w 4376"/>
                <a:gd name="T10" fmla="*/ 0 h 2304"/>
                <a:gd name="T11" fmla="*/ 4376 w 4376"/>
                <a:gd name="T12" fmla="*/ 2304 h 2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76" h="2304">
                  <a:moveTo>
                    <a:pt x="0" y="0"/>
                  </a:moveTo>
                  <a:lnTo>
                    <a:pt x="0" y="2304"/>
                  </a:lnTo>
                  <a:lnTo>
                    <a:pt x="4376" y="23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935" name="Rectangle 55"/>
            <p:cNvSpPr>
              <a:spLocks noChangeArrowheads="1"/>
            </p:cNvSpPr>
            <p:nvPr/>
          </p:nvSpPr>
          <p:spPr bwMode="auto">
            <a:xfrm>
              <a:off x="950" y="3447"/>
              <a:ext cx="4428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863600" algn="ctr"/>
                  <a:tab pos="1435100" algn="ctr"/>
                  <a:tab pos="2006600" algn="ctr"/>
                  <a:tab pos="2476500" algn="ctr"/>
                  <a:tab pos="3048000" algn="ctr"/>
                  <a:tab pos="3619500" algn="ctr"/>
                  <a:tab pos="4191000" algn="ctr"/>
                  <a:tab pos="4762500" algn="ctr"/>
                  <a:tab pos="5334000" algn="ctr"/>
                  <a:tab pos="5816600" algn="ctr"/>
                  <a:tab pos="63881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11-12		1-2		3-4		5-6		7-8		9-10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tabLst>
                  <a:tab pos="863600" algn="ctr"/>
                  <a:tab pos="1435100" algn="ctr"/>
                  <a:tab pos="2006600" algn="ctr"/>
                  <a:tab pos="2476500" algn="ctr"/>
                  <a:tab pos="3048000" algn="ctr"/>
                  <a:tab pos="3619500" algn="ctr"/>
                  <a:tab pos="4191000" algn="ctr"/>
                  <a:tab pos="4762500" algn="ctr"/>
                  <a:tab pos="5334000" algn="ctr"/>
                  <a:tab pos="5816600" algn="ctr"/>
                  <a:tab pos="6388100" algn="ctr"/>
                </a:tabLs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	12-1		2-3		4-5		6-7		8-9		10-11</a:t>
              </a:r>
            </a:p>
          </p:txBody>
        </p:sp>
        <p:sp>
          <p:nvSpPr>
            <p:cNvPr id="250936" name="Rectangle 56"/>
            <p:cNvSpPr>
              <a:spLocks noChangeArrowheads="1"/>
            </p:cNvSpPr>
            <p:nvPr/>
          </p:nvSpPr>
          <p:spPr bwMode="auto">
            <a:xfrm>
              <a:off x="1094" y="3719"/>
              <a:ext cx="8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(Lunchtime)</a:t>
              </a:r>
            </a:p>
          </p:txBody>
        </p:sp>
        <p:sp>
          <p:nvSpPr>
            <p:cNvPr id="250937" name="Rectangle 57"/>
            <p:cNvSpPr>
              <a:spLocks noChangeArrowheads="1"/>
            </p:cNvSpPr>
            <p:nvPr/>
          </p:nvSpPr>
          <p:spPr bwMode="auto">
            <a:xfrm>
              <a:off x="3174" y="3719"/>
              <a:ext cx="8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(Dinnertime)</a:t>
              </a:r>
            </a:p>
          </p:txBody>
        </p:sp>
        <p:sp>
          <p:nvSpPr>
            <p:cNvPr id="250938" name="Rectangle 58"/>
            <p:cNvSpPr>
              <a:spLocks noChangeArrowheads="1"/>
            </p:cNvSpPr>
            <p:nvPr/>
          </p:nvSpPr>
          <p:spPr bwMode="auto">
            <a:xfrm>
              <a:off x="2550" y="3919"/>
              <a:ext cx="8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Hour of day</a:t>
              </a:r>
            </a:p>
          </p:txBody>
        </p:sp>
        <p:sp>
          <p:nvSpPr>
            <p:cNvPr id="250939" name="Rectangle 59"/>
            <p:cNvSpPr>
              <a:spLocks noChangeArrowheads="1"/>
            </p:cNvSpPr>
            <p:nvPr/>
          </p:nvSpPr>
          <p:spPr bwMode="auto">
            <a:xfrm rot="16200000">
              <a:off x="-174" y="1887"/>
              <a:ext cx="12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Percentage of sales</a:t>
              </a:r>
            </a:p>
          </p:txBody>
        </p:sp>
      </p:grpSp>
      <p:sp>
        <p:nvSpPr>
          <p:cNvPr id="250941" name="Rectangle 61"/>
          <p:cNvSpPr>
            <a:spLocks noChangeArrowheads="1"/>
          </p:cNvSpPr>
          <p:nvPr/>
        </p:nvSpPr>
        <p:spPr bwMode="auto">
          <a:xfrm>
            <a:off x="8836025" y="6308725"/>
            <a:ext cx="11112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Figure 4.12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4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46100"/>
            <a:ext cx="7772400" cy="9398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Least Squares Method</a:t>
            </a:r>
          </a:p>
        </p:txBody>
      </p:sp>
      <p:sp>
        <p:nvSpPr>
          <p:cNvPr id="315438" name="Rectangle 46"/>
          <p:cNvSpPr>
            <a:spLocks noChangeArrowheads="1"/>
          </p:cNvSpPr>
          <p:nvPr/>
        </p:nvSpPr>
        <p:spPr bwMode="auto">
          <a:xfrm>
            <a:off x="2070100" y="1754188"/>
            <a:ext cx="6915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Equations to calculate the regression variables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856163" y="3719513"/>
            <a:ext cx="2468562" cy="1169987"/>
            <a:chOff x="2099" y="2312"/>
            <a:chExt cx="1555" cy="737"/>
          </a:xfrm>
        </p:grpSpPr>
        <p:sp>
          <p:nvSpPr>
            <p:cNvPr id="315439" name="Rectangle 47"/>
            <p:cNvSpPr>
              <a:spLocks noChangeArrowheads="1"/>
            </p:cNvSpPr>
            <p:nvPr/>
          </p:nvSpPr>
          <p:spPr bwMode="auto">
            <a:xfrm>
              <a:off x="2099" y="2522"/>
              <a:ext cx="4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b =</a:t>
              </a:r>
            </a:p>
          </p:txBody>
        </p:sp>
        <p:grpSp>
          <p:nvGrpSpPr>
            <p:cNvPr id="12301" name="Group 61"/>
            <p:cNvGrpSpPr>
              <a:grpSpLocks/>
            </p:cNvGrpSpPr>
            <p:nvPr/>
          </p:nvGrpSpPr>
          <p:grpSpPr bwMode="auto">
            <a:xfrm>
              <a:off x="2585" y="2312"/>
              <a:ext cx="1069" cy="737"/>
              <a:chOff x="2585" y="2312"/>
              <a:chExt cx="1069" cy="737"/>
            </a:xfrm>
          </p:grpSpPr>
          <p:sp>
            <p:nvSpPr>
              <p:cNvPr id="315440" name="Rectangle 48"/>
              <p:cNvSpPr>
                <a:spLocks noChangeArrowheads="1"/>
              </p:cNvSpPr>
              <p:nvPr/>
            </p:nvSpPr>
            <p:spPr bwMode="auto">
              <a:xfrm>
                <a:off x="2649" y="2312"/>
                <a:ext cx="940" cy="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xy - nxy</a:t>
                </a:r>
              </a:p>
              <a:p>
                <a:pPr algn="ctr"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</a:t>
                </a:r>
                <a:r>
                  <a:rPr lang="en-US" sz="28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- nx</a:t>
                </a:r>
                <a:r>
                  <a:rPr lang="en-US" sz="28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endPara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2303" name="Line 49"/>
              <p:cNvSpPr>
                <a:spLocks noChangeShapeType="1"/>
              </p:cNvSpPr>
              <p:nvPr/>
            </p:nvSpPr>
            <p:spPr bwMode="auto">
              <a:xfrm>
                <a:off x="3376" y="2438"/>
                <a:ext cx="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4" name="Line 50"/>
              <p:cNvSpPr>
                <a:spLocks noChangeShapeType="1"/>
              </p:cNvSpPr>
              <p:nvPr/>
            </p:nvSpPr>
            <p:spPr bwMode="auto">
              <a:xfrm>
                <a:off x="3511" y="2438"/>
                <a:ext cx="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5" name="Line 51"/>
              <p:cNvSpPr>
                <a:spLocks noChangeShapeType="1"/>
              </p:cNvSpPr>
              <p:nvPr/>
            </p:nvSpPr>
            <p:spPr bwMode="auto">
              <a:xfrm>
                <a:off x="3385" y="2779"/>
                <a:ext cx="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6" name="Line 52"/>
              <p:cNvSpPr>
                <a:spLocks noChangeShapeType="1"/>
              </p:cNvSpPr>
              <p:nvPr/>
            </p:nvSpPr>
            <p:spPr bwMode="auto">
              <a:xfrm>
                <a:off x="2585" y="2693"/>
                <a:ext cx="10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5192713" y="2744788"/>
            <a:ext cx="1541462" cy="600075"/>
            <a:chOff x="2311" y="2633"/>
            <a:chExt cx="971" cy="378"/>
          </a:xfrm>
        </p:grpSpPr>
        <p:sp>
          <p:nvSpPr>
            <p:cNvPr id="315448" name="Rectangle 56"/>
            <p:cNvSpPr>
              <a:spLocks noChangeArrowheads="1"/>
            </p:cNvSpPr>
            <p:nvPr/>
          </p:nvSpPr>
          <p:spPr bwMode="auto">
            <a:xfrm>
              <a:off x="2311" y="2681"/>
              <a:ext cx="9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 = a + bx</a:t>
              </a:r>
            </a:p>
          </p:txBody>
        </p:sp>
        <p:sp>
          <p:nvSpPr>
            <p:cNvPr id="315449" name="Rectangle 57"/>
            <p:cNvSpPr>
              <a:spLocks noChangeArrowheads="1"/>
            </p:cNvSpPr>
            <p:nvPr/>
          </p:nvSpPr>
          <p:spPr bwMode="auto">
            <a:xfrm>
              <a:off x="2326" y="263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^</a:t>
              </a:r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5235575" y="5259388"/>
            <a:ext cx="1473200" cy="523875"/>
            <a:chOff x="2311" y="3313"/>
            <a:chExt cx="928" cy="330"/>
          </a:xfrm>
        </p:grpSpPr>
        <p:sp>
          <p:nvSpPr>
            <p:cNvPr id="315450" name="Rectangle 58"/>
            <p:cNvSpPr>
              <a:spLocks noChangeArrowheads="1"/>
            </p:cNvSpPr>
            <p:nvPr/>
          </p:nvSpPr>
          <p:spPr bwMode="auto">
            <a:xfrm>
              <a:off x="2311" y="3313"/>
              <a:ext cx="9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 = y - bx</a:t>
              </a:r>
            </a:p>
          </p:txBody>
        </p:sp>
        <p:sp>
          <p:nvSpPr>
            <p:cNvPr id="12296" name="Line 59"/>
            <p:cNvSpPr>
              <a:spLocks noChangeShapeType="1"/>
            </p:cNvSpPr>
            <p:nvPr/>
          </p:nvSpPr>
          <p:spPr bwMode="auto">
            <a:xfrm>
              <a:off x="3072" y="3403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97" name="Line 60"/>
            <p:cNvSpPr>
              <a:spLocks noChangeShapeType="1"/>
            </p:cNvSpPr>
            <p:nvPr/>
          </p:nvSpPr>
          <p:spPr bwMode="auto">
            <a:xfrm>
              <a:off x="2695" y="3403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3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83" name="Rectangle 11"/>
          <p:cNvSpPr>
            <a:spLocks noGrp="1" noChangeArrowheads="1"/>
          </p:cNvSpPr>
          <p:nvPr>
            <p:ph type="title"/>
          </p:nvPr>
        </p:nvSpPr>
        <p:spPr>
          <a:xfrm>
            <a:off x="2209800" y="546100"/>
            <a:ext cx="7772400" cy="927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Least Squares Example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581400" y="5259388"/>
            <a:ext cx="3749675" cy="887412"/>
            <a:chOff x="659" y="3593"/>
            <a:chExt cx="2919" cy="559"/>
          </a:xfrm>
        </p:grpSpPr>
        <p:grpSp>
          <p:nvGrpSpPr>
            <p:cNvPr id="14355" name="Group 38"/>
            <p:cNvGrpSpPr>
              <a:grpSpLocks/>
            </p:cNvGrpSpPr>
            <p:nvPr/>
          </p:nvGrpSpPr>
          <p:grpSpPr bwMode="auto">
            <a:xfrm>
              <a:off x="659" y="3609"/>
              <a:ext cx="2919" cy="543"/>
              <a:chOff x="699" y="3705"/>
              <a:chExt cx="2919" cy="543"/>
            </a:xfrm>
          </p:grpSpPr>
          <p:sp>
            <p:nvSpPr>
              <p:cNvPr id="156699" name="Rectangle 27"/>
              <p:cNvSpPr>
                <a:spLocks noChangeArrowheads="1"/>
              </p:cNvSpPr>
              <p:nvPr/>
            </p:nvSpPr>
            <p:spPr bwMode="auto">
              <a:xfrm>
                <a:off x="699" y="3862"/>
                <a:ext cx="291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b =                    =                                    = 10.54</a:t>
                </a:r>
              </a:p>
            </p:txBody>
          </p:sp>
          <p:sp>
            <p:nvSpPr>
              <p:cNvPr id="156701" name="Rectangle 29"/>
              <p:cNvSpPr>
                <a:spLocks noChangeArrowheads="1"/>
              </p:cNvSpPr>
              <p:nvPr/>
            </p:nvSpPr>
            <p:spPr bwMode="auto">
              <a:xfrm>
                <a:off x="1096" y="3705"/>
                <a:ext cx="695" cy="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 sz="2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xy</a:t>
                </a: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- </a:t>
                </a:r>
                <a:r>
                  <a:rPr lang="en-US" sz="2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nxy</a:t>
                </a:r>
                <a:endPara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algn="ctr"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</a:t>
                </a:r>
                <a:r>
                  <a:rPr lang="en-US" sz="2000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- nx</a:t>
                </a:r>
                <a:r>
                  <a:rPr lang="en-US" sz="2000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endPara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4361" name="Line 30"/>
              <p:cNvSpPr>
                <a:spLocks noChangeShapeType="1"/>
              </p:cNvSpPr>
              <p:nvPr/>
            </p:nvSpPr>
            <p:spPr bwMode="auto">
              <a:xfrm>
                <a:off x="1625" y="3795"/>
                <a:ext cx="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62" name="Line 31"/>
              <p:cNvSpPr>
                <a:spLocks noChangeShapeType="1"/>
              </p:cNvSpPr>
              <p:nvPr/>
            </p:nvSpPr>
            <p:spPr bwMode="auto">
              <a:xfrm>
                <a:off x="1727" y="3795"/>
                <a:ext cx="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63" name="Line 32"/>
              <p:cNvSpPr>
                <a:spLocks noChangeShapeType="1"/>
              </p:cNvSpPr>
              <p:nvPr/>
            </p:nvSpPr>
            <p:spPr bwMode="auto">
              <a:xfrm>
                <a:off x="1621" y="4043"/>
                <a:ext cx="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64" name="Line 33"/>
              <p:cNvSpPr>
                <a:spLocks noChangeShapeType="1"/>
              </p:cNvSpPr>
              <p:nvPr/>
            </p:nvSpPr>
            <p:spPr bwMode="auto">
              <a:xfrm>
                <a:off x="1077" y="3986"/>
                <a:ext cx="7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4356" name="Group 41"/>
            <p:cNvGrpSpPr>
              <a:grpSpLocks/>
            </p:cNvGrpSpPr>
            <p:nvPr/>
          </p:nvGrpSpPr>
          <p:grpSpPr bwMode="auto">
            <a:xfrm>
              <a:off x="2015" y="3593"/>
              <a:ext cx="1440" cy="543"/>
              <a:chOff x="2095" y="3593"/>
              <a:chExt cx="1440" cy="543"/>
            </a:xfrm>
          </p:grpSpPr>
          <p:sp>
            <p:nvSpPr>
              <p:cNvPr id="156711" name="Rectangle 39"/>
              <p:cNvSpPr>
                <a:spLocks noChangeArrowheads="1"/>
              </p:cNvSpPr>
              <p:nvPr/>
            </p:nvSpPr>
            <p:spPr bwMode="auto">
              <a:xfrm>
                <a:off x="2097" y="3593"/>
                <a:ext cx="1435" cy="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3,063 - (7)(4)(98.86)</a:t>
                </a:r>
              </a:p>
              <a:p>
                <a:pPr algn="ctr"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140 - (7)(4</a:t>
                </a:r>
                <a:r>
                  <a:rPr lang="en-US" sz="2000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)</a:t>
                </a:r>
              </a:p>
            </p:txBody>
          </p:sp>
          <p:sp>
            <p:nvSpPr>
              <p:cNvPr id="14358" name="Line 40"/>
              <p:cNvSpPr>
                <a:spLocks noChangeShapeType="1"/>
              </p:cNvSpPr>
              <p:nvPr/>
            </p:nvSpPr>
            <p:spPr bwMode="auto">
              <a:xfrm>
                <a:off x="2095" y="3888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327400" y="6227763"/>
            <a:ext cx="3819525" cy="400050"/>
            <a:chOff x="4222" y="3695"/>
            <a:chExt cx="2406" cy="252"/>
          </a:xfrm>
        </p:grpSpPr>
        <p:sp>
          <p:nvSpPr>
            <p:cNvPr id="156715" name="Rectangle 43"/>
            <p:cNvSpPr>
              <a:spLocks noChangeArrowheads="1"/>
            </p:cNvSpPr>
            <p:nvPr/>
          </p:nvSpPr>
          <p:spPr bwMode="auto">
            <a:xfrm>
              <a:off x="4222" y="3695"/>
              <a:ext cx="24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 = y - bx = 98.86 - 10.54(4) = 56.70</a:t>
              </a:r>
            </a:p>
          </p:txBody>
        </p:sp>
        <p:sp>
          <p:nvSpPr>
            <p:cNvPr id="14353" name="Line 44"/>
            <p:cNvSpPr>
              <a:spLocks noChangeShapeType="1"/>
            </p:cNvSpPr>
            <p:nvPr/>
          </p:nvSpPr>
          <p:spPr bwMode="auto">
            <a:xfrm>
              <a:off x="4569" y="3763"/>
              <a:ext cx="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54" name="Line 45"/>
            <p:cNvSpPr>
              <a:spLocks noChangeShapeType="1"/>
            </p:cNvSpPr>
            <p:nvPr/>
          </p:nvSpPr>
          <p:spPr bwMode="auto">
            <a:xfrm>
              <a:off x="4898" y="3763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2079625" y="1616075"/>
            <a:ext cx="8034338" cy="3584575"/>
            <a:chOff x="350" y="1018"/>
            <a:chExt cx="5061" cy="2258"/>
          </a:xfrm>
        </p:grpSpPr>
        <p:grpSp>
          <p:nvGrpSpPr>
            <p:cNvPr id="14342" name="Group 22"/>
            <p:cNvGrpSpPr>
              <a:grpSpLocks/>
            </p:cNvGrpSpPr>
            <p:nvPr/>
          </p:nvGrpSpPr>
          <p:grpSpPr bwMode="auto">
            <a:xfrm>
              <a:off x="350" y="1018"/>
              <a:ext cx="5061" cy="2258"/>
              <a:chOff x="342" y="1122"/>
              <a:chExt cx="5061" cy="2258"/>
            </a:xfrm>
          </p:grpSpPr>
          <p:sp>
            <p:nvSpPr>
              <p:cNvPr id="156685" name="Rectangle 13"/>
              <p:cNvSpPr>
                <a:spLocks noChangeArrowheads="1"/>
              </p:cNvSpPr>
              <p:nvPr/>
            </p:nvSpPr>
            <p:spPr bwMode="auto">
              <a:xfrm>
                <a:off x="342" y="1122"/>
                <a:ext cx="506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714500" algn="ctr"/>
                    <a:tab pos="3619500" algn="ctr"/>
                    <a:tab pos="5524500" algn="ctr"/>
                    <a:tab pos="7429500" algn="ct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	Time	Electrical Power </a:t>
                </a:r>
              </a:p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714500" algn="ctr"/>
                    <a:tab pos="3619500" algn="ctr"/>
                    <a:tab pos="5524500" algn="ctr"/>
                    <a:tab pos="7429500" algn="ct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Year	Period (x)	Demand	x</a:t>
                </a:r>
                <a:r>
                  <a:rPr lang="en-US" sz="20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xy</a:t>
                </a:r>
              </a:p>
            </p:txBody>
          </p:sp>
          <p:sp>
            <p:nvSpPr>
              <p:cNvPr id="156686" name="Rectangle 14"/>
              <p:cNvSpPr>
                <a:spLocks noChangeArrowheads="1"/>
              </p:cNvSpPr>
              <p:nvPr/>
            </p:nvSpPr>
            <p:spPr bwMode="auto">
              <a:xfrm>
                <a:off x="342" y="1546"/>
                <a:ext cx="4956" cy="1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1999	1	74	1	74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2000	2	79	4	158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2001	3	80	9	240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2002	4	90	16	360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2003	5	105	25	525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2004	6	142	36	852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2005	7	122	49	854</a:t>
                </a:r>
              </a:p>
              <a:p>
                <a:pPr eaLnBrk="1" fontAlgn="auto" hangingPunct="1">
                  <a:spcBef>
                    <a:spcPct val="2500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	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 = 28	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y = 692	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</a:t>
                </a:r>
                <a:r>
                  <a:rPr lang="en-US" sz="20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= 140	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cs typeface="Arial" charset="0"/>
                  </a:rPr>
                  <a:t>∑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xy = 3,063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	x = 4	y = 98.86</a:t>
                </a:r>
              </a:p>
            </p:txBody>
          </p:sp>
          <p:sp>
            <p:nvSpPr>
              <p:cNvPr id="14347" name="Line 15"/>
              <p:cNvSpPr>
                <a:spLocks noChangeShapeType="1"/>
              </p:cNvSpPr>
              <p:nvPr/>
            </p:nvSpPr>
            <p:spPr bwMode="auto">
              <a:xfrm>
                <a:off x="435" y="1531"/>
                <a:ext cx="48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48" name="Line 18"/>
              <p:cNvSpPr>
                <a:spLocks noChangeShapeType="1"/>
              </p:cNvSpPr>
              <p:nvPr/>
            </p:nvSpPr>
            <p:spPr bwMode="auto">
              <a:xfrm>
                <a:off x="1325" y="2935"/>
                <a:ext cx="2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49" name="Line 19"/>
              <p:cNvSpPr>
                <a:spLocks noChangeShapeType="1"/>
              </p:cNvSpPr>
              <p:nvPr/>
            </p:nvSpPr>
            <p:spPr bwMode="auto">
              <a:xfrm>
                <a:off x="2474" y="2935"/>
                <a:ext cx="3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50" name="Line 20"/>
              <p:cNvSpPr>
                <a:spLocks noChangeShapeType="1"/>
              </p:cNvSpPr>
              <p:nvPr/>
            </p:nvSpPr>
            <p:spPr bwMode="auto">
              <a:xfrm>
                <a:off x="3650" y="2935"/>
                <a:ext cx="3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51" name="Line 21"/>
              <p:cNvSpPr>
                <a:spLocks noChangeShapeType="1"/>
              </p:cNvSpPr>
              <p:nvPr/>
            </p:nvSpPr>
            <p:spPr bwMode="auto">
              <a:xfrm>
                <a:off x="4869" y="2935"/>
                <a:ext cx="33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4343" name="Line 47"/>
            <p:cNvSpPr>
              <a:spLocks noChangeShapeType="1"/>
            </p:cNvSpPr>
            <p:nvPr/>
          </p:nvSpPr>
          <p:spPr bwMode="auto">
            <a:xfrm>
              <a:off x="1210" y="3096"/>
              <a:ext cx="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44" name="Line 48"/>
            <p:cNvSpPr>
              <a:spLocks noChangeShapeType="1"/>
            </p:cNvSpPr>
            <p:nvPr/>
          </p:nvSpPr>
          <p:spPr bwMode="auto">
            <a:xfrm>
              <a:off x="2156" y="3096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46100"/>
            <a:ext cx="7772400" cy="927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Least Squares Example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3454400" y="5259388"/>
            <a:ext cx="3819525" cy="882650"/>
            <a:chOff x="659" y="3593"/>
            <a:chExt cx="2919" cy="556"/>
          </a:xfrm>
        </p:grpSpPr>
        <p:grpSp>
          <p:nvGrpSpPr>
            <p:cNvPr id="16409" name="Group 4"/>
            <p:cNvGrpSpPr>
              <a:grpSpLocks/>
            </p:cNvGrpSpPr>
            <p:nvPr/>
          </p:nvGrpSpPr>
          <p:grpSpPr bwMode="auto">
            <a:xfrm>
              <a:off x="659" y="3606"/>
              <a:ext cx="2919" cy="543"/>
              <a:chOff x="699" y="3702"/>
              <a:chExt cx="2919" cy="543"/>
            </a:xfrm>
          </p:grpSpPr>
          <p:sp>
            <p:nvSpPr>
              <p:cNvPr id="319493" name="Rectangle 5"/>
              <p:cNvSpPr>
                <a:spLocks noChangeArrowheads="1"/>
              </p:cNvSpPr>
              <p:nvPr/>
            </p:nvSpPr>
            <p:spPr bwMode="auto">
              <a:xfrm>
                <a:off x="699" y="3862"/>
                <a:ext cx="291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b =                    =                                    = 10.54</a:t>
                </a:r>
              </a:p>
            </p:txBody>
          </p:sp>
          <p:sp>
            <p:nvSpPr>
              <p:cNvPr id="319494" name="Rectangle 6"/>
              <p:cNvSpPr>
                <a:spLocks noChangeArrowheads="1"/>
              </p:cNvSpPr>
              <p:nvPr/>
            </p:nvSpPr>
            <p:spPr bwMode="auto">
              <a:xfrm>
                <a:off x="1092" y="3702"/>
                <a:ext cx="702" cy="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xy - nxy</a:t>
                </a:r>
              </a:p>
              <a:p>
                <a:pPr algn="ctr"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</a:t>
                </a:r>
                <a:r>
                  <a:rPr lang="en-US" sz="20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- nx</a:t>
                </a:r>
                <a:r>
                  <a:rPr lang="en-US" sz="20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endPara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6415" name="Line 7"/>
              <p:cNvSpPr>
                <a:spLocks noChangeShapeType="1"/>
              </p:cNvSpPr>
              <p:nvPr/>
            </p:nvSpPr>
            <p:spPr bwMode="auto">
              <a:xfrm>
                <a:off x="1625" y="3795"/>
                <a:ext cx="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416" name="Line 8"/>
              <p:cNvSpPr>
                <a:spLocks noChangeShapeType="1"/>
              </p:cNvSpPr>
              <p:nvPr/>
            </p:nvSpPr>
            <p:spPr bwMode="auto">
              <a:xfrm>
                <a:off x="1727" y="3795"/>
                <a:ext cx="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417" name="Line 9"/>
              <p:cNvSpPr>
                <a:spLocks noChangeShapeType="1"/>
              </p:cNvSpPr>
              <p:nvPr/>
            </p:nvSpPr>
            <p:spPr bwMode="auto">
              <a:xfrm>
                <a:off x="1621" y="4043"/>
                <a:ext cx="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418" name="Line 10"/>
              <p:cNvSpPr>
                <a:spLocks noChangeShapeType="1"/>
              </p:cNvSpPr>
              <p:nvPr/>
            </p:nvSpPr>
            <p:spPr bwMode="auto">
              <a:xfrm>
                <a:off x="1077" y="3986"/>
                <a:ext cx="7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6410" name="Group 11"/>
            <p:cNvGrpSpPr>
              <a:grpSpLocks/>
            </p:cNvGrpSpPr>
            <p:nvPr/>
          </p:nvGrpSpPr>
          <p:grpSpPr bwMode="auto">
            <a:xfrm>
              <a:off x="2015" y="3593"/>
              <a:ext cx="1440" cy="543"/>
              <a:chOff x="2095" y="3593"/>
              <a:chExt cx="1440" cy="543"/>
            </a:xfrm>
          </p:grpSpPr>
          <p:sp>
            <p:nvSpPr>
              <p:cNvPr id="319500" name="Rectangle 12"/>
              <p:cNvSpPr>
                <a:spLocks noChangeArrowheads="1"/>
              </p:cNvSpPr>
              <p:nvPr/>
            </p:nvSpPr>
            <p:spPr bwMode="auto">
              <a:xfrm>
                <a:off x="2098" y="3593"/>
                <a:ext cx="1435" cy="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3,063 - (7)(4)(98.86)</a:t>
                </a:r>
              </a:p>
              <a:p>
                <a:pPr algn="ctr"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140 - (7)(4</a:t>
                </a:r>
                <a:r>
                  <a:rPr lang="en-US" sz="20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)</a:t>
                </a:r>
              </a:p>
            </p:txBody>
          </p:sp>
          <p:sp>
            <p:nvSpPr>
              <p:cNvPr id="16412" name="Line 13"/>
              <p:cNvSpPr>
                <a:spLocks noChangeShapeType="1"/>
              </p:cNvSpPr>
              <p:nvPr/>
            </p:nvSpPr>
            <p:spPr bwMode="auto">
              <a:xfrm>
                <a:off x="2095" y="3888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6388" name="Group 14"/>
          <p:cNvGrpSpPr>
            <a:grpSpLocks/>
          </p:cNvGrpSpPr>
          <p:nvPr/>
        </p:nvGrpSpPr>
        <p:grpSpPr bwMode="auto">
          <a:xfrm>
            <a:off x="3454400" y="6227763"/>
            <a:ext cx="3819525" cy="400050"/>
            <a:chOff x="4222" y="3695"/>
            <a:chExt cx="2406" cy="252"/>
          </a:xfrm>
        </p:grpSpPr>
        <p:sp>
          <p:nvSpPr>
            <p:cNvPr id="319503" name="Rectangle 15"/>
            <p:cNvSpPr>
              <a:spLocks noChangeArrowheads="1"/>
            </p:cNvSpPr>
            <p:nvPr/>
          </p:nvSpPr>
          <p:spPr bwMode="auto">
            <a:xfrm>
              <a:off x="4222" y="3695"/>
              <a:ext cx="24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a = y - bx = 98.86 - 10.54(4) = 56.70</a:t>
              </a:r>
            </a:p>
          </p:txBody>
        </p:sp>
        <p:sp>
          <p:nvSpPr>
            <p:cNvPr id="16407" name="Line 16"/>
            <p:cNvSpPr>
              <a:spLocks noChangeShapeType="1"/>
            </p:cNvSpPr>
            <p:nvPr/>
          </p:nvSpPr>
          <p:spPr bwMode="auto">
            <a:xfrm>
              <a:off x="4489" y="3763"/>
              <a:ext cx="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08" name="Line 17"/>
            <p:cNvSpPr>
              <a:spLocks noChangeShapeType="1"/>
            </p:cNvSpPr>
            <p:nvPr/>
          </p:nvSpPr>
          <p:spPr bwMode="auto">
            <a:xfrm>
              <a:off x="4738" y="3763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389" name="Group 18"/>
          <p:cNvGrpSpPr>
            <a:grpSpLocks/>
          </p:cNvGrpSpPr>
          <p:nvPr/>
        </p:nvGrpSpPr>
        <p:grpSpPr bwMode="auto">
          <a:xfrm>
            <a:off x="2079625" y="1616075"/>
            <a:ext cx="8034338" cy="3584575"/>
            <a:chOff x="350" y="1018"/>
            <a:chExt cx="5061" cy="2258"/>
          </a:xfrm>
        </p:grpSpPr>
        <p:grpSp>
          <p:nvGrpSpPr>
            <p:cNvPr id="16396" name="Group 19"/>
            <p:cNvGrpSpPr>
              <a:grpSpLocks/>
            </p:cNvGrpSpPr>
            <p:nvPr/>
          </p:nvGrpSpPr>
          <p:grpSpPr bwMode="auto">
            <a:xfrm>
              <a:off x="350" y="1018"/>
              <a:ext cx="5061" cy="2258"/>
              <a:chOff x="342" y="1122"/>
              <a:chExt cx="5061" cy="2258"/>
            </a:xfrm>
          </p:grpSpPr>
          <p:sp>
            <p:nvSpPr>
              <p:cNvPr id="319508" name="Rectangle 20"/>
              <p:cNvSpPr>
                <a:spLocks noChangeArrowheads="1"/>
              </p:cNvSpPr>
              <p:nvPr/>
            </p:nvSpPr>
            <p:spPr bwMode="auto">
              <a:xfrm>
                <a:off x="342" y="1122"/>
                <a:ext cx="506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714500" algn="ctr"/>
                    <a:tab pos="3619500" algn="ctr"/>
                    <a:tab pos="5524500" algn="ctr"/>
                    <a:tab pos="7429500" algn="ct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	Time	Electrical Power </a:t>
                </a:r>
              </a:p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714500" algn="ctr"/>
                    <a:tab pos="3619500" algn="ctr"/>
                    <a:tab pos="5524500" algn="ctr"/>
                    <a:tab pos="7429500" algn="ct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Year	Period (x)	Demand	x</a:t>
                </a:r>
                <a:r>
                  <a:rPr lang="en-US" sz="20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xy</a:t>
                </a:r>
              </a:p>
            </p:txBody>
          </p:sp>
          <p:sp>
            <p:nvSpPr>
              <p:cNvPr id="319509" name="Rectangle 21"/>
              <p:cNvSpPr>
                <a:spLocks noChangeArrowheads="1"/>
              </p:cNvSpPr>
              <p:nvPr/>
            </p:nvSpPr>
            <p:spPr bwMode="auto">
              <a:xfrm>
                <a:off x="342" y="1546"/>
                <a:ext cx="4956" cy="1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1999	1	74	1	74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2000	2	79	4	158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2001	3	80	9	240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2002	4	90	16	360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2003	5	105	25	525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2004	6	142	36	852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2005	7	122	49	854</a:t>
                </a:r>
              </a:p>
              <a:p>
                <a:pPr eaLnBrk="1" fontAlgn="auto" hangingPunct="1">
                  <a:spcBef>
                    <a:spcPct val="2500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	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 = 28	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y = 692	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</a:t>
                </a:r>
                <a:r>
                  <a:rPr lang="en-US" sz="2000" baseline="30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= 140	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xy = 3,063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381000" algn="ctr"/>
                    <a:tab pos="1816100" algn="r"/>
                    <a:tab pos="3810000" algn="r"/>
                    <a:tab pos="5626100" algn="r"/>
                    <a:tab pos="7620000" algn="r"/>
                  </a:tabLst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	x = 4	y = 98.86</a:t>
                </a:r>
              </a:p>
            </p:txBody>
          </p:sp>
          <p:sp>
            <p:nvSpPr>
              <p:cNvPr id="16401" name="Line 22"/>
              <p:cNvSpPr>
                <a:spLocks noChangeShapeType="1"/>
              </p:cNvSpPr>
              <p:nvPr/>
            </p:nvSpPr>
            <p:spPr bwMode="auto">
              <a:xfrm>
                <a:off x="435" y="1531"/>
                <a:ext cx="48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402" name="Line 23"/>
              <p:cNvSpPr>
                <a:spLocks noChangeShapeType="1"/>
              </p:cNvSpPr>
              <p:nvPr/>
            </p:nvSpPr>
            <p:spPr bwMode="auto">
              <a:xfrm>
                <a:off x="1325" y="2935"/>
                <a:ext cx="2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403" name="Line 24"/>
              <p:cNvSpPr>
                <a:spLocks noChangeShapeType="1"/>
              </p:cNvSpPr>
              <p:nvPr/>
            </p:nvSpPr>
            <p:spPr bwMode="auto">
              <a:xfrm>
                <a:off x="2474" y="2935"/>
                <a:ext cx="3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404" name="Line 25"/>
              <p:cNvSpPr>
                <a:spLocks noChangeShapeType="1"/>
              </p:cNvSpPr>
              <p:nvPr/>
            </p:nvSpPr>
            <p:spPr bwMode="auto">
              <a:xfrm>
                <a:off x="3650" y="2935"/>
                <a:ext cx="3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405" name="Line 26"/>
              <p:cNvSpPr>
                <a:spLocks noChangeShapeType="1"/>
              </p:cNvSpPr>
              <p:nvPr/>
            </p:nvSpPr>
            <p:spPr bwMode="auto">
              <a:xfrm>
                <a:off x="4869" y="2935"/>
                <a:ext cx="33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6397" name="Line 27"/>
            <p:cNvSpPr>
              <a:spLocks noChangeShapeType="1"/>
            </p:cNvSpPr>
            <p:nvPr/>
          </p:nvSpPr>
          <p:spPr bwMode="auto">
            <a:xfrm>
              <a:off x="1210" y="3096"/>
              <a:ext cx="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8" name="Line 28"/>
            <p:cNvSpPr>
              <a:spLocks noChangeShapeType="1"/>
            </p:cNvSpPr>
            <p:nvPr/>
          </p:nvSpPr>
          <p:spPr bwMode="auto">
            <a:xfrm>
              <a:off x="2156" y="3096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390" name="Group 34"/>
          <p:cNvGrpSpPr>
            <a:grpSpLocks/>
          </p:cNvGrpSpPr>
          <p:nvPr/>
        </p:nvGrpSpPr>
        <p:grpSpPr bwMode="auto">
          <a:xfrm>
            <a:off x="2146300" y="2495550"/>
            <a:ext cx="5270500" cy="1866900"/>
            <a:chOff x="392" y="1572"/>
            <a:chExt cx="3320" cy="1176"/>
          </a:xfrm>
        </p:grpSpPr>
        <p:sp>
          <p:nvSpPr>
            <p:cNvPr id="16391" name="Rectangle 31"/>
            <p:cNvSpPr>
              <a:spLocks noChangeArrowheads="1"/>
            </p:cNvSpPr>
            <p:nvPr/>
          </p:nvSpPr>
          <p:spPr bwMode="auto">
            <a:xfrm>
              <a:off x="392" y="1572"/>
              <a:ext cx="3320" cy="11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6392" name="Group 33"/>
            <p:cNvGrpSpPr>
              <a:grpSpLocks/>
            </p:cNvGrpSpPr>
            <p:nvPr/>
          </p:nvGrpSpPr>
          <p:grpSpPr bwMode="auto">
            <a:xfrm>
              <a:off x="694" y="1709"/>
              <a:ext cx="2312" cy="793"/>
              <a:chOff x="606" y="1729"/>
              <a:chExt cx="2312" cy="793"/>
            </a:xfrm>
          </p:grpSpPr>
          <p:sp>
            <p:nvSpPr>
              <p:cNvPr id="16393" name="Rectangle 29"/>
              <p:cNvSpPr>
                <a:spLocks noChangeArrowheads="1"/>
              </p:cNvSpPr>
              <p:nvPr/>
            </p:nvSpPr>
            <p:spPr bwMode="auto">
              <a:xfrm>
                <a:off x="606" y="1729"/>
                <a:ext cx="158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The trend line is</a:t>
                </a:r>
              </a:p>
            </p:txBody>
          </p:sp>
          <p:sp>
            <p:nvSpPr>
              <p:cNvPr id="16394" name="Rectangle 30"/>
              <p:cNvSpPr>
                <a:spLocks noChangeArrowheads="1"/>
              </p:cNvSpPr>
              <p:nvPr/>
            </p:nvSpPr>
            <p:spPr bwMode="auto">
              <a:xfrm>
                <a:off x="1134" y="2192"/>
                <a:ext cx="178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y = 56.70 + 10.54x</a:t>
                </a:r>
              </a:p>
            </p:txBody>
          </p:sp>
          <p:sp>
            <p:nvSpPr>
              <p:cNvPr id="16395" name="Rectangle 32"/>
              <p:cNvSpPr>
                <a:spLocks noChangeArrowheads="1"/>
              </p:cNvSpPr>
              <p:nvPr/>
            </p:nvSpPr>
            <p:spPr bwMode="auto">
              <a:xfrm>
                <a:off x="1150" y="2136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^</a:t>
                </a:r>
              </a:p>
            </p:txBody>
          </p:sp>
        </p:grp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46100"/>
            <a:ext cx="7772400" cy="927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Least Squares Example</a:t>
            </a:r>
          </a:p>
        </p:txBody>
      </p:sp>
      <p:sp>
        <p:nvSpPr>
          <p:cNvPr id="321594" name="Freeform 58"/>
          <p:cNvSpPr>
            <a:spLocks/>
          </p:cNvSpPr>
          <p:nvPr/>
        </p:nvSpPr>
        <p:spPr bwMode="auto">
          <a:xfrm>
            <a:off x="3352800" y="2667000"/>
            <a:ext cx="4584700" cy="2171700"/>
          </a:xfrm>
          <a:custGeom>
            <a:avLst/>
            <a:gdLst>
              <a:gd name="T0" fmla="*/ 0 w 2888"/>
              <a:gd name="T1" fmla="*/ 2147483646 h 1368"/>
              <a:gd name="T2" fmla="*/ 2147483646 w 2888"/>
              <a:gd name="T3" fmla="*/ 2147483646 h 1368"/>
              <a:gd name="T4" fmla="*/ 2147483646 w 2888"/>
              <a:gd name="T5" fmla="*/ 2147483646 h 1368"/>
              <a:gd name="T6" fmla="*/ 2147483646 w 2888"/>
              <a:gd name="T7" fmla="*/ 2147483646 h 1368"/>
              <a:gd name="T8" fmla="*/ 2147483646 w 2888"/>
              <a:gd name="T9" fmla="*/ 2147483646 h 1368"/>
              <a:gd name="T10" fmla="*/ 2147483646 w 2888"/>
              <a:gd name="T11" fmla="*/ 0 h 1368"/>
              <a:gd name="T12" fmla="*/ 2147483646 w 2888"/>
              <a:gd name="T13" fmla="*/ 2147483646 h 13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8"/>
              <a:gd name="T22" fmla="*/ 0 h 1368"/>
              <a:gd name="T23" fmla="*/ 2888 w 2888"/>
              <a:gd name="T24" fmla="*/ 1368 h 13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8" h="1368">
                <a:moveTo>
                  <a:pt x="0" y="1368"/>
                </a:moveTo>
                <a:lnTo>
                  <a:pt x="480" y="1280"/>
                </a:lnTo>
                <a:lnTo>
                  <a:pt x="960" y="1248"/>
                </a:lnTo>
                <a:lnTo>
                  <a:pt x="1448" y="1048"/>
                </a:lnTo>
                <a:lnTo>
                  <a:pt x="1928" y="752"/>
                </a:lnTo>
                <a:lnTo>
                  <a:pt x="2408" y="0"/>
                </a:lnTo>
                <a:lnTo>
                  <a:pt x="2888" y="408"/>
                </a:ln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2933700" y="2260600"/>
            <a:ext cx="6604000" cy="3162300"/>
            <a:chOff x="888" y="1424"/>
            <a:chExt cx="4160" cy="1992"/>
          </a:xfrm>
        </p:grpSpPr>
        <p:sp>
          <p:nvSpPr>
            <p:cNvPr id="18449" name="Line 63"/>
            <p:cNvSpPr>
              <a:spLocks noChangeShapeType="1"/>
            </p:cNvSpPr>
            <p:nvPr/>
          </p:nvSpPr>
          <p:spPr bwMode="auto">
            <a:xfrm flipH="1">
              <a:off x="888" y="1474"/>
              <a:ext cx="4104" cy="1942"/>
            </a:xfrm>
            <a:prstGeom prst="line">
              <a:avLst/>
            </a:prstGeom>
            <a:noFill/>
            <a:ln w="1016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8450" name="Group 74"/>
            <p:cNvGrpSpPr>
              <a:grpSpLocks/>
            </p:cNvGrpSpPr>
            <p:nvPr/>
          </p:nvGrpSpPr>
          <p:grpSpPr bwMode="auto">
            <a:xfrm>
              <a:off x="4456" y="1424"/>
              <a:ext cx="592" cy="336"/>
              <a:chOff x="4456" y="1424"/>
              <a:chExt cx="592" cy="336"/>
            </a:xfrm>
          </p:grpSpPr>
          <p:sp>
            <p:nvSpPr>
              <p:cNvPr id="18451" name="Oval 61"/>
              <p:cNvSpPr>
                <a:spLocks noChangeArrowheads="1"/>
              </p:cNvSpPr>
              <p:nvPr/>
            </p:nvSpPr>
            <p:spPr bwMode="auto">
              <a:xfrm>
                <a:off x="4456" y="1648"/>
                <a:ext cx="112" cy="11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52" name="Oval 62"/>
              <p:cNvSpPr>
                <a:spLocks noChangeArrowheads="1"/>
              </p:cNvSpPr>
              <p:nvPr/>
            </p:nvSpPr>
            <p:spPr bwMode="auto">
              <a:xfrm>
                <a:off x="4936" y="1424"/>
                <a:ext cx="112" cy="11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2074863" y="1765300"/>
            <a:ext cx="7881937" cy="4787900"/>
            <a:chOff x="347" y="1112"/>
            <a:chExt cx="4965" cy="3016"/>
          </a:xfrm>
        </p:grpSpPr>
        <p:grpSp>
          <p:nvGrpSpPr>
            <p:cNvPr id="18443" name="Group 64"/>
            <p:cNvGrpSpPr>
              <a:grpSpLocks/>
            </p:cNvGrpSpPr>
            <p:nvPr/>
          </p:nvGrpSpPr>
          <p:grpSpPr bwMode="auto">
            <a:xfrm>
              <a:off x="539" y="1112"/>
              <a:ext cx="4773" cy="2843"/>
              <a:chOff x="539" y="1112"/>
              <a:chExt cx="4773" cy="2843"/>
            </a:xfrm>
          </p:grpSpPr>
          <p:sp>
            <p:nvSpPr>
              <p:cNvPr id="18446" name="Freeform 34"/>
              <p:cNvSpPr>
                <a:spLocks/>
              </p:cNvSpPr>
              <p:nvPr/>
            </p:nvSpPr>
            <p:spPr bwMode="auto">
              <a:xfrm>
                <a:off x="880" y="1112"/>
                <a:ext cx="4432" cy="2632"/>
              </a:xfrm>
              <a:custGeom>
                <a:avLst/>
                <a:gdLst>
                  <a:gd name="T0" fmla="*/ 0 w 2912"/>
                  <a:gd name="T1" fmla="*/ 0 h 2632"/>
                  <a:gd name="T2" fmla="*/ 0 w 2912"/>
                  <a:gd name="T3" fmla="*/ 2632 h 2632"/>
                  <a:gd name="T4" fmla="*/ 55086 w 2912"/>
                  <a:gd name="T5" fmla="*/ 2632 h 2632"/>
                  <a:gd name="T6" fmla="*/ 0 60000 65536"/>
                  <a:gd name="T7" fmla="*/ 0 60000 65536"/>
                  <a:gd name="T8" fmla="*/ 0 60000 65536"/>
                  <a:gd name="T9" fmla="*/ 0 w 2912"/>
                  <a:gd name="T10" fmla="*/ 0 h 2632"/>
                  <a:gd name="T11" fmla="*/ 2912 w 2912"/>
                  <a:gd name="T12" fmla="*/ 2632 h 26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2" h="2632">
                    <a:moveTo>
                      <a:pt x="0" y="0"/>
                    </a:moveTo>
                    <a:lnTo>
                      <a:pt x="0" y="2632"/>
                    </a:lnTo>
                    <a:lnTo>
                      <a:pt x="2912" y="263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1571" name="Rectangle 35"/>
              <p:cNvSpPr>
                <a:spLocks noChangeArrowheads="1"/>
              </p:cNvSpPr>
              <p:nvPr/>
            </p:nvSpPr>
            <p:spPr bwMode="auto">
              <a:xfrm>
                <a:off x="910" y="3551"/>
                <a:ext cx="430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1054100" algn="ctr"/>
                    <a:tab pos="1816100" algn="ctr"/>
                    <a:tab pos="2578100" algn="ctr"/>
                    <a:tab pos="3340100" algn="ctr"/>
                    <a:tab pos="4102100" algn="ctr"/>
                    <a:tab pos="4864100" algn="ctr"/>
                    <a:tab pos="5626100" algn="ctr"/>
                    <a:tab pos="6388100" algn="ctr"/>
                  </a:tabLst>
                  <a:defRPr/>
                </a:pPr>
                <a:r>
                  <a:rPr lang="en-US">
                    <a:latin typeface="+mn-lt"/>
                  </a:rPr>
                  <a:t>	|	|	|	|	|	|	|	|	|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tabLst>
                    <a:tab pos="292100" algn="ctr"/>
                    <a:tab pos="1054100" algn="ctr"/>
                    <a:tab pos="1816100" algn="ctr"/>
                    <a:tab pos="2578100" algn="ctr"/>
                    <a:tab pos="3340100" algn="ctr"/>
                    <a:tab pos="4102100" algn="ctr"/>
                    <a:tab pos="4864100" algn="ctr"/>
                    <a:tab pos="5626100" algn="ctr"/>
                    <a:tab pos="6388100" algn="ctr"/>
                  </a:tabLs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	1999	2000	2001	2002	2003	2004	2005	2006	2007</a:t>
                </a:r>
              </a:p>
            </p:txBody>
          </p:sp>
          <p:sp>
            <p:nvSpPr>
              <p:cNvPr id="321572" name="Rectangle 36"/>
              <p:cNvSpPr>
                <a:spLocks noChangeArrowheads="1"/>
              </p:cNvSpPr>
              <p:nvPr/>
            </p:nvSpPr>
            <p:spPr bwMode="auto">
              <a:xfrm>
                <a:off x="539" y="1186"/>
                <a:ext cx="477" cy="24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1" fontAlgn="auto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160  </a:t>
                </a:r>
                <a:r>
                  <a:rPr lang="en-US">
                    <a:latin typeface="+mn-lt"/>
                  </a:rPr>
                  <a:t>–</a:t>
                </a:r>
              </a:p>
              <a:p>
                <a:pPr algn="r" eaLnBrk="1" fontAlgn="auto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150  </a:t>
                </a:r>
                <a:r>
                  <a:rPr lang="en-US">
                    <a:latin typeface="+mn-lt"/>
                  </a:rPr>
                  <a:t>–</a:t>
                </a:r>
              </a:p>
              <a:p>
                <a:pPr algn="r" eaLnBrk="1" fontAlgn="auto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140  </a:t>
                </a:r>
                <a:r>
                  <a:rPr lang="en-US">
                    <a:latin typeface="+mn-lt"/>
                  </a:rPr>
                  <a:t>–</a:t>
                </a:r>
              </a:p>
              <a:p>
                <a:pPr algn="r" eaLnBrk="1" fontAlgn="auto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130  </a:t>
                </a:r>
                <a:r>
                  <a:rPr lang="en-US">
                    <a:latin typeface="+mn-lt"/>
                  </a:rPr>
                  <a:t>–</a:t>
                </a:r>
              </a:p>
              <a:p>
                <a:pPr algn="r" eaLnBrk="1" fontAlgn="auto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120  </a:t>
                </a:r>
                <a:r>
                  <a:rPr lang="en-US">
                    <a:latin typeface="+mn-lt"/>
                  </a:rPr>
                  <a:t>–</a:t>
                </a:r>
              </a:p>
              <a:p>
                <a:pPr algn="r" eaLnBrk="1" fontAlgn="auto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110  </a:t>
                </a:r>
                <a:r>
                  <a:rPr lang="en-US">
                    <a:latin typeface="+mn-lt"/>
                  </a:rPr>
                  <a:t>–</a:t>
                </a:r>
              </a:p>
              <a:p>
                <a:pPr algn="r" eaLnBrk="1" fontAlgn="auto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100  </a:t>
                </a:r>
                <a:r>
                  <a:rPr lang="en-US">
                    <a:latin typeface="+mn-lt"/>
                  </a:rPr>
                  <a:t>–</a:t>
                </a:r>
              </a:p>
              <a:p>
                <a:pPr algn="r" eaLnBrk="1" fontAlgn="auto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90  </a:t>
                </a:r>
                <a:r>
                  <a:rPr lang="en-US">
                    <a:latin typeface="+mn-lt"/>
                  </a:rPr>
                  <a:t>–</a:t>
                </a:r>
              </a:p>
              <a:p>
                <a:pPr algn="r" eaLnBrk="1" fontAlgn="auto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80  </a:t>
                </a:r>
                <a:r>
                  <a:rPr lang="en-US">
                    <a:latin typeface="+mn-lt"/>
                  </a:rPr>
                  <a:t>–</a:t>
                </a:r>
              </a:p>
              <a:p>
                <a:pPr algn="r" eaLnBrk="1" fontAlgn="auto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70  </a:t>
                </a:r>
                <a:r>
                  <a:rPr lang="en-US">
                    <a:latin typeface="+mn-lt"/>
                  </a:rPr>
                  <a:t>–</a:t>
                </a:r>
              </a:p>
              <a:p>
                <a:pPr algn="r" eaLnBrk="1" fontAlgn="auto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60  </a:t>
                </a:r>
                <a:r>
                  <a:rPr lang="en-US">
                    <a:latin typeface="+mn-lt"/>
                  </a:rPr>
                  <a:t>–</a:t>
                </a:r>
              </a:p>
              <a:p>
                <a:pPr algn="r" eaLnBrk="1" fontAlgn="auto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50  </a:t>
                </a:r>
                <a:r>
                  <a:rPr lang="en-US">
                    <a:latin typeface="+mn-lt"/>
                  </a:rPr>
                  <a:t>–</a:t>
                </a:r>
                <a:endPara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321605" name="Rectangle 69"/>
            <p:cNvSpPr>
              <a:spLocks noChangeArrowheads="1"/>
            </p:cNvSpPr>
            <p:nvPr/>
          </p:nvSpPr>
          <p:spPr bwMode="auto">
            <a:xfrm>
              <a:off x="2856" y="3895"/>
              <a:ext cx="3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Year</a:t>
              </a:r>
            </a:p>
          </p:txBody>
        </p:sp>
        <p:sp>
          <p:nvSpPr>
            <p:cNvPr id="321606" name="Rectangle 70"/>
            <p:cNvSpPr>
              <a:spLocks noChangeArrowheads="1"/>
            </p:cNvSpPr>
            <p:nvPr/>
          </p:nvSpPr>
          <p:spPr bwMode="auto">
            <a:xfrm rot="16200000">
              <a:off x="-42" y="2167"/>
              <a:ext cx="10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Power demand</a:t>
              </a:r>
            </a:p>
          </p:txBody>
        </p:sp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5432425" y="1677988"/>
            <a:ext cx="3419475" cy="823912"/>
            <a:chOff x="2462" y="1057"/>
            <a:chExt cx="2154" cy="519"/>
          </a:xfrm>
        </p:grpSpPr>
        <p:grpSp>
          <p:nvGrpSpPr>
            <p:cNvPr id="18439" name="Group 68"/>
            <p:cNvGrpSpPr>
              <a:grpSpLocks/>
            </p:cNvGrpSpPr>
            <p:nvPr/>
          </p:nvGrpSpPr>
          <p:grpSpPr bwMode="auto">
            <a:xfrm>
              <a:off x="2462" y="1057"/>
              <a:ext cx="1186" cy="442"/>
              <a:chOff x="1518" y="1185"/>
              <a:chExt cx="1186" cy="442"/>
            </a:xfrm>
          </p:grpSpPr>
          <p:sp>
            <p:nvSpPr>
              <p:cNvPr id="321602" name="Rectangle 66"/>
              <p:cNvSpPr>
                <a:spLocks noChangeArrowheads="1"/>
              </p:cNvSpPr>
              <p:nvPr/>
            </p:nvSpPr>
            <p:spPr bwMode="auto">
              <a:xfrm>
                <a:off x="1518" y="1185"/>
                <a:ext cx="1186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Trend line,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y = 56.70 + 10.54x</a:t>
                </a:r>
              </a:p>
            </p:txBody>
          </p:sp>
          <p:sp>
            <p:nvSpPr>
              <p:cNvPr id="321603" name="Rectangle 67"/>
              <p:cNvSpPr>
                <a:spLocks noChangeArrowheads="1"/>
              </p:cNvSpPr>
              <p:nvPr/>
            </p:nvSpPr>
            <p:spPr bwMode="auto">
              <a:xfrm>
                <a:off x="1534" y="1375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^</a:t>
                </a:r>
              </a:p>
            </p:txBody>
          </p:sp>
        </p:grpSp>
        <p:sp>
          <p:nvSpPr>
            <p:cNvPr id="18440" name="Line 72"/>
            <p:cNvSpPr>
              <a:spLocks noChangeShapeType="1"/>
            </p:cNvSpPr>
            <p:nvPr/>
          </p:nvSpPr>
          <p:spPr bwMode="auto">
            <a:xfrm>
              <a:off x="4168" y="1472"/>
              <a:ext cx="448" cy="1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54" name="Rectangle 34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229600" cy="927100"/>
          </a:xfrm>
          <a:solidFill>
            <a:srgbClr val="2FFF74"/>
          </a:solidFill>
          <a:ln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Least Squares Requirements</a:t>
            </a:r>
          </a:p>
        </p:txBody>
      </p:sp>
      <p:sp>
        <p:nvSpPr>
          <p:cNvPr id="158755" name="Rectangle 35"/>
          <p:cNvSpPr>
            <a:spLocks noChangeArrowheads="1"/>
          </p:cNvSpPr>
          <p:nvPr/>
        </p:nvSpPr>
        <p:spPr bwMode="auto">
          <a:xfrm>
            <a:off x="2308225" y="2073275"/>
            <a:ext cx="7583488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Times"/>
              <a:buAutoNum type="arabicPeriod"/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We always plot the data to ensure a linear relationship</a:t>
            </a:r>
          </a:p>
          <a:p>
            <a:pPr marL="457200" indent="-45720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Times"/>
              <a:buAutoNum type="arabicPeriod"/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We do not predict time periods far beyond the database</a:t>
            </a:r>
          </a:p>
          <a:p>
            <a:pPr marL="457200" indent="-457200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Times"/>
              <a:buAutoNum type="arabicPeriod"/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Deviations around the least squares line are assumed to be random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55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1496</Words>
  <Application>Microsoft Office PowerPoint</Application>
  <PresentationFormat>Widescreen</PresentationFormat>
  <Paragraphs>543</Paragraphs>
  <Slides>42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Arial</vt:lpstr>
      <vt:lpstr>Calibri Light</vt:lpstr>
      <vt:lpstr>Symbol</vt:lpstr>
      <vt:lpstr>Times</vt:lpstr>
      <vt:lpstr>Wingdings</vt:lpstr>
      <vt:lpstr>Office Theme</vt:lpstr>
      <vt:lpstr>Demand Forecasting</vt:lpstr>
      <vt:lpstr>Trend Projections</vt:lpstr>
      <vt:lpstr>Least Squares Method</vt:lpstr>
      <vt:lpstr>Least Squares Method</vt:lpstr>
      <vt:lpstr>Least Squares Method</vt:lpstr>
      <vt:lpstr>Least Squares Example</vt:lpstr>
      <vt:lpstr>Least Squares Example</vt:lpstr>
      <vt:lpstr>Least Squares Example</vt:lpstr>
      <vt:lpstr>Least Squares Requirements</vt:lpstr>
      <vt:lpstr>Seasonal Variations In Data</vt:lpstr>
      <vt:lpstr>Seasonal Index Example</vt:lpstr>
      <vt:lpstr>Seasonal Index Example</vt:lpstr>
      <vt:lpstr>Seasonal Index Example</vt:lpstr>
      <vt:lpstr>Seasonal Index Example</vt:lpstr>
      <vt:lpstr>Seasonal Index Example</vt:lpstr>
      <vt:lpstr>San Diego Hospital</vt:lpstr>
      <vt:lpstr>San Diego Hospital</vt:lpstr>
      <vt:lpstr>San Diego Hospital</vt:lpstr>
      <vt:lpstr>Associative Forecasting</vt:lpstr>
      <vt:lpstr>Associative Forecasting</vt:lpstr>
      <vt:lpstr>Associative Forecasting Example</vt:lpstr>
      <vt:lpstr>Associative Forecasting Example</vt:lpstr>
      <vt:lpstr>Associative Forecasting Example</vt:lpstr>
      <vt:lpstr>Standard Error of the Estimate</vt:lpstr>
      <vt:lpstr>Standard Error of the Estimate</vt:lpstr>
      <vt:lpstr>Standard Error of the Estimate</vt:lpstr>
      <vt:lpstr>Standard Error of the Estimate</vt:lpstr>
      <vt:lpstr>Correlation</vt:lpstr>
      <vt:lpstr>Correlation Coefficient</vt:lpstr>
      <vt:lpstr>Correlation Coefficient</vt:lpstr>
      <vt:lpstr>Correlation</vt:lpstr>
      <vt:lpstr>Multiple Regression Analysis</vt:lpstr>
      <vt:lpstr>Multiple Regression Analysis</vt:lpstr>
      <vt:lpstr>Monitoring and Controlling Forecasts</vt:lpstr>
      <vt:lpstr>Monitoring and Controlling Forecasts</vt:lpstr>
      <vt:lpstr>Tracking Signal</vt:lpstr>
      <vt:lpstr>Tracking Signal Example</vt:lpstr>
      <vt:lpstr>Tracking Signal Example</vt:lpstr>
      <vt:lpstr>Adaptive Forecasting</vt:lpstr>
      <vt:lpstr>Focus Forecasting</vt:lpstr>
      <vt:lpstr>Forecasting in the Service Sector</vt:lpstr>
      <vt:lpstr>Fast Food Restaurant Forecast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800 ELITE</cp:lastModifiedBy>
  <cp:revision>3</cp:revision>
  <dcterms:created xsi:type="dcterms:W3CDTF">2016-02-10T04:52:08Z</dcterms:created>
  <dcterms:modified xsi:type="dcterms:W3CDTF">2016-08-02T10:53:10Z</dcterms:modified>
</cp:coreProperties>
</file>