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0" r:id="rId4"/>
    <p:sldId id="261" r:id="rId5"/>
    <p:sldId id="276" r:id="rId6"/>
    <p:sldId id="290" r:id="rId7"/>
    <p:sldId id="291" r:id="rId8"/>
    <p:sldId id="292" r:id="rId9"/>
    <p:sldId id="293" r:id="rId10"/>
    <p:sldId id="294" r:id="rId11"/>
    <p:sldId id="295" r:id="rId12"/>
    <p:sldId id="296" r:id="rId13"/>
    <p:sldId id="297" r:id="rId14"/>
    <p:sldId id="298" r:id="rId15"/>
    <p:sldId id="278" r:id="rId16"/>
    <p:sldId id="289" r:id="rId17"/>
    <p:sldId id="299" r:id="rId18"/>
    <p:sldId id="300"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0705B-4E5C-4B88-8849-4E385A43DD81}" type="datetimeFigureOut">
              <a:rPr lang="en-US" smtClean="0"/>
              <a:t>8/31/2016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BDD68-C114-4696-B5B5-0EC4C096A88C}" type="slidenum">
              <a:rPr lang="en-US" smtClean="0"/>
              <a:t>‹#›</a:t>
            </a:fld>
            <a:endParaRPr lang="en-US"/>
          </a:p>
        </p:txBody>
      </p:sp>
    </p:spTree>
    <p:extLst>
      <p:ext uri="{BB962C8B-B14F-4D97-AF65-F5344CB8AC3E}">
        <p14:creationId xmlns:p14="http://schemas.microsoft.com/office/powerpoint/2010/main" val="149508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2D15D5A-1644-4C76-90ED-C78469996EB6}" type="slidenum">
              <a:rPr lang="en-US" altLang="en-US" sz="1200"/>
              <a:pPr/>
              <a:t>2</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2057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A1B3448-F555-4389-873B-1C73CC46082F}" type="slidenum">
              <a:rPr lang="en-US" altLang="en-US" sz="1200"/>
              <a:pPr/>
              <a:t>3</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0901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DE19784-4F70-4226-B4BC-0DFFF07C59FB}" type="slidenum">
              <a:rPr lang="en-US" altLang="en-US" sz="1200"/>
              <a:pPr/>
              <a:t>4</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293819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540CD6-1082-406A-AE0D-D58CE7DC1109}" type="slidenum">
              <a:rPr lang="en-US" altLang="en-US" sz="1200"/>
              <a:pPr/>
              <a:t>19</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Is the HDI enough to measure a country’s level of development?  </a:t>
            </a:r>
          </a:p>
          <a:p>
            <a:pPr eaLnBrk="1" hangingPunct="1"/>
            <a:r>
              <a:rPr lang="en-US" altLang="en-US" smtClean="0">
                <a:latin typeface="Arial" panose="020B0604020202020204" pitchFamily="34" charset="0"/>
                <a:ea typeface="ＭＳ Ｐゴシック" panose="020B0600070205080204" pitchFamily="34" charset="-128"/>
              </a:rPr>
              <a:t>According to the UNDP website, the answer is no, but: http://hdr.undp.org/en/statistics/faq/question,70,en.html</a:t>
            </a:r>
          </a:p>
          <a:p>
            <a:pPr eaLnBrk="1" hangingPunct="1"/>
            <a:endParaRPr lang="en-US" altLang="en-US" smtClean="0">
              <a:latin typeface="Arial" panose="020B0604020202020204" pitchFamily="34" charset="0"/>
              <a:ea typeface="ＭＳ Ｐゴシック" panose="020B0600070205080204" pitchFamily="34" charset="-128"/>
            </a:endParaRPr>
          </a:p>
          <a:p>
            <a:pPr eaLnBrk="1" hangingPunct="1"/>
            <a:r>
              <a:rPr lang="en-US" altLang="en-US" smtClean="0">
                <a:latin typeface="Arial" panose="020B0604020202020204" pitchFamily="34" charset="0"/>
                <a:ea typeface="ＭＳ Ｐゴシック" panose="020B0600070205080204" pitchFamily="34" charset="-128"/>
              </a:rPr>
              <a:t>But HDI is definitely better than GDP.</a:t>
            </a:r>
          </a:p>
          <a:p>
            <a:pPr eaLnBrk="1" hangingPunct="1"/>
            <a:endParaRPr lang="en-US" altLang="en-US" smtClean="0">
              <a:latin typeface="Arial" panose="020B0604020202020204" pitchFamily="34" charset="0"/>
              <a:ea typeface="ＭＳ Ｐゴシック" panose="020B0600070205080204" pitchFamily="34" charset="-128"/>
            </a:endParaRPr>
          </a:p>
          <a:p>
            <a:pPr eaLnBrk="1" hangingPunct="1"/>
            <a:r>
              <a:rPr lang="en-US" altLang="en-US" smtClean="0">
                <a:latin typeface="Arial" panose="020B0604020202020204" pitchFamily="34" charset="0"/>
                <a:ea typeface="ＭＳ Ｐゴシック" panose="020B0600070205080204" pitchFamily="34" charset="-128"/>
              </a:rPr>
              <a:t>http://hdr.undp.org/en/statistics/faq/question,71,en.html</a:t>
            </a:r>
          </a:p>
          <a:p>
            <a:pPr eaLnBrk="1" hangingPunct="1"/>
            <a:endParaRPr lang="en-US" altLang="en-US" smtClean="0">
              <a:latin typeface="Arial" panose="020B0604020202020204" pitchFamily="34" charset="0"/>
              <a:ea typeface="ＭＳ Ｐゴシック" panose="020B0600070205080204" pitchFamily="34" charset="-128"/>
            </a:endParaRPr>
          </a:p>
          <a:p>
            <a:pPr eaLnBrk="1" hangingPunct="1"/>
            <a:r>
              <a:rPr lang="en-US" altLang="en-US" smtClean="0">
                <a:latin typeface="Arial" panose="020B0604020202020204" pitchFamily="34" charset="0"/>
                <a:ea typeface="ＭＳ Ｐゴシック" panose="020B0600070205080204" pitchFamily="34" charset="-128"/>
              </a:rPr>
              <a:t>Ultimately, the concept of human development is much broader than what can be captured in the HDI, or any other composite index.  The HDI, for example, does not reflect political participation or gender inequalities. The HDI and the other composite indices can only offer a broad proxy on some of the key issues of human development.  A fuller picture of a country's level of human development requires analysis of other human development indicators and information.</a:t>
            </a:r>
          </a:p>
          <a:p>
            <a:pPr eaLnBrk="1" hangingPunct="1"/>
            <a:endParaRPr lang="en-US" altLang="en-US" smtClean="0">
              <a:latin typeface="Arial" panose="020B0604020202020204" pitchFamily="34" charset="0"/>
              <a:ea typeface="ＭＳ Ｐゴシック" panose="020B0600070205080204" pitchFamily="34" charset="-128"/>
            </a:endParaRPr>
          </a:p>
          <a:p>
            <a:pPr eaLnBrk="1" hangingPunct="1"/>
            <a:r>
              <a:rPr lang="en-US" altLang="en-US" smtClean="0">
                <a:latin typeface="Arial" panose="020B0604020202020204" pitchFamily="34" charset="0"/>
                <a:ea typeface="ＭＳ Ｐゴシック" panose="020B0600070205080204" pitchFamily="34" charset="-128"/>
              </a:rPr>
              <a:t>It is worth asking students what indicators they would include if they were to create their own human development index (Note: this is one of the exercises that comes at the end of this presentation).  </a:t>
            </a:r>
          </a:p>
        </p:txBody>
      </p:sp>
    </p:spTree>
    <p:extLst>
      <p:ext uri="{BB962C8B-B14F-4D97-AF65-F5344CB8AC3E}">
        <p14:creationId xmlns:p14="http://schemas.microsoft.com/office/powerpoint/2010/main" val="339262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027541-1AC4-440B-9F8C-5C2C61AFFD74}"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145392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027541-1AC4-440B-9F8C-5C2C61AFFD74}"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341893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027541-1AC4-440B-9F8C-5C2C61AFFD74}"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216164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027541-1AC4-440B-9F8C-5C2C61AFFD74}"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4175907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027541-1AC4-440B-9F8C-5C2C61AFFD74}" type="datetimeFigureOut">
              <a:rPr lang="en-US" smtClean="0"/>
              <a:t>8/31/2016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21924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027541-1AC4-440B-9F8C-5C2C61AFFD74}"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219331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027541-1AC4-440B-9F8C-5C2C61AFFD74}" type="datetimeFigureOut">
              <a:rPr lang="en-US" smtClean="0"/>
              <a:t>8/31/2016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337708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27541-1AC4-440B-9F8C-5C2C61AFFD74}" type="datetimeFigureOut">
              <a:rPr lang="en-US" smtClean="0"/>
              <a:t>8/31/2016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267498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27541-1AC4-440B-9F8C-5C2C61AFFD74}" type="datetimeFigureOut">
              <a:rPr lang="en-US" smtClean="0"/>
              <a:t>8/31/2016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56702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27541-1AC4-440B-9F8C-5C2C61AFFD74}"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163868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027541-1AC4-440B-9F8C-5C2C61AFFD74}" type="datetimeFigureOut">
              <a:rPr lang="en-US" smtClean="0"/>
              <a:t>8/31/2016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7C679-016C-4474-96F9-EE3FA732497A}" type="slidenum">
              <a:rPr lang="en-US" smtClean="0"/>
              <a:t>‹#›</a:t>
            </a:fld>
            <a:endParaRPr lang="en-US"/>
          </a:p>
        </p:txBody>
      </p:sp>
    </p:spTree>
    <p:extLst>
      <p:ext uri="{BB962C8B-B14F-4D97-AF65-F5344CB8AC3E}">
        <p14:creationId xmlns:p14="http://schemas.microsoft.com/office/powerpoint/2010/main" val="379199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27541-1AC4-440B-9F8C-5C2C61AFFD74}" type="datetimeFigureOut">
              <a:rPr lang="en-US" smtClean="0"/>
              <a:t>8/31/2016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7C679-016C-4474-96F9-EE3FA732497A}" type="slidenum">
              <a:rPr lang="en-US" smtClean="0"/>
              <a:t>‹#›</a:t>
            </a:fld>
            <a:endParaRPr lang="en-US"/>
          </a:p>
        </p:txBody>
      </p:sp>
    </p:spTree>
    <p:extLst>
      <p:ext uri="{BB962C8B-B14F-4D97-AF65-F5344CB8AC3E}">
        <p14:creationId xmlns:p14="http://schemas.microsoft.com/office/powerpoint/2010/main" val="890144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53047"/>
            <a:ext cx="9144000" cy="856915"/>
          </a:xfrm>
        </p:spPr>
        <p:txBody>
          <a:bodyPr>
            <a:normAutofit/>
          </a:bodyPr>
          <a:lstStyle/>
          <a:p>
            <a:r>
              <a:rPr lang="en-US" sz="4000" dirty="0" smtClean="0"/>
              <a:t>Human Development Index (HDI)</a:t>
            </a:r>
            <a:endParaRPr lang="en-US" sz="40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5815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estimate the Human Development Index</a:t>
            </a:r>
            <a:endParaRPr lang="en-US" dirty="0"/>
          </a:p>
        </p:txBody>
      </p:sp>
      <p:sp>
        <p:nvSpPr>
          <p:cNvPr id="3" name="Content Placeholder 2"/>
          <p:cNvSpPr>
            <a:spLocks noGrp="1"/>
          </p:cNvSpPr>
          <p:nvPr>
            <p:ph idx="1"/>
          </p:nvPr>
        </p:nvSpPr>
        <p:spPr>
          <a:xfrm>
            <a:off x="609600" y="1524000"/>
            <a:ext cx="10972800" cy="5029200"/>
          </a:xfrm>
        </p:spPr>
        <p:txBody>
          <a:bodyPr>
            <a:normAutofit/>
          </a:bodyPr>
          <a:lstStyle/>
          <a:p>
            <a:pPr algn="just">
              <a:lnSpc>
                <a:spcPct val="150000"/>
              </a:lnSpc>
            </a:pPr>
            <a:r>
              <a:rPr lang="en-US" b="1" dirty="0" smtClean="0"/>
              <a:t>Step 1. Creating the dimension indices</a:t>
            </a:r>
            <a:endParaRPr lang="en-US" dirty="0" smtClean="0"/>
          </a:p>
          <a:p>
            <a:pPr algn="just">
              <a:lnSpc>
                <a:spcPct val="150000"/>
              </a:lnSpc>
            </a:pPr>
            <a:r>
              <a:rPr lang="en-US" dirty="0" smtClean="0"/>
              <a:t>Minimum and maximum values (goalposts) are set in order to transform the indicators into indices between 0 and 1. </a:t>
            </a:r>
          </a:p>
          <a:p>
            <a:pPr algn="just">
              <a:lnSpc>
                <a:spcPct val="150000"/>
              </a:lnSpc>
            </a:pPr>
            <a:r>
              <a:rPr lang="en-IN" dirty="0" smtClean="0"/>
              <a:t>These goalposts act as the ‘natural zeroes’ and ‘</a:t>
            </a:r>
            <a:r>
              <a:rPr lang="en-IN" dirty="0" err="1" smtClean="0"/>
              <a:t>aspirational</a:t>
            </a:r>
            <a:r>
              <a:rPr lang="en-IN" dirty="0" smtClean="0"/>
              <a:t> goals’, respectively, from which component indicators are standardized</a:t>
            </a:r>
            <a:endParaRPr lang="en-US" dirty="0"/>
          </a:p>
        </p:txBody>
      </p:sp>
    </p:spTree>
    <p:extLst>
      <p:ext uri="{BB962C8B-B14F-4D97-AF65-F5344CB8AC3E}">
        <p14:creationId xmlns:p14="http://schemas.microsoft.com/office/powerpoint/2010/main" val="641061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68362"/>
          </a:xfrm>
        </p:spPr>
        <p:txBody>
          <a:bodyPr>
            <a:normAutofit/>
          </a:bodyPr>
          <a:lstStyle/>
          <a:p>
            <a:r>
              <a:rPr lang="en-US" sz="2900" dirty="0" smtClean="0"/>
              <a:t>Goal Posts</a:t>
            </a:r>
            <a:endParaRPr lang="en-US" sz="29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1" y="1600201"/>
            <a:ext cx="11379200" cy="3886200"/>
          </a:xfrm>
          <a:prstGeom prst="rect">
            <a:avLst/>
          </a:prstGeom>
          <a:noFill/>
          <a:ln w="9525">
            <a:noFill/>
            <a:miter lim="800000"/>
            <a:headEnd/>
            <a:tailEnd/>
          </a:ln>
        </p:spPr>
      </p:pic>
    </p:spTree>
    <p:extLst>
      <p:ext uri="{BB962C8B-B14F-4D97-AF65-F5344CB8AC3E}">
        <p14:creationId xmlns:p14="http://schemas.microsoft.com/office/powerpoint/2010/main" val="698372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p:spPr>
        <p:txBody>
          <a:bodyPr>
            <a:normAutofit/>
          </a:bodyPr>
          <a:lstStyle/>
          <a:p>
            <a:r>
              <a:rPr lang="en-US" sz="2800" dirty="0" smtClean="0"/>
              <a:t>Goal Posts Contd..</a:t>
            </a:r>
            <a:endParaRPr lang="en-US" sz="2800" dirty="0"/>
          </a:p>
        </p:txBody>
      </p:sp>
      <p:sp>
        <p:nvSpPr>
          <p:cNvPr id="3" name="Content Placeholder 2"/>
          <p:cNvSpPr>
            <a:spLocks noGrp="1"/>
          </p:cNvSpPr>
          <p:nvPr>
            <p:ph idx="1"/>
          </p:nvPr>
        </p:nvSpPr>
        <p:spPr>
          <a:xfrm>
            <a:off x="609600" y="914400"/>
            <a:ext cx="10972800" cy="5791200"/>
          </a:xfrm>
        </p:spPr>
        <p:txBody>
          <a:bodyPr>
            <a:normAutofit lnSpcReduction="10000"/>
          </a:bodyPr>
          <a:lstStyle/>
          <a:p>
            <a:pPr algn="just">
              <a:lnSpc>
                <a:spcPct val="160000"/>
              </a:lnSpc>
            </a:pPr>
            <a:r>
              <a:rPr lang="en-IN" dirty="0" smtClean="0"/>
              <a:t>The justification for placing the natural zero for life expectancy at 20 years is based on historical evidence.</a:t>
            </a:r>
          </a:p>
          <a:p>
            <a:pPr algn="just">
              <a:lnSpc>
                <a:spcPct val="160000"/>
              </a:lnSpc>
            </a:pPr>
            <a:r>
              <a:rPr lang="en-IN" dirty="0" smtClean="0"/>
              <a:t>Societies can subsist without formal education, justifying the education minimum of 0 years. </a:t>
            </a:r>
          </a:p>
          <a:p>
            <a:pPr algn="just">
              <a:lnSpc>
                <a:spcPct val="160000"/>
              </a:lnSpc>
            </a:pPr>
            <a:r>
              <a:rPr lang="en-IN" dirty="0" smtClean="0"/>
              <a:t>The maximum for mean years of schooling, 15, is the projected maximum of this indicator for 2025. </a:t>
            </a:r>
          </a:p>
          <a:p>
            <a:pPr algn="just">
              <a:lnSpc>
                <a:spcPct val="160000"/>
              </a:lnSpc>
            </a:pPr>
            <a:r>
              <a:rPr lang="en-IN" dirty="0" smtClean="0"/>
              <a:t>The maximum for expected years of schooling, 18, is equivalent to achieving a master’s degree in most countries.</a:t>
            </a:r>
            <a:endParaRPr lang="en-US" dirty="0"/>
          </a:p>
        </p:txBody>
      </p:sp>
    </p:spTree>
    <p:extLst>
      <p:ext uri="{BB962C8B-B14F-4D97-AF65-F5344CB8AC3E}">
        <p14:creationId xmlns:p14="http://schemas.microsoft.com/office/powerpoint/2010/main" val="3290617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lstStyle/>
          <a:p>
            <a:r>
              <a:rPr lang="en-US" sz="2800" dirty="0" smtClean="0">
                <a:solidFill>
                  <a:prstClr val="black"/>
                </a:solidFill>
              </a:rPr>
              <a:t>Goal Posts Contd..</a:t>
            </a:r>
            <a:endParaRPr lang="en-IN" dirty="0"/>
          </a:p>
        </p:txBody>
      </p:sp>
      <p:sp>
        <p:nvSpPr>
          <p:cNvPr id="3" name="Content Placeholder 2"/>
          <p:cNvSpPr>
            <a:spLocks noGrp="1"/>
          </p:cNvSpPr>
          <p:nvPr>
            <p:ph idx="1"/>
          </p:nvPr>
        </p:nvSpPr>
        <p:spPr>
          <a:xfrm>
            <a:off x="609600" y="838200"/>
            <a:ext cx="10972800" cy="5791200"/>
          </a:xfrm>
        </p:spPr>
        <p:txBody>
          <a:bodyPr>
            <a:normAutofit fontScale="92500"/>
          </a:bodyPr>
          <a:lstStyle/>
          <a:p>
            <a:pPr algn="just">
              <a:lnSpc>
                <a:spcPct val="170000"/>
              </a:lnSpc>
            </a:pPr>
            <a:r>
              <a:rPr lang="en-IN" dirty="0" smtClean="0"/>
              <a:t>The low minimum value for gross national income (GNI) per capita, $100, is justified by the considerable amount of unmeasured subsistence and nonmarket production in economies close to the minimum, which is not captured in the official data. </a:t>
            </a:r>
          </a:p>
          <a:p>
            <a:pPr algn="just">
              <a:lnSpc>
                <a:spcPct val="170000"/>
              </a:lnSpc>
            </a:pPr>
            <a:r>
              <a:rPr lang="en-IN" dirty="0" smtClean="0"/>
              <a:t>The maximum is set at $75,000 per capita. </a:t>
            </a:r>
          </a:p>
          <a:p>
            <a:pPr algn="just">
              <a:lnSpc>
                <a:spcPct val="170000"/>
              </a:lnSpc>
            </a:pPr>
            <a:r>
              <a:rPr lang="en-IN" dirty="0" err="1" smtClean="0"/>
              <a:t>Kahneman</a:t>
            </a:r>
            <a:r>
              <a:rPr lang="en-IN" dirty="0" smtClean="0"/>
              <a:t> and Deaton (2010) have shown that there is a virtually no gain in human development and well-being from annual income beyond $75,000.</a:t>
            </a:r>
            <a:endParaRPr lang="en-IN" dirty="0"/>
          </a:p>
        </p:txBody>
      </p:sp>
    </p:spTree>
    <p:extLst>
      <p:ext uri="{BB962C8B-B14F-4D97-AF65-F5344CB8AC3E}">
        <p14:creationId xmlns:p14="http://schemas.microsoft.com/office/powerpoint/2010/main" val="3091722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the sub indices are calculated as follows: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pic>
        <p:nvPicPr>
          <p:cNvPr id="4" name="Picture 3"/>
          <p:cNvPicPr/>
          <p:nvPr/>
        </p:nvPicPr>
        <p:blipFill>
          <a:blip r:embed="rId2" cstate="print"/>
          <a:srcRect/>
          <a:stretch>
            <a:fillRect/>
          </a:stretch>
        </p:blipFill>
        <p:spPr bwMode="auto">
          <a:xfrm>
            <a:off x="1219200" y="3048000"/>
            <a:ext cx="9245600" cy="1371600"/>
          </a:xfrm>
          <a:prstGeom prst="rect">
            <a:avLst/>
          </a:prstGeom>
          <a:noFill/>
          <a:ln w="9525">
            <a:noFill/>
            <a:miter lim="800000"/>
            <a:headEnd/>
            <a:tailEnd/>
          </a:ln>
        </p:spPr>
      </p:pic>
    </p:spTree>
    <p:extLst>
      <p:ext uri="{BB962C8B-B14F-4D97-AF65-F5344CB8AC3E}">
        <p14:creationId xmlns:p14="http://schemas.microsoft.com/office/powerpoint/2010/main" val="3193971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HDI calculated?</a:t>
            </a:r>
            <a:endParaRPr lang="en-US" dirty="0"/>
          </a:p>
        </p:txBody>
      </p:sp>
      <p:sp>
        <p:nvSpPr>
          <p:cNvPr id="3" name="Content Placeholder 2"/>
          <p:cNvSpPr>
            <a:spLocks noGrp="1"/>
          </p:cNvSpPr>
          <p:nvPr>
            <p:ph idx="1"/>
          </p:nvPr>
        </p:nvSpPr>
        <p:spPr/>
        <p:txBody>
          <a:bodyPr>
            <a:normAutofit/>
          </a:bodyPr>
          <a:lstStyle/>
          <a:p>
            <a:r>
              <a:rPr lang="en-US" dirty="0" smtClean="0"/>
              <a:t>LEI = Life Expectancy Index</a:t>
            </a:r>
          </a:p>
          <a:p>
            <a:r>
              <a:rPr lang="en-US" dirty="0" smtClean="0"/>
              <a:t>EI = Education Index</a:t>
            </a:r>
          </a:p>
          <a:p>
            <a:r>
              <a:rPr lang="en-US" dirty="0" smtClean="0"/>
              <a:t>II = Income Index</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190" t="67026" r="71161" b="29095"/>
          <a:stretch/>
        </p:blipFill>
        <p:spPr bwMode="auto">
          <a:xfrm>
            <a:off x="2423976" y="3510630"/>
            <a:ext cx="7288169" cy="76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https://encrypted-tbn0.google.com/images?q=tbn:ANd9GcQPCVjMz2FHHdVjAV8nBWkMg_fNz8SKPVQFLMi-ex9w2GdoFZcMHA">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4648200"/>
            <a:ext cx="3804920" cy="2038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23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a:bodyPr>
          <a:lstStyle/>
          <a:p>
            <a:r>
              <a:rPr lang="en-IN" sz="3600" dirty="0" smtClean="0"/>
              <a:t>Formula </a:t>
            </a:r>
            <a:r>
              <a:rPr lang="en-IN" sz="3600" dirty="0" smtClean="0"/>
              <a:t>for HDI calculation</a:t>
            </a:r>
            <a:endParaRPr lang="en-IN" sz="3600" dirty="0"/>
          </a:p>
        </p:txBody>
      </p:sp>
      <p:sp>
        <p:nvSpPr>
          <p:cNvPr id="3" name="Content Placeholder 2"/>
          <p:cNvSpPr>
            <a:spLocks noGrp="1"/>
          </p:cNvSpPr>
          <p:nvPr>
            <p:ph idx="1"/>
          </p:nvPr>
        </p:nvSpPr>
        <p:spPr>
          <a:xfrm>
            <a:off x="838200" y="1493949"/>
            <a:ext cx="10515600" cy="4683014"/>
          </a:xfrm>
        </p:spPr>
        <p:txBody>
          <a:bodyPr>
            <a:normAutofit/>
          </a:bodyPr>
          <a:lstStyle/>
          <a:p>
            <a:r>
              <a:rPr lang="en-IN" sz="2000" dirty="0" smtClean="0"/>
              <a:t>Life Expectancy Index (LEI) = </a:t>
            </a:r>
          </a:p>
          <a:p>
            <a:endParaRPr lang="en-IN" sz="2000" dirty="0" smtClean="0"/>
          </a:p>
          <a:p>
            <a:r>
              <a:rPr lang="en-IN" sz="2000" dirty="0" smtClean="0"/>
              <a:t>Education Index (EI) = (MYSI + EYSI)/2</a:t>
            </a:r>
          </a:p>
          <a:p>
            <a:pPr marL="0" indent="0">
              <a:buNone/>
            </a:pPr>
            <a:r>
              <a:rPr lang="en-IN" sz="2000" dirty="0"/>
              <a:t>	</a:t>
            </a:r>
            <a:r>
              <a:rPr lang="en-IN" sz="2000" dirty="0" smtClean="0"/>
              <a:t>MYSI = MYS/15 </a:t>
            </a:r>
          </a:p>
          <a:p>
            <a:pPr marL="0" indent="0">
              <a:buNone/>
            </a:pPr>
            <a:r>
              <a:rPr lang="en-IN" sz="2000" dirty="0"/>
              <a:t>	</a:t>
            </a:r>
            <a:r>
              <a:rPr lang="en-IN" sz="2000" dirty="0" smtClean="0"/>
              <a:t>EYSI = EYS/18</a:t>
            </a:r>
          </a:p>
          <a:p>
            <a:endParaRPr lang="en-IN" sz="2000" dirty="0" smtClean="0"/>
          </a:p>
          <a:p>
            <a:r>
              <a:rPr lang="en-IN" sz="2000" dirty="0" smtClean="0"/>
              <a:t>Income Index (II) = </a:t>
            </a:r>
          </a:p>
          <a:p>
            <a:endParaRPr lang="en-IN" sz="2000" dirty="0" smtClean="0"/>
          </a:p>
          <a:p>
            <a:endParaRPr lang="en-IN" sz="2000" dirty="0"/>
          </a:p>
          <a:p>
            <a:r>
              <a:rPr lang="en-IN" sz="2000" dirty="0" smtClean="0"/>
              <a:t>Finally</a:t>
            </a:r>
            <a:r>
              <a:rPr lang="en-IN" sz="2000" dirty="0"/>
              <a:t>, the HDI is the </a:t>
            </a:r>
            <a:r>
              <a:rPr lang="en-IN" sz="2000" dirty="0" smtClean="0"/>
              <a:t>geometric mean </a:t>
            </a:r>
            <a:r>
              <a:rPr lang="en-IN" sz="2000" dirty="0"/>
              <a:t>of the previous three normalized indices:</a:t>
            </a:r>
            <a:br>
              <a:rPr lang="en-IN" sz="2000" dirty="0"/>
            </a:br>
            <a:endParaRPr lang="en-IN" sz="2000" dirty="0" smtClean="0"/>
          </a:p>
          <a:p>
            <a:pPr marL="0" indent="0">
              <a:buNone/>
            </a:pPr>
            <a:r>
              <a:rPr lang="en-IN" sz="2000" dirty="0"/>
              <a:t>	</a:t>
            </a: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280136487"/>
              </p:ext>
            </p:extLst>
          </p:nvPr>
        </p:nvGraphicFramePr>
        <p:xfrm>
          <a:off x="2987898" y="5537915"/>
          <a:ext cx="3271233" cy="468495"/>
        </p:xfrm>
        <a:graphic>
          <a:graphicData uri="http://schemas.openxmlformats.org/presentationml/2006/ole">
            <mc:AlternateContent xmlns:mc="http://schemas.openxmlformats.org/markup-compatibility/2006">
              <mc:Choice xmlns:v="urn:schemas-microsoft-com:vml" Requires="v">
                <p:oleObj spid="_x0000_s1067" name="Equation" r:id="rId3" imgW="1206360" imgH="228600" progId="Equation.3">
                  <p:embed/>
                </p:oleObj>
              </mc:Choice>
              <mc:Fallback>
                <p:oleObj name="Equation" r:id="rId3" imgW="1206360" imgH="228600" progId="Equation.3">
                  <p:embed/>
                  <p:pic>
                    <p:nvPicPr>
                      <p:cNvPr id="0" name="Object 1"/>
                      <p:cNvPicPr>
                        <a:picLocks noChangeAspect="1" noChangeArrowheads="1"/>
                      </p:cNvPicPr>
                      <p:nvPr/>
                    </p:nvPicPr>
                    <p:blipFill>
                      <a:blip r:embed="rId4"/>
                      <a:srcRect/>
                      <a:stretch>
                        <a:fillRect/>
                      </a:stretch>
                    </p:blipFill>
                    <p:spPr bwMode="auto">
                      <a:xfrm>
                        <a:off x="2987898" y="5537915"/>
                        <a:ext cx="3271233" cy="468495"/>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2460912268"/>
              </p:ext>
            </p:extLst>
          </p:nvPr>
        </p:nvGraphicFramePr>
        <p:xfrm>
          <a:off x="3400018" y="3850784"/>
          <a:ext cx="2614412" cy="708338"/>
        </p:xfrm>
        <a:graphic>
          <a:graphicData uri="http://schemas.openxmlformats.org/presentationml/2006/ole">
            <mc:AlternateContent xmlns:mc="http://schemas.openxmlformats.org/markup-compatibility/2006">
              <mc:Choice xmlns:v="urn:schemas-microsoft-com:vml" Requires="v">
                <p:oleObj spid="_x0000_s1068" name="Equation" r:id="rId5" imgW="1270000" imgH="419100" progId="Equation.3">
                  <p:embed/>
                </p:oleObj>
              </mc:Choice>
              <mc:Fallback>
                <p:oleObj name="Equation" r:id="rId5" imgW="12700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018" y="3850784"/>
                        <a:ext cx="2614412" cy="708338"/>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p:cNvGraphicFramePr>
            <a:graphicFrameLocks noChangeAspect="1"/>
          </p:cNvGraphicFramePr>
          <p:nvPr>
            <p:extLst>
              <p:ext uri="{D42A27DB-BD31-4B8C-83A1-F6EECF244321}">
                <p14:modId xmlns:p14="http://schemas.microsoft.com/office/powerpoint/2010/main" val="2059383557"/>
              </p:ext>
            </p:extLst>
          </p:nvPr>
        </p:nvGraphicFramePr>
        <p:xfrm>
          <a:off x="4198513" y="1493947"/>
          <a:ext cx="940157" cy="545071"/>
        </p:xfrm>
        <a:graphic>
          <a:graphicData uri="http://schemas.openxmlformats.org/presentationml/2006/ole">
            <mc:AlternateContent xmlns:mc="http://schemas.openxmlformats.org/markup-compatibility/2006">
              <mc:Choice xmlns:v="urn:schemas-microsoft-com:vml" Requires="v">
                <p:oleObj spid="_x0000_s1069" name="Equation" r:id="rId7" imgW="558558" imgH="393529" progId="Equation.3">
                  <p:embed/>
                </p:oleObj>
              </mc:Choice>
              <mc:Fallback>
                <p:oleObj name="Equation" r:id="rId7" imgW="558558"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8513" y="1493947"/>
                        <a:ext cx="940157" cy="545071"/>
                      </a:xfrm>
                      <a:prstGeom prst="rect">
                        <a:avLst/>
                      </a:prstGeom>
                      <a:noFill/>
                    </p:spPr>
                  </p:pic>
                </p:oleObj>
              </mc:Fallback>
            </mc:AlternateContent>
          </a:graphicData>
        </a:graphic>
      </p:graphicFrame>
    </p:spTree>
    <p:extLst>
      <p:ext uri="{BB962C8B-B14F-4D97-AF65-F5344CB8AC3E}">
        <p14:creationId xmlns:p14="http://schemas.microsoft.com/office/powerpoint/2010/main" val="1576588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63562"/>
          </a:xfrm>
        </p:spPr>
        <p:txBody>
          <a:bodyPr>
            <a:normAutofit/>
          </a:bodyPr>
          <a:lstStyle/>
          <a:p>
            <a:r>
              <a:rPr lang="en-US" sz="3000" dirty="0" smtClean="0"/>
              <a:t>Methodology used to express income</a:t>
            </a:r>
            <a:endParaRPr lang="en-US" sz="3000" dirty="0"/>
          </a:p>
        </p:txBody>
      </p:sp>
      <p:sp>
        <p:nvSpPr>
          <p:cNvPr id="3" name="Content Placeholder 2"/>
          <p:cNvSpPr>
            <a:spLocks noGrp="1"/>
          </p:cNvSpPr>
          <p:nvPr>
            <p:ph idx="1"/>
          </p:nvPr>
        </p:nvSpPr>
        <p:spPr>
          <a:xfrm>
            <a:off x="609600" y="914400"/>
            <a:ext cx="10972800" cy="5943600"/>
          </a:xfrm>
        </p:spPr>
        <p:txBody>
          <a:bodyPr>
            <a:normAutofit fontScale="77500" lnSpcReduction="20000"/>
          </a:bodyPr>
          <a:lstStyle/>
          <a:p>
            <a:pPr algn="just">
              <a:lnSpc>
                <a:spcPct val="170000"/>
              </a:lnSpc>
            </a:pPr>
            <a:r>
              <a:rPr lang="en-IN" dirty="0" smtClean="0"/>
              <a:t>The World Bank’s 2014 World Development Indicators database contains estimates of GNI per capita in 2011 purchasing power parity (PPP) terms for many countries. </a:t>
            </a:r>
          </a:p>
          <a:p>
            <a:pPr algn="just">
              <a:lnSpc>
                <a:spcPct val="170000"/>
              </a:lnSpc>
            </a:pPr>
            <a:r>
              <a:rPr lang="en-IN" dirty="0" smtClean="0"/>
              <a:t>For countries missing this indicator, the Human Development Report Office calculates it by converting GNI from current to constant terms using two steps. </a:t>
            </a:r>
          </a:p>
          <a:p>
            <a:pPr algn="just">
              <a:lnSpc>
                <a:spcPct val="170000"/>
              </a:lnSpc>
            </a:pPr>
            <a:r>
              <a:rPr lang="en-IN" dirty="0" smtClean="0"/>
              <a:t>First, the value of nominal GNI per capita is converted into PPP terms for the base year (2011). </a:t>
            </a:r>
          </a:p>
          <a:p>
            <a:pPr algn="just">
              <a:lnSpc>
                <a:spcPct val="170000"/>
              </a:lnSpc>
            </a:pPr>
            <a:r>
              <a:rPr lang="en-IN" dirty="0" smtClean="0"/>
              <a:t>Second, a time series of GNI per capita in 2011 PPP terms is constructed by applying the real growth rates to the GNI per capita in PPP terms for the base year. </a:t>
            </a:r>
          </a:p>
          <a:p>
            <a:pPr algn="just">
              <a:lnSpc>
                <a:spcPct val="170000"/>
              </a:lnSpc>
            </a:pPr>
            <a:r>
              <a:rPr lang="en-IN" dirty="0" smtClean="0"/>
              <a:t>The real growth rate is implied by the ratio of the nominal growth of current GNI per capita in local currency terms to the GDP deflator.</a:t>
            </a:r>
            <a:endParaRPr lang="en-US" dirty="0"/>
          </a:p>
        </p:txBody>
      </p:sp>
    </p:spTree>
    <p:extLst>
      <p:ext uri="{BB962C8B-B14F-4D97-AF65-F5344CB8AC3E}">
        <p14:creationId xmlns:p14="http://schemas.microsoft.com/office/powerpoint/2010/main" val="133508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Purchasing Power Parity (PPP) $</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IN" dirty="0" smtClean="0"/>
              <a:t>Official PPP conversion rates are produced by the International Comparison Program, whose surveys periodically collect thousands of prices of matched goods and services in many countries. </a:t>
            </a:r>
          </a:p>
          <a:p>
            <a:pPr algn="just">
              <a:lnSpc>
                <a:spcPct val="150000"/>
              </a:lnSpc>
            </a:pPr>
            <a:r>
              <a:rPr lang="en-IN" dirty="0" smtClean="0"/>
              <a:t>The last round of this exercise refers to 2011 and covered 180 countries.</a:t>
            </a:r>
            <a:endParaRPr lang="en-US" dirty="0"/>
          </a:p>
        </p:txBody>
      </p:sp>
    </p:spTree>
    <p:extLst>
      <p:ext uri="{BB962C8B-B14F-4D97-AF65-F5344CB8AC3E}">
        <p14:creationId xmlns:p14="http://schemas.microsoft.com/office/powerpoint/2010/main" val="1268393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31751" name="Rectangle 7"/>
          <p:cNvSpPr>
            <a:spLocks noGrp="1" noChangeArrowheads="1"/>
          </p:cNvSpPr>
          <p:nvPr>
            <p:ph type="title"/>
          </p:nvPr>
        </p:nvSpPr>
        <p:spPr>
          <a:xfrm>
            <a:off x="1524000" y="609600"/>
            <a:ext cx="9144000" cy="1143000"/>
          </a:xfrm>
        </p:spPr>
        <p:txBody>
          <a:bodyPr>
            <a:normAutofit fontScale="90000"/>
          </a:bodyPr>
          <a:lstStyle/>
          <a:p>
            <a:pPr algn="ctr" eaLnBrk="1" hangingPunct="1">
              <a:defRPr/>
            </a:pPr>
            <a:r>
              <a:rPr lang="en-US" sz="4000" b="1"/>
              <a:t>Is the HDI Enough to Measure a Country’s Level of Development?</a:t>
            </a:r>
            <a:endParaRPr lang="en-US" smtClean="0"/>
          </a:p>
        </p:txBody>
      </p:sp>
      <p:sp>
        <p:nvSpPr>
          <p:cNvPr id="31752" name="Rectangle 8"/>
          <p:cNvSpPr>
            <a:spLocks noGrp="1" noChangeArrowheads="1"/>
          </p:cNvSpPr>
          <p:nvPr>
            <p:ph type="body" idx="1"/>
          </p:nvPr>
        </p:nvSpPr>
        <p:spPr/>
        <p:txBody>
          <a:bodyPr/>
          <a:lstStyle/>
          <a:p>
            <a:pPr eaLnBrk="1" hangingPunct="1">
              <a:lnSpc>
                <a:spcPct val="90000"/>
              </a:lnSpc>
              <a:defRPr/>
            </a:pPr>
            <a:r>
              <a:rPr lang="en-US" sz="2600" dirty="0"/>
              <a:t>According to the UNDP, the answer is: </a:t>
            </a:r>
          </a:p>
          <a:p>
            <a:pPr eaLnBrk="1" hangingPunct="1">
              <a:lnSpc>
                <a:spcPct val="90000"/>
              </a:lnSpc>
              <a:defRPr/>
            </a:pPr>
            <a:r>
              <a:rPr lang="en-US" sz="2600" dirty="0"/>
              <a:t>“Not at all.” </a:t>
            </a:r>
          </a:p>
          <a:p>
            <a:pPr eaLnBrk="1" hangingPunct="1">
              <a:lnSpc>
                <a:spcPct val="90000"/>
              </a:lnSpc>
              <a:defRPr/>
            </a:pPr>
            <a:r>
              <a:rPr lang="en-US" sz="2600" dirty="0"/>
              <a:t>“The concept of human development is much broader than what can be captured in the HDI, or any other composite indices…”</a:t>
            </a:r>
          </a:p>
          <a:p>
            <a:pPr eaLnBrk="1" hangingPunct="1">
              <a:lnSpc>
                <a:spcPct val="90000"/>
              </a:lnSpc>
              <a:defRPr/>
            </a:pPr>
            <a:r>
              <a:rPr lang="en-US" sz="2600" dirty="0"/>
              <a:t>“The HDI and the other composite indices can only offer a broad proxy on some of the key </a:t>
            </a:r>
            <a:r>
              <a:rPr lang="en-US" sz="2600" dirty="0" smtClean="0"/>
              <a:t>issues </a:t>
            </a:r>
            <a:r>
              <a:rPr lang="en-US" sz="2600" dirty="0"/>
              <a:t>of human development…”</a:t>
            </a:r>
          </a:p>
          <a:p>
            <a:pPr eaLnBrk="1" hangingPunct="1">
              <a:lnSpc>
                <a:spcPct val="90000"/>
              </a:lnSpc>
              <a:defRPr/>
            </a:pPr>
            <a:r>
              <a:rPr lang="en-US" sz="2600" dirty="0"/>
              <a:t>“A fuller picture of a country's level of human development requires analysis of other human development indicators and information.”</a:t>
            </a:r>
            <a:endParaRPr lang="en-US" dirty="0"/>
          </a:p>
        </p:txBody>
      </p:sp>
    </p:spTree>
    <p:extLst>
      <p:ext uri="{BB962C8B-B14F-4D97-AF65-F5344CB8AC3E}">
        <p14:creationId xmlns:p14="http://schemas.microsoft.com/office/powerpoint/2010/main" val="2335171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5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endParaRPr lang="en-US"/>
          </a:p>
        </p:txBody>
      </p:sp>
      <p:sp>
        <p:nvSpPr>
          <p:cNvPr id="7" name="Footer Placeholder 4"/>
          <p:cNvSpPr>
            <a:spLocks noGrp="1"/>
          </p:cNvSpPr>
          <p:nvPr>
            <p:ph type="ftr" sz="quarter" idx="11"/>
          </p:nvPr>
        </p:nvSpPr>
        <p:spPr/>
        <p:txBody>
          <a:bodyPr/>
          <a:lstStyle/>
          <a:p>
            <a:pPr>
              <a:defRPr/>
            </a:pPr>
            <a:endParaRPr lang="en-US"/>
          </a:p>
        </p:txBody>
      </p:sp>
      <p:sp>
        <p:nvSpPr>
          <p:cNvPr id="46084" name="Rectangle 4"/>
          <p:cNvSpPr>
            <a:spLocks noGrp="1" noChangeArrowheads="1"/>
          </p:cNvSpPr>
          <p:nvPr>
            <p:ph type="title"/>
          </p:nvPr>
        </p:nvSpPr>
        <p:spPr>
          <a:xfrm>
            <a:off x="2209800" y="533400"/>
            <a:ext cx="7772400" cy="1143000"/>
          </a:xfrm>
        </p:spPr>
        <p:txBody>
          <a:bodyPr/>
          <a:lstStyle/>
          <a:p>
            <a:pPr algn="ctr" eaLnBrk="1" hangingPunct="1">
              <a:defRPr/>
            </a:pPr>
            <a:r>
              <a:rPr lang="en-US" b="1" smtClean="0"/>
              <a:t>Understanding Indexes</a:t>
            </a:r>
            <a:endParaRPr lang="en-US" smtClean="0"/>
          </a:p>
        </p:txBody>
      </p:sp>
      <p:sp>
        <p:nvSpPr>
          <p:cNvPr id="46085" name="Rectangle 5"/>
          <p:cNvSpPr>
            <a:spLocks noGrp="1" noChangeArrowheads="1"/>
          </p:cNvSpPr>
          <p:nvPr>
            <p:ph type="body" idx="1"/>
          </p:nvPr>
        </p:nvSpPr>
        <p:spPr>
          <a:xfrm>
            <a:off x="1981200" y="2514600"/>
            <a:ext cx="8229600" cy="1447800"/>
          </a:xfrm>
        </p:spPr>
        <p:txBody>
          <a:bodyPr/>
          <a:lstStyle/>
          <a:p>
            <a:pPr eaLnBrk="1" hangingPunct="1">
              <a:lnSpc>
                <a:spcPct val="90000"/>
              </a:lnSpc>
              <a:defRPr/>
            </a:pPr>
            <a:r>
              <a:rPr lang="en-US" b="1"/>
              <a:t>What is an index?</a:t>
            </a:r>
          </a:p>
          <a:p>
            <a:pPr eaLnBrk="1" hangingPunct="1">
              <a:lnSpc>
                <a:spcPct val="90000"/>
              </a:lnSpc>
              <a:defRPr/>
            </a:pPr>
            <a:r>
              <a:rPr lang="en-US"/>
              <a:t>An index is a composite of indicators that produces a single calculation which can then be ranked. </a:t>
            </a:r>
          </a:p>
        </p:txBody>
      </p:sp>
    </p:spTree>
    <p:extLst>
      <p:ext uri="{BB962C8B-B14F-4D97-AF65-F5344CB8AC3E}">
        <p14:creationId xmlns:p14="http://schemas.microsoft.com/office/powerpoint/2010/main" val="4130354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wipe(left)">
                                      <p:cBhvr>
                                        <p:cTn id="7" dur="500"/>
                                        <p:tgtEl>
                                          <p:spTgt spid="460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xEl>
                                              <p:pRg st="1" end="1"/>
                                            </p:txEl>
                                          </p:spTgt>
                                        </p:tgtEl>
                                        <p:attrNameLst>
                                          <p:attrName>style.visibility</p:attrName>
                                        </p:attrNameLst>
                                      </p:cBhvr>
                                      <p:to>
                                        <p:strVal val="visible"/>
                                      </p:to>
                                    </p:set>
                                    <p:animEffect transition="in" filter="wipe(left)">
                                      <p:cBhvr>
                                        <p:cTn id="12" dur="500"/>
                                        <p:tgtEl>
                                          <p:spTgt spid="460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endParaRPr lang="en-US"/>
          </a:p>
        </p:txBody>
      </p:sp>
      <p:sp>
        <p:nvSpPr>
          <p:cNvPr id="9" name="Footer Placeholder 4"/>
          <p:cNvSpPr>
            <a:spLocks noGrp="1"/>
          </p:cNvSpPr>
          <p:nvPr>
            <p:ph type="ftr" sz="quarter" idx="11"/>
          </p:nvPr>
        </p:nvSpPr>
        <p:spPr/>
        <p:txBody>
          <a:bodyPr/>
          <a:lstStyle/>
          <a:p>
            <a:pPr>
              <a:defRPr/>
            </a:pPr>
            <a:endParaRPr lang="en-US"/>
          </a:p>
        </p:txBody>
      </p:sp>
      <p:sp>
        <p:nvSpPr>
          <p:cNvPr id="10244" name="Rectangle 2"/>
          <p:cNvSpPr>
            <a:spLocks noChangeArrowheads="1"/>
          </p:cNvSpPr>
          <p:nvPr/>
        </p:nvSpPr>
        <p:spPr bwMode="auto">
          <a:xfrm>
            <a:off x="2209800" y="2286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The Human Development Index (HDI)</a:t>
            </a:r>
            <a:endParaRPr lang="en-US" altLang="en-US"/>
          </a:p>
        </p:txBody>
      </p:sp>
      <p:sp>
        <p:nvSpPr>
          <p:cNvPr id="10245" name="Rectangle 3"/>
          <p:cNvSpPr>
            <a:spLocks noChangeArrowheads="1"/>
          </p:cNvSpPr>
          <p:nvPr/>
        </p:nvSpPr>
        <p:spPr bwMode="auto">
          <a:xfrm>
            <a:off x="2895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000"/>
              <a:t>…is the best known composite index of social and economic well-being…</a:t>
            </a:r>
          </a:p>
        </p:txBody>
      </p:sp>
      <p:pic>
        <p:nvPicPr>
          <p:cNvPr id="102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914" y="5449888"/>
            <a:ext cx="695325"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5449888"/>
            <a:ext cx="695325"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
            <a:ext cx="69532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2676" y="1"/>
            <a:ext cx="695325"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169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endParaRPr lang="en-US"/>
          </a:p>
        </p:txBody>
      </p:sp>
      <p:sp>
        <p:nvSpPr>
          <p:cNvPr id="8" name="Footer Placeholder 4"/>
          <p:cNvSpPr>
            <a:spLocks noGrp="1"/>
          </p:cNvSpPr>
          <p:nvPr>
            <p:ph type="ftr" sz="quarter" idx="11"/>
          </p:nvPr>
        </p:nvSpPr>
        <p:spPr/>
        <p:txBody>
          <a:bodyPr/>
          <a:lstStyle/>
          <a:p>
            <a:pPr>
              <a:defRPr/>
            </a:pPr>
            <a:endParaRPr lang="en-US"/>
          </a:p>
        </p:txBody>
      </p:sp>
      <p:sp>
        <p:nvSpPr>
          <p:cNvPr id="96258" name="Rectangle 2"/>
          <p:cNvSpPr>
            <a:spLocks noGrp="1" noChangeArrowheads="1"/>
          </p:cNvSpPr>
          <p:nvPr>
            <p:ph type="title"/>
          </p:nvPr>
        </p:nvSpPr>
        <p:spPr>
          <a:xfrm>
            <a:off x="1524000" y="304800"/>
            <a:ext cx="9144000" cy="1143000"/>
          </a:xfrm>
        </p:spPr>
        <p:txBody>
          <a:bodyPr>
            <a:normAutofit fontScale="90000"/>
          </a:bodyPr>
          <a:lstStyle/>
          <a:p>
            <a:pPr algn="ctr" eaLnBrk="1" hangingPunct="1">
              <a:defRPr/>
            </a:pPr>
            <a:r>
              <a:rPr lang="en-US" b="1" smtClean="0"/>
              <a:t>The Concept of </a:t>
            </a:r>
            <a:br>
              <a:rPr lang="en-US" b="1" smtClean="0"/>
            </a:br>
            <a:r>
              <a:rPr lang="en-US" b="1" smtClean="0"/>
              <a:t>Human Development</a:t>
            </a:r>
            <a:endParaRPr lang="en-US" smtClean="0"/>
          </a:p>
        </p:txBody>
      </p:sp>
      <p:pic>
        <p:nvPicPr>
          <p:cNvPr id="112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410200"/>
            <a:ext cx="10287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AutoShape 5"/>
          <p:cNvSpPr>
            <a:spLocks noChangeArrowheads="1"/>
          </p:cNvSpPr>
          <p:nvPr/>
        </p:nvSpPr>
        <p:spPr bwMode="auto">
          <a:xfrm>
            <a:off x="2133600" y="1752600"/>
            <a:ext cx="7848600" cy="4114800"/>
          </a:xfrm>
          <a:prstGeom prst="wedgeEllipseCallout">
            <a:avLst>
              <a:gd name="adj1" fmla="val -45569"/>
              <a:gd name="adj2" fmla="val 43366"/>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96262" name="Text Box 6"/>
          <p:cNvSpPr txBox="1">
            <a:spLocks noChangeArrowheads="1"/>
          </p:cNvSpPr>
          <p:nvPr/>
        </p:nvSpPr>
        <p:spPr bwMode="auto">
          <a:xfrm>
            <a:off x="2819400" y="2343150"/>
            <a:ext cx="65532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altLang="en-US" sz="1800"/>
              <a:t>"The basic purpose of development is to enlarge people's choices. In principle, these choices can be infinite and can change over time. People often value achievements that do not show up at all, or not immediately, in income or growth figures: greater access to knowledge, better nutrition and health services, more secure livelihoods, security against crime and physical violence, satisfying leisure hours, political and cultural freedoms and sense of participation in community activities. The objective of development is to create an enabling environment for people to enjoy long, healthy and creative lives."</a:t>
            </a:r>
            <a:endParaRPr lang="en-US" altLang="en-US"/>
          </a:p>
        </p:txBody>
      </p:sp>
      <p:sp>
        <p:nvSpPr>
          <p:cNvPr id="11272" name="Text Box 8"/>
          <p:cNvSpPr txBox="1">
            <a:spLocks noChangeArrowheads="1"/>
          </p:cNvSpPr>
          <p:nvPr/>
        </p:nvSpPr>
        <p:spPr bwMode="auto">
          <a:xfrm>
            <a:off x="2743200" y="6146801"/>
            <a:ext cx="701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800" b="1" dirty="0" err="1"/>
              <a:t>Mahbub</a:t>
            </a:r>
            <a:r>
              <a:rPr lang="en-US" altLang="en-US" sz="1800" b="1" dirty="0"/>
              <a:t> </a:t>
            </a:r>
            <a:r>
              <a:rPr lang="en-US" altLang="en-US" sz="1800" b="1" dirty="0" err="1"/>
              <a:t>ul</a:t>
            </a:r>
            <a:r>
              <a:rPr lang="en-US" altLang="en-US" sz="1800" b="1" dirty="0"/>
              <a:t> </a:t>
            </a:r>
            <a:r>
              <a:rPr lang="en-US" altLang="en-US" sz="1800" b="1" dirty="0" err="1"/>
              <a:t>Haq</a:t>
            </a:r>
            <a:r>
              <a:rPr lang="en-US" altLang="en-US" sz="1800" b="1" dirty="0"/>
              <a:t> -- Founder of the Human Development Report</a:t>
            </a:r>
            <a:endParaRPr lang="en-US" altLang="en-US" sz="2800" b="1" dirty="0"/>
          </a:p>
        </p:txBody>
      </p:sp>
    </p:spTree>
    <p:extLst>
      <p:ext uri="{BB962C8B-B14F-4D97-AF65-F5344CB8AC3E}">
        <p14:creationId xmlns:p14="http://schemas.microsoft.com/office/powerpoint/2010/main" val="576273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 calcmode="lin" valueType="num">
                                      <p:cBhvr>
                                        <p:cTn id="7" dur="500" decel="50000" fill="hold">
                                          <p:stCondLst>
                                            <p:cond delay="0"/>
                                          </p:stCondLst>
                                        </p:cTn>
                                        <p:tgtEl>
                                          <p:spTgt spid="9626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626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6261"/>
                                        </p:tgtEl>
                                        <p:attrNameLst>
                                          <p:attrName>ppt_w</p:attrName>
                                        </p:attrNameLst>
                                      </p:cBhvr>
                                      <p:tavLst>
                                        <p:tav tm="0">
                                          <p:val>
                                            <p:strVal val="#ppt_w*.05"/>
                                          </p:val>
                                        </p:tav>
                                        <p:tav tm="100000">
                                          <p:val>
                                            <p:strVal val="#ppt_w"/>
                                          </p:val>
                                        </p:tav>
                                      </p:tavLst>
                                    </p:anim>
                                    <p:anim calcmode="lin" valueType="num">
                                      <p:cBhvr>
                                        <p:cTn id="10" dur="1000" fill="hold"/>
                                        <p:tgtEl>
                                          <p:spTgt spid="9626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626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626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626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626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grpId="0" nodeType="clickEffect">
                                  <p:stCondLst>
                                    <p:cond delay="0"/>
                                  </p:stCondLst>
                                  <p:childTnLst>
                                    <p:set>
                                      <p:cBhvr>
                                        <p:cTn id="18" dur="1" fill="hold">
                                          <p:stCondLst>
                                            <p:cond delay="0"/>
                                          </p:stCondLst>
                                        </p:cTn>
                                        <p:tgtEl>
                                          <p:spTgt spid="96262"/>
                                        </p:tgtEl>
                                        <p:attrNameLst>
                                          <p:attrName>style.visibility</p:attrName>
                                        </p:attrNameLst>
                                      </p:cBhvr>
                                      <p:to>
                                        <p:strVal val="visible"/>
                                      </p:to>
                                    </p:set>
                                    <p:anim from="(-#ppt_w/2)" to="(#ppt_x)" calcmode="lin" valueType="num">
                                      <p:cBhvr>
                                        <p:cTn id="19" dur="600" fill="hold">
                                          <p:stCondLst>
                                            <p:cond delay="0"/>
                                          </p:stCondLst>
                                        </p:cTn>
                                        <p:tgtEl>
                                          <p:spTgt spid="96262"/>
                                        </p:tgtEl>
                                        <p:attrNameLst>
                                          <p:attrName>ppt_x</p:attrName>
                                        </p:attrNameLst>
                                      </p:cBhvr>
                                    </p:anim>
                                    <p:anim from="0" to="-1.0" calcmode="lin" valueType="num">
                                      <p:cBhvr>
                                        <p:cTn id="20" dur="200" decel="50000" autoRev="1" fill="hold">
                                          <p:stCondLst>
                                            <p:cond delay="600"/>
                                          </p:stCondLst>
                                        </p:cTn>
                                        <p:tgtEl>
                                          <p:spTgt spid="96262"/>
                                        </p:tgtEl>
                                        <p:attrNameLst>
                                          <p:attrName>xshear</p:attrName>
                                        </p:attrNameLst>
                                      </p:cBhvr>
                                    </p:anim>
                                    <p:animScale>
                                      <p:cBhvr>
                                        <p:cTn id="21" dur="200" decel="100000" autoRev="1" fill="hold">
                                          <p:stCondLst>
                                            <p:cond delay="600"/>
                                          </p:stCondLst>
                                        </p:cTn>
                                        <p:tgtEl>
                                          <p:spTgt spid="96262"/>
                                        </p:tgtEl>
                                      </p:cBhvr>
                                      <p:from x="100000" y="100000"/>
                                      <p:to x="80000" y="100000"/>
                                    </p:animScale>
                                    <p:anim by="(#ppt_h/3+#ppt_w*0.1)" calcmode="lin" valueType="num">
                                      <p:cBhvr additive="sum">
                                        <p:cTn id="22" dur="200" decel="100000" autoRev="1" fill="hold">
                                          <p:stCondLst>
                                            <p:cond delay="600"/>
                                          </p:stCondLst>
                                        </p:cTn>
                                        <p:tgtEl>
                                          <p:spTgt spid="9626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animBg="1"/>
      <p:bldP spid="962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1480800" cy="914400"/>
          </a:xfrm>
        </p:spPr>
        <p:txBody>
          <a:bodyPr>
            <a:normAutofit/>
          </a:bodyPr>
          <a:lstStyle/>
          <a:p>
            <a:r>
              <a:rPr lang="en-US" dirty="0" smtClean="0"/>
              <a:t>Calculating HDI: New Method</a:t>
            </a:r>
            <a:endParaRPr lang="es-VE" dirty="0"/>
          </a:p>
        </p:txBody>
      </p:sp>
      <p:sp>
        <p:nvSpPr>
          <p:cNvPr id="3" name="Content Placeholder 2"/>
          <p:cNvSpPr>
            <a:spLocks noGrp="1"/>
          </p:cNvSpPr>
          <p:nvPr>
            <p:ph idx="1"/>
          </p:nvPr>
        </p:nvSpPr>
        <p:spPr>
          <a:xfrm>
            <a:off x="1117600" y="1371600"/>
            <a:ext cx="10363200" cy="4572000"/>
          </a:xfrm>
        </p:spPr>
        <p:txBody>
          <a:bodyPr/>
          <a:lstStyle/>
          <a:p>
            <a:r>
              <a:rPr lang="en-US" dirty="0"/>
              <a:t> </a:t>
            </a:r>
            <a:r>
              <a:rPr lang="en-US" dirty="0" smtClean="0"/>
              <a:t>Indicator that measures </a:t>
            </a:r>
            <a:r>
              <a:rPr lang="en-US" dirty="0"/>
              <a:t>the overall development of a </a:t>
            </a:r>
            <a:r>
              <a:rPr lang="en-US" dirty="0" smtClean="0"/>
              <a:t>nation; </a:t>
            </a:r>
            <a:r>
              <a:rPr lang="en-US" dirty="0"/>
              <a:t>Life expectancy at birth, </a:t>
            </a:r>
            <a:r>
              <a:rPr lang="en-US" dirty="0" smtClean="0"/>
              <a:t>longevity, Education, Income</a:t>
            </a:r>
          </a:p>
          <a:p>
            <a:r>
              <a:rPr lang="en-US" dirty="0" smtClean="0"/>
              <a:t>It is the statistic </a:t>
            </a:r>
            <a:r>
              <a:rPr lang="en-US" dirty="0"/>
              <a:t>used to rank countries by level of </a:t>
            </a:r>
            <a:r>
              <a:rPr lang="en-US" dirty="0" smtClean="0"/>
              <a:t>standard </a:t>
            </a:r>
            <a:r>
              <a:rPr lang="en-US" dirty="0"/>
              <a:t>of </a:t>
            </a:r>
            <a:r>
              <a:rPr lang="en-US" dirty="0" smtClean="0"/>
              <a:t>living and quality </a:t>
            </a:r>
            <a:r>
              <a:rPr lang="en-US" dirty="0"/>
              <a:t>of </a:t>
            </a:r>
            <a:r>
              <a:rPr lang="en-US" dirty="0" smtClean="0"/>
              <a:t>life.</a:t>
            </a:r>
          </a:p>
          <a:p>
            <a:r>
              <a:rPr lang="en-US" dirty="0" smtClean="0"/>
              <a:t>It goes from </a:t>
            </a:r>
            <a:r>
              <a:rPr lang="en-US" sz="4000" dirty="0" smtClean="0"/>
              <a:t>0 </a:t>
            </a:r>
            <a:r>
              <a:rPr lang="en-US" dirty="0" smtClean="0"/>
              <a:t>to </a:t>
            </a:r>
            <a:r>
              <a:rPr lang="en-US" sz="4000" dirty="0" smtClean="0"/>
              <a:t>1</a:t>
            </a:r>
            <a:r>
              <a:rPr lang="en-US" sz="3200" dirty="0" smtClean="0"/>
              <a:t> ( 1 –most ; 0- worst)</a:t>
            </a:r>
            <a:endParaRPr lang="es-VE" sz="4000" dirty="0"/>
          </a:p>
        </p:txBody>
      </p:sp>
      <p:pic>
        <p:nvPicPr>
          <p:cNvPr id="1026" name="Picture 2" descr="https://encrypted-tbn1.google.com/images?q=tbn:ANd9GcQBLCr2BYibi82XFox92eFgnP1L00n3WkppsGij8CkU6NuFaozj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1" y="4822228"/>
            <a:ext cx="3619500" cy="16859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QSERQSEhMWFRUVGBcWGBQWFxYWFRcXFRgVGh4XExcXGyYgFx0jGRUXIS8gIycqLCwsGx4xNTAqNScrLCkBCQoKDgwOGg8PGiolHyQpLC8pKS8sLCwsLCwsLCwsLS0sLSwsKSwsLCksLC8sLCwqKSwsLCwsLCwsLCwsLCwsL//AABEIAMEBBQMBIgACEQEDEQH/xAAcAAEAAgMBAQEAAAAAAAAAAAAABQYDBAcCAQj/xABPEAACAQIDBgMEBwMEDwkBAAABAgMAEQQSIQUGEyIxQVFhcQcygZEUI0JSYpKhcrHBFlOy0RUkM0NEVGNzdIKDorPC0iU1lKPD4ePw8Rf/xAAZAQEAAwEBAAAAAAAAAAAAAAAAAgMEAQX/xAAqEQEBAAIBAwIFAwUAAAAAAAAAAQIRAxIhMQRBEyJRYfAycbEUQoHB0f/aAAwDAQACEQMRAD8A7fSlKBSlKBSlKBSlKBSlKBSlKBSlKBSlKBSlKBSlKBSlKBSlKBSlKBSlKBSlKBSlKBSlKBSlfGF9KAHF7XF+tu9j/wDlae2cY8UDyRqHZBfKSQLAjMTYE6Lc2AJNrVEbobonBGcmQScRxwzYgpAgskTG/MRc83e/wqyEUELujvC2Ow4xPD4aOTwhmDMyAAZntoDnziwJGgN9amqwkxxJ9mNFHkiKP3CoTaG9icGV8OGkCggTqA0KPqDnINyEOrECwsQTcGwbuK28quUjjkmZTZuHkCqfAvIyqT+EEkXGlfcJt1WcRyI8LtfKsmXntc8jIzKTYE5b3trbQ1q4OERoqL0A69yTqWY9ySSSe5JrBt1iYGA98lRF48W44ZHo4U+gN9L1T8Tu0Xh1NrJSlY8RiVjUu7BVHVmIAHqTVzOyUqv4vedj/cY9P5yW6L39yO2d+3XKNdCajRtSeQgHEMv+bjiUH1Egcj4Gs+fqePH3XY8GeXsuVac+14klWEuokYXVTf8AU2st+wOp7XqB4T/4xN+Yfuy2rRx2zXYs+YSuUKjiARsVsbJxYVVsubWzhx5VXPW8duu6V9NnEfPvLinmaQuYVjVEkjQq6KxaQiW7J6KdPA6Wqb2dveym2IsyfzyC2XzkS5uPxL07gC5qr7KwLYdWu5YZk4iZFDKsQzPlSNby5iWzDVrFW1VtNaBur4e5juQqZkaTKADmRVYmROo+8LfaFjUOTlzxz3PHt9EsMMcsdXy66rAgEG4OoI6EeVfaoO7m8XCA1vAfeUa8M/fj/D4r8RrcNfUcEAg3BFwR0IPcVr4+Sck3FGeFxuq+0pSrEClKUClKUClKUClKUClKUClKUClKUCoza28EeHZFkD2YMxZVzKiqUBLa36uo0B8egvUnWjtnYcOLj4WIjEiZlbKb9VN+3yI7gkHQmgz4HGLNGkqXyuoZbgqbEXF1YXHxrFtXaqYeNpHPugm3jYE9unStsC2gqpbd2eZceg6xqscknb3DNw0OuoMhD6dDFro1ct1Nu4zd0941y4bETnLYHgxlS3DvorFBq8rEjQC4uEHctE7GiachSCqIDFJr74U3KOrASXYjMeIBys1r57jd2nKryyI8scRRFMfFVnjIbMXfKHW7ZVZV1uLMbEHXc2RhWVc7li7Kgu3v5UFlD2+0blj5sR2FZ7b5apJvUY8VtOa5EOHLZTlzSHIDbugAJYeuW/bxqJxuDxEjJJNYZJI8iqLKHMiANYkkm56k6C+gub2m9R42lEZZWLXXBLnkUasZHVsot3sub1ZhbVaYzulydomtq7XWGygZ5HvkjB1NrXZvuoLi7eYGpIBq+NxBZ80jcRxqPuR+US9jqeY3bztoPbuwDSyW40ts1jcKB0RfwqDYeJJPUmvmAw1+Y/D1rDz+oufaeP5WcXDMe98vEeEZ9Tp5mt2HCKuvfxrNVP3r35eGYYLBQ/SMWwvl+xGLAgyG47EG1x2udRfLjjlndRfllMZurhXxnA1JAHidK5vtDBbXSJ8TidpQ4ZEXMyxxhgAPDluSelrnWqvLLtVmwjSOMVK+aWLBSCxVBqs86IVUai4zE2PxFXY+n6v7oqvNr2rtGLwAfUEq2nMO+U3GYd7HUHQjsQahjI+GWQnJHbM2YgcFibsWNyixkk6863NzlOrHR9nW3+NE8E0kpxcbFp0nFnUub/V/5MHoOwt0FquX0fMpBsQbgg6gg9jSZZYX4eU3Pp/wuOOc652rUXcgTIJGmkidwrM0CpG1yB1zK2a3TmBNWbZ2BWGJIkJKooUZjc2Hiait38SVdsMxuFAeInrkvYoSTrka2vgyjtcztetxdFxmWMefn1b1kUpSrUClKUClKUClKUClKUClKUClKUClKUClKUCqXsXaokONxLN9WJ5FBuLBcOojJ080Y+f77PtvHcHDTzfzcUj/AJFJ/hXMPZujNs7Dwv1lld3X7scZVzfsc7ZL/wCdN9b1XyeFvF+pdNm4TkzyqOJI3FYHXK32VH7C2W47gnvW8TX01GbZ2/Hhhqc0hF1jB1PXmb7iaasdPU2FUtkns87w7Y4EdlsZXuEB7W6uw8Fv8TYXF6p2zsMTiIFBNmYtJr74QNLzi3MeMsbX8SfEgxeL3jeWQyZA5bTMWKAKOixjKTlFz1te5PepDdfagfGRKVKkpKPFSbI2jDyQ6Gx61XyWzG6+jVjjjMLvzV1xWDzkG9q2ESwsO1fajdv7wQ4KHjTkqmZVuFLG7eQ9DXlSW9ojbJ3qSrn+82wMbhsa+0tn5ZOIqifDta7BABdCe1hfQggj7QNqv6OCARqCLg+Rqjb+bwBy+DWXhxoufGzjrFEbZYk7cWToB4djereHfVqf5Q5ddPdV5N/U2lIhdDaEoYsApJbE4lr5S72A4SEX/f4V0Tdbd5oA82IYSYqbmlkA0UdoovBF6Dx6+lJb2fS4jD/To74bFLlbDQryiKGMckT9y7DUk9zY6Xq57i70fTsKJGGWVDw5ksRaRQL2B6A3B+Y7Vdza6fk8e/5+fwq4t9XzefZmO7f/AGkMdxNBBwOHl1vnzZi99fC1vjVhw7dqxVkw/Ws+OVuU2uskla+Ik4eIgk0H1gjY/hmGUD4y8L9KtFVHboFo7/z+Gt+0MRFl/wB61W6vU9Jfls+7B6ifNL9itVdrQmThCaMya/Vh1z6deW96rPtEw2LaLNA7cJBeSGKOR8ROSbCNSjKVXW5sQevbQ1/2cTCR40zuDEXzQ4fACDBxuoYMjSyRZ8wa/wBpSTfzrYzuoUpVZ3u3jbDyYWJJsPEZ5MhM3M2oOUrGJEJUvZSwva40tcgLNSobZu1ZuMcPiYgr5S6SxFmhkVSAdWAMTgkHIb6HRmsbTNApSlApSlApSlApSlApSlApSlBA7/8A/deP/wBFn/4bVR90dqDC4aJpxI0jpZEVLgWCyOobRV5pgvM2uSr/AL0TLwDC4DfSc0ABuF5o3LFyBoBGjnztbvVRw2739oRYYSpJLEC8Ug0EmUm7G9wM2cqbE2zA+FVclX8EnVu+GLH73Sup4aiFbasxDSAa3sByIfO7fxqm4naIkDplIEvJxWJZiW5Q0gOpBuBqb2Pbtt7YlvA1ri7IrA9ReRVZWHYjUGoxkBFj3qp7HTjj2xepI2RsjgXtcEG4INx31HTpWTBYwQzwznpG4La2ARgUYnyCOzfCsIXW5JJ0FySTYdB/986+stxauWbmizc068Kht793xjcHLhybFhdCegddVJ8rjXyJrT3I2vxIuAxJeEAAkklo/stc9SPdPfQE9asteTZePL7xTZuarm2zvaQ6Yf6I8ZG0oyuHWJgcrtawlJ6ZbDMf00IpuTu6MRJxnbiwRSFhIf8ADMT9ueQdCiMMsY7Wv41H7w7nzY3EgYmJhPiJGCupvFhcJATa5U2eR79D49ulSeH3C2nh1EWF2naFfdV4xdR1sLhv0IrZeiY/LZLfzt+f6ZZ1W95uRetr7Xiw0TTTOERRck9/JR3J7AVS/ZCGkjxeKKlVxOJd0B8NSSPixH+qa84X2UNLKJdpYyTF21EfMiA/m6eShav2HwyxoqIoVVACqoAUAdAAOlZrccMbjjd2+66TLLLqvbTLWXDjrUVtvaRgjzKAzFlVU1u1zqEA1ZsuYhR1t1HWojZ2Jl6GZ5GLMSwjKPGCWsJcJKFcoLZc0ZudD4tXeHiyy+aGecnZY504k0Edr3kDnyWHnv8AnEY+NS8G3Y3xD4aMM7RreR1A4cbG1o3a/vkG+UXsOtri9cWeaLCY3GZAcRFHMkaLdwOGLi3ds7BGI8Mq9Rc0SDbGPwLCThOIosL9IMTsIo+LOxHExsvWWZzdigAALKNApavV9PhcMO/lg5surLs7cy3BB6HSuXYfZH0DbMECvIuHlBbDxmTEtEmVWDxxxLIVvdg5Z+RQQAt9Rfd2dvR4vDrLHIsluRnRXWNnTRjFn1ZM1wCLg26162nsGOabD4h9HwzOyHlIs6FSGzA27G4sRbrqb6FKTrm+OwQ2ltaeBnbJhAg1XCsvMoLxSIwMjxSBl1vbMh0UqpN6w23IJH4cc0bvryqyk6dbWOtqxbC2CuFV1VmcySPKzNluXkOZrBQAAWJNvM0EhDEFUKvRQABcnQaDU617pSgUpSgUpSgUpSgUpSgUpSgUpSg1do7OSZMr30N1YaMrC/Mp8bEjwIJBBBIqvw7NMOJVHkzDhHgjKECgOOILA6nWHyFtAL1aqjNv4NmRXjF5Im4ir94WKsnUasjMBfTNlPao5TcTwy1VG362Ackk8Q0ZfrBbUMoGWX4WAbyAPY1RoZQyhh0IBHxrtMMyuodTdWFwfEGucb17o/RSZoFH0c3LIABwD1JFv71/RP4fdzvU4+TXa+EBSl6Vxpe8PiGjdZYzldOh8QbXVvFTaxH8QCOibE3kixIsDlkA5om94dLlfvrr7w+NjpXOK+Ml/EEaggkEHxUjUHzGtVcvFORC477uvV9rnWB3wxMZAZllUdQ4s/wdf4qb/rUvgvaXhnzBw0RU2IZojc2B5csl7WI1IFYcvT54+20L2W6vlVpd+oma0cUj/iDQZT/5ub/drxiN55m0jjSP8TEyH8oCj45j6GuTgzvslMbfEbm9GzBKilnUKv8Ae5LmJySLXUEEsCNADWrsbGSRTxR4qIKJL5CWlJiYj6vMkrtw2kCy2ANwFW9s1hGRbUxEZuHWSU3VH4YbEXa/LEXYxpfyQDS7X1NSUmyjHg8RK15jh0d5Gb6zj4hmUyAltWVI4xDmvdVZl6rXpcHF046tYvUTLC7sW7dHaEbxuitd1klLA6MQ8jMsgB1KMpGVuhHSpySMMLMAR4EXHyNcV9n+87LtTiYiQE4peEzdF4l1MYX7q6Mir4uB1OvbK2sFVrC7vYXA4kzxuIBKuRohYJI4YsJGJ1uudu9ufXtWvi9sR4hjmb6hblU6iXLrxH8VFuVeh943uLet6482IiKsORHMwZ8qLC9tXsDe5RhlNgQrG4y6wOEw8rEHCryZ+AOIjO+sRYO9mHCUHKDmBbrop0qrO5XtGnhnHJcs7+37vO3Nr4iKYPeJoisTx4fiRrNDKDeNpCSMscoV0Ns1gSel6tOwN6leBHxMsSSNcsouiJzEZFdzaTLa2cGzWuNCKq2ysFhFDu0Mck8R4FwBaS7iNRDnJKKX0CEnKfHQm14bErfh2yMo1iawYDxAGhX8QuPOnV0+Ij0dXmp6OQMAykEHUEG4I8QR1r1UBu7EOLM0QAhNhZdEaXM5dkA0HVQxHVr9wbz9WS7imzV0Vq43aAjsLF3a+WNbFmt1tcgADS7EgC411FbLG2tRmxVzKcS3WbmUn7MPVFHhy8x/EzeVuuPOIacI0kkiRIoLMscZlcAC5sx94+ifOoDZG3RiZhFHiscCQWBfDQohC2uTmguvUdbVj29vWOFJNLI0OFQfYH1kgblBY6kBrgqq2PS51sNDct2yGSATwtoMuIczK6pmULnu1gCrjlYEHUg31zZeoxl+31XThuvuurNiIteWde4A4coGvTUo56acn8K3MFjUlQOhuDp0III6qynVWB0IOoNRmJ26/wBGSeNAS2hRmsc+q8NbDmYyDJ2HU9qzFOHiEcCwnBWRR04iLmVvXKrqT3ATwFaVKUpSlApSlApSlApSlBXsVF9Hl8IZm0PaOVj7p8BIxuPxEj7Sis5HY9KlsRh1dWR1DKwIZTqCD1BFQE6PhtJLvAPdl1Z4x4TjqQP5zw961ixpzw9408XJ7VT94txCt5MILjUmC4B/2RY2A/AbAdj2qnsbMUYFXX3kYFWHqp1Hr3rtKm4BBuDqCNQQe48a1dobKhnGWaJXA6XGo/ZYaqfMEVW2Y8ljkNeZJAoJJAAFyToAB3Jq9Y32bIbmCZ08EcCRR8bh/mxqKbcHFpIjAQSKroxu7qTlYEjLkt0GnN1ot+NNI3Y2ynaQPJhZJIst1uYlUsSNWSSRSQBfqLa+Qq3RY0KOeF4h+yrAevBLAfGt1sLifswx3/HMR/RjakeBxJHMsKf7R5P04aV1zrxnfbFNg45V5kVwdQSAfiD29RUBi9mFJBHhy0zaXh6ugY2DGQ9F6+/qbGxNrVPJhM0yxSSu+YMSsQESWFtWa5k6kC6sOvSpPCKLnD4NFXKedwv1UZPW5GkknfLe/diLi7z2Qy9RMe8RWydhGNwoYPinGrD3MNG1+YA+lgTq7DoFDZbvhsEiRiJRyKuWx1uLW1v1v3v1rHs3ZqwrlW5JOZ3bV3Y9Wc+OgFhoAAAAABW3V+OOnm8nJeS7r8+b4btnAYswjSM/WQNfXID0HnG1hfwyHqa6zuFvmuOgs5AxEQAlXpcdpVH3WsfQgjtc7G/W6ox2GKLYSpzxMdBnA91jY8rDQ6G2h6gVwzD4mbDTZkvFPHnQhhqL8rJIv2lPrY2BB6GpK3Ytl46OfFBHa5f68pYnMbAxq1r5VSIRtrYFmW3QirZDHGhcLlUls7C+uZ9Ln1t+lc62e646B2wswiMqLHIjFhLEyKAcmVgRmCx3I6hBY66Sm0N31LST4ieQ55IpCqBUXPCwMSotmZiDay5jc62vVcykW3C39ljk3ahbELiCDnS2QBiqL73RFsDcuSb31seoFb2LwEcoAljRwDcBlDWPlcVj2SsghQTG8luY6X+OUAXAsCQACb2ArbqxU+IgAAAAA0AGgAHYCvtKUGDHYfiRSIDYujLfwzAi/wCtYNnSibDrpa65GUdVYDKyeqsCPhW9WliNmXYyRuYnPUixV7Cw4iHRu2os2lr2oKRtvZTmB8M5kR8rIHWJpIZRbKGbKjAAgC63BBvbsabp7JfDIyxLLMzEX+qOGhQgWJRZLZQTdmIzEkmwPSrl9MmjZFlWNlZsnERmU5jci8bAgCw++fSvEO0ppBnhijMZPIzyspZemfKIm0OpGuosdL1l/pcfG7r6L/j1m2dszhxRoxuyEuSALF2zE2BuQMzm1temvW+MS8XEjKbrAGzEajivYBPVUzE/tLR9nyy6TSBU7xxZlLDweQnNbyUL620rfw+HWNQiKFVRYKoAUAdgB0rTJpQyUpSuhSlKBSlKBSlKBWjtva6YaB5nuQo0UWzOx6ItyBcnTU1vVzb2jbSMmJSEe5CoY+cj3/VU/wCIaCDw+38RG7yRuqcRixhy5oFJt7iAgr06gi5JJ1NWjYm+fHZkeCRXVQxMYMqEEkcoUcTS2vJYXFzqL0qsmGxTxSJNEbSRm6nWxuCCrgdVIJBHxGoBELhKnjyZYukxbWhYhRKgY65GIV7fsNZv0rajcEXUgjxBuPmKh5YBtnCSsQYo2R44w6histiryMt9cpugtbTOQeZSKT7MdjRSRzmIxNMrH6qRfqGgIsssYBOubmvYG3IRqGqPw1s577xcdvbWMJzDF4ZA2gjnkEev4WFye+mUnzqEG3pJ5UgE4zSXUcFGC3sSPr51CDp2R7ntVXwOERFIS1izsDYAkMzEE28iKzyx5hbUeYJBBHQqRqCDqCNQa7OOIXltdN2TuWEF5XYk+8iM1m7gSSn6yQC5sLqup5KlzjIMMYsOAIwQFRFQhFAKqByjKgLMqi9rkgVRv5eytFECSrKck7BepYgRMGFymez3GW11bnWwzYzMJQJJJTlDAXEjFcjOBIplaV4zoAcoIItewIBHbZi5JcnTaVyPbvtAxmGkUQzxyxtmCF4wwKoIiCWUqWJEoFwbHLfvWOH2x4oe/DA3pnT/AJmqau9nU9sbXiwsLzzNlRBc+JPZVH2mJsAB1JFcVbDzbXkxePZkhWKPlDaIbFikTEX5shJL6kllsLWA09899JtoGMOojRdBGjFhmN80hJAuctwNNPjW7gWJwuHw0NvrCsxtcZ557CJXA6hIjCdfEHqooKth3s6ShRnjYGzqD0IJSRT9k2sR4HSrpsbe18TtPCFIUw8YlsI0uSQyOhzm+Ug3uLKttL3rX9oO0YGeHC4ZVIwgETTgDM7IMpjv3VTcn8XS1jfX9neD4m08MPuF5T6IjD+k6/MUHe6UpQKUpQKwnGIH4Zdc5FwmYZra65b3toflXzH4xYYnlb3UUsbWvZRfvp89Ko229urJdvosfF0dXI4pES3yP0GZ2ZXygEgABr6gNy3TslvaLhtrZq4hBEXKcyvykBiqkZl9GW6kjsa3wLaVxSLa3EEZkMYKysHxDPJnt7p4q6lMrZSWFvgCSZeDGSrPKoldHTKcySsysHB5wrEqwJVgCy9j2sTG5pzjt7Oq0qC3V282IR0lAEsRAYjRXVhdZFFzYGzAjsVPaxM7U53Qs12KUpRwpSlApSlApSlAJrieOxfGmlm68SRmB8VvZP8AcVB8K65vBjeDhZ5R1SN2HqFNv1tXGoYgqqo6KAB6AWoPMs1mVQLk3J8lA6/MqPjWWtePWVj91VX4m5P6FflWxQTe5+2vo0siEgJOD6CYLZCf2gMnwQVzzdra7YUxTRtY8IxXt7wliKgG/QcTht/q1ZpIwwKkXBFiD3BqryYAxyJCdRnTIfFAy9b/AGlA1+B76BaIkyqFHQAAeg0r1SlB7w2JEUgdlzxnklQk2eFiM407gAMPNQNLmurNh4YVVoVBkcARuxaQ5TbmLsSQig5jrb51yauk+zjaHEwQi74djBa1gFUKyAeIEboPgaDFtbdLC7SdJmLoy3JCEAyI9gpe4NrqgItY2tfwrXPsd2f92b/xE3/VV1CAXsOvXz7a/CsG0ccsMMkzmyxozsTpooJOp9KDgG/GzsPh8VLDhEYCFchLSSSFpCMxsZGNrXVdLag14/sw8LKq/wB1VDdx0jd1K8niQhYAdrqewqKedpbyO3O54jMuozscxte+ma9egP11J7knuaABaujexfAXmxM5GiKkSn8TEsw+Sx/MVzqu3+y3Zhh2dGWADTFpj25XPJe/fhBL0FtpSlApXiYNlOQgNY2JFwD2JFxcX7Xrne9u1pBxMMuIfNoHcHLmKi6xRgdLqbuw6lrDQZRy3Tsm3Rga5Hv9CqYyZnVXdjEUY6MqMtgAw1GUpIdLfreprDo+E2UcXBEsM8gjMl+JlSPiAMxWQnIRGSSSLA6nQVXces2PzytbiKVXKEIa6KQFKFuQcx5y1iTcAi14Z3s1+lmsrWtu7tATZ0ddbKQxsSy/dJ6nIxtc+I73ra2biERZPcVQcyhbDlaNH6dWYFiD+IEdq0MBg3jxio4swRiQCCMjZbG48WA/KamP7GNIRFEvElc5mPfKupYm4sB0AJA1A1vrV57LOSdNWjcLD3lxE2uW0cIuCLlM7m1+tuKBp3BHUGrnVd3K3ffCROr2GdswjU8q9SWPYMxNzbTQdTerFWjGajDld0pSldRKUpQKUpQKUqO2xt6PDZA+ZnkJCRopd2t1Nh7qjuxsNQL3IoNffKJmwOICAseGTlHU5bEgeoBrlkWClb3YZW9I3J/QVedrb+o8ciYc5XVbs0i8gzlFQK1mR8zSrcrnyi9xewNVwu9WCSGOH6IzZI8peSAImZEa+pU5szhRp1z36K1o26SxkvugMC1zKbEfWEagqeVVB0IvowI+FbVYJGihCsssZhkDOp9zhsG54WBY2KEjv0PlWUP00IuLi6stwO63Go1HTxrsu3LNPVfGjBtcA21HkfEeHWvtK64UpSgVc/ZhiPrMTH5RSfFuKv7kFUcYpS2Rbu9ickYaR7C1yEQFja47VefZns+VZJ5XidEdIlUyK0bFlaUtyOAwABXUjufCgv1CKUoOKe13BRLjY1SNEtCGORQhJZ31JW1zy1H7J3VjbZWKxjlxJHJlhIa65csI5g1787v56Vu+1hr7TbyhiH6yH+NbEbkbsadWxJHqBjCP6KUFM2bsafFSrhoWXPKJArNoFKxyPckX7qB071+k8HDkjRLAZVVbA3AsALA2F/lXFPZWgO04/wAMUrj4BU/9Wu40ClK09svIIJTCbSBGK2TiHMBcAJcZielr0G2Gve3bT0qjbG2gMFi8VHitDK5lWW1wVLyFb2uQoV1W/QFXva4vubu4aaGZjIMQqmNpWDcN1eVioZiYwTmsBZRbvp0tLYt8JjBwXZX9CVZWtrlcWKOBrYEMBUMb1TetJeLpJQzpKmZGV0YdQQykH00Nc/3v3YiwyiSGTJzC0JzFwCSWGHdXV41Chjl5gALAAWFTcns2wzNdi5HgeGT+bh5j86qW1MAmGxskUC/UpGpdmzM3E52Kg2t7jRGw18taZeEsP1dqndm7hO2WRsQv1iqWKqzykWJAEskjCwLG3KRqbAXq27K2LFh1KxLYnVmJzOx8XY6m3YdANBYVUvZxtQtJNDfkCK4TtG92zBTfoQ0eg0uD0uavddxk8xzO3eqUpSpIFKUoFKUoFKUoFfmz237WkTa8qo5AEcIsOnu3/wCc/Ov0nX5i9u0ZG2ZT4xwkfkA/gaCowby4lAoWUgLqospCnxUEaVvJv9jQf7vfyKR/wWq9SgsH8uMRe/1d75r5NQS2a4N+Xm10trU1snESYtYXnYvaQ5Bc2S7ZnKg9CxU3todKotXjdA/VwD/KP+iyGgtjYBT3YejuP+asOKwwRGbNISAbDiPqew69zW9UZtjHBTGnUk58vdgmoA/1ynjpfTuA2ItnCwzM5NhcmR9T46GkmBiAJZQQNSXJYWHc5ia2ElGW509dP31rw7wQxyhiyNw7NzG8fEJsglII0DAta490a20IdP3A3X+jx8eRAssgsFtrHH1C+THQt8B9mrdVf2Pv1g8QQi4rDlybKizKzN8NNfIX9asFApSsWJxKxozubKoJJsTYDvYa0HEfacR/ZKa33Y7+uRf4Wrfmitu3H/pDH82Il/i1RvtCxAmxpmjDGN44yGym3um9yOhGU3H4TUniUI3aRWDKTiTowIOmKkYaHsQvyoPHshw98ez/AHIHH53i/wCmuzVyH2NN/bc48YRb4OL/ALxXXqBUPtXeERSoioZBf60qGYxKQcvKisSxa2htpc36XmKhtobpYed5WlUsJUEbx3tGbZ+cqBzPZ7Zje2VbWtUcurXyuzXukcPtBHRJA3K+qluW9/I+laOP2hhXvFJll5heMRmYll191Va5W3hpbtW8MAhjWJwJFChbOA1wBa7XFifhXvC4RIlCRoqIL2VAFUXJJsBoLkk/GpOK3vNtIYXBoYmMSyOqBpCVaNXDNZRLqp5coB92/TSqZs7ECVXNibvICXJYyWYjOSb5g3j4Vc/aJG30ZJVQuIZM7KCAcpSRbjMR0LD51z/bmBGH4YkzEy4WB8+UHLIxkEuSREFgoyHXyrlwmU8u48lwv6Vv9muEu2ImHS4jXUnoSTqeoycI/Or1VD9k28MU8EkMalDEVYoRZlEmYWc9yHjcemXyq+Ux8O5XdKUpXUSlRG8u2vo8WhtJJmWMm1s4UsL39PPx6AmtXduZ2mmMrASFYWMeY5lzLfmQ6JYm1h6nrQWGlKUClKUCua+0j2eYLGYgTzzTpLkVQsWQghSbEhl8z3rpVamL2VFKbyIGNrX1Bt8KDh3/APINn/4xi/yw17X2PbPP+FYoH9iI/ursT7qwH7JHox/jXj+SUH4vzf8AtQfm3ez2cSYeW2F4uJhK5s/DCspuRkKhiWsApzWF79NK8bvbBx7tHEqvh0USESPGRY5WPNfXU8ug73sbV+k/5IQ+L/mH9VZo914APdJ8yx/hag/Ms6bUikyvHO1iCciZlIv2dFI1+daO3eNOysMJPG63BJ4r3BOgUFRlA18b3Nfqk7r4f7h/M39dfP5Lwfdb8xoPyEdnTWsY5beGV/6quW6e4uJ2lGyyy4hQrZhGyM2a499S7DUXt0Nr+Zr9F/yXg+635jWfBbEiibOinNa1ySdPjQcFf2Bzdpn+MH/yV03cnZmOwODeElsU6teMzHhhQR7oJLEqLX699KvlKDlm2J947O6thIUW55FDHL55wxJt4dap8ftD3gRjdOKvQZoIwPWyZT86/QZFeOAv3R8hQflx8NtCWNlaGePUsoiIRcznnaQZhn0LKBoAGPnewNicW6Qp9GmlKRJGwxAiyPIl7PKxYlkF75bX6jMK/QfAX7o+QpwF+6PkKDhHs7mx2E2leaKMYdy6SSBFFkGYqYwpzAFguljpbwuO8q1wCOh1rzwF+6PkK90ClKUHidyFYgXIBIHiQOlc4xG2drlkd0yWJ5IUDKw09/jEE+ViLeBrpVK47LpxXF76YqdGSUuRmKPHngSxVhyNaLNe+l720941M7P3vVpcLLikWMQxGKW7xMvMpBeysTlGVL36XPW1XmXdDCtJxTCuc35uh5uuvnXpt1cMesQPxb+uuaS6okcPh0UciqoOvKAL+enWsteIIQihVFgBYDyr3UkCvLSAXJIFhc37DxNeqrm1d0OO7hpTwpCWkjIQ5zdQFblBZAmcAMTYkG2goNDF7/xlpkROIEyALqJMzAuXKONFCDMO5sPvCo72YYhpGZkJMSKyO7sJZXkJRl4kpF2ypcjKbZZBe5ta1bu7sphF5ZJHZlUOzkc5Uuc5UABW5yNLXAW97CphUA6AD0oPtKUoFKUoFKUoFKUoFKUoFKUoFKUoFKUoFKUoFKUoFKUoFKUoFKUoFKUoFKUoFKUoFKUoFKUoP//Z"/>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pic>
        <p:nvPicPr>
          <p:cNvPr id="1030" name="Picture 6" descr="http://www.rawa.org/temp/runews/data/upimages/cartoon_peter_brookes.jpg">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495800"/>
            <a:ext cx="3259493" cy="204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37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HDI</a:t>
            </a:r>
            <a:endParaRPr lang="en-US" dirty="0"/>
          </a:p>
        </p:txBody>
      </p:sp>
      <p:sp>
        <p:nvSpPr>
          <p:cNvPr id="3" name="Content Placeholder 2"/>
          <p:cNvSpPr>
            <a:spLocks noGrp="1"/>
          </p:cNvSpPr>
          <p:nvPr>
            <p:ph idx="1"/>
          </p:nvPr>
        </p:nvSpPr>
        <p:spPr/>
        <p:txBody>
          <a:bodyPr>
            <a:normAutofit/>
          </a:bodyPr>
          <a:lstStyle/>
          <a:p>
            <a:pPr algn="just"/>
            <a:r>
              <a:rPr lang="en-US" b="1" dirty="0" smtClean="0"/>
              <a:t>Life expectancy at birth:</a:t>
            </a:r>
            <a:r>
              <a:rPr lang="en-US" dirty="0" smtClean="0"/>
              <a:t> Number of years a newborn infant could expect to live if prevailing patterns of age-specific mortality rates at the time of birth stay the same throughout the infant’s life.</a:t>
            </a:r>
          </a:p>
          <a:p>
            <a:pPr algn="just"/>
            <a:r>
              <a:rPr lang="en-US" b="1" dirty="0" smtClean="0"/>
              <a:t>Mean years of schooling</a:t>
            </a:r>
            <a:r>
              <a:rPr lang="en-US" dirty="0" smtClean="0"/>
              <a:t>: Average number of years of education received by people aged 25 and older, converted from education attainment levels using official durations of each level.</a:t>
            </a:r>
          </a:p>
          <a:p>
            <a:pPr algn="just"/>
            <a:r>
              <a:rPr lang="en-US" b="1" dirty="0" smtClean="0"/>
              <a:t>Expected years of schooling</a:t>
            </a:r>
            <a:r>
              <a:rPr lang="en-US" dirty="0" smtClean="0"/>
              <a:t>: Number of years of schooling that a child of school entrance age can expect to receive if prevailing patterns of age-specific enrolment rates persist throughout the child’s life.</a:t>
            </a:r>
            <a:endParaRPr lang="en-US" dirty="0"/>
          </a:p>
        </p:txBody>
      </p:sp>
    </p:spTree>
    <p:extLst>
      <p:ext uri="{BB962C8B-B14F-4D97-AF65-F5344CB8AC3E}">
        <p14:creationId xmlns:p14="http://schemas.microsoft.com/office/powerpoint/2010/main" val="25339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b="1" dirty="0" smtClean="0"/>
              <a:t>Gross national income (GNI) per capita</a:t>
            </a:r>
            <a:r>
              <a:rPr lang="en-US" dirty="0" smtClean="0"/>
              <a:t>: Aggregate income of an economy generated by its production and its ownership of factors of production, less the incomes paid for the use of factors of production owned by the rest of the world, converted to international dollars using purchasing power parity (PPP) rates, divided by midyear population.</a:t>
            </a:r>
          </a:p>
          <a:p>
            <a:pPr algn="just"/>
            <a:endParaRPr lang="en-US" dirty="0"/>
          </a:p>
        </p:txBody>
      </p:sp>
    </p:spTree>
    <p:extLst>
      <p:ext uri="{BB962C8B-B14F-4D97-AF65-F5344CB8AC3E}">
        <p14:creationId xmlns:p14="http://schemas.microsoft.com/office/powerpoint/2010/main" val="379489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gn="just"/>
            <a:r>
              <a:rPr lang="en-US" b="1" dirty="0" smtClean="0"/>
              <a:t>Human Development Index (HDI)</a:t>
            </a:r>
            <a:r>
              <a:rPr lang="en-US" dirty="0" smtClean="0"/>
              <a:t>: A composite index measuring average achievement in three basic dimensions of human development—a long and healthy life, knowledge and a decent standard of living.</a:t>
            </a:r>
            <a:endParaRPr lang="en-US" dirty="0"/>
          </a:p>
        </p:txBody>
      </p:sp>
    </p:spTree>
    <p:extLst>
      <p:ext uri="{BB962C8B-B14F-4D97-AF65-F5344CB8AC3E}">
        <p14:creationId xmlns:p14="http://schemas.microsoft.com/office/powerpoint/2010/main" val="3333481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Calculating Human Development Index</a:t>
            </a:r>
            <a:endParaRPr lang="en-US" dirty="0"/>
          </a:p>
        </p:txBody>
      </p:sp>
      <p:sp>
        <p:nvSpPr>
          <p:cNvPr id="3" name="Content Placeholder 2"/>
          <p:cNvSpPr>
            <a:spLocks noGrp="1"/>
          </p:cNvSpPr>
          <p:nvPr>
            <p:ph idx="1"/>
          </p:nvPr>
        </p:nvSpPr>
        <p:spPr/>
        <p:txBody>
          <a:bodyPr>
            <a:normAutofit/>
          </a:bodyPr>
          <a:lstStyle/>
          <a:p>
            <a:pPr algn="just"/>
            <a:r>
              <a:rPr lang="en-US" dirty="0" smtClean="0"/>
              <a:t>The Human Development Index (HDI) is a summary measure of human development. </a:t>
            </a:r>
          </a:p>
          <a:p>
            <a:pPr algn="just"/>
            <a:r>
              <a:rPr lang="en-US" dirty="0" smtClean="0"/>
              <a:t>It measures the average achievements in a country in three basic dimensions of human development: a long and healthy life, access to knowledge and a decent standard of living. </a:t>
            </a:r>
          </a:p>
          <a:p>
            <a:pPr algn="just"/>
            <a:r>
              <a:rPr lang="en-US" dirty="0" smtClean="0"/>
              <a:t>The HDI is the geometric mean of normalized indices measuring achievements in each dimension.</a:t>
            </a:r>
            <a:endParaRPr lang="en-US" dirty="0"/>
          </a:p>
        </p:txBody>
      </p:sp>
    </p:spTree>
    <p:extLst>
      <p:ext uri="{BB962C8B-B14F-4D97-AF65-F5344CB8AC3E}">
        <p14:creationId xmlns:p14="http://schemas.microsoft.com/office/powerpoint/2010/main" val="4117286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1166</Words>
  <Application>Microsoft Office PowerPoint</Application>
  <PresentationFormat>Widescreen</PresentationFormat>
  <Paragraphs>88</Paragraphs>
  <Slides>19</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ＭＳ Ｐゴシック</vt:lpstr>
      <vt:lpstr>Arial</vt:lpstr>
      <vt:lpstr>Calibri</vt:lpstr>
      <vt:lpstr>Calibri Light</vt:lpstr>
      <vt:lpstr>Office Theme</vt:lpstr>
      <vt:lpstr>Equation</vt:lpstr>
      <vt:lpstr>Human Development Index (HDI)</vt:lpstr>
      <vt:lpstr>Understanding Indexes</vt:lpstr>
      <vt:lpstr>PowerPoint Presentation</vt:lpstr>
      <vt:lpstr>The Concept of  Human Development</vt:lpstr>
      <vt:lpstr>Calculating HDI: New Method</vt:lpstr>
      <vt:lpstr>Components of HDI</vt:lpstr>
      <vt:lpstr>Contd..</vt:lpstr>
      <vt:lpstr>Contd..</vt:lpstr>
      <vt:lpstr>Calculating Human Development Index</vt:lpstr>
      <vt:lpstr>Steps to estimate the Human Development Index</vt:lpstr>
      <vt:lpstr>Goal Posts</vt:lpstr>
      <vt:lpstr>Goal Posts Contd..</vt:lpstr>
      <vt:lpstr>Goal Posts Contd..</vt:lpstr>
      <vt:lpstr>PowerPoint Presentation</vt:lpstr>
      <vt:lpstr>How is the HDI calculated?</vt:lpstr>
      <vt:lpstr>Formula for HDI calculation</vt:lpstr>
      <vt:lpstr>Methodology used to express income</vt:lpstr>
      <vt:lpstr>Purchasing Power Parity (PPP) $</vt:lpstr>
      <vt:lpstr>Is the HDI Enough to Measure a Country’s Level of Development?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Development Index (HDI)</dc:title>
  <dc:creator>HP</dc:creator>
  <cp:lastModifiedBy>800 ELITE</cp:lastModifiedBy>
  <cp:revision>13</cp:revision>
  <dcterms:created xsi:type="dcterms:W3CDTF">2015-09-01T10:51:50Z</dcterms:created>
  <dcterms:modified xsi:type="dcterms:W3CDTF">2016-08-31T05:07:49Z</dcterms:modified>
</cp:coreProperties>
</file>