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EB9B-2B3B-4C4F-A075-FC008BFC37B3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6BDF-91AF-4DDD-BC53-DE231408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A12BB0F-EAB1-466B-B67F-87816FD2F48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458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4582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4219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8879D5C-7E91-4172-84FF-149204DF4F9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4915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0EBBC73-742C-43CB-97F1-21EBE915E64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5074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CD0EC89-8DC4-4201-ABE0-76F8393524B7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2287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77E9388-86B9-48CC-8B44-91B1153F1DD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1059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AC44DCA-54BA-4BEC-BF2D-B9A83FF383B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5606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3785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3EF7FD0-E460-4541-995A-FAD86BC70EBB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6240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1F8DCE2-20A0-4F15-A21C-3FF4E0EC609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09028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5C3492B-7F0E-4A72-9542-BB2279A8FF8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1667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4151949-526F-4B64-AB05-B47A5358C88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5769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D989115-43E9-43DC-88FB-6CFFD152D222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4450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31B65C4-7B30-461C-979A-D43D3E89D26A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902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98D8FE1-69CF-4ADD-980B-2E2D70A5EA3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4141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3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63286"/>
            <a:ext cx="10362259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871" y="1796143"/>
            <a:ext cx="5068240" cy="4299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890" y="1796143"/>
            <a:ext cx="5068241" cy="4299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93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E78CCA9-8B00-449B-9784-CC766F18420B}" type="slidenum">
              <a:rPr lang="en-US" altLang="en-US"/>
              <a:pPr/>
              <a:t>‹#›</a:t>
            </a:fld>
            <a:endParaRPr lang="en-US" altLang="en-US" sz="1393"/>
          </a:p>
        </p:txBody>
      </p:sp>
    </p:spTree>
    <p:extLst>
      <p:ext uri="{BB962C8B-B14F-4D97-AF65-F5344CB8AC3E}">
        <p14:creationId xmlns:p14="http://schemas.microsoft.com/office/powerpoint/2010/main" val="65717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6991-CF7E-4F0B-9463-BF7D00B1022F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6C49-6141-400A-8FD9-5C5B9203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266682" y="3026767"/>
            <a:ext cx="811368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Factors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How Time and Interest Affect Money</a:t>
            </a:r>
            <a:endParaRPr lang="en-US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2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0286" y="244928"/>
            <a:ext cx="6531429" cy="81642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Arithmetic Gradients</a:t>
            </a:r>
            <a:endParaRPr lang="en-US" dirty="0"/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2177143" y="979715"/>
            <a:ext cx="7837714" cy="45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357" b="1"/>
              <a:t>Arithmetic gradients </a:t>
            </a:r>
            <a:r>
              <a:rPr lang="en-US" altLang="en-US" sz="2357" b="1" i="1">
                <a:solidFill>
                  <a:srgbClr val="FF0000"/>
                </a:solidFill>
              </a:rPr>
              <a:t>change</a:t>
            </a:r>
            <a:r>
              <a:rPr lang="en-US" altLang="en-US" sz="2357" b="1"/>
              <a:t> by the </a:t>
            </a:r>
            <a:r>
              <a:rPr lang="en-US" altLang="en-US" sz="2357" b="1" i="1">
                <a:solidFill>
                  <a:srgbClr val="FF0000"/>
                </a:solidFill>
              </a:rPr>
              <a:t>same amount </a:t>
            </a:r>
            <a:r>
              <a:rPr lang="en-US" altLang="en-US" sz="2357" b="1" i="1"/>
              <a:t>e</a:t>
            </a:r>
            <a:r>
              <a:rPr lang="en-US" altLang="en-US" sz="2357" b="1"/>
              <a:t>ach period 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177143" y="1714500"/>
            <a:ext cx="4163786" cy="8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357" b="1"/>
              <a:t>The cash flow diagram for the </a:t>
            </a:r>
            <a:r>
              <a:rPr lang="en-US" altLang="en-US" sz="2357" b="1">
                <a:solidFill>
                  <a:srgbClr val="006600"/>
                </a:solidFill>
              </a:rPr>
              <a:t>P</a:t>
            </a:r>
            <a:r>
              <a:rPr lang="en-US" altLang="en-US" sz="2357" b="1" baseline="-25000">
                <a:solidFill>
                  <a:srgbClr val="006600"/>
                </a:solidFill>
              </a:rPr>
              <a:t>G</a:t>
            </a:r>
            <a:r>
              <a:rPr lang="en-US" altLang="en-US" sz="2357" b="1"/>
              <a:t> </a:t>
            </a:r>
          </a:p>
          <a:p>
            <a:pPr algn="ctr"/>
            <a:r>
              <a:rPr lang="en-US" altLang="en-US" sz="2357" b="1"/>
              <a:t>of an arithmetic gradient is: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95500" y="2612572"/>
            <a:ext cx="4163786" cy="2612571"/>
            <a:chOff x="192" y="1104"/>
            <a:chExt cx="2448" cy="1536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2" y="1104"/>
              <a:ext cx="2448" cy="15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80" y="1728"/>
              <a:ext cx="124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480" y="1344"/>
              <a:ext cx="0" cy="384"/>
            </a:xfrm>
            <a:prstGeom prst="line">
              <a:avLst/>
            </a:prstGeom>
            <a:grpFill/>
            <a:ln w="5715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08" y="1728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96" y="1728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20" y="1680"/>
              <a:ext cx="0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4" y="1757"/>
              <a:ext cx="166" cy="326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0</a:t>
              </a:r>
            </a:p>
            <a:p>
              <a:pPr eaLnBrk="0" hangingPunct="0">
                <a:defRPr/>
              </a:pPr>
              <a:endParaRPr lang="en-US" sz="15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24" y="1488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1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22" y="1495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210" y="1495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3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122" y="1495"/>
              <a:ext cx="168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n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910" y="2023"/>
              <a:ext cx="180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G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170" y="2119"/>
              <a:ext cx="238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2G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84" y="1728"/>
              <a:ext cx="0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498" y="1495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4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453" y="2248"/>
              <a:ext cx="238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3G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16" y="2400"/>
              <a:ext cx="400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(n-1)G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208" y="1728"/>
              <a:ext cx="0" cy="7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88" y="1104"/>
              <a:ext cx="477" cy="24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143" dirty="0"/>
                <a:t>P</a:t>
              </a:r>
              <a:r>
                <a:rPr lang="en-US" sz="2143" b="1" baseline="-25000" dirty="0"/>
                <a:t>G </a:t>
              </a:r>
              <a:r>
                <a:rPr lang="en-US" sz="2143" dirty="0"/>
                <a:t>= ?</a:t>
              </a:r>
            </a:p>
          </p:txBody>
        </p:sp>
      </p:grpSp>
      <p:sp>
        <p:nvSpPr>
          <p:cNvPr id="29" name="Rectangle 28"/>
          <p:cNvSpPr txBox="1">
            <a:spLocks noChangeArrowheads="1"/>
          </p:cNvSpPr>
          <p:nvPr/>
        </p:nvSpPr>
        <p:spPr bwMode="auto">
          <a:xfrm>
            <a:off x="6352835" y="2122714"/>
            <a:ext cx="4000500" cy="236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1929" dirty="0">
                <a:solidFill>
                  <a:schemeClr val="tx1"/>
                </a:solidFill>
              </a:rPr>
              <a:t>G starts between </a:t>
            </a:r>
            <a:r>
              <a:rPr lang="en-US" sz="1929" dirty="0">
                <a:solidFill>
                  <a:srgbClr val="CC0099"/>
                </a:solidFill>
              </a:rPr>
              <a:t>periods 1 and 2</a:t>
            </a:r>
          </a:p>
          <a:p>
            <a:pPr>
              <a:defRPr/>
            </a:pPr>
            <a:r>
              <a:rPr lang="en-US" sz="1929" b="0" dirty="0">
                <a:solidFill>
                  <a:schemeClr val="tx1"/>
                </a:solidFill>
              </a:rPr>
              <a:t>(not between 0 and 1)</a:t>
            </a:r>
          </a:p>
          <a:p>
            <a:pPr>
              <a:defRPr/>
            </a:pPr>
            <a:endParaRPr lang="en-US" sz="1714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929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This is because cash flow in year 1 is usually not equal to G and is handled separately as a </a:t>
            </a:r>
            <a:r>
              <a:rPr lang="en-US" sz="1929" b="0" i="1" dirty="0">
                <a:effectLst/>
                <a:latin typeface="Times New Roman" pitchFamily="18" charset="0"/>
                <a:cs typeface="Times New Roman" pitchFamily="18" charset="0"/>
              </a:rPr>
              <a:t>base amount </a:t>
            </a:r>
          </a:p>
          <a:p>
            <a:pPr>
              <a:defRPr/>
            </a:pPr>
            <a:r>
              <a:rPr lang="en-US" sz="1929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(shown on next slide)</a:t>
            </a:r>
          </a:p>
        </p:txBody>
      </p:sp>
      <p:sp>
        <p:nvSpPr>
          <p:cNvPr id="30" name="Rectangle 28"/>
          <p:cNvSpPr txBox="1">
            <a:spLocks noChangeArrowheads="1"/>
          </p:cNvSpPr>
          <p:nvPr/>
        </p:nvSpPr>
        <p:spPr bwMode="auto">
          <a:xfrm>
            <a:off x="6385152" y="4653643"/>
            <a:ext cx="40005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1929" dirty="0">
                <a:solidFill>
                  <a:schemeClr val="tx1"/>
                </a:solidFill>
              </a:rPr>
              <a:t>Note that P</a:t>
            </a:r>
            <a:r>
              <a:rPr lang="en-US" sz="1929" baseline="-25000" dirty="0">
                <a:solidFill>
                  <a:schemeClr val="tx1"/>
                </a:solidFill>
              </a:rPr>
              <a:t>G</a:t>
            </a:r>
            <a:r>
              <a:rPr lang="en-US" sz="1929" dirty="0">
                <a:solidFill>
                  <a:schemeClr val="tx1"/>
                </a:solidFill>
              </a:rPr>
              <a:t> is</a:t>
            </a:r>
            <a:r>
              <a:rPr lang="en-US" sz="1929" dirty="0">
                <a:solidFill>
                  <a:srgbClr val="FFFF00"/>
                </a:solidFill>
              </a:rPr>
              <a:t> </a:t>
            </a:r>
            <a:r>
              <a:rPr lang="en-US" sz="1929" dirty="0">
                <a:solidFill>
                  <a:schemeClr val="tx1"/>
                </a:solidFill>
              </a:rPr>
              <a:t>located </a:t>
            </a:r>
            <a:r>
              <a:rPr lang="en-US" sz="1929" dirty="0">
                <a:solidFill>
                  <a:srgbClr val="CC0099"/>
                </a:solidFill>
              </a:rPr>
              <a:t>Two</a:t>
            </a:r>
            <a:r>
              <a:rPr lang="en-US" sz="1929" dirty="0">
                <a:solidFill>
                  <a:srgbClr val="FF6600"/>
                </a:solidFill>
              </a:rPr>
              <a:t> </a:t>
            </a:r>
            <a:r>
              <a:rPr lang="en-US" sz="1929" dirty="0">
                <a:solidFill>
                  <a:srgbClr val="CC0099"/>
                </a:solidFill>
              </a:rPr>
              <a:t>Periods Ahead</a:t>
            </a:r>
            <a:r>
              <a:rPr lang="en-US" sz="1929" dirty="0">
                <a:solidFill>
                  <a:schemeClr val="tx1"/>
                </a:solidFill>
              </a:rPr>
              <a:t> of the first change that is equal to G</a:t>
            </a:r>
          </a:p>
        </p:txBody>
      </p:sp>
      <p:sp>
        <p:nvSpPr>
          <p:cNvPr id="14346" name="Rectangle 30"/>
          <p:cNvSpPr>
            <a:spLocks noChangeArrowheads="1"/>
          </p:cNvSpPr>
          <p:nvPr/>
        </p:nvSpPr>
        <p:spPr bwMode="auto">
          <a:xfrm>
            <a:off x="2667000" y="5633358"/>
            <a:ext cx="3194277" cy="68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Standard factor notation is </a:t>
            </a:r>
          </a:p>
          <a:p>
            <a:pPr algn="ctr"/>
            <a:r>
              <a:rPr lang="en-US" altLang="en-US" sz="2143" b="1">
                <a:solidFill>
                  <a:srgbClr val="FF0000"/>
                </a:solidFill>
              </a:rPr>
              <a:t>P</a:t>
            </a:r>
            <a:r>
              <a:rPr lang="en-US" altLang="en-US" sz="2143" b="1" baseline="-25000">
                <a:solidFill>
                  <a:srgbClr val="FF0000"/>
                </a:solidFill>
              </a:rPr>
              <a:t>G</a:t>
            </a:r>
            <a:r>
              <a:rPr lang="en-US" altLang="en-US" sz="2143" b="1">
                <a:solidFill>
                  <a:srgbClr val="FF0000"/>
                </a:solidFill>
              </a:rPr>
              <a:t> = G(P/G,i,n)</a:t>
            </a:r>
          </a:p>
        </p:txBody>
      </p:sp>
      <p:sp>
        <p:nvSpPr>
          <p:cNvPr id="14347" name="Right Arrow 3"/>
          <p:cNvSpPr>
            <a:spLocks noChangeArrowheads="1"/>
          </p:cNvSpPr>
          <p:nvPr/>
        </p:nvSpPr>
        <p:spPr bwMode="auto">
          <a:xfrm rot="-5400000">
            <a:off x="4456339" y="5403737"/>
            <a:ext cx="428625" cy="129268"/>
          </a:xfrm>
          <a:prstGeom prst="rightArrow">
            <a:avLst>
              <a:gd name="adj1" fmla="val 50000"/>
              <a:gd name="adj2" fmla="val 50305"/>
            </a:avLst>
          </a:prstGeom>
          <a:solidFill>
            <a:srgbClr val="33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cxnSp>
        <p:nvCxnSpPr>
          <p:cNvPr id="14348" name="Straight Connector 32"/>
          <p:cNvCxnSpPr>
            <a:cxnSpLocks noChangeShapeType="1"/>
          </p:cNvCxnSpPr>
          <p:nvPr/>
        </p:nvCxnSpPr>
        <p:spPr bwMode="auto">
          <a:xfrm>
            <a:off x="5034643" y="3673929"/>
            <a:ext cx="48985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34"/>
          <p:cNvCxnSpPr>
            <a:cxnSpLocks noChangeShapeType="1"/>
          </p:cNvCxnSpPr>
          <p:nvPr/>
        </p:nvCxnSpPr>
        <p:spPr bwMode="auto">
          <a:xfrm>
            <a:off x="4789714" y="3673929"/>
            <a:ext cx="1632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952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510998"/>
          <p:cNvSpPr>
            <a:spLocks noChangeArrowheads="1"/>
          </p:cNvSpPr>
          <p:nvPr/>
        </p:nvSpPr>
        <p:spPr bwMode="auto">
          <a:xfrm>
            <a:off x="8155782" y="3328648"/>
            <a:ext cx="539183" cy="352084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5363" name="Oval 98"/>
          <p:cNvSpPr>
            <a:spLocks noChangeArrowheads="1"/>
          </p:cNvSpPr>
          <p:nvPr/>
        </p:nvSpPr>
        <p:spPr bwMode="auto">
          <a:xfrm>
            <a:off x="5965032" y="3316741"/>
            <a:ext cx="539183" cy="353786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5364" name="Oval 510997"/>
          <p:cNvSpPr>
            <a:spLocks noChangeArrowheads="1"/>
          </p:cNvSpPr>
          <p:nvPr/>
        </p:nvSpPr>
        <p:spPr bwMode="auto">
          <a:xfrm>
            <a:off x="4498862" y="3286125"/>
            <a:ext cx="578304" cy="39460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764" y="0"/>
            <a:ext cx="7494134" cy="898071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Typical Arithmetic Gradient Cash Flow</a:t>
            </a:r>
          </a:p>
        </p:txBody>
      </p:sp>
      <p:grpSp>
        <p:nvGrpSpPr>
          <p:cNvPr id="15368" name="Group 2"/>
          <p:cNvGrpSpPr>
            <a:grpSpLocks/>
          </p:cNvGrpSpPr>
          <p:nvPr/>
        </p:nvGrpSpPr>
        <p:grpSpPr bwMode="auto">
          <a:xfrm>
            <a:off x="3918857" y="782411"/>
            <a:ext cx="4170589" cy="2258786"/>
            <a:chOff x="1056" y="976"/>
            <a:chExt cx="2801" cy="1552"/>
          </a:xfrm>
        </p:grpSpPr>
        <p:sp>
          <p:nvSpPr>
            <p:cNvPr id="15419" name="Line 5"/>
            <p:cNvSpPr>
              <a:spLocks noChangeShapeType="1"/>
            </p:cNvSpPr>
            <p:nvPr/>
          </p:nvSpPr>
          <p:spPr bwMode="auto">
            <a:xfrm flipV="1">
              <a:off x="1248" y="1225"/>
              <a:ext cx="0" cy="64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20" name="Text Box 7"/>
            <p:cNvSpPr txBox="1">
              <a:spLocks noChangeArrowheads="1"/>
            </p:cNvSpPr>
            <p:nvPr/>
          </p:nvSpPr>
          <p:spPr bwMode="auto">
            <a:xfrm>
              <a:off x="1061" y="976"/>
              <a:ext cx="5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714">
                  <a:solidFill>
                    <a:srgbClr val="FF0000"/>
                  </a:solidFill>
                </a:rPr>
                <a:t>P</a:t>
              </a:r>
              <a:r>
                <a:rPr lang="en-US" altLang="en-US" sz="1714" b="1" baseline="-25000">
                  <a:solidFill>
                    <a:srgbClr val="FF0000"/>
                  </a:solidFill>
                </a:rPr>
                <a:t>T  </a:t>
              </a:r>
              <a:r>
                <a:rPr lang="en-US" altLang="en-US" sz="1714">
                  <a:solidFill>
                    <a:srgbClr val="FF0000"/>
                  </a:solidFill>
                </a:rPr>
                <a:t>= ?</a:t>
              </a:r>
            </a:p>
          </p:txBody>
        </p:sp>
        <p:sp>
          <p:nvSpPr>
            <p:cNvPr id="15421" name="Text Box 8"/>
            <p:cNvSpPr txBox="1">
              <a:spLocks noChangeArrowheads="1"/>
            </p:cNvSpPr>
            <p:nvPr/>
          </p:nvSpPr>
          <p:spPr bwMode="auto">
            <a:xfrm>
              <a:off x="2013" y="1392"/>
              <a:ext cx="65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929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10%</a:t>
              </a:r>
            </a:p>
          </p:txBody>
        </p:sp>
        <p:sp>
          <p:nvSpPr>
            <p:cNvPr id="15422" name="Line 9"/>
            <p:cNvSpPr>
              <a:spLocks noChangeShapeType="1"/>
            </p:cNvSpPr>
            <p:nvPr/>
          </p:nvSpPr>
          <p:spPr bwMode="auto">
            <a:xfrm>
              <a:off x="2594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23" name="Line 10"/>
            <p:cNvSpPr>
              <a:spLocks noChangeShapeType="1"/>
            </p:cNvSpPr>
            <p:nvPr/>
          </p:nvSpPr>
          <p:spPr bwMode="auto">
            <a:xfrm>
              <a:off x="3026" y="1872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24" name="Line 11"/>
            <p:cNvSpPr>
              <a:spLocks noChangeShapeType="1"/>
            </p:cNvSpPr>
            <p:nvPr/>
          </p:nvSpPr>
          <p:spPr bwMode="auto">
            <a:xfrm>
              <a:off x="2162" y="1855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25" name="Line 12"/>
            <p:cNvSpPr>
              <a:spLocks noChangeShapeType="1"/>
            </p:cNvSpPr>
            <p:nvPr/>
          </p:nvSpPr>
          <p:spPr bwMode="auto">
            <a:xfrm>
              <a:off x="1730" y="187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26" name="Line 13"/>
            <p:cNvSpPr>
              <a:spLocks noChangeShapeType="1"/>
            </p:cNvSpPr>
            <p:nvPr/>
          </p:nvSpPr>
          <p:spPr bwMode="auto">
            <a:xfrm>
              <a:off x="3466" y="1872"/>
              <a:ext cx="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27" name="Line 14"/>
            <p:cNvSpPr>
              <a:spLocks noChangeShapeType="1"/>
            </p:cNvSpPr>
            <p:nvPr/>
          </p:nvSpPr>
          <p:spPr bwMode="auto">
            <a:xfrm flipH="1">
              <a:off x="1248" y="1872"/>
              <a:ext cx="2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28" name="Text Box 15"/>
            <p:cNvSpPr txBox="1">
              <a:spLocks noChangeArrowheads="1"/>
            </p:cNvSpPr>
            <p:nvPr/>
          </p:nvSpPr>
          <p:spPr bwMode="auto">
            <a:xfrm>
              <a:off x="1056" y="1661"/>
              <a:ext cx="2801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      </a:t>
              </a:r>
              <a:r>
                <a:rPr lang="en-US" altLang="en-US" sz="1286"/>
                <a:t>0             1                2               3                4               5                                </a:t>
              </a:r>
            </a:p>
          </p:txBody>
        </p:sp>
      </p:grpSp>
      <p:sp>
        <p:nvSpPr>
          <p:cNvPr id="15369" name="TextBox 510981"/>
          <p:cNvSpPr txBox="1">
            <a:spLocks noChangeArrowheads="1"/>
          </p:cNvSpPr>
          <p:nvPr/>
        </p:nvSpPr>
        <p:spPr bwMode="auto">
          <a:xfrm>
            <a:off x="4733585" y="2399960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400</a:t>
            </a:r>
          </a:p>
        </p:txBody>
      </p:sp>
      <p:sp>
        <p:nvSpPr>
          <p:cNvPr id="15370" name="TextBox 41"/>
          <p:cNvSpPr txBox="1">
            <a:spLocks noChangeArrowheads="1"/>
          </p:cNvSpPr>
          <p:nvPr/>
        </p:nvSpPr>
        <p:spPr bwMode="auto">
          <a:xfrm>
            <a:off x="5339103" y="2547938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450</a:t>
            </a:r>
          </a:p>
        </p:txBody>
      </p:sp>
      <p:sp>
        <p:nvSpPr>
          <p:cNvPr id="15371" name="TextBox 42"/>
          <p:cNvSpPr txBox="1">
            <a:spLocks noChangeArrowheads="1"/>
          </p:cNvSpPr>
          <p:nvPr/>
        </p:nvSpPr>
        <p:spPr bwMode="auto">
          <a:xfrm>
            <a:off x="6019460" y="2699318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500</a:t>
            </a:r>
          </a:p>
        </p:txBody>
      </p:sp>
      <p:sp>
        <p:nvSpPr>
          <p:cNvPr id="15372" name="TextBox 43"/>
          <p:cNvSpPr txBox="1">
            <a:spLocks noChangeArrowheads="1"/>
          </p:cNvSpPr>
          <p:nvPr/>
        </p:nvSpPr>
        <p:spPr bwMode="auto">
          <a:xfrm>
            <a:off x="6643688" y="2869407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550</a:t>
            </a:r>
          </a:p>
        </p:txBody>
      </p:sp>
      <p:sp>
        <p:nvSpPr>
          <p:cNvPr id="15373" name="TextBox 44"/>
          <p:cNvSpPr txBox="1">
            <a:spLocks noChangeArrowheads="1"/>
          </p:cNvSpPr>
          <p:nvPr/>
        </p:nvSpPr>
        <p:spPr bwMode="auto">
          <a:xfrm>
            <a:off x="7335951" y="3007179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600</a:t>
            </a:r>
          </a:p>
        </p:txBody>
      </p:sp>
      <p:grpSp>
        <p:nvGrpSpPr>
          <p:cNvPr id="15374" name="Group 2"/>
          <p:cNvGrpSpPr>
            <a:grpSpLocks/>
          </p:cNvGrpSpPr>
          <p:nvPr/>
        </p:nvGrpSpPr>
        <p:grpSpPr bwMode="auto">
          <a:xfrm>
            <a:off x="2190750" y="3898447"/>
            <a:ext cx="3580380" cy="1234848"/>
            <a:chOff x="1056" y="1312"/>
            <a:chExt cx="2644" cy="849"/>
          </a:xfrm>
        </p:grpSpPr>
        <p:sp>
          <p:nvSpPr>
            <p:cNvPr id="15409" name="Line 5"/>
            <p:cNvSpPr>
              <a:spLocks noChangeShapeType="1"/>
            </p:cNvSpPr>
            <p:nvPr/>
          </p:nvSpPr>
          <p:spPr bwMode="auto">
            <a:xfrm flipV="1">
              <a:off x="1248" y="1508"/>
              <a:ext cx="1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10" name="Text Box 7"/>
            <p:cNvSpPr txBox="1">
              <a:spLocks noChangeArrowheads="1"/>
            </p:cNvSpPr>
            <p:nvPr/>
          </p:nvSpPr>
          <p:spPr bwMode="auto">
            <a:xfrm>
              <a:off x="1061" y="1312"/>
              <a:ext cx="52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FF0000"/>
                  </a:solidFill>
                </a:rPr>
                <a:t>P</a:t>
              </a:r>
              <a:r>
                <a:rPr lang="en-US" altLang="en-US" sz="1500" baseline="-25000">
                  <a:solidFill>
                    <a:srgbClr val="FF0000"/>
                  </a:solidFill>
                </a:rPr>
                <a:t>A </a:t>
              </a:r>
              <a:r>
                <a:rPr lang="en-US" altLang="en-US" sz="1500">
                  <a:solidFill>
                    <a:srgbClr val="FF0000"/>
                  </a:solidFill>
                </a:rPr>
                <a:t>= ?</a:t>
              </a:r>
            </a:p>
          </p:txBody>
        </p:sp>
        <p:sp>
          <p:nvSpPr>
            <p:cNvPr id="15411" name="Text Box 8"/>
            <p:cNvSpPr txBox="1">
              <a:spLocks noChangeArrowheads="1"/>
            </p:cNvSpPr>
            <p:nvPr/>
          </p:nvSpPr>
          <p:spPr bwMode="auto">
            <a:xfrm>
              <a:off x="2013" y="1485"/>
              <a:ext cx="5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10%</a:t>
              </a:r>
            </a:p>
          </p:txBody>
        </p:sp>
        <p:sp>
          <p:nvSpPr>
            <p:cNvPr id="15412" name="Line 9"/>
            <p:cNvSpPr>
              <a:spLocks noChangeShapeType="1"/>
            </p:cNvSpPr>
            <p:nvPr/>
          </p:nvSpPr>
          <p:spPr bwMode="auto">
            <a:xfrm>
              <a:off x="2594" y="1872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13" name="Line 10"/>
            <p:cNvSpPr>
              <a:spLocks noChangeShapeType="1"/>
            </p:cNvSpPr>
            <p:nvPr/>
          </p:nvSpPr>
          <p:spPr bwMode="auto">
            <a:xfrm>
              <a:off x="3026" y="1872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14" name="Line 11"/>
            <p:cNvSpPr>
              <a:spLocks noChangeShapeType="1"/>
            </p:cNvSpPr>
            <p:nvPr/>
          </p:nvSpPr>
          <p:spPr bwMode="auto">
            <a:xfrm>
              <a:off x="2162" y="1855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15" name="Line 12"/>
            <p:cNvSpPr>
              <a:spLocks noChangeShapeType="1"/>
            </p:cNvSpPr>
            <p:nvPr/>
          </p:nvSpPr>
          <p:spPr bwMode="auto">
            <a:xfrm>
              <a:off x="1730" y="187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16" name="Line 13"/>
            <p:cNvSpPr>
              <a:spLocks noChangeShapeType="1"/>
            </p:cNvSpPr>
            <p:nvPr/>
          </p:nvSpPr>
          <p:spPr bwMode="auto">
            <a:xfrm>
              <a:off x="3466" y="1872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17" name="Line 14"/>
            <p:cNvSpPr>
              <a:spLocks noChangeShapeType="1"/>
            </p:cNvSpPr>
            <p:nvPr/>
          </p:nvSpPr>
          <p:spPr bwMode="auto">
            <a:xfrm flipH="1">
              <a:off x="1248" y="1872"/>
              <a:ext cx="2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18" name="Text Box 15"/>
            <p:cNvSpPr txBox="1">
              <a:spLocks noChangeArrowheads="1"/>
            </p:cNvSpPr>
            <p:nvPr/>
          </p:nvSpPr>
          <p:spPr bwMode="auto">
            <a:xfrm>
              <a:off x="1056" y="1661"/>
              <a:ext cx="264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      </a:t>
              </a:r>
              <a:r>
                <a:rPr lang="en-US" altLang="en-US" sz="1286"/>
                <a:t>0           1              2              3              4             5                                </a:t>
              </a:r>
            </a:p>
          </p:txBody>
        </p:sp>
      </p:grpSp>
      <p:sp>
        <p:nvSpPr>
          <p:cNvPr id="15375" name="TextBox 59"/>
          <p:cNvSpPr txBox="1">
            <a:spLocks noChangeArrowheads="1"/>
          </p:cNvSpPr>
          <p:nvPr/>
        </p:nvSpPr>
        <p:spPr bwMode="auto">
          <a:xfrm>
            <a:off x="2883014" y="5114585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400</a:t>
            </a:r>
          </a:p>
        </p:txBody>
      </p:sp>
      <p:sp>
        <p:nvSpPr>
          <p:cNvPr id="15376" name="TextBox 60"/>
          <p:cNvSpPr txBox="1">
            <a:spLocks noChangeArrowheads="1"/>
          </p:cNvSpPr>
          <p:nvPr/>
        </p:nvSpPr>
        <p:spPr bwMode="auto">
          <a:xfrm>
            <a:off x="3502139" y="5112884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400</a:t>
            </a:r>
          </a:p>
        </p:txBody>
      </p:sp>
      <p:sp>
        <p:nvSpPr>
          <p:cNvPr id="15377" name="TextBox 61"/>
          <p:cNvSpPr txBox="1">
            <a:spLocks noChangeArrowheads="1"/>
          </p:cNvSpPr>
          <p:nvPr/>
        </p:nvSpPr>
        <p:spPr bwMode="auto">
          <a:xfrm>
            <a:off x="4061732" y="5123089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400</a:t>
            </a:r>
          </a:p>
        </p:txBody>
      </p:sp>
      <p:sp>
        <p:nvSpPr>
          <p:cNvPr id="15378" name="TextBox 62"/>
          <p:cNvSpPr txBox="1">
            <a:spLocks noChangeArrowheads="1"/>
          </p:cNvSpPr>
          <p:nvPr/>
        </p:nvSpPr>
        <p:spPr bwMode="auto">
          <a:xfrm>
            <a:off x="4626429" y="5126491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400</a:t>
            </a:r>
          </a:p>
        </p:txBody>
      </p:sp>
      <p:sp>
        <p:nvSpPr>
          <p:cNvPr id="15379" name="TextBox 63"/>
          <p:cNvSpPr txBox="1">
            <a:spLocks noChangeArrowheads="1"/>
          </p:cNvSpPr>
          <p:nvPr/>
        </p:nvSpPr>
        <p:spPr bwMode="auto">
          <a:xfrm>
            <a:off x="5242152" y="5134996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400</a:t>
            </a:r>
          </a:p>
        </p:txBody>
      </p:sp>
      <p:grpSp>
        <p:nvGrpSpPr>
          <p:cNvPr id="15380" name="Group 2"/>
          <p:cNvGrpSpPr>
            <a:grpSpLocks/>
          </p:cNvGrpSpPr>
          <p:nvPr/>
        </p:nvGrpSpPr>
        <p:grpSpPr bwMode="auto">
          <a:xfrm>
            <a:off x="6264390" y="3905250"/>
            <a:ext cx="3668825" cy="1843768"/>
            <a:chOff x="1056" y="1261"/>
            <a:chExt cx="2614" cy="1267"/>
          </a:xfrm>
        </p:grpSpPr>
        <p:sp>
          <p:nvSpPr>
            <p:cNvPr id="15400" name="Line 5"/>
            <p:cNvSpPr>
              <a:spLocks noChangeShapeType="1"/>
            </p:cNvSpPr>
            <p:nvPr/>
          </p:nvSpPr>
          <p:spPr bwMode="auto">
            <a:xfrm flipV="1">
              <a:off x="1248" y="1452"/>
              <a:ext cx="0" cy="4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01" name="Text Box 7"/>
            <p:cNvSpPr txBox="1">
              <a:spLocks noChangeArrowheads="1"/>
            </p:cNvSpPr>
            <p:nvPr/>
          </p:nvSpPr>
          <p:spPr bwMode="auto">
            <a:xfrm>
              <a:off x="1062" y="1261"/>
              <a:ext cx="51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FF0000"/>
                  </a:solidFill>
                </a:rPr>
                <a:t>P</a:t>
              </a:r>
              <a:r>
                <a:rPr lang="en-US" altLang="en-US" sz="1500" baseline="-25000">
                  <a:solidFill>
                    <a:srgbClr val="FF0000"/>
                  </a:solidFill>
                </a:rPr>
                <a:t>G </a:t>
              </a:r>
              <a:r>
                <a:rPr lang="en-US" altLang="en-US" sz="1500">
                  <a:solidFill>
                    <a:srgbClr val="FF0000"/>
                  </a:solidFill>
                </a:rPr>
                <a:t>= ?</a:t>
              </a:r>
            </a:p>
          </p:txBody>
        </p:sp>
        <p:sp>
          <p:nvSpPr>
            <p:cNvPr id="15402" name="Text Box 8"/>
            <p:cNvSpPr txBox="1">
              <a:spLocks noChangeArrowheads="1"/>
            </p:cNvSpPr>
            <p:nvPr/>
          </p:nvSpPr>
          <p:spPr bwMode="auto">
            <a:xfrm>
              <a:off x="2029" y="1464"/>
              <a:ext cx="50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10%</a:t>
              </a:r>
            </a:p>
          </p:txBody>
        </p:sp>
        <p:sp>
          <p:nvSpPr>
            <p:cNvPr id="15403" name="Line 9"/>
            <p:cNvSpPr>
              <a:spLocks noChangeShapeType="1"/>
            </p:cNvSpPr>
            <p:nvPr/>
          </p:nvSpPr>
          <p:spPr bwMode="auto">
            <a:xfrm>
              <a:off x="2594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04" name="Line 10"/>
            <p:cNvSpPr>
              <a:spLocks noChangeShapeType="1"/>
            </p:cNvSpPr>
            <p:nvPr/>
          </p:nvSpPr>
          <p:spPr bwMode="auto">
            <a:xfrm>
              <a:off x="3026" y="1872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05" name="Line 11"/>
            <p:cNvSpPr>
              <a:spLocks noChangeShapeType="1"/>
            </p:cNvSpPr>
            <p:nvPr/>
          </p:nvSpPr>
          <p:spPr bwMode="auto">
            <a:xfrm>
              <a:off x="2162" y="1855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06" name="Line 13"/>
            <p:cNvSpPr>
              <a:spLocks noChangeShapeType="1"/>
            </p:cNvSpPr>
            <p:nvPr/>
          </p:nvSpPr>
          <p:spPr bwMode="auto">
            <a:xfrm>
              <a:off x="3466" y="1872"/>
              <a:ext cx="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07" name="Line 14"/>
            <p:cNvSpPr>
              <a:spLocks noChangeShapeType="1"/>
            </p:cNvSpPr>
            <p:nvPr/>
          </p:nvSpPr>
          <p:spPr bwMode="auto">
            <a:xfrm flipH="1">
              <a:off x="1248" y="1872"/>
              <a:ext cx="2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1056" y="1661"/>
              <a:ext cx="261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      </a:t>
              </a:r>
              <a:r>
                <a:rPr lang="en-US" altLang="en-US" sz="1286"/>
                <a:t>0           1                2              3              4              5                                </a:t>
              </a:r>
            </a:p>
          </p:txBody>
        </p:sp>
      </p:grpSp>
      <p:sp>
        <p:nvSpPr>
          <p:cNvPr id="15381" name="TextBox 76"/>
          <p:cNvSpPr txBox="1">
            <a:spLocks noChangeArrowheads="1"/>
          </p:cNvSpPr>
          <p:nvPr/>
        </p:nvSpPr>
        <p:spPr bwMode="auto">
          <a:xfrm>
            <a:off x="7642112" y="5233648"/>
            <a:ext cx="335348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50</a:t>
            </a:r>
          </a:p>
        </p:txBody>
      </p:sp>
      <p:sp>
        <p:nvSpPr>
          <p:cNvPr id="15382" name="TextBox 77"/>
          <p:cNvSpPr txBox="1">
            <a:spLocks noChangeArrowheads="1"/>
          </p:cNvSpPr>
          <p:nvPr/>
        </p:nvSpPr>
        <p:spPr bwMode="auto">
          <a:xfrm>
            <a:off x="8210210" y="5407139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100</a:t>
            </a:r>
          </a:p>
        </p:txBody>
      </p:sp>
      <p:sp>
        <p:nvSpPr>
          <p:cNvPr id="15383" name="TextBox 78"/>
          <p:cNvSpPr txBox="1">
            <a:spLocks noChangeArrowheads="1"/>
          </p:cNvSpPr>
          <p:nvPr/>
        </p:nvSpPr>
        <p:spPr bwMode="auto">
          <a:xfrm>
            <a:off x="8817429" y="5555116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150</a:t>
            </a:r>
          </a:p>
        </p:txBody>
      </p:sp>
      <p:sp>
        <p:nvSpPr>
          <p:cNvPr id="15384" name="TextBox 79"/>
          <p:cNvSpPr txBox="1">
            <a:spLocks noChangeArrowheads="1"/>
          </p:cNvSpPr>
          <p:nvPr/>
        </p:nvSpPr>
        <p:spPr bwMode="auto">
          <a:xfrm>
            <a:off x="9439955" y="5703094"/>
            <a:ext cx="41069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200</a:t>
            </a:r>
          </a:p>
        </p:txBody>
      </p:sp>
      <p:sp>
        <p:nvSpPr>
          <p:cNvPr id="15385" name="TextBox 510985"/>
          <p:cNvSpPr txBox="1">
            <a:spLocks noChangeArrowheads="1"/>
          </p:cNvSpPr>
          <p:nvPr/>
        </p:nvSpPr>
        <p:spPr bwMode="auto">
          <a:xfrm>
            <a:off x="5796643" y="4390006"/>
            <a:ext cx="421910" cy="68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3857"/>
              <a:t>+</a:t>
            </a:r>
          </a:p>
        </p:txBody>
      </p:sp>
      <p:sp>
        <p:nvSpPr>
          <p:cNvPr id="15386" name="TextBox 510986"/>
          <p:cNvSpPr txBox="1">
            <a:spLocks noChangeArrowheads="1"/>
          </p:cNvSpPr>
          <p:nvPr/>
        </p:nvSpPr>
        <p:spPr bwMode="auto">
          <a:xfrm>
            <a:off x="4486956" y="3274220"/>
            <a:ext cx="503855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This diagram =   this   </a:t>
            </a:r>
            <a:r>
              <a:rPr lang="en-US" altLang="en-US" sz="1929" i="1"/>
              <a:t>base amount </a:t>
            </a:r>
            <a:r>
              <a:rPr lang="en-US" altLang="en-US" sz="1929"/>
              <a:t>plus  this  gradient</a:t>
            </a:r>
          </a:p>
        </p:txBody>
      </p:sp>
      <p:cxnSp>
        <p:nvCxnSpPr>
          <p:cNvPr id="15387" name="Straight Connector 510989"/>
          <p:cNvCxnSpPr>
            <a:cxnSpLocks noChangeShapeType="1"/>
          </p:cNvCxnSpPr>
          <p:nvPr/>
        </p:nvCxnSpPr>
        <p:spPr bwMode="auto">
          <a:xfrm>
            <a:off x="7157357" y="4769304"/>
            <a:ext cx="0" cy="493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8" name="Right Arrow 510993"/>
          <p:cNvSpPr>
            <a:spLocks noChangeArrowheads="1"/>
          </p:cNvSpPr>
          <p:nvPr/>
        </p:nvSpPr>
        <p:spPr bwMode="auto">
          <a:xfrm rot="-2443876">
            <a:off x="4835639" y="2978265"/>
            <a:ext cx="612321" cy="248330"/>
          </a:xfrm>
          <a:prstGeom prst="rightArrow">
            <a:avLst>
              <a:gd name="adj1" fmla="val 50000"/>
              <a:gd name="adj2" fmla="val 5017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5389" name="Right Arrow 89"/>
          <p:cNvSpPr>
            <a:spLocks noChangeArrowheads="1"/>
          </p:cNvSpPr>
          <p:nvPr/>
        </p:nvSpPr>
        <p:spPr bwMode="auto">
          <a:xfrm rot="8461070">
            <a:off x="5148604" y="3813402"/>
            <a:ext cx="1037545" cy="241527"/>
          </a:xfrm>
          <a:prstGeom prst="rightArrow">
            <a:avLst>
              <a:gd name="adj1" fmla="val 50000"/>
              <a:gd name="adj2" fmla="val 5031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5390" name="Right Arrow 90"/>
          <p:cNvSpPr>
            <a:spLocks noChangeArrowheads="1"/>
          </p:cNvSpPr>
          <p:nvPr/>
        </p:nvSpPr>
        <p:spPr bwMode="auto">
          <a:xfrm rot="4061430">
            <a:off x="8170240" y="3914605"/>
            <a:ext cx="767102" cy="255134"/>
          </a:xfrm>
          <a:prstGeom prst="rightArrow">
            <a:avLst>
              <a:gd name="adj1" fmla="val 50000"/>
              <a:gd name="adj2" fmla="val 4977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5391" name="TextBox 510994"/>
          <p:cNvSpPr txBox="1">
            <a:spLocks noChangeArrowheads="1"/>
          </p:cNvSpPr>
          <p:nvPr/>
        </p:nvSpPr>
        <p:spPr bwMode="auto">
          <a:xfrm>
            <a:off x="3102429" y="5555116"/>
            <a:ext cx="1439497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 b="1"/>
              <a:t>P</a:t>
            </a:r>
            <a:r>
              <a:rPr lang="en-US" altLang="en-US" sz="1286" b="1" baseline="-25000"/>
              <a:t>A</a:t>
            </a:r>
            <a:r>
              <a:rPr lang="en-US" altLang="en-US" sz="1286" b="1"/>
              <a:t> = 400(P/A,10%,5)</a:t>
            </a:r>
          </a:p>
        </p:txBody>
      </p:sp>
      <p:sp>
        <p:nvSpPr>
          <p:cNvPr id="15392" name="TextBox 92"/>
          <p:cNvSpPr txBox="1">
            <a:spLocks noChangeArrowheads="1"/>
          </p:cNvSpPr>
          <p:nvPr/>
        </p:nvSpPr>
        <p:spPr bwMode="auto">
          <a:xfrm>
            <a:off x="6800169" y="5529603"/>
            <a:ext cx="1390124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 b="1"/>
              <a:t>P</a:t>
            </a:r>
            <a:r>
              <a:rPr lang="en-US" altLang="en-US" sz="1286" b="1" baseline="-25000"/>
              <a:t>G</a:t>
            </a:r>
            <a:r>
              <a:rPr lang="en-US" altLang="en-US" sz="1286" b="1"/>
              <a:t> = 50(P/G,10%,5)</a:t>
            </a:r>
          </a:p>
        </p:txBody>
      </p:sp>
      <p:sp>
        <p:nvSpPr>
          <p:cNvPr id="15393" name="TextBox 93"/>
          <p:cNvSpPr txBox="1">
            <a:spLocks noChangeArrowheads="1"/>
          </p:cNvSpPr>
          <p:nvPr/>
        </p:nvSpPr>
        <p:spPr bwMode="auto">
          <a:xfrm>
            <a:off x="3810000" y="5878286"/>
            <a:ext cx="5032660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>
                <a:solidFill>
                  <a:srgbClr val="FF0000"/>
                </a:solidFill>
              </a:rPr>
              <a:t>P</a:t>
            </a:r>
            <a:r>
              <a:rPr lang="en-US" altLang="en-US" sz="2143" b="1" baseline="-25000">
                <a:solidFill>
                  <a:srgbClr val="FF0000"/>
                </a:solidFill>
              </a:rPr>
              <a:t>T</a:t>
            </a:r>
            <a:r>
              <a:rPr lang="en-US" altLang="en-US" sz="2143" b="1">
                <a:solidFill>
                  <a:srgbClr val="FF0000"/>
                </a:solidFill>
              </a:rPr>
              <a:t> = P</a:t>
            </a:r>
            <a:r>
              <a:rPr lang="en-US" altLang="en-US" sz="2143" b="1" baseline="-25000">
                <a:solidFill>
                  <a:srgbClr val="FF0000"/>
                </a:solidFill>
              </a:rPr>
              <a:t>A</a:t>
            </a:r>
            <a:r>
              <a:rPr lang="en-US" altLang="en-US" sz="2143" b="1">
                <a:solidFill>
                  <a:srgbClr val="FF0000"/>
                </a:solidFill>
              </a:rPr>
              <a:t> + P</a:t>
            </a:r>
            <a:r>
              <a:rPr lang="en-US" altLang="en-US" sz="2143" b="1" baseline="-25000">
                <a:solidFill>
                  <a:srgbClr val="FF0000"/>
                </a:solidFill>
              </a:rPr>
              <a:t>G</a:t>
            </a:r>
            <a:r>
              <a:rPr lang="en-US" altLang="en-US" sz="2143" b="1">
                <a:solidFill>
                  <a:srgbClr val="FF0000"/>
                </a:solidFill>
              </a:rPr>
              <a:t> = 400(P/A,10%,5) + 50(P/G,10%,5</a:t>
            </a:r>
            <a:r>
              <a:rPr lang="en-US" altLang="en-US" sz="1714" b="1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394" name="Straight Connector 510996"/>
          <p:cNvCxnSpPr>
            <a:cxnSpLocks noChangeShapeType="1"/>
            <a:stCxn id="15425" idx="1"/>
          </p:cNvCxnSpPr>
          <p:nvPr/>
        </p:nvCxnSpPr>
        <p:spPr bwMode="auto">
          <a:xfrm>
            <a:off x="4922384" y="2399960"/>
            <a:ext cx="262617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Straight Connector 511000"/>
          <p:cNvCxnSpPr>
            <a:cxnSpLocks noChangeShapeType="1"/>
            <a:stCxn id="15375" idx="0"/>
            <a:endCxn id="15416" idx="1"/>
          </p:cNvCxnSpPr>
          <p:nvPr/>
        </p:nvCxnSpPr>
        <p:spPr bwMode="auto">
          <a:xfrm>
            <a:off x="3088359" y="5114585"/>
            <a:ext cx="2365900" cy="114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Box 511001"/>
          <p:cNvSpPr txBox="1">
            <a:spLocks noChangeArrowheads="1"/>
          </p:cNvSpPr>
          <p:nvPr/>
        </p:nvSpPr>
        <p:spPr bwMode="auto">
          <a:xfrm>
            <a:off x="1850572" y="4980215"/>
            <a:ext cx="1061357" cy="127983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Amount in year 1 </a:t>
            </a:r>
          </a:p>
          <a:p>
            <a:r>
              <a:rPr lang="en-US" altLang="en-US" sz="1929" b="1"/>
              <a:t>is base amount</a:t>
            </a:r>
          </a:p>
        </p:txBody>
      </p:sp>
      <p:cxnSp>
        <p:nvCxnSpPr>
          <p:cNvPr id="15397" name="Straight Arrow Connector 511003"/>
          <p:cNvCxnSpPr>
            <a:cxnSpLocks noChangeShapeType="1"/>
            <a:stCxn id="15396" idx="0"/>
          </p:cNvCxnSpPr>
          <p:nvPr/>
        </p:nvCxnSpPr>
        <p:spPr bwMode="auto">
          <a:xfrm flipV="1">
            <a:off x="2381251" y="4816928"/>
            <a:ext cx="693963" cy="1632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TextBox 105"/>
          <p:cNvSpPr txBox="1">
            <a:spLocks noChangeArrowheads="1"/>
          </p:cNvSpPr>
          <p:nvPr/>
        </p:nvSpPr>
        <p:spPr bwMode="auto">
          <a:xfrm>
            <a:off x="2258786" y="2612572"/>
            <a:ext cx="1843768" cy="61991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Amount in year 1 </a:t>
            </a:r>
          </a:p>
          <a:p>
            <a:pPr algn="ctr"/>
            <a:r>
              <a:rPr lang="en-US" altLang="en-US" sz="1714" b="1"/>
              <a:t>is base amount</a:t>
            </a:r>
          </a:p>
        </p:txBody>
      </p:sp>
      <p:cxnSp>
        <p:nvCxnSpPr>
          <p:cNvPr id="15399" name="Straight Arrow Connector 106"/>
          <p:cNvCxnSpPr>
            <a:cxnSpLocks noChangeShapeType="1"/>
            <a:stCxn id="15398" idx="3"/>
          </p:cNvCxnSpPr>
          <p:nvPr/>
        </p:nvCxnSpPr>
        <p:spPr bwMode="auto">
          <a:xfrm flipV="1">
            <a:off x="4102554" y="2204359"/>
            <a:ext cx="768803" cy="71817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160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7347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Converting Arithmetic Gradient to A</a:t>
            </a:r>
            <a:endParaRPr lang="en-US" dirty="0"/>
          </a:p>
        </p:txBody>
      </p:sp>
      <p:grpSp>
        <p:nvGrpSpPr>
          <p:cNvPr id="16389" name="Group 2"/>
          <p:cNvGrpSpPr>
            <a:grpSpLocks/>
          </p:cNvGrpSpPr>
          <p:nvPr/>
        </p:nvGrpSpPr>
        <p:grpSpPr bwMode="auto">
          <a:xfrm>
            <a:off x="2245179" y="1765527"/>
            <a:ext cx="3668826" cy="1547813"/>
            <a:chOff x="1058" y="1464"/>
            <a:chExt cx="2614" cy="1064"/>
          </a:xfrm>
        </p:grpSpPr>
        <p:sp>
          <p:nvSpPr>
            <p:cNvPr id="16429" name="Text Box 8"/>
            <p:cNvSpPr txBox="1">
              <a:spLocks noChangeArrowheads="1"/>
            </p:cNvSpPr>
            <p:nvPr/>
          </p:nvSpPr>
          <p:spPr bwMode="auto">
            <a:xfrm>
              <a:off x="2029" y="1464"/>
              <a:ext cx="53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>
                  <a:latin typeface="Times New Roman" panose="02020603050405020304" pitchFamily="18" charset="0"/>
                  <a:cs typeface="Times New Roman" panose="02020603050405020304" pitchFamily="18" charset="0"/>
                </a:rPr>
                <a:t>i  = 10%</a:t>
              </a:r>
            </a:p>
          </p:txBody>
        </p:sp>
        <p:sp>
          <p:nvSpPr>
            <p:cNvPr id="16430" name="Line 9"/>
            <p:cNvSpPr>
              <a:spLocks noChangeShapeType="1"/>
            </p:cNvSpPr>
            <p:nvPr/>
          </p:nvSpPr>
          <p:spPr bwMode="auto">
            <a:xfrm>
              <a:off x="2594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31" name="Line 10"/>
            <p:cNvSpPr>
              <a:spLocks noChangeShapeType="1"/>
            </p:cNvSpPr>
            <p:nvPr/>
          </p:nvSpPr>
          <p:spPr bwMode="auto">
            <a:xfrm>
              <a:off x="3026" y="1872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32" name="Line 11"/>
            <p:cNvSpPr>
              <a:spLocks noChangeShapeType="1"/>
            </p:cNvSpPr>
            <p:nvPr/>
          </p:nvSpPr>
          <p:spPr bwMode="auto">
            <a:xfrm>
              <a:off x="2162" y="1855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33" name="Line 13"/>
            <p:cNvSpPr>
              <a:spLocks noChangeShapeType="1"/>
            </p:cNvSpPr>
            <p:nvPr/>
          </p:nvSpPr>
          <p:spPr bwMode="auto">
            <a:xfrm>
              <a:off x="3466" y="1872"/>
              <a:ext cx="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34" name="Line 14"/>
            <p:cNvSpPr>
              <a:spLocks noChangeShapeType="1"/>
            </p:cNvSpPr>
            <p:nvPr/>
          </p:nvSpPr>
          <p:spPr bwMode="auto">
            <a:xfrm flipH="1">
              <a:off x="1340" y="1872"/>
              <a:ext cx="2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35" name="Text Box 15"/>
            <p:cNvSpPr txBox="1">
              <a:spLocks noChangeArrowheads="1"/>
            </p:cNvSpPr>
            <p:nvPr/>
          </p:nvSpPr>
          <p:spPr bwMode="auto">
            <a:xfrm>
              <a:off x="1058" y="1628"/>
              <a:ext cx="261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      </a:t>
              </a:r>
              <a:r>
                <a:rPr lang="en-US" altLang="en-US" sz="1286"/>
                <a:t>0            1               2              3              4              5                                </a:t>
              </a:r>
            </a:p>
          </p:txBody>
        </p:sp>
      </p:grpSp>
      <p:sp>
        <p:nvSpPr>
          <p:cNvPr id="16390" name="TextBox 17"/>
          <p:cNvSpPr txBox="1">
            <a:spLocks noChangeArrowheads="1"/>
          </p:cNvSpPr>
          <p:nvPr/>
        </p:nvSpPr>
        <p:spPr bwMode="auto">
          <a:xfrm>
            <a:off x="3621202" y="2797969"/>
            <a:ext cx="290464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G</a:t>
            </a:r>
          </a:p>
        </p:txBody>
      </p:sp>
      <p:sp>
        <p:nvSpPr>
          <p:cNvPr id="16391" name="TextBox 18"/>
          <p:cNvSpPr txBox="1">
            <a:spLocks noChangeArrowheads="1"/>
          </p:cNvSpPr>
          <p:nvPr/>
        </p:nvSpPr>
        <p:spPr bwMode="auto">
          <a:xfrm>
            <a:off x="4189300" y="2971460"/>
            <a:ext cx="365806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2G</a:t>
            </a:r>
          </a:p>
        </p:txBody>
      </p:sp>
      <p:sp>
        <p:nvSpPr>
          <p:cNvPr id="16392" name="TextBox 19"/>
          <p:cNvSpPr txBox="1">
            <a:spLocks noChangeArrowheads="1"/>
          </p:cNvSpPr>
          <p:nvPr/>
        </p:nvSpPr>
        <p:spPr bwMode="auto">
          <a:xfrm>
            <a:off x="4794818" y="3119438"/>
            <a:ext cx="365806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3G</a:t>
            </a:r>
          </a:p>
        </p:txBody>
      </p:sp>
      <p:sp>
        <p:nvSpPr>
          <p:cNvPr id="16393" name="TextBox 20"/>
          <p:cNvSpPr txBox="1">
            <a:spLocks noChangeArrowheads="1"/>
          </p:cNvSpPr>
          <p:nvPr/>
        </p:nvSpPr>
        <p:spPr bwMode="auto">
          <a:xfrm>
            <a:off x="5419045" y="3267416"/>
            <a:ext cx="365806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4G</a:t>
            </a:r>
          </a:p>
        </p:txBody>
      </p:sp>
      <p:cxnSp>
        <p:nvCxnSpPr>
          <p:cNvPr id="16394" name="Straight Connector 21"/>
          <p:cNvCxnSpPr>
            <a:cxnSpLocks noChangeShapeType="1"/>
          </p:cNvCxnSpPr>
          <p:nvPr/>
        </p:nvCxnSpPr>
        <p:spPr bwMode="auto">
          <a:xfrm>
            <a:off x="3136446" y="2333625"/>
            <a:ext cx="0" cy="493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24"/>
          <p:cNvCxnSpPr>
            <a:cxnSpLocks noChangeShapeType="1"/>
          </p:cNvCxnSpPr>
          <p:nvPr/>
        </p:nvCxnSpPr>
        <p:spPr bwMode="auto">
          <a:xfrm>
            <a:off x="2641487" y="2333625"/>
            <a:ext cx="0" cy="493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396" name="Group 2"/>
          <p:cNvGrpSpPr>
            <a:grpSpLocks/>
          </p:cNvGrpSpPr>
          <p:nvPr/>
        </p:nvGrpSpPr>
        <p:grpSpPr bwMode="auto">
          <a:xfrm>
            <a:off x="6465095" y="1825059"/>
            <a:ext cx="3582080" cy="984816"/>
            <a:chOff x="1092" y="1485"/>
            <a:chExt cx="2644" cy="676"/>
          </a:xfrm>
        </p:grpSpPr>
        <p:sp>
          <p:nvSpPr>
            <p:cNvPr id="16421" name="Text Box 8"/>
            <p:cNvSpPr txBox="1">
              <a:spLocks noChangeArrowheads="1"/>
            </p:cNvSpPr>
            <p:nvPr/>
          </p:nvSpPr>
          <p:spPr bwMode="auto">
            <a:xfrm>
              <a:off x="2013" y="1485"/>
              <a:ext cx="55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286">
                  <a:latin typeface="Times New Roman" panose="02020603050405020304" pitchFamily="18" charset="0"/>
                  <a:cs typeface="Times New Roman" panose="02020603050405020304" pitchFamily="18" charset="0"/>
                </a:rPr>
                <a:t>i  = 10%</a:t>
              </a:r>
            </a:p>
          </p:txBody>
        </p:sp>
        <p:sp>
          <p:nvSpPr>
            <p:cNvPr id="16422" name="Line 9"/>
            <p:cNvSpPr>
              <a:spLocks noChangeShapeType="1"/>
            </p:cNvSpPr>
            <p:nvPr/>
          </p:nvSpPr>
          <p:spPr bwMode="auto">
            <a:xfrm>
              <a:off x="2594" y="1872"/>
              <a:ext cx="0" cy="284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23" name="Line 10"/>
            <p:cNvSpPr>
              <a:spLocks noChangeShapeType="1"/>
            </p:cNvSpPr>
            <p:nvPr/>
          </p:nvSpPr>
          <p:spPr bwMode="auto">
            <a:xfrm>
              <a:off x="3026" y="1872"/>
              <a:ext cx="0" cy="284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24" name="Line 11"/>
            <p:cNvSpPr>
              <a:spLocks noChangeShapeType="1"/>
            </p:cNvSpPr>
            <p:nvPr/>
          </p:nvSpPr>
          <p:spPr bwMode="auto">
            <a:xfrm>
              <a:off x="2162" y="1855"/>
              <a:ext cx="0" cy="306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25" name="Line 12"/>
            <p:cNvSpPr>
              <a:spLocks noChangeShapeType="1"/>
            </p:cNvSpPr>
            <p:nvPr/>
          </p:nvSpPr>
          <p:spPr bwMode="auto">
            <a:xfrm>
              <a:off x="1730" y="1872"/>
              <a:ext cx="0" cy="289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26" name="Line 13"/>
            <p:cNvSpPr>
              <a:spLocks noChangeShapeType="1"/>
            </p:cNvSpPr>
            <p:nvPr/>
          </p:nvSpPr>
          <p:spPr bwMode="auto">
            <a:xfrm>
              <a:off x="3466" y="1872"/>
              <a:ext cx="0" cy="284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27" name="Line 14"/>
            <p:cNvSpPr>
              <a:spLocks noChangeShapeType="1"/>
            </p:cNvSpPr>
            <p:nvPr/>
          </p:nvSpPr>
          <p:spPr bwMode="auto">
            <a:xfrm flipH="1" flipV="1">
              <a:off x="1362" y="1867"/>
              <a:ext cx="210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28" name="Text Box 15"/>
            <p:cNvSpPr txBox="1">
              <a:spLocks noChangeArrowheads="1"/>
            </p:cNvSpPr>
            <p:nvPr/>
          </p:nvSpPr>
          <p:spPr bwMode="auto">
            <a:xfrm>
              <a:off x="1092" y="1610"/>
              <a:ext cx="264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     </a:t>
              </a:r>
              <a:r>
                <a:rPr lang="en-US" altLang="en-US" sz="1286"/>
                <a:t>0           1              2              3              4             5                                </a:t>
              </a:r>
            </a:p>
          </p:txBody>
        </p:sp>
      </p:grpSp>
      <p:sp>
        <p:nvSpPr>
          <p:cNvPr id="16397" name="TextBox 41"/>
          <p:cNvSpPr txBox="1">
            <a:spLocks noChangeArrowheads="1"/>
          </p:cNvSpPr>
          <p:nvPr/>
        </p:nvSpPr>
        <p:spPr bwMode="auto">
          <a:xfrm>
            <a:off x="8074139" y="2854099"/>
            <a:ext cx="70448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 = ?</a:t>
            </a:r>
          </a:p>
        </p:txBody>
      </p:sp>
      <p:sp>
        <p:nvSpPr>
          <p:cNvPr id="16398" name="Right Arrow 42"/>
          <p:cNvSpPr>
            <a:spLocks noChangeArrowheads="1"/>
          </p:cNvSpPr>
          <p:nvPr/>
        </p:nvSpPr>
        <p:spPr bwMode="auto">
          <a:xfrm>
            <a:off x="5914005" y="2270692"/>
            <a:ext cx="619125" cy="236424"/>
          </a:xfrm>
          <a:prstGeom prst="rightArrow">
            <a:avLst>
              <a:gd name="adj1" fmla="val 50000"/>
              <a:gd name="adj2" fmla="val 500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cxnSp>
        <p:nvCxnSpPr>
          <p:cNvPr id="16399" name="Straight Connector 44"/>
          <p:cNvCxnSpPr>
            <a:cxnSpLocks noChangeShapeType="1"/>
            <a:endCxn id="16426" idx="1"/>
          </p:cNvCxnSpPr>
          <p:nvPr/>
        </p:nvCxnSpPr>
        <p:spPr bwMode="auto">
          <a:xfrm>
            <a:off x="7329148" y="2803071"/>
            <a:ext cx="235233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Straight Connector 46"/>
          <p:cNvCxnSpPr>
            <a:cxnSpLocks noChangeShapeType="1"/>
          </p:cNvCxnSpPr>
          <p:nvPr/>
        </p:nvCxnSpPr>
        <p:spPr bwMode="auto">
          <a:xfrm>
            <a:off x="6830786" y="2333626"/>
            <a:ext cx="0" cy="7824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TextBox 47"/>
          <p:cNvSpPr txBox="1">
            <a:spLocks noChangeArrowheads="1"/>
          </p:cNvSpPr>
          <p:nvPr/>
        </p:nvSpPr>
        <p:spPr bwMode="auto">
          <a:xfrm>
            <a:off x="2182247" y="1143001"/>
            <a:ext cx="7884787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Arithmetic gradient can be converted into equivalent A value using G(A/G,i,n)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0143" y="3510643"/>
            <a:ext cx="5777800" cy="883768"/>
          </a:xfrm>
          <a:prstGeom prst="rect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43"/>
              <a:t>General equation when base amount is involved is</a:t>
            </a:r>
          </a:p>
          <a:p>
            <a:pPr eaLnBrk="0" hangingPunct="0">
              <a:defRPr/>
            </a:pPr>
            <a:endParaRPr lang="en-US" sz="857"/>
          </a:p>
          <a:p>
            <a:pPr eaLnBrk="0" hangingPunct="0">
              <a:defRPr/>
            </a:pPr>
            <a:r>
              <a:rPr lang="en-US" sz="2143"/>
              <a:t>            </a:t>
            </a:r>
            <a:r>
              <a:rPr lang="en-US" sz="2143" b="1"/>
              <a:t>A = base amount + G(A/G,i,n)</a:t>
            </a:r>
          </a:p>
        </p:txBody>
      </p:sp>
      <p:grpSp>
        <p:nvGrpSpPr>
          <p:cNvPr id="16403" name="Group 2"/>
          <p:cNvGrpSpPr>
            <a:grpSpLocks/>
          </p:cNvGrpSpPr>
          <p:nvPr/>
        </p:nvGrpSpPr>
        <p:grpSpPr bwMode="auto">
          <a:xfrm>
            <a:off x="2287702" y="4572000"/>
            <a:ext cx="3668825" cy="1170214"/>
            <a:chOff x="1058" y="1628"/>
            <a:chExt cx="2614" cy="804"/>
          </a:xfrm>
        </p:grpSpPr>
        <p:sp>
          <p:nvSpPr>
            <p:cNvPr id="16415" name="Line 9"/>
            <p:cNvSpPr>
              <a:spLocks noChangeShapeType="1"/>
            </p:cNvSpPr>
            <p:nvPr/>
          </p:nvSpPr>
          <p:spPr bwMode="auto">
            <a:xfrm>
              <a:off x="2594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16" name="Line 10"/>
            <p:cNvSpPr>
              <a:spLocks noChangeShapeType="1"/>
            </p:cNvSpPr>
            <p:nvPr/>
          </p:nvSpPr>
          <p:spPr bwMode="auto">
            <a:xfrm>
              <a:off x="3026" y="1872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17" name="Line 11"/>
            <p:cNvSpPr>
              <a:spLocks noChangeShapeType="1"/>
            </p:cNvSpPr>
            <p:nvPr/>
          </p:nvSpPr>
          <p:spPr bwMode="auto">
            <a:xfrm>
              <a:off x="2162" y="1855"/>
              <a:ext cx="0" cy="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18" name="Line 13"/>
            <p:cNvSpPr>
              <a:spLocks noChangeShapeType="1"/>
            </p:cNvSpPr>
            <p:nvPr/>
          </p:nvSpPr>
          <p:spPr bwMode="auto">
            <a:xfrm>
              <a:off x="3466" y="187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19" name="Line 14"/>
            <p:cNvSpPr>
              <a:spLocks noChangeShapeType="1"/>
            </p:cNvSpPr>
            <p:nvPr/>
          </p:nvSpPr>
          <p:spPr bwMode="auto">
            <a:xfrm flipH="1">
              <a:off x="1340" y="1872"/>
              <a:ext cx="2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6420" name="Text Box 15"/>
            <p:cNvSpPr txBox="1">
              <a:spLocks noChangeArrowheads="1"/>
            </p:cNvSpPr>
            <p:nvPr/>
          </p:nvSpPr>
          <p:spPr bwMode="auto">
            <a:xfrm>
              <a:off x="1058" y="1628"/>
              <a:ext cx="261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      </a:t>
              </a:r>
              <a:r>
                <a:rPr lang="en-US" altLang="en-US" sz="1286"/>
                <a:t>0            1               2              3              4              5                                </a:t>
              </a:r>
            </a:p>
          </p:txBody>
        </p:sp>
      </p:grpSp>
      <p:sp>
        <p:nvSpPr>
          <p:cNvPr id="16404" name="TextBox 57"/>
          <p:cNvSpPr txBox="1">
            <a:spLocks noChangeArrowheads="1"/>
          </p:cNvSpPr>
          <p:nvPr/>
        </p:nvSpPr>
        <p:spPr bwMode="auto">
          <a:xfrm>
            <a:off x="3690938" y="5737112"/>
            <a:ext cx="290464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G</a:t>
            </a:r>
          </a:p>
        </p:txBody>
      </p:sp>
      <p:sp>
        <p:nvSpPr>
          <p:cNvPr id="16405" name="TextBox 58"/>
          <p:cNvSpPr txBox="1">
            <a:spLocks noChangeArrowheads="1"/>
          </p:cNvSpPr>
          <p:nvPr/>
        </p:nvSpPr>
        <p:spPr bwMode="auto">
          <a:xfrm>
            <a:off x="4267541" y="5555116"/>
            <a:ext cx="365806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2G</a:t>
            </a:r>
          </a:p>
        </p:txBody>
      </p:sp>
      <p:sp>
        <p:nvSpPr>
          <p:cNvPr id="16406" name="TextBox 59"/>
          <p:cNvSpPr txBox="1">
            <a:spLocks noChangeArrowheads="1"/>
          </p:cNvSpPr>
          <p:nvPr/>
        </p:nvSpPr>
        <p:spPr bwMode="auto">
          <a:xfrm>
            <a:off x="4866255" y="5347607"/>
            <a:ext cx="365806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3G</a:t>
            </a:r>
          </a:p>
        </p:txBody>
      </p:sp>
      <p:sp>
        <p:nvSpPr>
          <p:cNvPr id="16407" name="TextBox 60"/>
          <p:cNvSpPr txBox="1">
            <a:spLocks noChangeArrowheads="1"/>
          </p:cNvSpPr>
          <p:nvPr/>
        </p:nvSpPr>
        <p:spPr bwMode="auto">
          <a:xfrm>
            <a:off x="5459866" y="5199630"/>
            <a:ext cx="365806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286"/>
              <a:t>4G</a:t>
            </a:r>
          </a:p>
        </p:txBody>
      </p:sp>
      <p:cxnSp>
        <p:nvCxnSpPr>
          <p:cNvPr id="16408" name="Straight Connector 64"/>
          <p:cNvCxnSpPr>
            <a:cxnSpLocks noChangeShapeType="1"/>
          </p:cNvCxnSpPr>
          <p:nvPr/>
        </p:nvCxnSpPr>
        <p:spPr bwMode="auto">
          <a:xfrm>
            <a:off x="3238500" y="4927487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66"/>
          <p:cNvCxnSpPr>
            <a:cxnSpLocks noChangeShapeType="1"/>
          </p:cNvCxnSpPr>
          <p:nvPr/>
        </p:nvCxnSpPr>
        <p:spPr bwMode="auto">
          <a:xfrm>
            <a:off x="3180670" y="4901974"/>
            <a:ext cx="0" cy="9184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Straight Connector 70"/>
          <p:cNvCxnSpPr>
            <a:cxnSpLocks noChangeShapeType="1"/>
          </p:cNvCxnSpPr>
          <p:nvPr/>
        </p:nvCxnSpPr>
        <p:spPr bwMode="auto">
          <a:xfrm>
            <a:off x="2684009" y="4901974"/>
            <a:ext cx="0" cy="9184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TextBox 71"/>
          <p:cNvSpPr txBox="1">
            <a:spLocks noChangeArrowheads="1"/>
          </p:cNvSpPr>
          <p:nvPr/>
        </p:nvSpPr>
        <p:spPr bwMode="auto">
          <a:xfrm>
            <a:off x="6830786" y="4327072"/>
            <a:ext cx="2797561" cy="75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For decreasing gradients, </a:t>
            </a:r>
          </a:p>
          <a:p>
            <a:r>
              <a:rPr lang="en-US" altLang="en-US" sz="2143"/>
              <a:t>change plus sign to minus</a:t>
            </a:r>
          </a:p>
        </p:txBody>
      </p:sp>
      <p:sp>
        <p:nvSpPr>
          <p:cNvPr id="16412" name="Rectangle 72"/>
          <p:cNvSpPr>
            <a:spLocks noChangeArrowheads="1"/>
          </p:cNvSpPr>
          <p:nvPr/>
        </p:nvSpPr>
        <p:spPr bwMode="auto">
          <a:xfrm>
            <a:off x="6676005" y="5429251"/>
            <a:ext cx="323498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A = base amount - G(A/G,i,n)</a:t>
            </a:r>
          </a:p>
        </p:txBody>
      </p:sp>
      <p:cxnSp>
        <p:nvCxnSpPr>
          <p:cNvPr id="16413" name="Straight Arrow Connector 75"/>
          <p:cNvCxnSpPr>
            <a:cxnSpLocks noChangeShapeType="1"/>
          </p:cNvCxnSpPr>
          <p:nvPr/>
        </p:nvCxnSpPr>
        <p:spPr bwMode="auto">
          <a:xfrm flipH="1">
            <a:off x="8693264" y="5083970"/>
            <a:ext cx="341879" cy="4711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Bent Arrow 81"/>
          <p:cNvSpPr/>
          <p:nvPr/>
        </p:nvSpPr>
        <p:spPr bwMode="auto">
          <a:xfrm rot="10800000">
            <a:off x="6109607" y="5068661"/>
            <a:ext cx="945696" cy="345282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</p:spTree>
    <p:extLst>
      <p:ext uri="{BB962C8B-B14F-4D97-AF65-F5344CB8AC3E}">
        <p14:creationId xmlns:p14="http://schemas.microsoft.com/office/powerpoint/2010/main" val="6681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43350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Example: Arithmetic Gradient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850108" y="1142845"/>
            <a:ext cx="8475549" cy="1483179"/>
            <a:chOff x="278" y="-3"/>
            <a:chExt cx="4983" cy="872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78" y="-3"/>
              <a:ext cx="4983" cy="44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143" dirty="0">
                  <a:solidFill>
                    <a:schemeClr val="bg1"/>
                  </a:solidFill>
                </a:rPr>
                <a:t>  </a:t>
              </a:r>
              <a:r>
                <a:rPr lang="en-US" sz="2143" b="1" dirty="0"/>
                <a:t>The present worth of $400 in year 1 and amounts increasing by $30 per year through year 5 at an interest rate of 12% per year is closest to: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626" y="621"/>
              <a:ext cx="4266" cy="24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143" b="1" dirty="0">
                  <a:solidFill>
                    <a:srgbClr val="7030A0"/>
                  </a:solidFill>
                </a:rPr>
                <a:t>(A) $1532          (B) $1,634          (C) $1,744          (D) $1,829          </a:t>
              </a: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058081" y="2864922"/>
            <a:ext cx="4327071" cy="2694214"/>
            <a:chOff x="144" y="1488"/>
            <a:chExt cx="2544" cy="1584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44" y="1488"/>
              <a:ext cx="2544" cy="15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480" y="2160"/>
              <a:ext cx="1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V="1">
              <a:off x="480" y="1776"/>
              <a:ext cx="0" cy="38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1008" y="2160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1296" y="2160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2" y="1950"/>
              <a:ext cx="149" cy="326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0</a:t>
              </a:r>
            </a:p>
            <a:p>
              <a:pPr eaLnBrk="0" hangingPunct="0">
                <a:defRPr/>
              </a:pPr>
              <a:endParaRPr lang="en-US" sz="1500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4" y="1920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1</a:t>
              </a: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922" y="1927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2</a:t>
              </a: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1210" y="1927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3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2042" y="1927"/>
              <a:ext cx="305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Year</a:t>
              </a:r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866" y="2455"/>
              <a:ext cx="281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430</a:t>
              </a:r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1154" y="2551"/>
              <a:ext cx="281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460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1584" y="2160"/>
              <a:ext cx="0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1498" y="1927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4</a:t>
              </a: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1442" y="2681"/>
              <a:ext cx="281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490</a:t>
              </a: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1728" y="2832"/>
              <a:ext cx="281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520</a:t>
              </a:r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1872" y="2160"/>
              <a:ext cx="0" cy="7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288" y="1526"/>
              <a:ext cx="476" cy="24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143" b="1" dirty="0"/>
                <a:t>P</a:t>
              </a:r>
              <a:r>
                <a:rPr lang="en-US" sz="2143" b="1" baseline="-25000" dirty="0"/>
                <a:t>T</a:t>
              </a:r>
              <a:r>
                <a:rPr lang="en-US" sz="2143" b="1" dirty="0"/>
                <a:t> = ?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1776" y="1920"/>
              <a:ext cx="166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500" dirty="0"/>
                <a:t>5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720" y="2160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542" y="2395"/>
              <a:ext cx="274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 sz="1929" dirty="0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576" y="2345"/>
              <a:ext cx="288" cy="19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500" dirty="0"/>
                <a:t>400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1056" y="1680"/>
              <a:ext cx="531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i = 12%</a:t>
              </a:r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694" y="2732"/>
              <a:ext cx="611" cy="24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143" b="1" dirty="0"/>
                <a:t>G = $30</a:t>
              </a:r>
            </a:p>
          </p:txBody>
        </p:sp>
      </p:grpSp>
      <p:sp>
        <p:nvSpPr>
          <p:cNvPr id="17415" name="Text Box 30"/>
          <p:cNvSpPr txBox="1">
            <a:spLocks noChangeArrowheads="1"/>
          </p:cNvSpPr>
          <p:nvPr/>
        </p:nvSpPr>
        <p:spPr bwMode="auto">
          <a:xfrm>
            <a:off x="6805273" y="3286125"/>
            <a:ext cx="271099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 = 400(3.6048) + 30(6.3970)</a:t>
            </a:r>
          </a:p>
        </p:txBody>
      </p:sp>
      <p:sp>
        <p:nvSpPr>
          <p:cNvPr id="17416" name="Text Box 31"/>
          <p:cNvSpPr txBox="1">
            <a:spLocks noChangeArrowheads="1"/>
          </p:cNvSpPr>
          <p:nvPr/>
        </p:nvSpPr>
        <p:spPr bwMode="auto">
          <a:xfrm>
            <a:off x="6817178" y="3602491"/>
            <a:ext cx="1313180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 = $1,633.83</a:t>
            </a:r>
          </a:p>
        </p:txBody>
      </p:sp>
      <p:sp>
        <p:nvSpPr>
          <p:cNvPr id="17417" name="Text Box 32"/>
          <p:cNvSpPr txBox="1">
            <a:spLocks noChangeArrowheads="1"/>
          </p:cNvSpPr>
          <p:nvPr/>
        </p:nvSpPr>
        <p:spPr bwMode="auto">
          <a:xfrm>
            <a:off x="6973661" y="3995399"/>
            <a:ext cx="1523174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>
                <a:solidFill>
                  <a:srgbClr val="FF0000"/>
                </a:solidFill>
              </a:rPr>
              <a:t>Answer is (B)</a:t>
            </a:r>
          </a:p>
        </p:txBody>
      </p:sp>
      <p:sp>
        <p:nvSpPr>
          <p:cNvPr id="17418" name="Text Box 29"/>
          <p:cNvSpPr txBox="1">
            <a:spLocks noChangeArrowheads="1"/>
          </p:cNvSpPr>
          <p:nvPr/>
        </p:nvSpPr>
        <p:spPr bwMode="auto">
          <a:xfrm>
            <a:off x="6585857" y="2939143"/>
            <a:ext cx="3633107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929" b="1"/>
              <a:t>P</a:t>
            </a:r>
            <a:r>
              <a:rPr lang="en-US" altLang="en-US" sz="1929" b="1" baseline="-25000"/>
              <a:t>T</a:t>
            </a:r>
            <a:r>
              <a:rPr lang="en-US" altLang="en-US" sz="1929" b="1"/>
              <a:t> </a:t>
            </a:r>
            <a:r>
              <a:rPr lang="en-US" altLang="en-US" sz="1929"/>
              <a:t>= 400(P/A,12%,5) + 30(P/G,12%,5)</a:t>
            </a:r>
          </a:p>
        </p:txBody>
      </p:sp>
      <p:sp>
        <p:nvSpPr>
          <p:cNvPr id="17419" name="Text Box 41"/>
          <p:cNvSpPr txBox="1">
            <a:spLocks noChangeArrowheads="1"/>
          </p:cNvSpPr>
          <p:nvPr/>
        </p:nvSpPr>
        <p:spPr bwMode="auto">
          <a:xfrm>
            <a:off x="6507616" y="4560095"/>
            <a:ext cx="3752170" cy="61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The cash flow could also be converted </a:t>
            </a:r>
          </a:p>
          <a:p>
            <a:r>
              <a:rPr lang="en-US" altLang="en-US" sz="1714"/>
              <a:t>         into an </a:t>
            </a:r>
            <a:r>
              <a:rPr lang="en-US" altLang="en-US" sz="1714" b="1"/>
              <a:t>A</a:t>
            </a:r>
            <a:r>
              <a:rPr lang="en-US" altLang="en-US" sz="1714"/>
              <a:t> value as follows:</a:t>
            </a:r>
          </a:p>
        </p:txBody>
      </p:sp>
      <p:sp>
        <p:nvSpPr>
          <p:cNvPr id="17421" name="Rectangle 2"/>
          <p:cNvSpPr>
            <a:spLocks noChangeArrowheads="1"/>
          </p:cNvSpPr>
          <p:nvPr/>
        </p:nvSpPr>
        <p:spPr bwMode="auto">
          <a:xfrm>
            <a:off x="6687911" y="2699318"/>
            <a:ext cx="8675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 b="1">
                <a:solidFill>
                  <a:srgbClr val="FF0000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105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0956" y="227920"/>
            <a:ext cx="7495835" cy="981416"/>
          </a:xfrm>
        </p:spPr>
        <p:txBody>
          <a:bodyPr/>
          <a:lstStyle/>
          <a:p>
            <a:pPr defTabSz="979688">
              <a:defRPr/>
            </a:pPr>
            <a:r>
              <a:rPr lang="en-US" u="sng" dirty="0"/>
              <a:t>LEARNING </a:t>
            </a:r>
            <a:r>
              <a:rPr lang="en-US" u="sng" dirty="0" smtClean="0"/>
              <a:t>OUTCOMES</a:t>
            </a:r>
            <a:endParaRPr lang="en-US" u="sng" dirty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3238500" y="1491684"/>
            <a:ext cx="5715000" cy="4707089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565" tIns="44783" rIns="89565" bIns="44783">
            <a:spAutoFit/>
          </a:bodyPr>
          <a:lstStyle>
            <a:lvl1pPr marL="457200" indent="-4572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000" b="1">
                <a:latin typeface="Tahoma" panose="020B0604030504040204" pitchFamily="34" charset="0"/>
              </a:rPr>
              <a:t>F/P and P/F Factors 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000" b="1">
                <a:latin typeface="Tahoma" panose="020B0604030504040204" pitchFamily="34" charset="0"/>
              </a:rPr>
              <a:t>P/A and A/P Factors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000" b="1">
                <a:latin typeface="Tahoma" panose="020B0604030504040204" pitchFamily="34" charset="0"/>
              </a:rPr>
              <a:t>F/A and A/F Factors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000" b="1">
                <a:latin typeface="Tahoma" panose="020B0604030504040204" pitchFamily="34" charset="0"/>
              </a:rPr>
              <a:t>Factor Values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000" b="1">
                <a:latin typeface="Tahoma" panose="020B0604030504040204" pitchFamily="34" charset="0"/>
              </a:rPr>
              <a:t>Arithmetic Gradient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000" b="1">
                <a:latin typeface="Tahoma" panose="020B0604030504040204" pitchFamily="34" charset="0"/>
              </a:rPr>
              <a:t>Geometric Gradient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altLang="en-US" sz="3000" b="1">
                <a:latin typeface="Tahoma" panose="020B0604030504040204" pitchFamily="34" charset="0"/>
              </a:rPr>
              <a:t>Find i or n</a:t>
            </a:r>
          </a:p>
        </p:txBody>
      </p:sp>
    </p:spTree>
    <p:extLst>
      <p:ext uri="{BB962C8B-B14F-4D97-AF65-F5344CB8AC3E}">
        <p14:creationId xmlns:p14="http://schemas.microsoft.com/office/powerpoint/2010/main" val="19074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2097201" y="4898572"/>
            <a:ext cx="7999299" cy="360589"/>
          </a:xfrm>
          <a:prstGeom prst="rect">
            <a:avLst/>
          </a:prstGeom>
          <a:solidFill>
            <a:srgbClr val="00CC66">
              <a:alpha val="3764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0429" y="163286"/>
            <a:ext cx="7494134" cy="734786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Single Payment Factors (F/P and P/F)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932214" y="1029041"/>
            <a:ext cx="8490857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/>
              <a:t>     Single payment factors involve only</a:t>
            </a:r>
            <a:r>
              <a:rPr lang="en-US" altLang="en-US" sz="1714" b="1">
                <a:solidFill>
                  <a:srgbClr val="FF0066"/>
                </a:solidFill>
              </a:rPr>
              <a:t> P</a:t>
            </a:r>
            <a:r>
              <a:rPr lang="en-US" altLang="en-US" sz="1714" b="1"/>
              <a:t> and </a:t>
            </a:r>
            <a:r>
              <a:rPr lang="en-US" altLang="en-US" sz="1714" b="1">
                <a:solidFill>
                  <a:srgbClr val="FF0066"/>
                </a:solidFill>
              </a:rPr>
              <a:t>F</a:t>
            </a:r>
            <a:r>
              <a:rPr lang="en-US" altLang="en-US" sz="1714" b="1"/>
              <a:t>.              Cash flow diagrams are as follows:</a:t>
            </a:r>
            <a:r>
              <a:rPr lang="en-US" altLang="en-US" sz="1714"/>
              <a:t> 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667000" y="4371295"/>
            <a:ext cx="1540806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F = P(1 + i ) </a:t>
            </a:r>
            <a:r>
              <a:rPr lang="en-US" altLang="en-US" sz="2143" b="1" baseline="30000"/>
              <a:t>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402286" y="4355988"/>
            <a:ext cx="200016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P = F[1 / (1 + i ) </a:t>
            </a:r>
            <a:r>
              <a:rPr lang="en-US" altLang="en-US" sz="2143" b="1" baseline="30000"/>
              <a:t>n</a:t>
            </a:r>
            <a:r>
              <a:rPr lang="en-US" altLang="en-US" sz="2143" b="1"/>
              <a:t>]</a:t>
            </a:r>
          </a:p>
        </p:txBody>
      </p:sp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4054929" y="3867830"/>
            <a:ext cx="3358612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Formulas are as follows:</a:t>
            </a:r>
          </a:p>
        </p:txBody>
      </p:sp>
      <p:sp>
        <p:nvSpPr>
          <p:cNvPr id="6154" name="Right Arrow 7"/>
          <p:cNvSpPr>
            <a:spLocks noChangeArrowheads="1"/>
          </p:cNvSpPr>
          <p:nvPr/>
        </p:nvSpPr>
        <p:spPr bwMode="auto">
          <a:xfrm rot="-5400000">
            <a:off x="3260612" y="3917157"/>
            <a:ext cx="551089" cy="387804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>
              <a:solidFill>
                <a:srgbClr val="0099FF"/>
              </a:solidFill>
            </a:endParaRPr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2097201" y="4898572"/>
            <a:ext cx="7999299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Terms in parentheses or brackets are called </a:t>
            </a:r>
            <a:r>
              <a:rPr lang="en-US" altLang="en-US" sz="1714" b="1" i="1"/>
              <a:t>factors. </a:t>
            </a:r>
            <a:r>
              <a:rPr lang="en-US" altLang="en-US" sz="1714" b="1"/>
              <a:t>Values are in tables for i and n values</a:t>
            </a:r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1913505" y="5306786"/>
            <a:ext cx="8509566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14" b="1"/>
              <a:t>Factors are represented in </a:t>
            </a:r>
            <a:r>
              <a:rPr lang="en-US" altLang="en-US" sz="1714" b="1" i="1">
                <a:solidFill>
                  <a:srgbClr val="FF0000"/>
                </a:solidFill>
              </a:rPr>
              <a:t>standard factor notation  </a:t>
            </a:r>
            <a:r>
              <a:rPr lang="en-US" altLang="en-US" sz="1714" b="1" i="1"/>
              <a:t>such as </a:t>
            </a:r>
            <a:r>
              <a:rPr lang="en-US" altLang="en-US" sz="1714" b="1" i="1">
                <a:solidFill>
                  <a:srgbClr val="FF0000"/>
                </a:solidFill>
              </a:rPr>
              <a:t>(F/P,i,n)</a:t>
            </a:r>
            <a:r>
              <a:rPr lang="en-US" altLang="en-US" sz="1714" b="1" i="1"/>
              <a:t>, </a:t>
            </a:r>
          </a:p>
          <a:p>
            <a:pPr algn="ctr">
              <a:spcBef>
                <a:spcPct val="50000"/>
              </a:spcBef>
            </a:pPr>
            <a:r>
              <a:rPr lang="en-US" altLang="en-US" sz="1714" b="1"/>
              <a:t>where letter to left of slash is what is sought; letter to right represents what is given</a:t>
            </a:r>
          </a:p>
        </p:txBody>
      </p:sp>
      <p:sp>
        <p:nvSpPr>
          <p:cNvPr id="6157" name="Right Arrow 16"/>
          <p:cNvSpPr>
            <a:spLocks noChangeArrowheads="1"/>
          </p:cNvSpPr>
          <p:nvPr/>
        </p:nvSpPr>
        <p:spPr bwMode="auto">
          <a:xfrm rot="5400000">
            <a:off x="8055429" y="3918857"/>
            <a:ext cx="551089" cy="387804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pic>
        <p:nvPicPr>
          <p:cNvPr id="61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29704" r="50320" b="45351"/>
          <a:stretch>
            <a:fillRect/>
          </a:stretch>
        </p:blipFill>
        <p:spPr bwMode="auto">
          <a:xfrm>
            <a:off x="2177143" y="1632857"/>
            <a:ext cx="3918857" cy="2122714"/>
          </a:xfrm>
          <a:prstGeom prst="rect">
            <a:avLst/>
          </a:prstGeom>
          <a:noFill/>
          <a:ln w="28575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8" t="29704" r="17949" b="45351"/>
          <a:stretch>
            <a:fillRect/>
          </a:stretch>
        </p:blipFill>
        <p:spPr bwMode="auto">
          <a:xfrm>
            <a:off x="6259286" y="1632857"/>
            <a:ext cx="3837214" cy="212271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Finding </a:t>
            </a:r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/>
              <a:t>V</a:t>
            </a:r>
            <a:r>
              <a:rPr lang="en-US" dirty="0" smtClean="0"/>
              <a:t>alue</a:t>
            </a:r>
            <a:endParaRPr lang="en-US" dirty="0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932214" y="1224643"/>
            <a:ext cx="8409214" cy="1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 A person deposits $5000 into an account which pays interest at a rate of 8% per year.  The amount in the account after 10 years is closest to:</a:t>
            </a:r>
          </a:p>
          <a:p>
            <a:endParaRPr lang="en-US" altLang="en-US" sz="2143" b="1"/>
          </a:p>
          <a:p>
            <a:pPr algn="ctr"/>
            <a:r>
              <a:rPr lang="en-US" altLang="en-US" sz="2143">
                <a:solidFill>
                  <a:srgbClr val="7030A0"/>
                </a:solidFill>
              </a:rPr>
              <a:t> </a:t>
            </a:r>
            <a:r>
              <a:rPr lang="en-US" altLang="en-US" sz="2143" b="1">
                <a:solidFill>
                  <a:srgbClr val="7030A0"/>
                </a:solidFill>
              </a:rPr>
              <a:t>(A) $2,792       (B) $9,000     (C) $10,795     (D) $12,165</a:t>
            </a:r>
            <a:endParaRPr lang="en-US" altLang="en-US" sz="2143" b="1"/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2095500" y="2952751"/>
            <a:ext cx="3918857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2143"/>
              <a:t>The cash flow diagram is:</a:t>
            </a:r>
          </a:p>
        </p:txBody>
      </p:sp>
      <p:graphicFrame>
        <p:nvGraphicFramePr>
          <p:cNvPr id="3" name="Object 55"/>
          <p:cNvGraphicFramePr>
            <a:graphicFrameLocks noChangeAspect="1"/>
          </p:cNvGraphicFramePr>
          <p:nvPr/>
        </p:nvGraphicFramePr>
        <p:xfrm>
          <a:off x="1932214" y="3429000"/>
          <a:ext cx="4653643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2838255" imgH="1467147" progId="PBrush">
                  <p:embed/>
                </p:oleObj>
              </mc:Choice>
              <mc:Fallback>
                <p:oleObj name="Bitmap Image" r:id="rId4" imgW="2838255" imgH="146714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214" y="3429000"/>
                        <a:ext cx="4653643" cy="240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3"/>
          <p:cNvSpPr txBox="1">
            <a:spLocks noChangeArrowheads="1"/>
          </p:cNvSpPr>
          <p:nvPr/>
        </p:nvSpPr>
        <p:spPr bwMode="auto">
          <a:xfrm>
            <a:off x="7140349" y="3199380"/>
            <a:ext cx="1745991" cy="6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3428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033" name="Text Box 5"/>
          <p:cNvSpPr txBox="1">
            <a:spLocks noChangeArrowheads="1"/>
          </p:cNvSpPr>
          <p:nvPr/>
        </p:nvSpPr>
        <p:spPr bwMode="auto">
          <a:xfrm>
            <a:off x="7239000" y="3837215"/>
            <a:ext cx="1590500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F = P(F/P,i,n )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483929" y="5551715"/>
            <a:ext cx="1350113" cy="389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929" b="1" dirty="0">
                <a:solidFill>
                  <a:srgbClr val="FF0000"/>
                </a:solidFill>
              </a:rPr>
              <a:t>Answer is </a:t>
            </a:r>
            <a:r>
              <a:rPr lang="en-US" sz="1929" b="1" dirty="0" smtClean="0">
                <a:solidFill>
                  <a:srgbClr val="FF0000"/>
                </a:solidFill>
              </a:rPr>
              <a:t>?</a:t>
            </a:r>
            <a:endParaRPr lang="en-US" sz="171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3" y="163286"/>
            <a:ext cx="8001000" cy="81642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 Finding Present Value</a:t>
            </a:r>
            <a:endParaRPr lang="en-US" dirty="0"/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1932214" y="1224643"/>
            <a:ext cx="8490857" cy="157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A small company wants to make a single deposit now so it will have enough money to</a:t>
            </a:r>
          </a:p>
          <a:p>
            <a:r>
              <a:rPr lang="en-US" altLang="en-US" sz="1929" b="1"/>
              <a:t>purchase a backhoe costing $50,000 five years from now.  If the account will earn </a:t>
            </a:r>
          </a:p>
          <a:p>
            <a:r>
              <a:rPr lang="en-US" altLang="en-US" sz="1929" b="1"/>
              <a:t>interest of 10% per year, the amount that must be deposited now is nearest to:</a:t>
            </a:r>
          </a:p>
          <a:p>
            <a:endParaRPr lang="en-US" altLang="en-US" sz="1929" b="1"/>
          </a:p>
          <a:p>
            <a:pPr algn="ctr"/>
            <a:r>
              <a:rPr lang="en-US" altLang="en-US" sz="1929">
                <a:solidFill>
                  <a:srgbClr val="7030A0"/>
                </a:solidFill>
              </a:rPr>
              <a:t> </a:t>
            </a:r>
            <a:r>
              <a:rPr lang="en-US" altLang="en-US" sz="1929" b="1">
                <a:solidFill>
                  <a:srgbClr val="7030A0"/>
                </a:solidFill>
              </a:rPr>
              <a:t>(A)  $10,000       (B)   $ 31,050     (C)   $ 33,250     (D)   $319,160</a:t>
            </a:r>
            <a:endParaRPr lang="en-US" altLang="en-US" sz="1929">
              <a:solidFill>
                <a:srgbClr val="7030A0"/>
              </a:solidFill>
            </a:endParaRPr>
          </a:p>
        </p:txBody>
      </p:sp>
      <p:sp>
        <p:nvSpPr>
          <p:cNvPr id="2055" name="Text Box 13"/>
          <p:cNvSpPr txBox="1">
            <a:spLocks noChangeArrowheads="1"/>
          </p:cNvSpPr>
          <p:nvPr/>
        </p:nvSpPr>
        <p:spPr bwMode="auto">
          <a:xfrm>
            <a:off x="3156857" y="3265715"/>
            <a:ext cx="2473754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The cash flow diagram is:</a:t>
            </a:r>
          </a:p>
        </p:txBody>
      </p:sp>
      <p:graphicFrame>
        <p:nvGraphicFramePr>
          <p:cNvPr id="3" name="Object 55"/>
          <p:cNvGraphicFramePr>
            <a:graphicFrameLocks noChangeAspect="1"/>
          </p:cNvGraphicFramePr>
          <p:nvPr/>
        </p:nvGraphicFramePr>
        <p:xfrm>
          <a:off x="2013857" y="3755571"/>
          <a:ext cx="4898571" cy="253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4" imgW="2838255" imgH="1467147" progId="PBrush">
                  <p:embed/>
                </p:oleObj>
              </mc:Choice>
              <mc:Fallback>
                <p:oleObj name="Bitmap Image" r:id="rId4" imgW="2838255" imgH="146714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857" y="3755571"/>
                        <a:ext cx="4898571" cy="2530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3"/>
          <p:cNvSpPr>
            <a:spLocks noChangeArrowheads="1"/>
          </p:cNvSpPr>
          <p:nvPr/>
        </p:nvSpPr>
        <p:spPr bwMode="auto">
          <a:xfrm>
            <a:off x="7483929" y="3020786"/>
            <a:ext cx="1745991" cy="6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3428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2057" name="Text Box 4"/>
          <p:cNvSpPr txBox="1">
            <a:spLocks noChangeArrowheads="1"/>
          </p:cNvSpPr>
          <p:nvPr/>
        </p:nvSpPr>
        <p:spPr bwMode="auto">
          <a:xfrm>
            <a:off x="7320643" y="3673929"/>
            <a:ext cx="1640193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 b="1"/>
              <a:t> </a:t>
            </a:r>
            <a:r>
              <a:rPr lang="en-US" altLang="en-US" sz="2143" b="1"/>
              <a:t>P = F(P/F,i,n )</a:t>
            </a:r>
            <a:endParaRPr lang="en-US" altLang="en-US" sz="1714" b="1"/>
          </a:p>
        </p:txBody>
      </p:sp>
      <p:sp>
        <p:nvSpPr>
          <p:cNvPr id="2058" name="Text Box 5"/>
          <p:cNvSpPr txBox="1">
            <a:spLocks noChangeArrowheads="1"/>
          </p:cNvSpPr>
          <p:nvPr/>
        </p:nvSpPr>
        <p:spPr bwMode="auto">
          <a:xfrm>
            <a:off x="7517947" y="4262438"/>
            <a:ext cx="425223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714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483929" y="5470072"/>
            <a:ext cx="1350113" cy="389209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929" b="1" dirty="0">
                <a:solidFill>
                  <a:srgbClr val="FF0000"/>
                </a:solidFill>
              </a:rPr>
              <a:t>Answer is </a:t>
            </a:r>
            <a:r>
              <a:rPr lang="en-US" sz="1929" b="1" dirty="0" smtClean="0">
                <a:solidFill>
                  <a:srgbClr val="FF0000"/>
                </a:solidFill>
              </a:rPr>
              <a:t>?</a:t>
            </a:r>
            <a:endParaRPr lang="en-US" sz="1929" dirty="0">
              <a:solidFill>
                <a:srgbClr val="FF0000"/>
              </a:solidFill>
            </a:endParaRPr>
          </a:p>
        </p:txBody>
      </p:sp>
      <p:sp>
        <p:nvSpPr>
          <p:cNvPr id="2063" name="Rectangle 8"/>
          <p:cNvSpPr>
            <a:spLocks noChangeArrowheads="1"/>
          </p:cNvSpPr>
          <p:nvPr/>
        </p:nvSpPr>
        <p:spPr bwMode="auto">
          <a:xfrm>
            <a:off x="1850572" y="1143000"/>
            <a:ext cx="8490857" cy="163115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</p:spTree>
    <p:extLst>
      <p:ext uri="{BB962C8B-B14F-4D97-AF65-F5344CB8AC3E}">
        <p14:creationId xmlns:p14="http://schemas.microsoft.com/office/powerpoint/2010/main" val="11443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163286"/>
            <a:ext cx="7739063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</a:t>
            </a:r>
            <a:r>
              <a:rPr lang="en-US" dirty="0" smtClean="0"/>
              <a:t>niform Series Involving P/A and A/P</a:t>
            </a:r>
            <a:endParaRPr lang="en-US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402359" y="2703707"/>
            <a:ext cx="3837214" cy="2204357"/>
            <a:chOff x="3130" y="1872"/>
            <a:chExt cx="2256" cy="1296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130" y="1872"/>
              <a:ext cx="2256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5002" y="2448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5110" y="2154"/>
              <a:ext cx="0" cy="288"/>
            </a:xfrm>
            <a:prstGeom prst="line">
              <a:avLst/>
            </a:prstGeom>
            <a:grpFill/>
            <a:ln w="571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4714" y="2160"/>
              <a:ext cx="0" cy="288"/>
            </a:xfrm>
            <a:prstGeom prst="line">
              <a:avLst/>
            </a:prstGeom>
            <a:grpFill/>
            <a:ln w="571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V="1">
              <a:off x="4378" y="2160"/>
              <a:ext cx="0" cy="288"/>
            </a:xfrm>
            <a:prstGeom prst="line">
              <a:avLst/>
            </a:prstGeom>
            <a:grpFill/>
            <a:ln w="571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4042" y="2160"/>
              <a:ext cx="0" cy="288"/>
            </a:xfrm>
            <a:prstGeom prst="line">
              <a:avLst/>
            </a:prstGeom>
            <a:grpFill/>
            <a:ln w="571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V="1">
              <a:off x="3658" y="2160"/>
              <a:ext cx="0" cy="288"/>
            </a:xfrm>
            <a:prstGeom prst="line">
              <a:avLst/>
            </a:prstGeom>
            <a:grpFill/>
            <a:ln w="571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3274" y="2520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0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3600" y="2520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1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4" y="2520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2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4320" y="2520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3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4618" y="2496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4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992" y="2520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5</a:t>
              </a:r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3999" y="1905"/>
              <a:ext cx="430" cy="24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143" dirty="0">
                  <a:solidFill>
                    <a:srgbClr val="FF0000"/>
                  </a:solidFill>
                </a:rPr>
                <a:t>A = ?</a:t>
              </a: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3286" y="2442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3184" y="2841"/>
              <a:ext cx="660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P = Given</a:t>
              </a:r>
            </a:p>
          </p:txBody>
        </p:sp>
      </p:grpSp>
      <p:sp>
        <p:nvSpPr>
          <p:cNvPr id="8198" name="Text Box 48"/>
          <p:cNvSpPr txBox="1">
            <a:spLocks noChangeArrowheads="1"/>
          </p:cNvSpPr>
          <p:nvPr/>
        </p:nvSpPr>
        <p:spPr bwMode="auto">
          <a:xfrm>
            <a:off x="4264139" y="2168639"/>
            <a:ext cx="2720617" cy="3892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The cash flow diagrams are:</a:t>
            </a:r>
          </a:p>
        </p:txBody>
      </p:sp>
      <p:sp>
        <p:nvSpPr>
          <p:cNvPr id="8199" name="Text Box 49"/>
          <p:cNvSpPr txBox="1">
            <a:spLocks noChangeArrowheads="1"/>
          </p:cNvSpPr>
          <p:nvPr/>
        </p:nvSpPr>
        <p:spPr bwMode="auto">
          <a:xfrm>
            <a:off x="4998925" y="5121389"/>
            <a:ext cx="19866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Standard Factor Notation </a:t>
            </a:r>
          </a:p>
        </p:txBody>
      </p:sp>
      <p:sp>
        <p:nvSpPr>
          <p:cNvPr id="8200" name="Text Box 50"/>
          <p:cNvSpPr txBox="1">
            <a:spLocks noChangeArrowheads="1"/>
          </p:cNvSpPr>
          <p:nvPr/>
        </p:nvSpPr>
        <p:spPr bwMode="auto">
          <a:xfrm>
            <a:off x="2667000" y="4980214"/>
            <a:ext cx="1808252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P = A(P/A,i,n)</a:t>
            </a:r>
          </a:p>
        </p:txBody>
      </p:sp>
      <p:sp>
        <p:nvSpPr>
          <p:cNvPr id="8201" name="Text Box 51"/>
          <p:cNvSpPr txBox="1">
            <a:spLocks noChangeArrowheads="1"/>
          </p:cNvSpPr>
          <p:nvPr/>
        </p:nvSpPr>
        <p:spPr bwMode="auto">
          <a:xfrm>
            <a:off x="7511143" y="5022737"/>
            <a:ext cx="1778307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A = P(A/P,i,n)</a:t>
            </a:r>
          </a:p>
        </p:txBody>
      </p:sp>
      <p:sp>
        <p:nvSpPr>
          <p:cNvPr id="8202" name="Text Box 53"/>
          <p:cNvSpPr txBox="1">
            <a:spLocks noChangeArrowheads="1"/>
          </p:cNvSpPr>
          <p:nvPr/>
        </p:nvSpPr>
        <p:spPr bwMode="auto">
          <a:xfrm>
            <a:off x="3292929" y="5633357"/>
            <a:ext cx="536493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Note:</a:t>
            </a:r>
            <a:r>
              <a:rPr lang="en-US" altLang="en-US" sz="2571"/>
              <a:t> P is one period </a:t>
            </a:r>
            <a:r>
              <a:rPr lang="en-US" altLang="en-US" sz="2571" i="1">
                <a:solidFill>
                  <a:srgbClr val="FF0000"/>
                </a:solidFill>
              </a:rPr>
              <a:t>Ahead</a:t>
            </a:r>
            <a:r>
              <a:rPr lang="en-US" altLang="en-US" sz="2571"/>
              <a:t> of first A value</a:t>
            </a:r>
          </a:p>
        </p:txBody>
      </p:sp>
      <p:sp>
        <p:nvSpPr>
          <p:cNvPr id="8203" name="Text Box 54"/>
          <p:cNvSpPr txBox="1">
            <a:spLocks noChangeArrowheads="1"/>
          </p:cNvSpPr>
          <p:nvPr/>
        </p:nvSpPr>
        <p:spPr bwMode="auto">
          <a:xfrm>
            <a:off x="3451113" y="1194027"/>
            <a:ext cx="5559535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  (1) Cash flow occurs in </a:t>
            </a:r>
            <a:r>
              <a:rPr lang="en-US" altLang="en-US" sz="2143" b="1" i="1">
                <a:solidFill>
                  <a:srgbClr val="008000"/>
                </a:solidFill>
              </a:rPr>
              <a:t>consecutive</a:t>
            </a:r>
            <a:r>
              <a:rPr lang="en-US" altLang="en-US" sz="2143"/>
              <a:t> interest periods</a:t>
            </a:r>
          </a:p>
        </p:txBody>
      </p:sp>
      <p:sp>
        <p:nvSpPr>
          <p:cNvPr id="8204" name="Rectangle 55"/>
          <p:cNvSpPr>
            <a:spLocks noChangeArrowheads="1"/>
          </p:cNvSpPr>
          <p:nvPr/>
        </p:nvSpPr>
        <p:spPr bwMode="auto">
          <a:xfrm>
            <a:off x="2709523" y="785813"/>
            <a:ext cx="7163051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The uniform series factors that involve </a:t>
            </a:r>
            <a:r>
              <a:rPr lang="en-US" altLang="en-US" sz="2143" b="1">
                <a:solidFill>
                  <a:srgbClr val="FF0000"/>
                </a:solidFill>
              </a:rPr>
              <a:t>P and A </a:t>
            </a:r>
            <a:r>
              <a:rPr lang="en-US" altLang="en-US" sz="2143"/>
              <a:t>are derived as follows:</a:t>
            </a:r>
          </a:p>
        </p:txBody>
      </p:sp>
      <p:sp>
        <p:nvSpPr>
          <p:cNvPr id="8205" name="Rectangle 56"/>
          <p:cNvSpPr>
            <a:spLocks noChangeArrowheads="1"/>
          </p:cNvSpPr>
          <p:nvPr/>
        </p:nvSpPr>
        <p:spPr bwMode="auto">
          <a:xfrm>
            <a:off x="3599089" y="1520599"/>
            <a:ext cx="5458546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(2) Cash flow amount is </a:t>
            </a:r>
            <a:r>
              <a:rPr lang="en-US" altLang="en-US" sz="2143" b="1" i="1">
                <a:solidFill>
                  <a:srgbClr val="008000"/>
                </a:solidFill>
              </a:rPr>
              <a:t>same</a:t>
            </a:r>
            <a:r>
              <a:rPr lang="en-US" altLang="en-US" sz="2143"/>
              <a:t> in each interest period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169813" y="2768393"/>
            <a:ext cx="3918857" cy="2204357"/>
            <a:chOff x="267" y="1304"/>
            <a:chExt cx="2256" cy="1296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67" y="1304"/>
              <a:ext cx="2256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480" y="1872"/>
              <a:ext cx="1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2208" y="1872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2256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480" y="1872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 flipV="1">
              <a:off x="1584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V="1">
              <a:off x="864" y="15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462" y="1948"/>
              <a:ext cx="178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0</a:t>
              </a: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806" y="1944"/>
              <a:ext cx="178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1</a:t>
              </a:r>
            </a:p>
          </p:txBody>
        </p: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1190" y="1944"/>
              <a:ext cx="178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2</a:t>
              </a:r>
            </a:p>
          </p:txBody>
        </p:sp>
        <p:sp>
          <p:nvSpPr>
            <p:cNvPr id="64" name="Text Box 18"/>
            <p:cNvSpPr txBox="1">
              <a:spLocks noChangeArrowheads="1"/>
            </p:cNvSpPr>
            <p:nvPr/>
          </p:nvSpPr>
          <p:spPr bwMode="auto">
            <a:xfrm>
              <a:off x="1526" y="1944"/>
              <a:ext cx="178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3</a:t>
              </a:r>
            </a:p>
          </p:txBody>
        </p:sp>
        <p:sp>
          <p:nvSpPr>
            <p:cNvPr id="65" name="Text Box 19"/>
            <p:cNvSpPr txBox="1">
              <a:spLocks noChangeArrowheads="1"/>
            </p:cNvSpPr>
            <p:nvPr/>
          </p:nvSpPr>
          <p:spPr bwMode="auto">
            <a:xfrm>
              <a:off x="1824" y="1920"/>
              <a:ext cx="178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4</a:t>
              </a:r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2113" y="1920"/>
              <a:ext cx="178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5</a:t>
              </a: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1190" y="1345"/>
              <a:ext cx="655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A = Given</a:t>
              </a:r>
            </a:p>
          </p:txBody>
        </p:sp>
        <p:sp>
          <p:nvSpPr>
            <p:cNvPr id="68" name="Text Box 41"/>
            <p:cNvSpPr txBox="1">
              <a:spLocks noChangeArrowheads="1"/>
            </p:cNvSpPr>
            <p:nvPr/>
          </p:nvSpPr>
          <p:spPr bwMode="auto">
            <a:xfrm>
              <a:off x="318" y="2268"/>
              <a:ext cx="3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>
                  <a:solidFill>
                    <a:srgbClr val="FF0000"/>
                  </a:solidFill>
                </a:rPr>
                <a:t>P = ?</a:t>
              </a:r>
            </a:p>
          </p:txBody>
        </p:sp>
      </p:grpSp>
      <p:sp>
        <p:nvSpPr>
          <p:cNvPr id="8207" name="Right Arrow 69"/>
          <p:cNvSpPr>
            <a:spLocks noChangeArrowheads="1"/>
          </p:cNvSpPr>
          <p:nvPr/>
        </p:nvSpPr>
        <p:spPr bwMode="auto">
          <a:xfrm>
            <a:off x="6975362" y="5208135"/>
            <a:ext cx="535781" cy="173491"/>
          </a:xfrm>
          <a:prstGeom prst="rightArrow">
            <a:avLst>
              <a:gd name="adj1" fmla="val 50000"/>
              <a:gd name="adj2" fmla="val 501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8208" name="Right Arrow 72"/>
          <p:cNvSpPr>
            <a:spLocks noChangeArrowheads="1"/>
          </p:cNvSpPr>
          <p:nvPr/>
        </p:nvSpPr>
        <p:spPr bwMode="auto">
          <a:xfrm rot="10800000">
            <a:off x="4458041" y="5197929"/>
            <a:ext cx="535781" cy="175193"/>
          </a:xfrm>
          <a:prstGeom prst="rightArrow">
            <a:avLst>
              <a:gd name="adj1" fmla="val 50000"/>
              <a:gd name="adj2" fmla="val 496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cxnSp>
        <p:nvCxnSpPr>
          <p:cNvPr id="8209" name="Straight Arrow Connector 99"/>
          <p:cNvCxnSpPr>
            <a:cxnSpLocks noChangeShapeType="1"/>
          </p:cNvCxnSpPr>
          <p:nvPr/>
        </p:nvCxnSpPr>
        <p:spPr bwMode="auto">
          <a:xfrm rot="5400000">
            <a:off x="2213713" y="4060882"/>
            <a:ext cx="653143" cy="1700"/>
          </a:xfrm>
          <a:prstGeom prst="straightConnector1">
            <a:avLst/>
          </a:prstGeom>
          <a:noFill/>
          <a:ln w="38100" algn="ctr">
            <a:solidFill>
              <a:srgbClr val="009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6667500" y="3673929"/>
            <a:ext cx="3085420" cy="0"/>
          </a:xfrm>
          <a:prstGeom prst="line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</p:spTree>
    <p:extLst>
      <p:ext uri="{BB962C8B-B14F-4D97-AF65-F5344CB8AC3E}">
        <p14:creationId xmlns:p14="http://schemas.microsoft.com/office/powerpoint/2010/main" val="7520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163286"/>
            <a:ext cx="7919357" cy="7347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Example: Uniform Series Involving P/A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13857" y="1061357"/>
            <a:ext cx="9443034" cy="2070952"/>
          </a:xfrm>
          <a:prstGeom prst="rect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43"/>
              <a:t>A chemical engineer believes that by  modifying the structure of a certain water</a:t>
            </a:r>
          </a:p>
          <a:p>
            <a:pPr eaLnBrk="0" hangingPunct="0">
              <a:defRPr/>
            </a:pPr>
            <a:r>
              <a:rPr lang="en-US" sz="2143"/>
              <a:t>treatment polymer, his company would earn an extra $5000 per year. At an interest</a:t>
            </a:r>
          </a:p>
          <a:p>
            <a:pPr eaLnBrk="0" hangingPunct="0">
              <a:defRPr/>
            </a:pPr>
            <a:r>
              <a:rPr lang="en-US" sz="2143"/>
              <a:t>rate of 10% per year, how much could the company afford to spend now to just</a:t>
            </a:r>
          </a:p>
          <a:p>
            <a:pPr eaLnBrk="0" hangingPunct="0">
              <a:defRPr/>
            </a:pPr>
            <a:r>
              <a:rPr lang="en-US" sz="2143"/>
              <a:t>break even over a 5 year project period?</a:t>
            </a:r>
          </a:p>
          <a:p>
            <a:pPr eaLnBrk="0" hangingPunct="0">
              <a:defRPr/>
            </a:pPr>
            <a:endParaRPr lang="en-US" sz="2143"/>
          </a:p>
          <a:p>
            <a:pPr eaLnBrk="0" hangingPunct="0">
              <a:defRPr/>
            </a:pPr>
            <a:r>
              <a:rPr lang="en-US" sz="2143" b="1">
                <a:solidFill>
                  <a:srgbClr val="7030A0"/>
                </a:solidFill>
              </a:rPr>
              <a:t>       (A) $11,170          (B) 13,640          (C) $15,300          (D) $18,950</a:t>
            </a:r>
          </a:p>
        </p:txBody>
      </p:sp>
      <p:sp>
        <p:nvSpPr>
          <p:cNvPr id="9222" name="Text Box 22"/>
          <p:cNvSpPr txBox="1">
            <a:spLocks noChangeArrowheads="1"/>
          </p:cNvSpPr>
          <p:nvPr/>
        </p:nvSpPr>
        <p:spPr bwMode="auto">
          <a:xfrm>
            <a:off x="2320018" y="3478327"/>
            <a:ext cx="3416320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/>
              <a:t>The cash flow diagram is as follows:</a:t>
            </a:r>
          </a:p>
        </p:txBody>
      </p:sp>
      <p:sp>
        <p:nvSpPr>
          <p:cNvPr id="9223" name="Text Box 24"/>
          <p:cNvSpPr txBox="1">
            <a:spLocks noChangeArrowheads="1"/>
          </p:cNvSpPr>
          <p:nvPr/>
        </p:nvSpPr>
        <p:spPr bwMode="auto">
          <a:xfrm>
            <a:off x="6548438" y="3939268"/>
            <a:ext cx="272876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P = 5000(P/A,10%,5)</a:t>
            </a:r>
          </a:p>
        </p:txBody>
      </p:sp>
      <p:sp>
        <p:nvSpPr>
          <p:cNvPr id="9226" name="Text Box 27"/>
          <p:cNvSpPr txBox="1">
            <a:spLocks noChangeArrowheads="1"/>
          </p:cNvSpPr>
          <p:nvPr/>
        </p:nvSpPr>
        <p:spPr bwMode="auto">
          <a:xfrm>
            <a:off x="6738938" y="5385027"/>
            <a:ext cx="1580882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dirty="0">
                <a:solidFill>
                  <a:srgbClr val="FF0000"/>
                </a:solidFill>
              </a:rPr>
              <a:t>Answer is </a:t>
            </a:r>
            <a:r>
              <a:rPr lang="en-US" altLang="en-US" sz="2571" dirty="0" smtClean="0">
                <a:solidFill>
                  <a:srgbClr val="FF0000"/>
                </a:solidFill>
              </a:rPr>
              <a:t>?</a:t>
            </a:r>
            <a:endParaRPr lang="en-US" altLang="en-US" sz="2571" dirty="0">
              <a:solidFill>
                <a:srgbClr val="FF0000"/>
              </a:solidFill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183947" y="3877726"/>
            <a:ext cx="3837214" cy="2204357"/>
            <a:chOff x="240" y="2234"/>
            <a:chExt cx="2256" cy="1296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240" y="2234"/>
              <a:ext cx="2256" cy="1296"/>
              <a:chOff x="240" y="1274"/>
              <a:chExt cx="2256" cy="1296"/>
            </a:xfrm>
            <a:grpFill/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240" y="1274"/>
                <a:ext cx="2256" cy="129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1776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2208" y="1872"/>
                <a:ext cx="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0" cy="38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V="1">
                <a:off x="1920" y="15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V="1">
                <a:off x="1584" y="15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V="1">
                <a:off x="1248" y="15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929" dirty="0"/>
              </a:p>
            </p:txBody>
          </p:sp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440" y="1944"/>
                <a:ext cx="182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/>
                  <a:t>0</a:t>
                </a: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806" y="1944"/>
                <a:ext cx="182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/>
                  <a:t>1</a:t>
                </a:r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1190" y="1944"/>
                <a:ext cx="182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/>
                  <a:t>2</a:t>
                </a: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1526" y="1944"/>
                <a:ext cx="182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/>
                  <a:t>3</a:t>
                </a:r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182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/>
                  <a:t>4</a:t>
                </a: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182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/>
                  <a:t>5</a:t>
                </a: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1190" y="1368"/>
                <a:ext cx="699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/>
                  <a:t>A = $5000</a:t>
                </a:r>
              </a:p>
            </p:txBody>
          </p: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326" y="2234"/>
                <a:ext cx="390" cy="229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929" dirty="0">
                    <a:solidFill>
                      <a:srgbClr val="FF0000"/>
                    </a:solidFill>
                  </a:rPr>
                  <a:t>P = ?</a:t>
                </a:r>
              </a:p>
            </p:txBody>
          </p:sp>
        </p:grp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152" y="3120"/>
              <a:ext cx="498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i =10%</a:t>
              </a:r>
            </a:p>
          </p:txBody>
        </p:sp>
      </p:grpSp>
      <p:cxnSp>
        <p:nvCxnSpPr>
          <p:cNvPr id="9228" name="Straight Arrow Connector 33"/>
          <p:cNvCxnSpPr>
            <a:cxnSpLocks noChangeShapeType="1"/>
          </p:cNvCxnSpPr>
          <p:nvPr/>
        </p:nvCxnSpPr>
        <p:spPr bwMode="auto">
          <a:xfrm>
            <a:off x="2592161" y="4895170"/>
            <a:ext cx="0" cy="653143"/>
          </a:xfrm>
          <a:prstGeom prst="straightConnector1">
            <a:avLst/>
          </a:prstGeom>
          <a:noFill/>
          <a:ln w="38100" algn="ctr">
            <a:solidFill>
              <a:srgbClr val="009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Rectangle 34"/>
          <p:cNvSpPr>
            <a:spLocks noChangeArrowheads="1"/>
          </p:cNvSpPr>
          <p:nvPr/>
        </p:nvSpPr>
        <p:spPr bwMode="auto">
          <a:xfrm>
            <a:off x="7043398" y="3313339"/>
            <a:ext cx="1745991" cy="6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3428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9230" name="Rectangle 35"/>
          <p:cNvSpPr>
            <a:spLocks noChangeArrowheads="1"/>
          </p:cNvSpPr>
          <p:nvPr/>
        </p:nvSpPr>
        <p:spPr bwMode="auto">
          <a:xfrm>
            <a:off x="1932214" y="1061357"/>
            <a:ext cx="8409214" cy="207679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</p:spTree>
    <p:extLst>
      <p:ext uri="{BB962C8B-B14F-4D97-AF65-F5344CB8AC3E}">
        <p14:creationId xmlns:p14="http://schemas.microsoft.com/office/powerpoint/2010/main" val="37626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7347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Uniform Series Involving F/A and A/F</a:t>
            </a:r>
            <a:endParaRPr lang="en-US" dirty="0"/>
          </a:p>
        </p:txBody>
      </p:sp>
      <p:sp>
        <p:nvSpPr>
          <p:cNvPr id="10245" name="Text Box 54"/>
          <p:cNvSpPr txBox="1">
            <a:spLocks noChangeArrowheads="1"/>
          </p:cNvSpPr>
          <p:nvPr/>
        </p:nvSpPr>
        <p:spPr bwMode="auto">
          <a:xfrm>
            <a:off x="3442608" y="1296081"/>
            <a:ext cx="5559535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  (1) Cash flow occurs in </a:t>
            </a:r>
            <a:r>
              <a:rPr lang="en-US" altLang="en-US" sz="2143" b="1" i="1">
                <a:solidFill>
                  <a:srgbClr val="008000"/>
                </a:solidFill>
              </a:rPr>
              <a:t>consecutive</a:t>
            </a:r>
            <a:r>
              <a:rPr lang="en-US" altLang="en-US" sz="2143"/>
              <a:t> interest periods</a:t>
            </a:r>
          </a:p>
        </p:txBody>
      </p:sp>
      <p:sp>
        <p:nvSpPr>
          <p:cNvPr id="10246" name="Rectangle 55"/>
          <p:cNvSpPr>
            <a:spLocks noChangeArrowheads="1"/>
          </p:cNvSpPr>
          <p:nvPr/>
        </p:nvSpPr>
        <p:spPr bwMode="auto">
          <a:xfrm>
            <a:off x="2702719" y="887867"/>
            <a:ext cx="715413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The uniform series factors that involve </a:t>
            </a:r>
            <a:r>
              <a:rPr lang="en-US" altLang="en-US" sz="2143" b="1">
                <a:solidFill>
                  <a:srgbClr val="FF0000"/>
                </a:solidFill>
              </a:rPr>
              <a:t>F and A </a:t>
            </a:r>
            <a:r>
              <a:rPr lang="en-US" altLang="en-US" sz="2143"/>
              <a:t>are derived as follows:</a:t>
            </a:r>
          </a:p>
        </p:txBody>
      </p:sp>
      <p:sp>
        <p:nvSpPr>
          <p:cNvPr id="10247" name="Rectangle 56"/>
          <p:cNvSpPr>
            <a:spLocks noChangeArrowheads="1"/>
          </p:cNvSpPr>
          <p:nvPr/>
        </p:nvSpPr>
        <p:spPr bwMode="auto">
          <a:xfrm>
            <a:off x="3590585" y="1622652"/>
            <a:ext cx="473398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/>
              <a:t>(2) Last cash flow occurs in </a:t>
            </a:r>
            <a:r>
              <a:rPr lang="en-US" altLang="en-US" sz="2143" b="1" i="1">
                <a:solidFill>
                  <a:srgbClr val="008000"/>
                </a:solidFill>
              </a:rPr>
              <a:t>same</a:t>
            </a:r>
            <a:r>
              <a:rPr lang="en-US" altLang="en-US" sz="2143"/>
              <a:t> period as F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790724" y="2800520"/>
            <a:ext cx="3837214" cy="2204357"/>
            <a:chOff x="240" y="864"/>
            <a:chExt cx="2256" cy="1296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40" y="864"/>
              <a:ext cx="2256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480" y="1440"/>
              <a:ext cx="17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208" y="1440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2256" y="115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1248" y="115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22" y="151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0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806" y="151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1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190" y="151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2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1526" y="151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824" y="1516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4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051" y="1521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5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051" y="1809"/>
              <a:ext cx="411" cy="24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143" dirty="0">
                  <a:solidFill>
                    <a:srgbClr val="FF0000"/>
                  </a:solidFill>
                </a:rPr>
                <a:t>F = ?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190" y="936"/>
              <a:ext cx="669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>
                  <a:solidFill>
                    <a:schemeClr val="bg1"/>
                  </a:solidFill>
                </a:rPr>
                <a:t>A = Given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607651" y="2775008"/>
            <a:ext cx="3837214" cy="2229871"/>
            <a:chOff x="3072" y="1329"/>
            <a:chExt cx="2256" cy="1311"/>
          </a:xfr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3072" y="1344"/>
              <a:ext cx="2256" cy="12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3312" y="1920"/>
              <a:ext cx="1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5040" y="1920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 flipV="1">
              <a:off x="5088" y="1632"/>
              <a:ext cx="0" cy="288"/>
            </a:xfrm>
            <a:prstGeom prst="line">
              <a:avLst/>
            </a:prstGeom>
            <a:grpFill/>
            <a:ln w="317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5088" y="1920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4752" y="1632"/>
              <a:ext cx="0" cy="288"/>
            </a:xfrm>
            <a:prstGeom prst="line">
              <a:avLst/>
            </a:prstGeom>
            <a:grpFill/>
            <a:ln w="317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 flipV="1">
              <a:off x="4416" y="1632"/>
              <a:ext cx="0" cy="288"/>
            </a:xfrm>
            <a:prstGeom prst="line">
              <a:avLst/>
            </a:prstGeom>
            <a:grpFill/>
            <a:ln w="317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 flipV="1">
              <a:off x="4080" y="1632"/>
              <a:ext cx="0" cy="288"/>
            </a:xfrm>
            <a:prstGeom prst="line">
              <a:avLst/>
            </a:prstGeom>
            <a:grpFill/>
            <a:ln w="317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 flipV="1">
              <a:off x="3696" y="1632"/>
              <a:ext cx="0" cy="288"/>
            </a:xfrm>
            <a:prstGeom prst="line">
              <a:avLst/>
            </a:prstGeom>
            <a:grpFill/>
            <a:ln w="3175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en-US" sz="1929" dirty="0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3254" y="199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3638" y="199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1</a:t>
              </a: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4022" y="199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2</a:t>
              </a: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4358" y="199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3</a:t>
              </a:r>
            </a:p>
          </p:txBody>
        </p:sp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4656" y="1992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4</a:t>
              </a:r>
            </a:p>
          </p:txBody>
        </p:sp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4943" y="1981"/>
              <a:ext cx="18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5</a:t>
              </a:r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595" y="2289"/>
              <a:ext cx="652" cy="229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929" dirty="0"/>
                <a:t>F = Given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4019" y="1329"/>
              <a:ext cx="435" cy="248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143" b="1" dirty="0">
                  <a:solidFill>
                    <a:srgbClr val="FF0000"/>
                  </a:solidFill>
                </a:rPr>
                <a:t>A = ?</a:t>
              </a:r>
            </a:p>
          </p:txBody>
        </p:sp>
      </p:grpSp>
      <p:sp>
        <p:nvSpPr>
          <p:cNvPr id="10250" name="Text Box 44"/>
          <p:cNvSpPr txBox="1">
            <a:spLocks noChangeArrowheads="1"/>
          </p:cNvSpPr>
          <p:nvPr/>
        </p:nvSpPr>
        <p:spPr bwMode="auto">
          <a:xfrm>
            <a:off x="3320144" y="5633357"/>
            <a:ext cx="5956695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/>
              <a:t>Note:</a:t>
            </a:r>
            <a:r>
              <a:rPr lang="en-US" altLang="en-US" sz="2571"/>
              <a:t> F takes place in the </a:t>
            </a:r>
            <a:r>
              <a:rPr lang="en-US" altLang="en-US" sz="2571" i="1">
                <a:solidFill>
                  <a:srgbClr val="FF0000"/>
                </a:solidFill>
              </a:rPr>
              <a:t>same</a:t>
            </a:r>
            <a:r>
              <a:rPr lang="en-US" altLang="en-US" sz="2571"/>
              <a:t> period as last A</a:t>
            </a:r>
          </a:p>
        </p:txBody>
      </p:sp>
      <p:sp>
        <p:nvSpPr>
          <p:cNvPr id="10251" name="Text Box 42"/>
          <p:cNvSpPr txBox="1">
            <a:spLocks noChangeArrowheads="1"/>
          </p:cNvSpPr>
          <p:nvPr/>
        </p:nvSpPr>
        <p:spPr bwMode="auto">
          <a:xfrm>
            <a:off x="4485255" y="2263889"/>
            <a:ext cx="2518638" cy="3892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929" b="1"/>
              <a:t>Cash flow diagrams are:</a:t>
            </a:r>
          </a:p>
        </p:txBody>
      </p:sp>
      <p:cxnSp>
        <p:nvCxnSpPr>
          <p:cNvPr id="10252" name="Straight Arrow Connector 54"/>
          <p:cNvCxnSpPr>
            <a:cxnSpLocks noChangeShapeType="1"/>
          </p:cNvCxnSpPr>
          <p:nvPr/>
        </p:nvCxnSpPr>
        <p:spPr bwMode="auto">
          <a:xfrm>
            <a:off x="10036969" y="3781085"/>
            <a:ext cx="0" cy="6531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49"/>
          <p:cNvSpPr txBox="1">
            <a:spLocks noChangeArrowheads="1"/>
          </p:cNvSpPr>
          <p:nvPr/>
        </p:nvSpPr>
        <p:spPr bwMode="auto">
          <a:xfrm>
            <a:off x="5072062" y="5169014"/>
            <a:ext cx="198664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500"/>
              <a:t>Standard Factor Notation </a:t>
            </a:r>
          </a:p>
        </p:txBody>
      </p:sp>
      <p:sp>
        <p:nvSpPr>
          <p:cNvPr id="10254" name="Text Box 50"/>
          <p:cNvSpPr txBox="1">
            <a:spLocks noChangeArrowheads="1"/>
          </p:cNvSpPr>
          <p:nvPr/>
        </p:nvSpPr>
        <p:spPr bwMode="auto">
          <a:xfrm>
            <a:off x="2748643" y="5061857"/>
            <a:ext cx="1784078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F = A(F/A,i,n)</a:t>
            </a:r>
          </a:p>
        </p:txBody>
      </p:sp>
      <p:sp>
        <p:nvSpPr>
          <p:cNvPr id="10255" name="Text Box 51"/>
          <p:cNvSpPr txBox="1">
            <a:spLocks noChangeArrowheads="1"/>
          </p:cNvSpPr>
          <p:nvPr/>
        </p:nvSpPr>
        <p:spPr bwMode="auto">
          <a:xfrm>
            <a:off x="7584283" y="5068661"/>
            <a:ext cx="1754135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A = F(A/F,i,n)</a:t>
            </a:r>
          </a:p>
        </p:txBody>
      </p:sp>
      <p:sp>
        <p:nvSpPr>
          <p:cNvPr id="10256" name="Right Arrow 59"/>
          <p:cNvSpPr>
            <a:spLocks noChangeArrowheads="1"/>
          </p:cNvSpPr>
          <p:nvPr/>
        </p:nvSpPr>
        <p:spPr bwMode="auto">
          <a:xfrm>
            <a:off x="7048500" y="5255760"/>
            <a:ext cx="535782" cy="173491"/>
          </a:xfrm>
          <a:prstGeom prst="rightArrow">
            <a:avLst>
              <a:gd name="adj1" fmla="val 50000"/>
              <a:gd name="adj2" fmla="val 501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0257" name="Right Arrow 60"/>
          <p:cNvSpPr>
            <a:spLocks noChangeArrowheads="1"/>
          </p:cNvSpPr>
          <p:nvPr/>
        </p:nvSpPr>
        <p:spPr bwMode="auto">
          <a:xfrm rot="10800000">
            <a:off x="4531179" y="5245554"/>
            <a:ext cx="535782" cy="175193"/>
          </a:xfrm>
          <a:prstGeom prst="rightArrow">
            <a:avLst>
              <a:gd name="adj1" fmla="val 50000"/>
              <a:gd name="adj2" fmla="val 496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cxnSp>
        <p:nvCxnSpPr>
          <p:cNvPr id="10258" name="Straight Arrow Connector 64"/>
          <p:cNvCxnSpPr>
            <a:cxnSpLocks noChangeShapeType="1"/>
          </p:cNvCxnSpPr>
          <p:nvPr/>
        </p:nvCxnSpPr>
        <p:spPr bwMode="auto">
          <a:xfrm rot="5400000">
            <a:off x="4872208" y="4081292"/>
            <a:ext cx="653143" cy="1701"/>
          </a:xfrm>
          <a:prstGeom prst="straightConnector1">
            <a:avLst/>
          </a:prstGeom>
          <a:noFill/>
          <a:ln w="57150" algn="ctr">
            <a:solidFill>
              <a:srgbClr val="009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50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095500" y="1005229"/>
            <a:ext cx="7756071" cy="2097200"/>
          </a:xfrm>
          <a:prstGeom prst="rect">
            <a:avLst/>
          </a:prstGeom>
          <a:gradFill>
            <a:gsLst>
              <a:gs pos="0">
                <a:srgbClr val="6B9BF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929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013857" y="163286"/>
            <a:ext cx="8001000" cy="7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5" tIns="44783" rIns="89565" bIns="44783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857" dirty="0"/>
              <a:t>Example: Uniform Series Involving F/A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2095500" y="1005228"/>
            <a:ext cx="7756071" cy="10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 b="1"/>
              <a:t>An industrial engineer made a modification to a chip manufacturing process that will save her company $10,000 per year. At an interest rate of 8% per year, how much will the savings amount to in 7 years?  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58786" y="2449286"/>
            <a:ext cx="7266214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929" b="1">
                <a:solidFill>
                  <a:srgbClr val="7030A0"/>
                </a:solidFill>
              </a:rPr>
              <a:t>(A) $45,300           (B) $68,500           (C) $89,228           (D) $151,500       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2013857" y="3265714"/>
            <a:ext cx="342900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/>
              <a:t> </a:t>
            </a:r>
            <a:r>
              <a:rPr lang="en-US" altLang="en-US" sz="1714" b="1"/>
              <a:t>The cash flow diagram is: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73741" y="3184071"/>
            <a:ext cx="5716701" cy="2845595"/>
            <a:chOff x="1056" y="896"/>
            <a:chExt cx="3626" cy="1673"/>
          </a:xfrm>
        </p:grpSpPr>
        <p:sp>
          <p:nvSpPr>
            <p:cNvPr id="11280" name="Line 3"/>
            <p:cNvSpPr>
              <a:spLocks noChangeShapeType="1"/>
            </p:cNvSpPr>
            <p:nvPr/>
          </p:nvSpPr>
          <p:spPr bwMode="auto">
            <a:xfrm>
              <a:off x="389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81" name="Line 4"/>
            <p:cNvSpPr>
              <a:spLocks noChangeShapeType="1"/>
            </p:cNvSpPr>
            <p:nvPr/>
          </p:nvSpPr>
          <p:spPr bwMode="auto">
            <a:xfrm>
              <a:off x="4322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82" name="Line 5"/>
            <p:cNvSpPr>
              <a:spLocks noChangeShapeType="1"/>
            </p:cNvSpPr>
            <p:nvPr/>
          </p:nvSpPr>
          <p:spPr bwMode="auto">
            <a:xfrm flipV="1">
              <a:off x="4322" y="1184"/>
              <a:ext cx="0" cy="688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2562" y="2340"/>
              <a:ext cx="89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929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$10,000</a:t>
              </a:r>
            </a:p>
          </p:txBody>
        </p:sp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4113" y="896"/>
              <a:ext cx="46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2143" b="1">
                  <a:solidFill>
                    <a:srgbClr val="FF0000"/>
                  </a:solidFill>
                </a:rPr>
                <a:t>F = ?</a:t>
              </a:r>
            </a:p>
          </p:txBody>
        </p:sp>
        <p:sp>
          <p:nvSpPr>
            <p:cNvPr id="11285" name="Text Box 8"/>
            <p:cNvSpPr txBox="1">
              <a:spLocks noChangeArrowheads="1"/>
            </p:cNvSpPr>
            <p:nvPr/>
          </p:nvSpPr>
          <p:spPr bwMode="auto">
            <a:xfrm>
              <a:off x="2684" y="1392"/>
              <a:ext cx="5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929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8%</a:t>
              </a:r>
            </a:p>
          </p:txBody>
        </p:sp>
        <p:sp>
          <p:nvSpPr>
            <p:cNvPr id="11286" name="Line 9"/>
            <p:cNvSpPr>
              <a:spLocks noChangeShapeType="1"/>
            </p:cNvSpPr>
            <p:nvPr/>
          </p:nvSpPr>
          <p:spPr bwMode="auto">
            <a:xfrm>
              <a:off x="2594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87" name="Line 10"/>
            <p:cNvSpPr>
              <a:spLocks noChangeShapeType="1"/>
            </p:cNvSpPr>
            <p:nvPr/>
          </p:nvSpPr>
          <p:spPr bwMode="auto">
            <a:xfrm>
              <a:off x="3026" y="1872"/>
              <a:ext cx="1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88" name="Line 11"/>
            <p:cNvSpPr>
              <a:spLocks noChangeShapeType="1"/>
            </p:cNvSpPr>
            <p:nvPr/>
          </p:nvSpPr>
          <p:spPr bwMode="auto">
            <a:xfrm>
              <a:off x="2162" y="1855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89" name="Line 12"/>
            <p:cNvSpPr>
              <a:spLocks noChangeShapeType="1"/>
            </p:cNvSpPr>
            <p:nvPr/>
          </p:nvSpPr>
          <p:spPr bwMode="auto">
            <a:xfrm>
              <a:off x="173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90" name="Line 13"/>
            <p:cNvSpPr>
              <a:spLocks noChangeShapeType="1"/>
            </p:cNvSpPr>
            <p:nvPr/>
          </p:nvSpPr>
          <p:spPr bwMode="auto">
            <a:xfrm>
              <a:off x="3466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91" name="Line 14"/>
            <p:cNvSpPr>
              <a:spLocks noChangeShapeType="1"/>
            </p:cNvSpPr>
            <p:nvPr/>
          </p:nvSpPr>
          <p:spPr bwMode="auto">
            <a:xfrm flipH="1">
              <a:off x="1248" y="1872"/>
              <a:ext cx="3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1292" name="Text Box 15"/>
            <p:cNvSpPr txBox="1">
              <a:spLocks noChangeArrowheads="1"/>
            </p:cNvSpPr>
            <p:nvPr/>
          </p:nvSpPr>
          <p:spPr bwMode="auto">
            <a:xfrm>
              <a:off x="1056" y="1661"/>
              <a:ext cx="362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en-US" altLang="en-US" sz="1500"/>
                <a:t>    0               1             2              3             4              5             6            7       </a:t>
              </a:r>
            </a:p>
          </p:txBody>
        </p:sp>
      </p:grp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8218714" y="3158559"/>
            <a:ext cx="1354858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571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7650617" y="3665425"/>
            <a:ext cx="2854098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143">
                <a:latin typeface="Times New Roman" panose="02020603050405020304" pitchFamily="18" charset="0"/>
                <a:cs typeface="Times New Roman" panose="02020603050405020304" pitchFamily="18" charset="0"/>
              </a:rPr>
              <a:t> F = 10,000(F/A,8%,7)</a:t>
            </a:r>
          </a:p>
        </p:txBody>
      </p:sp>
      <p:cxnSp>
        <p:nvCxnSpPr>
          <p:cNvPr id="11279" name="Straight Connector 501764"/>
          <p:cNvCxnSpPr>
            <a:cxnSpLocks noChangeShapeType="1"/>
          </p:cNvCxnSpPr>
          <p:nvPr/>
        </p:nvCxnSpPr>
        <p:spPr bwMode="auto">
          <a:xfrm>
            <a:off x="2476500" y="4781211"/>
            <a:ext cx="0" cy="12586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37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1152</Words>
  <Application>Microsoft Office PowerPoint</Application>
  <PresentationFormat>Widescreen</PresentationFormat>
  <Paragraphs>231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Symbol</vt:lpstr>
      <vt:lpstr>Tahoma</vt:lpstr>
      <vt:lpstr>Times New Roman</vt:lpstr>
      <vt:lpstr>Office Theme</vt:lpstr>
      <vt:lpstr>Bitmap Image</vt:lpstr>
      <vt:lpstr>PowerPoint Presentation</vt:lpstr>
      <vt:lpstr>LEARNING OUTCOMES</vt:lpstr>
      <vt:lpstr>Single Payment Factors (F/P and P/F)</vt:lpstr>
      <vt:lpstr>Example: Finding Future Value</vt:lpstr>
      <vt:lpstr>Example: Finding Present Value</vt:lpstr>
      <vt:lpstr>Uniform Series Involving P/A and A/P</vt:lpstr>
      <vt:lpstr>Example: Uniform Series Involving P/A</vt:lpstr>
      <vt:lpstr>Uniform Series Involving F/A and A/F</vt:lpstr>
      <vt:lpstr>PowerPoint Presentation</vt:lpstr>
      <vt:lpstr>Arithmetic Gradients</vt:lpstr>
      <vt:lpstr>Typical Arithmetic Gradient Cash Flow</vt:lpstr>
      <vt:lpstr>Converting Arithmetic Gradient to A</vt:lpstr>
      <vt:lpstr>Example: Arithmetic Gradient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800 ELITE</cp:lastModifiedBy>
  <cp:revision>7</cp:revision>
  <dcterms:created xsi:type="dcterms:W3CDTF">2015-09-18T06:20:13Z</dcterms:created>
  <dcterms:modified xsi:type="dcterms:W3CDTF">2017-02-21T04:09:37Z</dcterms:modified>
</cp:coreProperties>
</file>