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5" r:id="rId3"/>
    <p:sldId id="276" r:id="rId4"/>
    <p:sldId id="277" r:id="rId5"/>
    <p:sldId id="278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8910-C60D-472A-8BC9-1CB66404B0C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7E48-7584-4BB8-A632-6EADD427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41E8587-DEED-47B1-BDF5-EB60832D0D45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9441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5F190D8-9D2E-463A-81A6-09D7CC9EF23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8088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00EE6EB-E908-4148-93F3-99752A83092A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391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993ABB3-0B18-4473-9643-6F27A30223F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2057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9081264-A975-4132-A696-F17D76E4D88F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3747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2027BB7-6F7A-4DA0-A072-A8AA21643AE1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412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66AE185-9A64-4379-8A70-42287805C95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8973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6F32CD7-8552-486B-B236-1242C012DADB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12275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B9FBA5D-81C1-4C18-AC1A-591C7E61577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240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801D0EC-4562-4BE2-99C4-F9B7A4F827A7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0822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092BB2B-13F6-4E35-A109-2ED66220C00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9764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53C4CA1-F01A-49A9-B0CD-8967F04B9AAC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236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CCD649E-FCCF-45AD-9E09-09CFD70CF4C0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3175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9F36CED-99B0-4210-8440-9D695C348FA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0179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FF45686-7296-4952-839F-6ECE4829E51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1024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608C04C-3774-4273-87AC-A6B86370817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75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730B5CB-6296-45E0-A736-442CE5DBA0E9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0698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3B89F71-4DC3-4F30-ABF0-290356A5B6A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3851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C6652B8-491F-4C5F-84C1-3E8176DBA4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5177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D281A7E-65E9-487E-84C2-6DD0C2F2F57F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3503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91B8EB4-C88B-4816-8240-72A71670590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3601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63286"/>
            <a:ext cx="1036225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871" y="1796143"/>
            <a:ext cx="5068240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890" y="1796143"/>
            <a:ext cx="5068241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93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F4115D4-9896-4510-A624-17A6904E7BD9}" type="slidenum">
              <a:rPr lang="en-US" altLang="en-US"/>
              <a:pPr/>
              <a:t>‹#›</a:t>
            </a:fld>
            <a:endParaRPr lang="en-US" altLang="en-US" sz="1393"/>
          </a:p>
        </p:txBody>
      </p:sp>
    </p:spTree>
    <p:extLst>
      <p:ext uri="{BB962C8B-B14F-4D97-AF65-F5344CB8AC3E}">
        <p14:creationId xmlns:p14="http://schemas.microsoft.com/office/powerpoint/2010/main" val="2647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DB64-F745-476E-A4E6-582FA5AD2E8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8172-429F-4301-841A-439DF41A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6531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Geometric Gradients</a:t>
            </a:r>
            <a:endParaRPr lang="en-US" dirty="0"/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auto">
          <a:xfrm>
            <a:off x="2041071" y="1180420"/>
            <a:ext cx="8159184" cy="45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357" b="1" i="1"/>
              <a:t>Geometric gradients</a:t>
            </a:r>
            <a:r>
              <a:rPr lang="en-US" altLang="en-US" sz="2357" b="1"/>
              <a:t> change by the </a:t>
            </a:r>
            <a:r>
              <a:rPr lang="en-US" altLang="en-US" sz="2357" b="1" i="1">
                <a:solidFill>
                  <a:srgbClr val="FF0000"/>
                </a:solidFill>
              </a:rPr>
              <a:t>same percentage</a:t>
            </a:r>
            <a:r>
              <a:rPr lang="en-US" altLang="en-US" sz="2357" b="1"/>
              <a:t> each period</a:t>
            </a: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340428" y="2522425"/>
            <a:ext cx="4163786" cy="2947647"/>
            <a:chOff x="3312" y="960"/>
            <a:chExt cx="2448" cy="153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312" y="960"/>
              <a:ext cx="2448" cy="1536"/>
            </a:xfrm>
            <a:prstGeom prst="rect">
              <a:avLst/>
            </a:prstGeom>
            <a:gradFill>
              <a:gsLst>
                <a:gs pos="0">
                  <a:srgbClr val="6B9BFB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8448" name="Line 6"/>
            <p:cNvSpPr>
              <a:spLocks noChangeShapeType="1"/>
            </p:cNvSpPr>
            <p:nvPr/>
          </p:nvSpPr>
          <p:spPr bwMode="auto">
            <a:xfrm>
              <a:off x="3600" y="158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49" name="Line 7"/>
            <p:cNvSpPr>
              <a:spLocks noChangeShapeType="1"/>
            </p:cNvSpPr>
            <p:nvPr/>
          </p:nvSpPr>
          <p:spPr bwMode="auto">
            <a:xfrm flipV="1">
              <a:off x="3600" y="1200"/>
              <a:ext cx="0" cy="38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50" name="Line 8"/>
            <p:cNvSpPr>
              <a:spLocks noChangeShapeType="1"/>
            </p:cNvSpPr>
            <p:nvPr/>
          </p:nvSpPr>
          <p:spPr bwMode="auto">
            <a:xfrm>
              <a:off x="4128" y="1584"/>
              <a:ext cx="7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4416" y="1584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52" name="Line 10"/>
            <p:cNvSpPr>
              <a:spLocks noChangeShapeType="1"/>
            </p:cNvSpPr>
            <p:nvPr/>
          </p:nvSpPr>
          <p:spPr bwMode="auto">
            <a:xfrm>
              <a:off x="3840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53" name="Text Box 11"/>
            <p:cNvSpPr txBox="1">
              <a:spLocks noChangeArrowheads="1"/>
            </p:cNvSpPr>
            <p:nvPr/>
          </p:nvSpPr>
          <p:spPr bwMode="auto">
            <a:xfrm>
              <a:off x="3504" y="1584"/>
              <a:ext cx="1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0</a:t>
              </a:r>
            </a:p>
            <a:p>
              <a:endParaRPr lang="en-US" altLang="en-US" sz="1500"/>
            </a:p>
          </p:txBody>
        </p:sp>
        <p:sp>
          <p:nvSpPr>
            <p:cNvPr id="18454" name="Text Box 12"/>
            <p:cNvSpPr txBox="1">
              <a:spLocks noChangeArrowheads="1"/>
            </p:cNvSpPr>
            <p:nvPr/>
          </p:nvSpPr>
          <p:spPr bwMode="auto">
            <a:xfrm>
              <a:off x="3744" y="1344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1</a:t>
              </a:r>
            </a:p>
          </p:txBody>
        </p:sp>
        <p:sp>
          <p:nvSpPr>
            <p:cNvPr id="18455" name="Text Box 13"/>
            <p:cNvSpPr txBox="1">
              <a:spLocks noChangeArrowheads="1"/>
            </p:cNvSpPr>
            <p:nvPr/>
          </p:nvSpPr>
          <p:spPr bwMode="auto">
            <a:xfrm>
              <a:off x="4042" y="1351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2</a:t>
              </a:r>
            </a:p>
          </p:txBody>
        </p:sp>
        <p:sp>
          <p:nvSpPr>
            <p:cNvPr id="18456" name="Text Box 14"/>
            <p:cNvSpPr txBox="1">
              <a:spLocks noChangeArrowheads="1"/>
            </p:cNvSpPr>
            <p:nvPr/>
          </p:nvSpPr>
          <p:spPr bwMode="auto">
            <a:xfrm>
              <a:off x="4330" y="1351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3</a:t>
              </a:r>
            </a:p>
          </p:txBody>
        </p:sp>
        <p:sp>
          <p:nvSpPr>
            <p:cNvPr id="18457" name="Text Box 15"/>
            <p:cNvSpPr txBox="1">
              <a:spLocks noChangeArrowheads="1"/>
            </p:cNvSpPr>
            <p:nvPr/>
          </p:nvSpPr>
          <p:spPr bwMode="auto">
            <a:xfrm>
              <a:off x="5242" y="1351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n</a:t>
              </a:r>
            </a:p>
          </p:txBody>
        </p:sp>
        <p:sp>
          <p:nvSpPr>
            <p:cNvPr id="18458" name="Text Box 16"/>
            <p:cNvSpPr txBox="1">
              <a:spLocks noChangeArrowheads="1"/>
            </p:cNvSpPr>
            <p:nvPr/>
          </p:nvSpPr>
          <p:spPr bwMode="auto">
            <a:xfrm>
              <a:off x="3744" y="1680"/>
              <a:ext cx="20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A</a:t>
              </a:r>
              <a:r>
                <a:rPr lang="en-US" altLang="en-US" sz="1500" baseline="-25000"/>
                <a:t>1</a:t>
              </a:r>
            </a:p>
          </p:txBody>
        </p:sp>
        <p:sp>
          <p:nvSpPr>
            <p:cNvPr id="18459" name="Text Box 17"/>
            <p:cNvSpPr txBox="1">
              <a:spLocks noChangeArrowheads="1"/>
            </p:cNvSpPr>
            <p:nvPr/>
          </p:nvSpPr>
          <p:spPr bwMode="auto">
            <a:xfrm>
              <a:off x="3897" y="1776"/>
              <a:ext cx="47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A </a:t>
              </a:r>
              <a:r>
                <a:rPr lang="en-US" altLang="en-US" sz="1500" baseline="-25000"/>
                <a:t>1</a:t>
              </a:r>
              <a:r>
                <a:rPr lang="en-US" altLang="en-US" sz="1500"/>
                <a:t>(1+g)</a:t>
              </a:r>
              <a:r>
                <a:rPr lang="en-US" altLang="en-US" sz="1500" baseline="30000"/>
                <a:t>1</a:t>
              </a:r>
              <a:endParaRPr lang="en-US" altLang="en-US" sz="1500"/>
            </a:p>
          </p:txBody>
        </p:sp>
        <p:sp>
          <p:nvSpPr>
            <p:cNvPr id="18460" name="Text Box 18"/>
            <p:cNvSpPr txBox="1">
              <a:spLocks noChangeArrowheads="1"/>
            </p:cNvSpPr>
            <p:nvPr/>
          </p:nvSpPr>
          <p:spPr bwMode="auto">
            <a:xfrm>
              <a:off x="4618" y="1351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4</a:t>
              </a:r>
            </a:p>
          </p:txBody>
        </p:sp>
        <p:sp>
          <p:nvSpPr>
            <p:cNvPr id="18461" name="Text Box 19"/>
            <p:cNvSpPr txBox="1">
              <a:spLocks noChangeArrowheads="1"/>
            </p:cNvSpPr>
            <p:nvPr/>
          </p:nvSpPr>
          <p:spPr bwMode="auto">
            <a:xfrm>
              <a:off x="4214" y="1872"/>
              <a:ext cx="47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A </a:t>
              </a:r>
              <a:r>
                <a:rPr lang="en-US" altLang="en-US" sz="1500" baseline="-25000"/>
                <a:t>1</a:t>
              </a:r>
              <a:r>
                <a:rPr lang="en-US" altLang="en-US" sz="1500"/>
                <a:t>(1+g)</a:t>
              </a:r>
              <a:r>
                <a:rPr lang="en-US" altLang="en-US" sz="1500" baseline="30000"/>
                <a:t>2</a:t>
              </a:r>
              <a:endParaRPr lang="en-US" altLang="en-US" sz="1500"/>
            </a:p>
          </p:txBody>
        </p:sp>
        <p:sp>
          <p:nvSpPr>
            <p:cNvPr id="18462" name="Text Box 20"/>
            <p:cNvSpPr txBox="1">
              <a:spLocks noChangeArrowheads="1"/>
            </p:cNvSpPr>
            <p:nvPr/>
          </p:nvSpPr>
          <p:spPr bwMode="auto">
            <a:xfrm>
              <a:off x="5075" y="2256"/>
              <a:ext cx="53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A </a:t>
              </a:r>
              <a:r>
                <a:rPr lang="en-US" altLang="en-US" sz="1500" baseline="-25000"/>
                <a:t>1</a:t>
              </a:r>
              <a:r>
                <a:rPr lang="en-US" altLang="en-US" sz="1500"/>
                <a:t>(1+g)</a:t>
              </a:r>
              <a:r>
                <a:rPr lang="en-US" altLang="en-US" sz="1500" baseline="30000"/>
                <a:t>n-1</a:t>
              </a:r>
              <a:endParaRPr lang="en-US" altLang="en-US" sz="1500"/>
            </a:p>
          </p:txBody>
        </p:sp>
        <p:sp>
          <p:nvSpPr>
            <p:cNvPr id="18463" name="Line 21"/>
            <p:cNvSpPr>
              <a:spLocks noChangeShapeType="1"/>
            </p:cNvSpPr>
            <p:nvPr/>
          </p:nvSpPr>
          <p:spPr bwMode="auto">
            <a:xfrm>
              <a:off x="5328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8464" name="Text Box 22"/>
            <p:cNvSpPr txBox="1">
              <a:spLocks noChangeArrowheads="1"/>
            </p:cNvSpPr>
            <p:nvPr/>
          </p:nvSpPr>
          <p:spPr bwMode="auto">
            <a:xfrm>
              <a:off x="3408" y="964"/>
              <a:ext cx="47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/>
                <a:t>P</a:t>
              </a:r>
              <a:r>
                <a:rPr lang="en-US" altLang="en-US" sz="2143" baseline="-25000"/>
                <a:t>g</a:t>
              </a:r>
              <a:r>
                <a:rPr lang="en-US" altLang="en-US" sz="2143"/>
                <a:t> = ?</a:t>
              </a:r>
            </a:p>
          </p:txBody>
        </p:sp>
        <p:sp>
          <p:nvSpPr>
            <p:cNvPr id="18465" name="Line 23"/>
            <p:cNvSpPr>
              <a:spLocks noChangeShapeType="1"/>
            </p:cNvSpPr>
            <p:nvPr/>
          </p:nvSpPr>
          <p:spPr bwMode="auto">
            <a:xfrm>
              <a:off x="3840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</p:grpSp>
      <p:sp>
        <p:nvSpPr>
          <p:cNvPr id="18439" name="Text Box 24"/>
          <p:cNvSpPr txBox="1">
            <a:spLocks noChangeArrowheads="1"/>
          </p:cNvSpPr>
          <p:nvPr/>
        </p:nvSpPr>
        <p:spPr bwMode="auto">
          <a:xfrm>
            <a:off x="6749143" y="2374447"/>
            <a:ext cx="3504486" cy="88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There are </a:t>
            </a:r>
            <a:r>
              <a:rPr lang="en-US" altLang="en-US" sz="1714" b="1" i="1">
                <a:solidFill>
                  <a:srgbClr val="0070C0"/>
                </a:solidFill>
              </a:rPr>
              <a:t>no tables </a:t>
            </a:r>
            <a:r>
              <a:rPr lang="en-US" altLang="en-US" sz="1714"/>
              <a:t>for geometric factors</a:t>
            </a:r>
          </a:p>
          <a:p>
            <a:endParaRPr lang="en-US" altLang="en-US" sz="1714"/>
          </a:p>
          <a:p>
            <a:r>
              <a:rPr lang="en-US" altLang="en-US" sz="1714"/>
              <a:t>Use following equation for g ≠ i:</a:t>
            </a:r>
          </a:p>
        </p:txBody>
      </p:sp>
      <p:grpSp>
        <p:nvGrpSpPr>
          <p:cNvPr id="18440" name="Group 25"/>
          <p:cNvGrpSpPr>
            <a:grpSpLocks/>
          </p:cNvGrpSpPr>
          <p:nvPr/>
        </p:nvGrpSpPr>
        <p:grpSpPr bwMode="auto">
          <a:xfrm>
            <a:off x="6994074" y="3354163"/>
            <a:ext cx="3167064" cy="1729809"/>
            <a:chOff x="3480" y="3408"/>
            <a:chExt cx="1862" cy="1017"/>
          </a:xfrm>
        </p:grpSpPr>
        <p:sp>
          <p:nvSpPr>
            <p:cNvPr id="18445" name="Text Box 26"/>
            <p:cNvSpPr txBox="1">
              <a:spLocks noChangeArrowheads="1"/>
            </p:cNvSpPr>
            <p:nvPr/>
          </p:nvSpPr>
          <p:spPr bwMode="auto">
            <a:xfrm>
              <a:off x="3480" y="3408"/>
              <a:ext cx="18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/>
                <a:t>P</a:t>
              </a:r>
              <a:r>
                <a:rPr lang="en-US" altLang="en-US" sz="2143" b="1" baseline="-25000"/>
                <a:t>g</a:t>
              </a:r>
              <a:r>
                <a:rPr lang="en-US" altLang="en-US" sz="2143" b="1"/>
                <a:t> = A</a:t>
              </a:r>
              <a:r>
                <a:rPr lang="en-US" altLang="en-US" sz="2143" b="1" baseline="-25000"/>
                <a:t>1</a:t>
              </a:r>
              <a:r>
                <a:rPr lang="en-US" altLang="en-US" sz="2143" b="1"/>
                <a:t>{1- [(1+g)/(1+i)]</a:t>
              </a:r>
              <a:r>
                <a:rPr lang="en-US" altLang="en-US" sz="2143" b="1" baseline="30000"/>
                <a:t>n</a:t>
              </a:r>
              <a:r>
                <a:rPr lang="en-US" altLang="en-US" sz="2143" b="1"/>
                <a:t>}/(i-g)</a:t>
              </a:r>
            </a:p>
          </p:txBody>
        </p:sp>
        <p:sp>
          <p:nvSpPr>
            <p:cNvPr id="18446" name="Text Box 27"/>
            <p:cNvSpPr txBox="1">
              <a:spLocks noChangeArrowheads="1"/>
            </p:cNvSpPr>
            <p:nvPr/>
          </p:nvSpPr>
          <p:spPr bwMode="auto">
            <a:xfrm>
              <a:off x="3480" y="3692"/>
              <a:ext cx="1831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929" i="1"/>
                <a:t>where: A</a:t>
              </a:r>
              <a:r>
                <a:rPr lang="en-US" altLang="en-US" sz="1929" i="1" baseline="-25000"/>
                <a:t>1</a:t>
              </a:r>
              <a:r>
                <a:rPr lang="en-US" altLang="en-US" sz="1929" i="1"/>
                <a:t> = cash flow in period 1</a:t>
              </a:r>
            </a:p>
            <a:p>
              <a:r>
                <a:rPr lang="en-US" altLang="en-US" sz="1929" i="1"/>
                <a:t>            g = rate of increase</a:t>
              </a:r>
            </a:p>
            <a:p>
              <a:endParaRPr lang="en-US" altLang="en-US" sz="1500"/>
            </a:p>
            <a:p>
              <a:r>
                <a:rPr lang="en-US" altLang="en-US" sz="2143" b="1"/>
                <a:t>If g = i, P</a:t>
              </a:r>
              <a:r>
                <a:rPr lang="en-US" altLang="en-US" sz="2143" b="1" baseline="-25000"/>
                <a:t>g</a:t>
              </a:r>
              <a:r>
                <a:rPr lang="en-US" altLang="en-US" sz="2143" b="1"/>
                <a:t> = A</a:t>
              </a:r>
              <a:r>
                <a:rPr lang="en-US" altLang="en-US" sz="2143" b="1" baseline="-25000"/>
                <a:t>1</a:t>
              </a:r>
              <a:r>
                <a:rPr lang="en-US" altLang="en-US" sz="2143" b="1"/>
                <a:t>n/(1+i)</a:t>
              </a:r>
            </a:p>
          </p:txBody>
        </p:sp>
      </p:grpSp>
      <p:sp>
        <p:nvSpPr>
          <p:cNvPr id="18441" name="Text Box 29"/>
          <p:cNvSpPr txBox="1">
            <a:spLocks noChangeArrowheads="1"/>
          </p:cNvSpPr>
          <p:nvPr/>
        </p:nvSpPr>
        <p:spPr bwMode="auto">
          <a:xfrm>
            <a:off x="2830286" y="5633357"/>
            <a:ext cx="636814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>
                <a:solidFill>
                  <a:srgbClr val="FF0000"/>
                </a:solidFill>
              </a:rPr>
              <a:t>Note</a:t>
            </a:r>
            <a:r>
              <a:rPr lang="en-US" altLang="en-US" sz="2143"/>
              <a:t>: If g is </a:t>
            </a:r>
            <a:r>
              <a:rPr lang="en-US" altLang="en-US" sz="2143">
                <a:solidFill>
                  <a:srgbClr val="FF0000"/>
                </a:solidFill>
              </a:rPr>
              <a:t>negative, </a:t>
            </a:r>
            <a:r>
              <a:rPr lang="en-US" altLang="en-US" sz="2143"/>
              <a:t>change signs in front of both g values</a:t>
            </a:r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2354036" y="1843768"/>
            <a:ext cx="27638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Cash flow diagram for present worth </a:t>
            </a:r>
          </a:p>
          <a:p>
            <a:r>
              <a:rPr lang="en-US" altLang="en-US" sz="1500"/>
              <a:t>of geometric gradient </a:t>
            </a:r>
          </a:p>
        </p:txBody>
      </p:sp>
      <p:sp>
        <p:nvSpPr>
          <p:cNvPr id="36" name="Bent Arrow 35"/>
          <p:cNvSpPr/>
          <p:nvPr/>
        </p:nvSpPr>
        <p:spPr bwMode="auto">
          <a:xfrm rot="5400000">
            <a:off x="4061733" y="2127817"/>
            <a:ext cx="312964" cy="46604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18444" name="TextBox 36"/>
          <p:cNvSpPr txBox="1">
            <a:spLocks noChangeArrowheads="1"/>
          </p:cNvSpPr>
          <p:nvPr/>
        </p:nvSpPr>
        <p:spPr bwMode="auto">
          <a:xfrm>
            <a:off x="2540317" y="4578804"/>
            <a:ext cx="2457724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929" b="1"/>
              <a:t>Note</a:t>
            </a:r>
            <a:r>
              <a:rPr lang="en-US" altLang="en-US" sz="1929"/>
              <a:t>: </a:t>
            </a:r>
            <a:r>
              <a:rPr lang="en-US" altLang="en-US" sz="2143"/>
              <a:t>g starts between </a:t>
            </a:r>
          </a:p>
          <a:p>
            <a:pPr algn="ctr"/>
            <a:r>
              <a:rPr lang="en-US" altLang="en-US" sz="2143"/>
              <a:t>periods 1 and 2</a:t>
            </a:r>
            <a:endParaRPr lang="en-US" altLang="en-US" sz="1286"/>
          </a:p>
        </p:txBody>
      </p:sp>
    </p:spTree>
    <p:extLst>
      <p:ext uri="{BB962C8B-B14F-4D97-AF65-F5344CB8AC3E}">
        <p14:creationId xmlns:p14="http://schemas.microsoft.com/office/powerpoint/2010/main" val="28045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Alternate Process 24"/>
          <p:cNvSpPr/>
          <p:nvPr/>
        </p:nvSpPr>
        <p:spPr bwMode="auto">
          <a:xfrm>
            <a:off x="2340429" y="1224643"/>
            <a:ext cx="7443107" cy="65314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7171" name="Oval 21"/>
          <p:cNvSpPr>
            <a:spLocks noChangeArrowheads="1"/>
          </p:cNvSpPr>
          <p:nvPr/>
        </p:nvSpPr>
        <p:spPr bwMode="auto">
          <a:xfrm>
            <a:off x="2144826" y="4898572"/>
            <a:ext cx="7674429" cy="979714"/>
          </a:xfrm>
          <a:prstGeom prst="ellipse">
            <a:avLst/>
          </a:prstGeom>
          <a:gradFill rotWithShape="0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0" name="Rectangle 19"/>
          <p:cNvSpPr/>
          <p:nvPr/>
        </p:nvSpPr>
        <p:spPr bwMode="auto">
          <a:xfrm>
            <a:off x="2496911" y="3667125"/>
            <a:ext cx="6886916" cy="816429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2215" y="163286"/>
            <a:ext cx="8327571" cy="1143000"/>
          </a:xfrm>
        </p:spPr>
        <p:txBody>
          <a:bodyPr/>
          <a:lstStyle/>
          <a:p>
            <a:pPr>
              <a:defRPr/>
            </a:pPr>
            <a:r>
              <a:rPr lang="en-US" sz="3643" dirty="0"/>
              <a:t>Shifted Series and Random Single Amounts</a:t>
            </a:r>
          </a:p>
        </p:txBody>
      </p:sp>
      <p:sp>
        <p:nvSpPr>
          <p:cNvPr id="7176" name="TextBox 1"/>
          <p:cNvSpPr txBox="1">
            <a:spLocks noChangeArrowheads="1"/>
          </p:cNvSpPr>
          <p:nvPr/>
        </p:nvSpPr>
        <p:spPr bwMode="auto">
          <a:xfrm>
            <a:off x="2408465" y="1352211"/>
            <a:ext cx="737507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For cash flows that include </a:t>
            </a:r>
            <a:r>
              <a:rPr lang="en-US" altLang="en-US" sz="1929" i="1">
                <a:solidFill>
                  <a:srgbClr val="C00000"/>
                </a:solidFill>
              </a:rPr>
              <a:t>uniform series </a:t>
            </a:r>
            <a:r>
              <a:rPr lang="en-US" altLang="en-US" sz="1929" b="1"/>
              <a:t>and</a:t>
            </a:r>
            <a:r>
              <a:rPr lang="en-US" altLang="en-US" sz="1929"/>
              <a:t> </a:t>
            </a:r>
            <a:r>
              <a:rPr lang="en-US" altLang="en-US" sz="1929" i="1"/>
              <a:t>randomly placed </a:t>
            </a:r>
            <a:r>
              <a:rPr lang="en-US" altLang="en-US" sz="1929" i="1">
                <a:solidFill>
                  <a:srgbClr val="C00000"/>
                </a:solidFill>
              </a:rPr>
              <a:t>single amounts</a:t>
            </a:r>
            <a:r>
              <a:rPr lang="en-US" altLang="en-US" sz="1929"/>
              <a:t>:</a:t>
            </a:r>
          </a:p>
        </p:txBody>
      </p:sp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2667000" y="2316617"/>
            <a:ext cx="6286500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 i="1">
                <a:solidFill>
                  <a:srgbClr val="0070C0"/>
                </a:solidFill>
              </a:rPr>
              <a:t>Uniform series procedures </a:t>
            </a:r>
            <a:r>
              <a:rPr lang="en-US" altLang="en-US" sz="1929" b="1"/>
              <a:t>are applied to the </a:t>
            </a:r>
            <a:r>
              <a:rPr lang="en-US" altLang="en-US" sz="1929" b="1" i="1">
                <a:solidFill>
                  <a:srgbClr val="0070C0"/>
                </a:solidFill>
              </a:rPr>
              <a:t>series amounts</a:t>
            </a:r>
            <a:endParaRPr lang="en-US" altLang="en-US" sz="1929" b="1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2653393" y="2934041"/>
            <a:ext cx="6572250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 i="1">
                <a:solidFill>
                  <a:srgbClr val="00B050"/>
                </a:solidFill>
              </a:rPr>
              <a:t>Single amount formulas</a:t>
            </a:r>
            <a:r>
              <a:rPr lang="en-US" altLang="en-US" sz="1929" b="1"/>
              <a:t> are applied to the </a:t>
            </a:r>
            <a:r>
              <a:rPr lang="en-US" altLang="en-US" sz="1929" b="1" i="1">
                <a:solidFill>
                  <a:srgbClr val="00B050"/>
                </a:solidFill>
              </a:rPr>
              <a:t>one-time cash flows</a:t>
            </a:r>
            <a:endParaRPr lang="en-US" altLang="en-US" sz="1929" b="1"/>
          </a:p>
        </p:txBody>
      </p:sp>
      <p:sp>
        <p:nvSpPr>
          <p:cNvPr id="7179" name="TextBox 16"/>
          <p:cNvSpPr txBox="1">
            <a:spLocks noChangeArrowheads="1"/>
          </p:cNvSpPr>
          <p:nvPr/>
        </p:nvSpPr>
        <p:spPr bwMode="auto">
          <a:xfrm>
            <a:off x="2587059" y="3878036"/>
            <a:ext cx="6580648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The resulting values are then </a:t>
            </a:r>
            <a:r>
              <a:rPr lang="en-US" altLang="en-US" sz="1929" b="1" i="1">
                <a:solidFill>
                  <a:srgbClr val="FF0000"/>
                </a:solidFill>
              </a:rPr>
              <a:t>combined</a:t>
            </a:r>
            <a:r>
              <a:rPr lang="en-US" altLang="en-US" sz="1929" b="1"/>
              <a:t> per the problem statement</a:t>
            </a: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3161961" y="5141800"/>
            <a:ext cx="5368777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The following slides illustrate the procedure</a:t>
            </a:r>
          </a:p>
        </p:txBody>
      </p:sp>
      <p:sp>
        <p:nvSpPr>
          <p:cNvPr id="7181" name="Right Arrow 26"/>
          <p:cNvSpPr>
            <a:spLocks noChangeArrowheads="1"/>
          </p:cNvSpPr>
          <p:nvPr/>
        </p:nvSpPr>
        <p:spPr bwMode="auto">
          <a:xfrm>
            <a:off x="1981541" y="2962955"/>
            <a:ext cx="721179" cy="36739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7182" name="Right Arrow 29"/>
          <p:cNvSpPr>
            <a:spLocks noChangeArrowheads="1"/>
          </p:cNvSpPr>
          <p:nvPr/>
        </p:nvSpPr>
        <p:spPr bwMode="auto">
          <a:xfrm>
            <a:off x="1981541" y="2345532"/>
            <a:ext cx="721179" cy="36739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40199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ounded Rectangle 16"/>
          <p:cNvSpPr>
            <a:spLocks noChangeArrowheads="1"/>
          </p:cNvSpPr>
          <p:nvPr/>
        </p:nvSpPr>
        <p:spPr bwMode="auto">
          <a:xfrm>
            <a:off x="1978139" y="765402"/>
            <a:ext cx="8245929" cy="785813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929" y="17009"/>
            <a:ext cx="8543585" cy="816429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Example: Series and Random Single Amounts</a:t>
            </a:r>
          </a:p>
        </p:txBody>
      </p:sp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1932215" y="734786"/>
            <a:ext cx="8296955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571"/>
              <a:t> Find the present worth in year 0 for the cash flows </a:t>
            </a:r>
          </a:p>
          <a:p>
            <a:pPr algn="ctr"/>
            <a:r>
              <a:rPr lang="en-US" altLang="en-US" sz="2571"/>
              <a:t>shown using an interest rate of 10% per year.</a:t>
            </a:r>
          </a:p>
        </p:txBody>
      </p:sp>
      <p:cxnSp>
        <p:nvCxnSpPr>
          <p:cNvPr id="8199" name="Straight Connector 23"/>
          <p:cNvCxnSpPr>
            <a:cxnSpLocks noChangeShapeType="1"/>
          </p:cNvCxnSpPr>
          <p:nvPr/>
        </p:nvCxnSpPr>
        <p:spPr bwMode="auto">
          <a:xfrm>
            <a:off x="3214688" y="2367643"/>
            <a:ext cx="489857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Arrow Connector 24"/>
          <p:cNvCxnSpPr>
            <a:cxnSpLocks noChangeShapeType="1"/>
          </p:cNvCxnSpPr>
          <p:nvPr/>
        </p:nvCxnSpPr>
        <p:spPr bwMode="auto">
          <a:xfrm>
            <a:off x="4602616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25"/>
          <p:cNvCxnSpPr>
            <a:cxnSpLocks noChangeShapeType="1"/>
          </p:cNvCxnSpPr>
          <p:nvPr/>
        </p:nvCxnSpPr>
        <p:spPr bwMode="auto">
          <a:xfrm>
            <a:off x="5092473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Arrow Connector 26"/>
          <p:cNvCxnSpPr>
            <a:cxnSpLocks noChangeShapeType="1"/>
          </p:cNvCxnSpPr>
          <p:nvPr/>
        </p:nvCxnSpPr>
        <p:spPr bwMode="auto">
          <a:xfrm>
            <a:off x="5582330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Straight Arrow Connector 27"/>
          <p:cNvCxnSpPr>
            <a:cxnSpLocks noChangeShapeType="1"/>
          </p:cNvCxnSpPr>
          <p:nvPr/>
        </p:nvCxnSpPr>
        <p:spPr bwMode="auto">
          <a:xfrm>
            <a:off x="6072188" y="2367643"/>
            <a:ext cx="3402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Straight Arrow Connector 28"/>
          <p:cNvCxnSpPr>
            <a:cxnSpLocks noChangeShapeType="1"/>
          </p:cNvCxnSpPr>
          <p:nvPr/>
        </p:nvCxnSpPr>
        <p:spPr bwMode="auto">
          <a:xfrm>
            <a:off x="6575652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Straight Arrow Connector 29"/>
          <p:cNvCxnSpPr>
            <a:cxnSpLocks noChangeShapeType="1"/>
          </p:cNvCxnSpPr>
          <p:nvPr/>
        </p:nvCxnSpPr>
        <p:spPr bwMode="auto">
          <a:xfrm>
            <a:off x="7123339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Straight Arrow Connector 30"/>
          <p:cNvCxnSpPr>
            <a:cxnSpLocks noChangeShapeType="1"/>
          </p:cNvCxnSpPr>
          <p:nvPr/>
        </p:nvCxnSpPr>
        <p:spPr bwMode="auto">
          <a:xfrm>
            <a:off x="7623402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Straight Arrow Connector 31"/>
          <p:cNvCxnSpPr>
            <a:cxnSpLocks noChangeShapeType="1"/>
          </p:cNvCxnSpPr>
          <p:nvPr/>
        </p:nvCxnSpPr>
        <p:spPr bwMode="auto">
          <a:xfrm>
            <a:off x="8113259" y="2367643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TextBox 32"/>
          <p:cNvSpPr txBox="1">
            <a:spLocks noChangeArrowheads="1"/>
          </p:cNvSpPr>
          <p:nvPr/>
        </p:nvSpPr>
        <p:spPr bwMode="auto">
          <a:xfrm>
            <a:off x="2950795" y="2156493"/>
            <a:ext cx="5480300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 dirty="0"/>
              <a:t>   0          1              2             3               4             5              6               7               8                9          10    </a:t>
            </a:r>
          </a:p>
        </p:txBody>
      </p:sp>
      <p:cxnSp>
        <p:nvCxnSpPr>
          <p:cNvPr id="8209" name="Straight Connector 33"/>
          <p:cNvCxnSpPr>
            <a:cxnSpLocks noChangeShapeType="1"/>
          </p:cNvCxnSpPr>
          <p:nvPr/>
        </p:nvCxnSpPr>
        <p:spPr bwMode="auto">
          <a:xfrm>
            <a:off x="4602616" y="2604068"/>
            <a:ext cx="351064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34"/>
          <p:cNvCxnSpPr>
            <a:cxnSpLocks noChangeShapeType="1"/>
          </p:cNvCxnSpPr>
          <p:nvPr/>
        </p:nvCxnSpPr>
        <p:spPr bwMode="auto">
          <a:xfrm flipV="1">
            <a:off x="3214688" y="1847170"/>
            <a:ext cx="0" cy="489857"/>
          </a:xfrm>
          <a:prstGeom prst="straightConnector1">
            <a:avLst/>
          </a:prstGeom>
          <a:noFill/>
          <a:ln w="3810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35"/>
          <p:cNvSpPr txBox="1">
            <a:spLocks noChangeArrowheads="1"/>
          </p:cNvSpPr>
          <p:nvPr/>
        </p:nvSpPr>
        <p:spPr bwMode="auto">
          <a:xfrm>
            <a:off x="2864304" y="1518899"/>
            <a:ext cx="69442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P</a:t>
            </a:r>
            <a:r>
              <a:rPr lang="en-US" altLang="en-US" sz="1714" b="1" baseline="-25000">
                <a:solidFill>
                  <a:srgbClr val="FF0000"/>
                </a:solidFill>
              </a:rPr>
              <a:t>T</a:t>
            </a:r>
            <a:r>
              <a:rPr lang="en-US" altLang="en-US" sz="1714" b="1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8212" name="TextBox 36"/>
          <p:cNvSpPr txBox="1">
            <a:spLocks noChangeArrowheads="1"/>
          </p:cNvSpPr>
          <p:nvPr/>
        </p:nvSpPr>
        <p:spPr bwMode="auto">
          <a:xfrm>
            <a:off x="5250657" y="2604068"/>
            <a:ext cx="9115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A = $5000</a:t>
            </a:r>
          </a:p>
        </p:txBody>
      </p:sp>
      <p:sp>
        <p:nvSpPr>
          <p:cNvPr id="8213" name="TextBox 37"/>
          <p:cNvSpPr txBox="1">
            <a:spLocks noChangeArrowheads="1"/>
          </p:cNvSpPr>
          <p:nvPr/>
        </p:nvSpPr>
        <p:spPr bwMode="auto">
          <a:xfrm>
            <a:off x="5670777" y="1695791"/>
            <a:ext cx="801823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/>
              <a:t>i = 10%</a:t>
            </a:r>
          </a:p>
        </p:txBody>
      </p:sp>
      <p:cxnSp>
        <p:nvCxnSpPr>
          <p:cNvPr id="8214" name="Straight Connector 40"/>
          <p:cNvCxnSpPr>
            <a:cxnSpLocks noChangeShapeType="1"/>
          </p:cNvCxnSpPr>
          <p:nvPr/>
        </p:nvCxnSpPr>
        <p:spPr bwMode="auto">
          <a:xfrm>
            <a:off x="3214688" y="2301309"/>
            <a:ext cx="0" cy="13096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Straight Connector 41"/>
          <p:cNvCxnSpPr>
            <a:cxnSpLocks noChangeShapeType="1"/>
          </p:cNvCxnSpPr>
          <p:nvPr/>
        </p:nvCxnSpPr>
        <p:spPr bwMode="auto">
          <a:xfrm>
            <a:off x="4116161" y="2287702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Straight Connector 42"/>
          <p:cNvCxnSpPr>
            <a:cxnSpLocks noChangeShapeType="1"/>
          </p:cNvCxnSpPr>
          <p:nvPr/>
        </p:nvCxnSpPr>
        <p:spPr bwMode="auto">
          <a:xfrm>
            <a:off x="3639911" y="2301309"/>
            <a:ext cx="0" cy="13096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Box 22"/>
          <p:cNvSpPr txBox="1">
            <a:spLocks noChangeArrowheads="1"/>
          </p:cNvSpPr>
          <p:nvPr/>
        </p:nvSpPr>
        <p:spPr bwMode="auto">
          <a:xfrm>
            <a:off x="3483429" y="5306786"/>
            <a:ext cx="627287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 First, re-number cash flow diagram to get n for uniform series: </a:t>
            </a:r>
            <a:r>
              <a:rPr lang="en-US" altLang="en-US" sz="1929">
                <a:solidFill>
                  <a:srgbClr val="0099FF"/>
                </a:solidFill>
              </a:rPr>
              <a:t>n = 8</a:t>
            </a:r>
          </a:p>
        </p:txBody>
      </p:sp>
      <p:cxnSp>
        <p:nvCxnSpPr>
          <p:cNvPr id="8218" name="Straight Arrow Connector 498763"/>
          <p:cNvCxnSpPr>
            <a:cxnSpLocks noChangeShapeType="1"/>
          </p:cNvCxnSpPr>
          <p:nvPr/>
        </p:nvCxnSpPr>
        <p:spPr bwMode="auto">
          <a:xfrm>
            <a:off x="7123339" y="2604067"/>
            <a:ext cx="0" cy="244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TextBox 498764"/>
          <p:cNvSpPr txBox="1">
            <a:spLocks noChangeArrowheads="1"/>
          </p:cNvSpPr>
          <p:nvPr/>
        </p:nvSpPr>
        <p:spPr bwMode="auto">
          <a:xfrm>
            <a:off x="6805273" y="2775858"/>
            <a:ext cx="62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$2000</a:t>
            </a:r>
          </a:p>
        </p:txBody>
      </p:sp>
      <p:cxnSp>
        <p:nvCxnSpPr>
          <p:cNvPr id="8220" name="Straight Connector 142"/>
          <p:cNvCxnSpPr>
            <a:cxnSpLocks noChangeShapeType="1"/>
          </p:cNvCxnSpPr>
          <p:nvPr/>
        </p:nvCxnSpPr>
        <p:spPr bwMode="auto">
          <a:xfrm flipV="1">
            <a:off x="3240201" y="4082143"/>
            <a:ext cx="6203156" cy="323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Straight Arrow Connector 143"/>
          <p:cNvCxnSpPr>
            <a:cxnSpLocks noChangeShapeType="1"/>
          </p:cNvCxnSpPr>
          <p:nvPr/>
        </p:nvCxnSpPr>
        <p:spPr bwMode="auto">
          <a:xfrm>
            <a:off x="4628130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Straight Arrow Connector 144"/>
          <p:cNvCxnSpPr>
            <a:cxnSpLocks noChangeShapeType="1"/>
          </p:cNvCxnSpPr>
          <p:nvPr/>
        </p:nvCxnSpPr>
        <p:spPr bwMode="auto">
          <a:xfrm>
            <a:off x="5117987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145"/>
          <p:cNvCxnSpPr>
            <a:cxnSpLocks noChangeShapeType="1"/>
          </p:cNvCxnSpPr>
          <p:nvPr/>
        </p:nvCxnSpPr>
        <p:spPr bwMode="auto">
          <a:xfrm>
            <a:off x="5607844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46"/>
          <p:cNvCxnSpPr>
            <a:cxnSpLocks noChangeShapeType="1"/>
          </p:cNvCxnSpPr>
          <p:nvPr/>
        </p:nvCxnSpPr>
        <p:spPr bwMode="auto">
          <a:xfrm>
            <a:off x="6097702" y="4114460"/>
            <a:ext cx="3402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147"/>
          <p:cNvCxnSpPr>
            <a:cxnSpLocks noChangeShapeType="1"/>
          </p:cNvCxnSpPr>
          <p:nvPr/>
        </p:nvCxnSpPr>
        <p:spPr bwMode="auto">
          <a:xfrm>
            <a:off x="6599464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Straight Arrow Connector 148"/>
          <p:cNvCxnSpPr>
            <a:cxnSpLocks noChangeShapeType="1"/>
          </p:cNvCxnSpPr>
          <p:nvPr/>
        </p:nvCxnSpPr>
        <p:spPr bwMode="auto">
          <a:xfrm>
            <a:off x="7148853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Straight Arrow Connector 149"/>
          <p:cNvCxnSpPr>
            <a:cxnSpLocks noChangeShapeType="1"/>
          </p:cNvCxnSpPr>
          <p:nvPr/>
        </p:nvCxnSpPr>
        <p:spPr bwMode="auto">
          <a:xfrm>
            <a:off x="7648916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Straight Arrow Connector 150"/>
          <p:cNvCxnSpPr>
            <a:cxnSpLocks noChangeShapeType="1"/>
          </p:cNvCxnSpPr>
          <p:nvPr/>
        </p:nvCxnSpPr>
        <p:spPr bwMode="auto">
          <a:xfrm>
            <a:off x="8138773" y="4114460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9" name="TextBox 151"/>
          <p:cNvSpPr txBox="1">
            <a:spLocks noChangeArrowheads="1"/>
          </p:cNvSpPr>
          <p:nvPr/>
        </p:nvSpPr>
        <p:spPr bwMode="auto">
          <a:xfrm>
            <a:off x="3044366" y="3837215"/>
            <a:ext cx="5444557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 dirty="0"/>
              <a:t> 0          1              2             3               4             5              6               7               8                9           10    </a:t>
            </a:r>
          </a:p>
        </p:txBody>
      </p:sp>
      <p:cxnSp>
        <p:nvCxnSpPr>
          <p:cNvPr id="8230" name="Straight Connector 152"/>
          <p:cNvCxnSpPr>
            <a:cxnSpLocks noChangeShapeType="1"/>
          </p:cNvCxnSpPr>
          <p:nvPr/>
        </p:nvCxnSpPr>
        <p:spPr bwMode="auto">
          <a:xfrm>
            <a:off x="4628130" y="4350884"/>
            <a:ext cx="351064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Straight Arrow Connector 153"/>
          <p:cNvCxnSpPr>
            <a:cxnSpLocks noChangeShapeType="1"/>
          </p:cNvCxnSpPr>
          <p:nvPr/>
        </p:nvCxnSpPr>
        <p:spPr bwMode="auto">
          <a:xfrm flipV="1">
            <a:off x="3240201" y="3595688"/>
            <a:ext cx="0" cy="48985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2" name="TextBox 154"/>
          <p:cNvSpPr txBox="1">
            <a:spLocks noChangeArrowheads="1"/>
          </p:cNvSpPr>
          <p:nvPr/>
        </p:nvSpPr>
        <p:spPr bwMode="auto">
          <a:xfrm>
            <a:off x="2889818" y="3265715"/>
            <a:ext cx="69442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P</a:t>
            </a:r>
            <a:r>
              <a:rPr lang="en-US" altLang="en-US" sz="1714" b="1" baseline="-25000">
                <a:solidFill>
                  <a:srgbClr val="FF0000"/>
                </a:solidFill>
              </a:rPr>
              <a:t>T</a:t>
            </a:r>
            <a:r>
              <a:rPr lang="en-US" altLang="en-US" sz="1714" b="1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8233" name="TextBox 155"/>
          <p:cNvSpPr txBox="1">
            <a:spLocks noChangeArrowheads="1"/>
          </p:cNvSpPr>
          <p:nvPr/>
        </p:nvSpPr>
        <p:spPr bwMode="auto">
          <a:xfrm>
            <a:off x="5274470" y="4350885"/>
            <a:ext cx="9115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A = $5000</a:t>
            </a:r>
          </a:p>
        </p:txBody>
      </p:sp>
      <p:sp>
        <p:nvSpPr>
          <p:cNvPr id="8234" name="TextBox 156"/>
          <p:cNvSpPr txBox="1">
            <a:spLocks noChangeArrowheads="1"/>
          </p:cNvSpPr>
          <p:nvPr/>
        </p:nvSpPr>
        <p:spPr bwMode="auto">
          <a:xfrm>
            <a:off x="5694589" y="3442608"/>
            <a:ext cx="7216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i = 10%</a:t>
            </a:r>
          </a:p>
        </p:txBody>
      </p:sp>
      <p:cxnSp>
        <p:nvCxnSpPr>
          <p:cNvPr id="8235" name="Straight Connector 157"/>
          <p:cNvCxnSpPr>
            <a:cxnSpLocks noChangeShapeType="1"/>
          </p:cNvCxnSpPr>
          <p:nvPr/>
        </p:nvCxnSpPr>
        <p:spPr bwMode="auto">
          <a:xfrm>
            <a:off x="3240201" y="4048125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Straight Connector 158"/>
          <p:cNvCxnSpPr>
            <a:cxnSpLocks noChangeShapeType="1"/>
          </p:cNvCxnSpPr>
          <p:nvPr/>
        </p:nvCxnSpPr>
        <p:spPr bwMode="auto">
          <a:xfrm>
            <a:off x="4141675" y="4034518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Straight Connector 159"/>
          <p:cNvCxnSpPr>
            <a:cxnSpLocks noChangeShapeType="1"/>
          </p:cNvCxnSpPr>
          <p:nvPr/>
        </p:nvCxnSpPr>
        <p:spPr bwMode="auto">
          <a:xfrm>
            <a:off x="3665425" y="4048125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8" name="Straight Arrow Connector 160"/>
          <p:cNvCxnSpPr>
            <a:cxnSpLocks noChangeShapeType="1"/>
          </p:cNvCxnSpPr>
          <p:nvPr/>
        </p:nvCxnSpPr>
        <p:spPr bwMode="auto">
          <a:xfrm>
            <a:off x="7148853" y="4350884"/>
            <a:ext cx="0" cy="244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9" name="TextBox 161"/>
          <p:cNvSpPr txBox="1">
            <a:spLocks noChangeArrowheads="1"/>
          </p:cNvSpPr>
          <p:nvPr/>
        </p:nvSpPr>
        <p:spPr bwMode="auto">
          <a:xfrm>
            <a:off x="6830786" y="4522675"/>
            <a:ext cx="62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$2000</a:t>
            </a:r>
          </a:p>
        </p:txBody>
      </p:sp>
      <p:sp>
        <p:nvSpPr>
          <p:cNvPr id="8240" name="TextBox 498781"/>
          <p:cNvSpPr txBox="1">
            <a:spLocks noChangeArrowheads="1"/>
          </p:cNvSpPr>
          <p:nvPr/>
        </p:nvSpPr>
        <p:spPr bwMode="auto">
          <a:xfrm>
            <a:off x="4051527" y="4056631"/>
            <a:ext cx="4325223" cy="2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964"/>
              <a:t>0             1               2                3                4                 5                  6                7               8</a:t>
            </a:r>
          </a:p>
        </p:txBody>
      </p:sp>
      <p:sp>
        <p:nvSpPr>
          <p:cNvPr id="8241" name="TextBox 131"/>
          <p:cNvSpPr txBox="1">
            <a:spLocks noChangeArrowheads="1"/>
          </p:cNvSpPr>
          <p:nvPr/>
        </p:nvSpPr>
        <p:spPr bwMode="auto">
          <a:xfrm>
            <a:off x="3075214" y="4735286"/>
            <a:ext cx="1059906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8242" name="TextBox 57"/>
          <p:cNvSpPr txBox="1">
            <a:spLocks noChangeArrowheads="1"/>
          </p:cNvSpPr>
          <p:nvPr/>
        </p:nvSpPr>
        <p:spPr bwMode="auto">
          <a:xfrm>
            <a:off x="8382000" y="3592286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Actual year</a:t>
            </a:r>
          </a:p>
        </p:txBody>
      </p:sp>
      <p:sp>
        <p:nvSpPr>
          <p:cNvPr id="8243" name="TextBox 58"/>
          <p:cNvSpPr txBox="1">
            <a:spLocks noChangeArrowheads="1"/>
          </p:cNvSpPr>
          <p:nvPr/>
        </p:nvSpPr>
        <p:spPr bwMode="auto">
          <a:xfrm>
            <a:off x="8382000" y="4082143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Series year</a:t>
            </a:r>
          </a:p>
        </p:txBody>
      </p:sp>
      <p:cxnSp>
        <p:nvCxnSpPr>
          <p:cNvPr id="8244" name="Straight Arrow Connector 60"/>
          <p:cNvCxnSpPr>
            <a:cxnSpLocks noChangeShapeType="1"/>
          </p:cNvCxnSpPr>
          <p:nvPr/>
        </p:nvCxnSpPr>
        <p:spPr bwMode="auto">
          <a:xfrm rot="10800000">
            <a:off x="8218714" y="4327072"/>
            <a:ext cx="1143000" cy="979714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321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Straight Connector 49"/>
          <p:cNvCxnSpPr>
            <a:cxnSpLocks noChangeShapeType="1"/>
          </p:cNvCxnSpPr>
          <p:nvPr/>
        </p:nvCxnSpPr>
        <p:spPr bwMode="auto">
          <a:xfrm flipV="1">
            <a:off x="3238500" y="2041072"/>
            <a:ext cx="6203157" cy="323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1" name="Straight Arrow Connector 50"/>
          <p:cNvCxnSpPr>
            <a:cxnSpLocks noChangeShapeType="1"/>
          </p:cNvCxnSpPr>
          <p:nvPr/>
        </p:nvCxnSpPr>
        <p:spPr bwMode="auto">
          <a:xfrm>
            <a:off x="5116286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Straight Arrow Connector 51"/>
          <p:cNvCxnSpPr>
            <a:cxnSpLocks noChangeShapeType="1"/>
          </p:cNvCxnSpPr>
          <p:nvPr/>
        </p:nvCxnSpPr>
        <p:spPr bwMode="auto">
          <a:xfrm>
            <a:off x="5606143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Straight Arrow Connector 52"/>
          <p:cNvCxnSpPr>
            <a:cxnSpLocks noChangeShapeType="1"/>
          </p:cNvCxnSpPr>
          <p:nvPr/>
        </p:nvCxnSpPr>
        <p:spPr bwMode="auto">
          <a:xfrm>
            <a:off x="6014357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Straight Arrow Connector 53"/>
          <p:cNvCxnSpPr>
            <a:cxnSpLocks noChangeShapeType="1"/>
          </p:cNvCxnSpPr>
          <p:nvPr/>
        </p:nvCxnSpPr>
        <p:spPr bwMode="auto">
          <a:xfrm>
            <a:off x="6585858" y="2041072"/>
            <a:ext cx="3402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Straight Arrow Connector 55"/>
          <p:cNvCxnSpPr>
            <a:cxnSpLocks noChangeShapeType="1"/>
          </p:cNvCxnSpPr>
          <p:nvPr/>
        </p:nvCxnSpPr>
        <p:spPr bwMode="auto">
          <a:xfrm>
            <a:off x="7075714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Straight Arrow Connector 56"/>
          <p:cNvCxnSpPr>
            <a:cxnSpLocks noChangeShapeType="1"/>
          </p:cNvCxnSpPr>
          <p:nvPr/>
        </p:nvCxnSpPr>
        <p:spPr bwMode="auto">
          <a:xfrm>
            <a:off x="7647214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Arrow Connector 57"/>
          <p:cNvCxnSpPr>
            <a:cxnSpLocks noChangeShapeType="1"/>
          </p:cNvCxnSpPr>
          <p:nvPr/>
        </p:nvCxnSpPr>
        <p:spPr bwMode="auto">
          <a:xfrm>
            <a:off x="8218714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Connector 59"/>
          <p:cNvCxnSpPr>
            <a:cxnSpLocks noChangeShapeType="1"/>
          </p:cNvCxnSpPr>
          <p:nvPr/>
        </p:nvCxnSpPr>
        <p:spPr bwMode="auto">
          <a:xfrm>
            <a:off x="5116286" y="2286000"/>
            <a:ext cx="351064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Box 61"/>
          <p:cNvSpPr txBox="1">
            <a:spLocks noChangeArrowheads="1"/>
          </p:cNvSpPr>
          <p:nvPr/>
        </p:nvSpPr>
        <p:spPr bwMode="auto">
          <a:xfrm>
            <a:off x="5361215" y="2449286"/>
            <a:ext cx="111504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A = $5000</a:t>
            </a:r>
          </a:p>
        </p:txBody>
      </p:sp>
      <p:sp>
        <p:nvSpPr>
          <p:cNvPr id="9230" name="TextBox 62"/>
          <p:cNvSpPr txBox="1">
            <a:spLocks noChangeArrowheads="1"/>
          </p:cNvSpPr>
          <p:nvPr/>
        </p:nvSpPr>
        <p:spPr bwMode="auto">
          <a:xfrm>
            <a:off x="5769429" y="1224643"/>
            <a:ext cx="87556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i = 10%</a:t>
            </a:r>
          </a:p>
        </p:txBody>
      </p:sp>
      <p:cxnSp>
        <p:nvCxnSpPr>
          <p:cNvPr id="9231" name="Straight Connector 63"/>
          <p:cNvCxnSpPr>
            <a:cxnSpLocks noChangeShapeType="1"/>
          </p:cNvCxnSpPr>
          <p:nvPr/>
        </p:nvCxnSpPr>
        <p:spPr bwMode="auto">
          <a:xfrm>
            <a:off x="4136571" y="1959429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Straight Connector 65"/>
          <p:cNvCxnSpPr>
            <a:cxnSpLocks noChangeShapeType="1"/>
          </p:cNvCxnSpPr>
          <p:nvPr/>
        </p:nvCxnSpPr>
        <p:spPr bwMode="auto">
          <a:xfrm>
            <a:off x="4708071" y="2041072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extBox 67"/>
          <p:cNvSpPr txBox="1">
            <a:spLocks noChangeArrowheads="1"/>
          </p:cNvSpPr>
          <p:nvPr/>
        </p:nvSpPr>
        <p:spPr bwMode="auto">
          <a:xfrm>
            <a:off x="4527538" y="2041072"/>
            <a:ext cx="4354077" cy="2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964" dirty="0"/>
              <a:t>0            1                2             3                   4                5                   6                   7             8</a:t>
            </a:r>
          </a:p>
        </p:txBody>
      </p:sp>
      <p:sp>
        <p:nvSpPr>
          <p:cNvPr id="9234" name="TextBox 69"/>
          <p:cNvSpPr txBox="1">
            <a:spLocks noChangeArrowheads="1"/>
          </p:cNvSpPr>
          <p:nvPr/>
        </p:nvSpPr>
        <p:spPr bwMode="auto">
          <a:xfrm>
            <a:off x="8708571" y="1551215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Actual year</a:t>
            </a:r>
          </a:p>
        </p:txBody>
      </p:sp>
      <p:sp>
        <p:nvSpPr>
          <p:cNvPr id="9235" name="TextBox 70"/>
          <p:cNvSpPr txBox="1">
            <a:spLocks noChangeArrowheads="1"/>
          </p:cNvSpPr>
          <p:nvPr/>
        </p:nvSpPr>
        <p:spPr bwMode="auto">
          <a:xfrm>
            <a:off x="8790214" y="2122715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Series year</a:t>
            </a:r>
          </a:p>
        </p:txBody>
      </p:sp>
      <p:cxnSp>
        <p:nvCxnSpPr>
          <p:cNvPr id="9236" name="Straight Arrow Connector 125"/>
          <p:cNvCxnSpPr>
            <a:cxnSpLocks noChangeShapeType="1"/>
          </p:cNvCxnSpPr>
          <p:nvPr/>
        </p:nvCxnSpPr>
        <p:spPr bwMode="auto">
          <a:xfrm>
            <a:off x="8626929" y="2041072"/>
            <a:ext cx="0" cy="236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Box 126"/>
          <p:cNvSpPr txBox="1">
            <a:spLocks noChangeArrowheads="1"/>
          </p:cNvSpPr>
          <p:nvPr/>
        </p:nvSpPr>
        <p:spPr bwMode="auto">
          <a:xfrm>
            <a:off x="3427770" y="1632857"/>
            <a:ext cx="5551715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 dirty="0"/>
              <a:t> 0          1              2             3               4             5              6               7               8                9           10    </a:t>
            </a:r>
          </a:p>
        </p:txBody>
      </p:sp>
      <p:cxnSp>
        <p:nvCxnSpPr>
          <p:cNvPr id="9238" name="Straight Arrow Connector 134"/>
          <p:cNvCxnSpPr>
            <a:cxnSpLocks noChangeShapeType="1"/>
          </p:cNvCxnSpPr>
          <p:nvPr/>
        </p:nvCxnSpPr>
        <p:spPr bwMode="auto">
          <a:xfrm>
            <a:off x="7647214" y="2286000"/>
            <a:ext cx="0" cy="244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Box 135"/>
          <p:cNvSpPr txBox="1">
            <a:spLocks noChangeArrowheads="1"/>
          </p:cNvSpPr>
          <p:nvPr/>
        </p:nvSpPr>
        <p:spPr bwMode="auto">
          <a:xfrm>
            <a:off x="7320643" y="2449286"/>
            <a:ext cx="745717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$2000</a:t>
            </a:r>
          </a:p>
        </p:txBody>
      </p:sp>
      <p:sp>
        <p:nvSpPr>
          <p:cNvPr id="9240" name="TextBox 137"/>
          <p:cNvSpPr txBox="1">
            <a:spLocks noChangeArrowheads="1"/>
          </p:cNvSpPr>
          <p:nvPr/>
        </p:nvSpPr>
        <p:spPr bwMode="auto">
          <a:xfrm>
            <a:off x="2095501" y="3184072"/>
            <a:ext cx="782214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Use P/A to get P</a:t>
            </a:r>
            <a:r>
              <a:rPr lang="en-US" altLang="en-US" sz="2143" baseline="-25000"/>
              <a:t>A</a:t>
            </a:r>
            <a:r>
              <a:rPr lang="en-US" altLang="en-US" sz="2143"/>
              <a:t> in year 2: </a:t>
            </a:r>
            <a:r>
              <a:rPr lang="en-US" altLang="en-US" sz="2143">
                <a:solidFill>
                  <a:srgbClr val="0070C0"/>
                </a:solidFill>
              </a:rPr>
              <a:t>P</a:t>
            </a:r>
            <a:r>
              <a:rPr lang="en-US" altLang="en-US" sz="2143" baseline="-25000">
                <a:solidFill>
                  <a:srgbClr val="0070C0"/>
                </a:solidFill>
              </a:rPr>
              <a:t>A</a:t>
            </a:r>
            <a:r>
              <a:rPr lang="en-US" altLang="en-US" sz="2143">
                <a:solidFill>
                  <a:srgbClr val="0070C0"/>
                </a:solidFill>
              </a:rPr>
              <a:t> = 5000(P/A,10%,8) = 5000(5.3349) = $26,675</a:t>
            </a:r>
          </a:p>
        </p:txBody>
      </p:sp>
      <p:sp>
        <p:nvSpPr>
          <p:cNvPr id="9241" name="Rectangle 138"/>
          <p:cNvSpPr>
            <a:spLocks noChangeArrowheads="1"/>
          </p:cNvSpPr>
          <p:nvPr/>
        </p:nvSpPr>
        <p:spPr bwMode="auto">
          <a:xfrm>
            <a:off x="1687286" y="3755572"/>
            <a:ext cx="890506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Move P</a:t>
            </a:r>
            <a:r>
              <a:rPr lang="en-US" altLang="en-US" sz="2143" baseline="-25000"/>
              <a:t>A</a:t>
            </a:r>
            <a:r>
              <a:rPr lang="en-US" altLang="en-US" sz="2143"/>
              <a:t> back to year 0 using P/F: </a:t>
            </a:r>
            <a:r>
              <a:rPr lang="en-US" altLang="en-US" sz="2143">
                <a:solidFill>
                  <a:srgbClr val="0070C0"/>
                </a:solidFill>
              </a:rPr>
              <a:t>P</a:t>
            </a:r>
            <a:r>
              <a:rPr lang="en-US" altLang="en-US" sz="2143" baseline="-25000">
                <a:solidFill>
                  <a:srgbClr val="0070C0"/>
                </a:solidFill>
              </a:rPr>
              <a:t>0</a:t>
            </a:r>
            <a:r>
              <a:rPr lang="en-US" altLang="en-US" sz="2143">
                <a:solidFill>
                  <a:srgbClr val="0070C0"/>
                </a:solidFill>
              </a:rPr>
              <a:t> = 26,675(P/F,10%,2) = 26,675(0.8264) = $22,044 </a:t>
            </a:r>
          </a:p>
        </p:txBody>
      </p:sp>
      <p:sp>
        <p:nvSpPr>
          <p:cNvPr id="9242" name="TextBox 139"/>
          <p:cNvSpPr txBox="1">
            <a:spLocks noChangeArrowheads="1"/>
          </p:cNvSpPr>
          <p:nvPr/>
        </p:nvSpPr>
        <p:spPr bwMode="auto">
          <a:xfrm>
            <a:off x="1850571" y="4327072"/>
            <a:ext cx="8326318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Move $2000 single amount back to year 0: </a:t>
            </a:r>
            <a:r>
              <a:rPr lang="en-US" altLang="en-US" sz="1929">
                <a:solidFill>
                  <a:srgbClr val="0070C0"/>
                </a:solidFill>
              </a:rPr>
              <a:t>P</a:t>
            </a:r>
            <a:r>
              <a:rPr lang="en-US" altLang="en-US" sz="1929" baseline="-25000">
                <a:solidFill>
                  <a:srgbClr val="0070C0"/>
                </a:solidFill>
              </a:rPr>
              <a:t>2000</a:t>
            </a:r>
            <a:r>
              <a:rPr lang="en-US" altLang="en-US" sz="1929">
                <a:solidFill>
                  <a:srgbClr val="0070C0"/>
                </a:solidFill>
              </a:rPr>
              <a:t> = 2000(P/F,10%,8) = 2000(0.4665) = $933</a:t>
            </a:r>
          </a:p>
        </p:txBody>
      </p:sp>
      <p:sp>
        <p:nvSpPr>
          <p:cNvPr id="9243" name="TextBox 140"/>
          <p:cNvSpPr txBox="1">
            <a:spLocks noChangeArrowheads="1"/>
          </p:cNvSpPr>
          <p:nvPr/>
        </p:nvSpPr>
        <p:spPr bwMode="auto">
          <a:xfrm>
            <a:off x="2667000" y="4980214"/>
            <a:ext cx="6531429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Now, add P</a:t>
            </a:r>
            <a:r>
              <a:rPr lang="en-US" altLang="en-US" sz="2143" baseline="-25000"/>
              <a:t>0</a:t>
            </a:r>
            <a:r>
              <a:rPr lang="en-US" altLang="en-US" sz="2143"/>
              <a:t> and P</a:t>
            </a:r>
            <a:r>
              <a:rPr lang="en-US" altLang="en-US" sz="2143" baseline="-25000"/>
              <a:t>2000</a:t>
            </a:r>
            <a:r>
              <a:rPr lang="en-US" altLang="en-US" sz="2143"/>
              <a:t> to get P</a:t>
            </a:r>
            <a:r>
              <a:rPr lang="en-US" altLang="en-US" sz="2143" baseline="-25000"/>
              <a:t>T</a:t>
            </a:r>
            <a:r>
              <a:rPr lang="en-US" altLang="en-US" sz="2143"/>
              <a:t>: </a:t>
            </a:r>
            <a:r>
              <a:rPr lang="en-US" altLang="en-US" sz="2143">
                <a:solidFill>
                  <a:srgbClr val="0070C0"/>
                </a:solidFill>
              </a:rPr>
              <a:t>P</a:t>
            </a:r>
            <a:r>
              <a:rPr lang="en-US" altLang="en-US" sz="2143" baseline="-25000">
                <a:solidFill>
                  <a:srgbClr val="0070C0"/>
                </a:solidFill>
              </a:rPr>
              <a:t>T</a:t>
            </a:r>
            <a:r>
              <a:rPr lang="en-US" altLang="en-US" sz="2143">
                <a:solidFill>
                  <a:srgbClr val="0070C0"/>
                </a:solidFill>
              </a:rPr>
              <a:t> = 22,044 + 933 = $22,977 </a:t>
            </a:r>
          </a:p>
        </p:txBody>
      </p:sp>
      <p:sp>
        <p:nvSpPr>
          <p:cNvPr id="1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929" y="17009"/>
            <a:ext cx="8543585" cy="816429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Example: Series and Random Single Amounts</a:t>
            </a:r>
          </a:p>
        </p:txBody>
      </p:sp>
      <p:sp>
        <p:nvSpPr>
          <p:cNvPr id="9245" name="TextBox 142"/>
          <p:cNvSpPr txBox="1">
            <a:spLocks noChangeArrowheads="1"/>
          </p:cNvSpPr>
          <p:nvPr/>
        </p:nvSpPr>
        <p:spPr bwMode="auto">
          <a:xfrm>
            <a:off x="2748643" y="1061358"/>
            <a:ext cx="821059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P</a:t>
            </a:r>
            <a:r>
              <a:rPr lang="en-US" altLang="en-US" sz="2143" b="1" baseline="-25000">
                <a:solidFill>
                  <a:srgbClr val="FF0000"/>
                </a:solidFill>
              </a:rPr>
              <a:t>T</a:t>
            </a:r>
            <a:r>
              <a:rPr lang="en-US" altLang="en-US" sz="2143" b="1">
                <a:solidFill>
                  <a:srgbClr val="FF0000"/>
                </a:solidFill>
              </a:rPr>
              <a:t> = ?</a:t>
            </a:r>
          </a:p>
        </p:txBody>
      </p:sp>
      <p:cxnSp>
        <p:nvCxnSpPr>
          <p:cNvPr id="9246" name="Straight Arrow Connector 145"/>
          <p:cNvCxnSpPr>
            <a:cxnSpLocks noChangeShapeType="1"/>
          </p:cNvCxnSpPr>
          <p:nvPr/>
        </p:nvCxnSpPr>
        <p:spPr bwMode="auto">
          <a:xfrm rot="16200000" flipV="1">
            <a:off x="3034393" y="1428750"/>
            <a:ext cx="1226344" cy="1701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Connector 149"/>
          <p:cNvCxnSpPr>
            <a:cxnSpLocks noChangeShapeType="1"/>
          </p:cNvCxnSpPr>
          <p:nvPr/>
        </p:nvCxnSpPr>
        <p:spPr bwMode="auto">
          <a:xfrm rot="5400000">
            <a:off x="3580379" y="2107407"/>
            <a:ext cx="13267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Straight Arrow Connector 151"/>
          <p:cNvCxnSpPr>
            <a:cxnSpLocks noChangeShapeType="1"/>
          </p:cNvCxnSpPr>
          <p:nvPr/>
        </p:nvCxnSpPr>
        <p:spPr bwMode="auto">
          <a:xfrm rot="5400000" flipH="1" flipV="1">
            <a:off x="4195254" y="1574177"/>
            <a:ext cx="1025638" cy="3402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9" name="TextBox 152"/>
          <p:cNvSpPr txBox="1">
            <a:spLocks noChangeArrowheads="1"/>
          </p:cNvSpPr>
          <p:nvPr/>
        </p:nvSpPr>
        <p:spPr bwMode="auto">
          <a:xfrm>
            <a:off x="4544786" y="734786"/>
            <a:ext cx="423577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P</a:t>
            </a:r>
            <a:r>
              <a:rPr lang="en-US" altLang="en-US" sz="1714" b="1" baseline="-25000">
                <a:solidFill>
                  <a:srgbClr val="FF0000"/>
                </a:solidFill>
              </a:rPr>
              <a:t>A</a:t>
            </a:r>
            <a:r>
              <a:rPr lang="en-US" altLang="en-US" sz="1714" b="1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8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7"/>
          <p:cNvSpPr>
            <a:spLocks noChangeArrowheads="1"/>
          </p:cNvSpPr>
          <p:nvPr/>
        </p:nvSpPr>
        <p:spPr bwMode="auto">
          <a:xfrm>
            <a:off x="2622777" y="5356113"/>
            <a:ext cx="6912429" cy="71777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1850572" y="81643"/>
            <a:ext cx="8490857" cy="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286" dirty="0"/>
              <a:t>Example Worked a Different Way</a:t>
            </a:r>
          </a:p>
        </p:txBody>
      </p:sp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4289652" y="756899"/>
            <a:ext cx="34898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(Using F/A instead of P/A for uniform series)</a:t>
            </a:r>
          </a:p>
        </p:txBody>
      </p:sp>
      <p:cxnSp>
        <p:nvCxnSpPr>
          <p:cNvPr id="10247" name="Straight Connector 6"/>
          <p:cNvCxnSpPr>
            <a:cxnSpLocks noChangeShapeType="1"/>
          </p:cNvCxnSpPr>
          <p:nvPr/>
        </p:nvCxnSpPr>
        <p:spPr bwMode="auto">
          <a:xfrm>
            <a:off x="3571875" y="2854098"/>
            <a:ext cx="489857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Straight Arrow Connector 7"/>
          <p:cNvCxnSpPr>
            <a:cxnSpLocks noChangeShapeType="1"/>
          </p:cNvCxnSpPr>
          <p:nvPr/>
        </p:nvCxnSpPr>
        <p:spPr bwMode="auto">
          <a:xfrm>
            <a:off x="4959804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Straight Arrow Connector 8"/>
          <p:cNvCxnSpPr>
            <a:cxnSpLocks noChangeShapeType="1"/>
          </p:cNvCxnSpPr>
          <p:nvPr/>
        </p:nvCxnSpPr>
        <p:spPr bwMode="auto">
          <a:xfrm>
            <a:off x="5449661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9"/>
          <p:cNvCxnSpPr>
            <a:cxnSpLocks noChangeShapeType="1"/>
          </p:cNvCxnSpPr>
          <p:nvPr/>
        </p:nvCxnSpPr>
        <p:spPr bwMode="auto">
          <a:xfrm>
            <a:off x="5939518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0"/>
          <p:cNvCxnSpPr>
            <a:cxnSpLocks noChangeShapeType="1"/>
          </p:cNvCxnSpPr>
          <p:nvPr/>
        </p:nvCxnSpPr>
        <p:spPr bwMode="auto">
          <a:xfrm>
            <a:off x="6429375" y="2854098"/>
            <a:ext cx="3402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Arrow Connector 11"/>
          <p:cNvCxnSpPr>
            <a:cxnSpLocks noChangeShapeType="1"/>
          </p:cNvCxnSpPr>
          <p:nvPr/>
        </p:nvCxnSpPr>
        <p:spPr bwMode="auto">
          <a:xfrm>
            <a:off x="6932839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Straight Arrow Connector 12"/>
          <p:cNvCxnSpPr>
            <a:cxnSpLocks noChangeShapeType="1"/>
          </p:cNvCxnSpPr>
          <p:nvPr/>
        </p:nvCxnSpPr>
        <p:spPr bwMode="auto">
          <a:xfrm>
            <a:off x="7480527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Straight Arrow Connector 13"/>
          <p:cNvCxnSpPr>
            <a:cxnSpLocks noChangeShapeType="1"/>
          </p:cNvCxnSpPr>
          <p:nvPr/>
        </p:nvCxnSpPr>
        <p:spPr bwMode="auto">
          <a:xfrm>
            <a:off x="7980589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Straight Arrow Connector 14"/>
          <p:cNvCxnSpPr>
            <a:cxnSpLocks noChangeShapeType="1"/>
          </p:cNvCxnSpPr>
          <p:nvPr/>
        </p:nvCxnSpPr>
        <p:spPr bwMode="auto">
          <a:xfrm>
            <a:off x="8470446" y="2854098"/>
            <a:ext cx="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Box 15"/>
          <p:cNvSpPr txBox="1">
            <a:spLocks noChangeArrowheads="1"/>
          </p:cNvSpPr>
          <p:nvPr/>
        </p:nvSpPr>
        <p:spPr bwMode="auto">
          <a:xfrm>
            <a:off x="3290506" y="2612572"/>
            <a:ext cx="5220512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 dirty="0"/>
              <a:t> 0          1              2             3               4             5              6               7               8                9         10    </a:t>
            </a:r>
          </a:p>
        </p:txBody>
      </p:sp>
      <p:cxnSp>
        <p:nvCxnSpPr>
          <p:cNvPr id="10257" name="Straight Connector 16"/>
          <p:cNvCxnSpPr>
            <a:cxnSpLocks noChangeShapeType="1"/>
          </p:cNvCxnSpPr>
          <p:nvPr/>
        </p:nvCxnSpPr>
        <p:spPr bwMode="auto">
          <a:xfrm>
            <a:off x="4959804" y="3092223"/>
            <a:ext cx="351064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17"/>
          <p:cNvCxnSpPr>
            <a:cxnSpLocks noChangeShapeType="1"/>
          </p:cNvCxnSpPr>
          <p:nvPr/>
        </p:nvCxnSpPr>
        <p:spPr bwMode="auto">
          <a:xfrm rot="16200000" flipV="1">
            <a:off x="3135596" y="2388904"/>
            <a:ext cx="865755" cy="6804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Box 18"/>
          <p:cNvSpPr txBox="1">
            <a:spLocks noChangeArrowheads="1"/>
          </p:cNvSpPr>
          <p:nvPr/>
        </p:nvSpPr>
        <p:spPr bwMode="auto">
          <a:xfrm>
            <a:off x="2585358" y="1877786"/>
            <a:ext cx="821059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P</a:t>
            </a:r>
            <a:r>
              <a:rPr lang="en-US" altLang="en-US" sz="2143" b="1" baseline="-25000">
                <a:solidFill>
                  <a:srgbClr val="FF0000"/>
                </a:solidFill>
              </a:rPr>
              <a:t>T</a:t>
            </a:r>
            <a:r>
              <a:rPr lang="en-US" altLang="en-US" sz="2143" b="1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10260" name="TextBox 19"/>
          <p:cNvSpPr txBox="1">
            <a:spLocks noChangeArrowheads="1"/>
          </p:cNvSpPr>
          <p:nvPr/>
        </p:nvSpPr>
        <p:spPr bwMode="auto">
          <a:xfrm>
            <a:off x="5607845" y="3092224"/>
            <a:ext cx="9115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A = $5000</a:t>
            </a:r>
          </a:p>
        </p:txBody>
      </p:sp>
      <p:sp>
        <p:nvSpPr>
          <p:cNvPr id="10261" name="TextBox 20"/>
          <p:cNvSpPr txBox="1">
            <a:spLocks noChangeArrowheads="1"/>
          </p:cNvSpPr>
          <p:nvPr/>
        </p:nvSpPr>
        <p:spPr bwMode="auto">
          <a:xfrm>
            <a:off x="6027964" y="2183947"/>
            <a:ext cx="7216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i = 10%</a:t>
            </a:r>
          </a:p>
        </p:txBody>
      </p:sp>
      <p:cxnSp>
        <p:nvCxnSpPr>
          <p:cNvPr id="10262" name="Straight Connector 21"/>
          <p:cNvCxnSpPr>
            <a:cxnSpLocks noChangeShapeType="1"/>
          </p:cNvCxnSpPr>
          <p:nvPr/>
        </p:nvCxnSpPr>
        <p:spPr bwMode="auto">
          <a:xfrm>
            <a:off x="3571875" y="2789464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Connector 22"/>
          <p:cNvCxnSpPr>
            <a:cxnSpLocks noChangeShapeType="1"/>
          </p:cNvCxnSpPr>
          <p:nvPr/>
        </p:nvCxnSpPr>
        <p:spPr bwMode="auto">
          <a:xfrm>
            <a:off x="4473348" y="2775857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Connector 23"/>
          <p:cNvCxnSpPr>
            <a:cxnSpLocks noChangeShapeType="1"/>
          </p:cNvCxnSpPr>
          <p:nvPr/>
        </p:nvCxnSpPr>
        <p:spPr bwMode="auto">
          <a:xfrm>
            <a:off x="3997098" y="2789464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24"/>
          <p:cNvCxnSpPr>
            <a:cxnSpLocks noChangeShapeType="1"/>
          </p:cNvCxnSpPr>
          <p:nvPr/>
        </p:nvCxnSpPr>
        <p:spPr bwMode="auto">
          <a:xfrm>
            <a:off x="7480527" y="3092223"/>
            <a:ext cx="0" cy="244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6" name="TextBox 25"/>
          <p:cNvSpPr txBox="1">
            <a:spLocks noChangeArrowheads="1"/>
          </p:cNvSpPr>
          <p:nvPr/>
        </p:nvSpPr>
        <p:spPr bwMode="auto">
          <a:xfrm>
            <a:off x="7162460" y="3262313"/>
            <a:ext cx="62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$2000</a:t>
            </a:r>
          </a:p>
        </p:txBody>
      </p:sp>
      <p:sp>
        <p:nvSpPr>
          <p:cNvPr id="10267" name="TextBox 26"/>
          <p:cNvSpPr txBox="1">
            <a:spLocks noChangeArrowheads="1"/>
          </p:cNvSpPr>
          <p:nvPr/>
        </p:nvSpPr>
        <p:spPr bwMode="auto">
          <a:xfrm>
            <a:off x="4299857" y="2857501"/>
            <a:ext cx="4354077" cy="2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964"/>
              <a:t>0             1               2                3                4                 5                  6                7                8</a:t>
            </a:r>
          </a:p>
        </p:txBody>
      </p:sp>
      <p:sp>
        <p:nvSpPr>
          <p:cNvPr id="10268" name="TextBox 2"/>
          <p:cNvSpPr txBox="1">
            <a:spLocks noChangeArrowheads="1"/>
          </p:cNvSpPr>
          <p:nvPr/>
        </p:nvSpPr>
        <p:spPr bwMode="auto">
          <a:xfrm>
            <a:off x="2272394" y="1306286"/>
            <a:ext cx="651011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The same re-numbered diagram from the previous slide is used</a:t>
            </a:r>
          </a:p>
        </p:txBody>
      </p:sp>
      <p:sp>
        <p:nvSpPr>
          <p:cNvPr id="10269" name="Rectangle 3"/>
          <p:cNvSpPr>
            <a:spLocks noChangeArrowheads="1"/>
          </p:cNvSpPr>
          <p:nvPr/>
        </p:nvSpPr>
        <p:spPr bwMode="auto">
          <a:xfrm>
            <a:off x="2200955" y="3730059"/>
            <a:ext cx="1059906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0270" name="TextBox 29"/>
          <p:cNvSpPr txBox="1">
            <a:spLocks noChangeArrowheads="1"/>
          </p:cNvSpPr>
          <p:nvPr/>
        </p:nvSpPr>
        <p:spPr bwMode="auto">
          <a:xfrm>
            <a:off x="3320143" y="3779385"/>
            <a:ext cx="61388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Use F/A to get F</a:t>
            </a:r>
            <a:r>
              <a:rPr lang="en-US" altLang="en-US" sz="1500" baseline="-25000"/>
              <a:t>A</a:t>
            </a:r>
            <a:r>
              <a:rPr lang="en-US" altLang="en-US" sz="1500"/>
              <a:t> in actual year 10: </a:t>
            </a:r>
            <a:r>
              <a:rPr lang="en-US" altLang="en-US" sz="1500">
                <a:solidFill>
                  <a:srgbClr val="0070C0"/>
                </a:solidFill>
              </a:rPr>
              <a:t>F</a:t>
            </a:r>
            <a:r>
              <a:rPr lang="en-US" altLang="en-US" sz="1500" baseline="-25000">
                <a:solidFill>
                  <a:srgbClr val="0070C0"/>
                </a:solidFill>
              </a:rPr>
              <a:t>A</a:t>
            </a:r>
            <a:r>
              <a:rPr lang="en-US" altLang="en-US" sz="1500">
                <a:solidFill>
                  <a:srgbClr val="0070C0"/>
                </a:solidFill>
              </a:rPr>
              <a:t> = 5000(F/A,10%,8) = 5000(11.4359) = $57,180</a:t>
            </a:r>
          </a:p>
        </p:txBody>
      </p:sp>
      <p:sp>
        <p:nvSpPr>
          <p:cNvPr id="10271" name="TextBox 30"/>
          <p:cNvSpPr txBox="1">
            <a:spLocks noChangeArrowheads="1"/>
          </p:cNvSpPr>
          <p:nvPr/>
        </p:nvSpPr>
        <p:spPr bwMode="auto">
          <a:xfrm>
            <a:off x="3343955" y="4395108"/>
            <a:ext cx="654557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Move $2000 single amount back to year 0: </a:t>
            </a:r>
            <a:r>
              <a:rPr lang="en-US" altLang="en-US" sz="1500">
                <a:solidFill>
                  <a:srgbClr val="0070C0"/>
                </a:solidFill>
              </a:rPr>
              <a:t>P</a:t>
            </a:r>
            <a:r>
              <a:rPr lang="en-US" altLang="en-US" sz="1500" baseline="-25000">
                <a:solidFill>
                  <a:srgbClr val="0070C0"/>
                </a:solidFill>
              </a:rPr>
              <a:t>2000</a:t>
            </a:r>
            <a:r>
              <a:rPr lang="en-US" altLang="en-US" sz="1500">
                <a:solidFill>
                  <a:srgbClr val="0070C0"/>
                </a:solidFill>
              </a:rPr>
              <a:t> = 2000(P/F,10%,8) = 2000(0.4665) = $933</a:t>
            </a:r>
          </a:p>
        </p:txBody>
      </p:sp>
      <p:sp>
        <p:nvSpPr>
          <p:cNvPr id="10272" name="TextBox 31"/>
          <p:cNvSpPr txBox="1">
            <a:spLocks noChangeArrowheads="1"/>
          </p:cNvSpPr>
          <p:nvPr/>
        </p:nvSpPr>
        <p:spPr bwMode="auto">
          <a:xfrm>
            <a:off x="3343956" y="4696166"/>
            <a:ext cx="48747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Now, add two P values to get P</a:t>
            </a:r>
            <a:r>
              <a:rPr lang="en-US" altLang="en-US" sz="1500" baseline="-25000"/>
              <a:t>T</a:t>
            </a:r>
            <a:r>
              <a:rPr lang="en-US" altLang="en-US" sz="1500"/>
              <a:t>: </a:t>
            </a:r>
            <a:r>
              <a:rPr lang="en-US" altLang="en-US" sz="1500">
                <a:solidFill>
                  <a:srgbClr val="0070C0"/>
                </a:solidFill>
              </a:rPr>
              <a:t>P</a:t>
            </a:r>
            <a:r>
              <a:rPr lang="en-US" altLang="en-US" sz="1500" baseline="-25000">
                <a:solidFill>
                  <a:srgbClr val="0070C0"/>
                </a:solidFill>
              </a:rPr>
              <a:t>T</a:t>
            </a:r>
            <a:r>
              <a:rPr lang="en-US" altLang="en-US" sz="1500">
                <a:solidFill>
                  <a:srgbClr val="0070C0"/>
                </a:solidFill>
              </a:rPr>
              <a:t> = 22,043 + 933 = $22,976 </a:t>
            </a:r>
          </a:p>
        </p:txBody>
      </p:sp>
      <p:sp>
        <p:nvSpPr>
          <p:cNvPr id="10273" name="TextBox 32"/>
          <p:cNvSpPr txBox="1">
            <a:spLocks noChangeArrowheads="1"/>
          </p:cNvSpPr>
          <p:nvPr/>
        </p:nvSpPr>
        <p:spPr bwMode="auto">
          <a:xfrm>
            <a:off x="8300357" y="4653644"/>
            <a:ext cx="13516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>
                <a:solidFill>
                  <a:srgbClr val="FF0000"/>
                </a:solidFill>
              </a:rPr>
              <a:t>Same as before</a:t>
            </a:r>
          </a:p>
        </p:txBody>
      </p:sp>
      <p:sp>
        <p:nvSpPr>
          <p:cNvPr id="10274" name="Rectangle 33"/>
          <p:cNvSpPr>
            <a:spLocks noChangeArrowheads="1"/>
          </p:cNvSpPr>
          <p:nvPr/>
        </p:nvSpPr>
        <p:spPr bwMode="auto">
          <a:xfrm>
            <a:off x="3340554" y="4097452"/>
            <a:ext cx="63804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Move F</a:t>
            </a:r>
            <a:r>
              <a:rPr lang="en-US" altLang="en-US" sz="1500" baseline="-25000"/>
              <a:t>A</a:t>
            </a:r>
            <a:r>
              <a:rPr lang="en-US" altLang="en-US" sz="1500"/>
              <a:t> back to year 0 using P/F: </a:t>
            </a:r>
            <a:r>
              <a:rPr lang="en-US" altLang="en-US" sz="1500">
                <a:solidFill>
                  <a:srgbClr val="0070C0"/>
                </a:solidFill>
              </a:rPr>
              <a:t>P</a:t>
            </a:r>
            <a:r>
              <a:rPr lang="en-US" altLang="en-US" sz="1500" baseline="-25000">
                <a:solidFill>
                  <a:srgbClr val="0070C0"/>
                </a:solidFill>
              </a:rPr>
              <a:t>0</a:t>
            </a:r>
            <a:r>
              <a:rPr lang="en-US" altLang="en-US" sz="1500">
                <a:solidFill>
                  <a:srgbClr val="0070C0"/>
                </a:solidFill>
              </a:rPr>
              <a:t> = 57,180(P/F,10%,10) = 57,180(0.3855) = $22,043 </a:t>
            </a:r>
          </a:p>
        </p:txBody>
      </p:sp>
      <p:sp>
        <p:nvSpPr>
          <p:cNvPr id="10275" name="TextBox 35"/>
          <p:cNvSpPr txBox="1">
            <a:spLocks noChangeArrowheads="1"/>
          </p:cNvSpPr>
          <p:nvPr/>
        </p:nvSpPr>
        <p:spPr bwMode="auto">
          <a:xfrm>
            <a:off x="2748643" y="5517697"/>
            <a:ext cx="6805196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  As shown, there are usually multiple ways to work equivalency problems </a:t>
            </a:r>
          </a:p>
        </p:txBody>
      </p:sp>
      <p:cxnSp>
        <p:nvCxnSpPr>
          <p:cNvPr id="10276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7973787" y="2367643"/>
            <a:ext cx="979714" cy="3402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7" name="TextBox 39"/>
          <p:cNvSpPr txBox="1">
            <a:spLocks noChangeArrowheads="1"/>
          </p:cNvSpPr>
          <p:nvPr/>
        </p:nvSpPr>
        <p:spPr bwMode="auto">
          <a:xfrm>
            <a:off x="8626929" y="1877786"/>
            <a:ext cx="808042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F</a:t>
            </a:r>
            <a:r>
              <a:rPr lang="en-US" altLang="en-US" sz="2143" b="1" baseline="-25000">
                <a:solidFill>
                  <a:srgbClr val="FF0000"/>
                </a:solidFill>
              </a:rPr>
              <a:t>A</a:t>
            </a:r>
            <a:r>
              <a:rPr lang="en-US" altLang="en-US" sz="2143" b="1">
                <a:solidFill>
                  <a:srgbClr val="FF0000"/>
                </a:solidFill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36690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Example: Series and  Random Amounts</a:t>
            </a:r>
          </a:p>
        </p:txBody>
      </p:sp>
      <p:sp>
        <p:nvSpPr>
          <p:cNvPr id="11269" name="TextBox 36"/>
          <p:cNvSpPr txBox="1">
            <a:spLocks noChangeArrowheads="1"/>
          </p:cNvSpPr>
          <p:nvPr/>
        </p:nvSpPr>
        <p:spPr bwMode="auto">
          <a:xfrm>
            <a:off x="1932215" y="979715"/>
            <a:ext cx="8327571" cy="10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 b="1"/>
              <a:t>Convert the cash flows shown below (black arrows) into </a:t>
            </a:r>
          </a:p>
          <a:p>
            <a:pPr algn="ctr"/>
            <a:r>
              <a:rPr lang="en-US" altLang="en-US" sz="2143" b="1"/>
              <a:t>an equivalent  annual worth </a:t>
            </a:r>
            <a:r>
              <a:rPr lang="en-US" altLang="en-US" sz="2143" b="1">
                <a:solidFill>
                  <a:srgbClr val="FF0000"/>
                </a:solidFill>
              </a:rPr>
              <a:t>A</a:t>
            </a:r>
            <a:r>
              <a:rPr lang="en-US" altLang="en-US" sz="2143" b="1"/>
              <a:t> in years 1 through 8  (</a:t>
            </a:r>
            <a:r>
              <a:rPr lang="en-US" altLang="en-US" sz="2143" b="1">
                <a:solidFill>
                  <a:srgbClr val="FF0000"/>
                </a:solidFill>
              </a:rPr>
              <a:t>red arrows</a:t>
            </a:r>
            <a:r>
              <a:rPr lang="en-US" altLang="en-US" sz="2143" b="1"/>
              <a:t>) </a:t>
            </a:r>
          </a:p>
          <a:p>
            <a:pPr algn="ctr"/>
            <a:r>
              <a:rPr lang="en-US" altLang="en-US" sz="2143" b="1"/>
              <a:t>at i = 10% per year.</a:t>
            </a:r>
          </a:p>
        </p:txBody>
      </p:sp>
      <p:cxnSp>
        <p:nvCxnSpPr>
          <p:cNvPr id="11270" name="Straight Connector 32"/>
          <p:cNvCxnSpPr>
            <a:cxnSpLocks noChangeShapeType="1"/>
          </p:cNvCxnSpPr>
          <p:nvPr/>
        </p:nvCxnSpPr>
        <p:spPr bwMode="auto">
          <a:xfrm>
            <a:off x="3447711" y="2702719"/>
            <a:ext cx="390865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Arrow Connector 35"/>
          <p:cNvCxnSpPr>
            <a:cxnSpLocks noChangeShapeType="1"/>
          </p:cNvCxnSpPr>
          <p:nvPr/>
        </p:nvCxnSpPr>
        <p:spPr bwMode="auto">
          <a:xfrm>
            <a:off x="5325496" y="2702719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37"/>
          <p:cNvCxnSpPr>
            <a:cxnSpLocks noChangeShapeType="1"/>
          </p:cNvCxnSpPr>
          <p:nvPr/>
        </p:nvCxnSpPr>
        <p:spPr bwMode="auto">
          <a:xfrm>
            <a:off x="5815353" y="2702719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38"/>
          <p:cNvCxnSpPr>
            <a:cxnSpLocks noChangeShapeType="1"/>
          </p:cNvCxnSpPr>
          <p:nvPr/>
        </p:nvCxnSpPr>
        <p:spPr bwMode="auto">
          <a:xfrm>
            <a:off x="6305210" y="2702719"/>
            <a:ext cx="5102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39"/>
          <p:cNvCxnSpPr>
            <a:cxnSpLocks noChangeShapeType="1"/>
          </p:cNvCxnSpPr>
          <p:nvPr/>
        </p:nvCxnSpPr>
        <p:spPr bwMode="auto">
          <a:xfrm>
            <a:off x="6808675" y="2702719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40"/>
          <p:cNvCxnSpPr>
            <a:cxnSpLocks noChangeShapeType="1"/>
          </p:cNvCxnSpPr>
          <p:nvPr/>
        </p:nvCxnSpPr>
        <p:spPr bwMode="auto">
          <a:xfrm>
            <a:off x="7356362" y="2702719"/>
            <a:ext cx="0" cy="23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TextBox 43"/>
          <p:cNvSpPr txBox="1">
            <a:spLocks noChangeArrowheads="1"/>
          </p:cNvSpPr>
          <p:nvPr/>
        </p:nvSpPr>
        <p:spPr bwMode="auto">
          <a:xfrm>
            <a:off x="3302895" y="2307617"/>
            <a:ext cx="4327071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 dirty="0"/>
              <a:t> 0         1              2            3               4               5              6              7                8      </a:t>
            </a:r>
          </a:p>
        </p:txBody>
      </p:sp>
      <p:cxnSp>
        <p:nvCxnSpPr>
          <p:cNvPr id="11277" name="Straight Connector 44"/>
          <p:cNvCxnSpPr>
            <a:cxnSpLocks noChangeShapeType="1"/>
          </p:cNvCxnSpPr>
          <p:nvPr/>
        </p:nvCxnSpPr>
        <p:spPr bwMode="auto">
          <a:xfrm>
            <a:off x="5325497" y="2939143"/>
            <a:ext cx="2030866" cy="0"/>
          </a:xfrm>
          <a:prstGeom prst="line">
            <a:avLst/>
          </a:prstGeom>
          <a:noFill/>
          <a:ln w="9525" algn="ctr">
            <a:solidFill>
              <a:srgbClr val="00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Box 47"/>
          <p:cNvSpPr txBox="1">
            <a:spLocks noChangeArrowheads="1"/>
          </p:cNvSpPr>
          <p:nvPr/>
        </p:nvSpPr>
        <p:spPr bwMode="auto">
          <a:xfrm>
            <a:off x="5483679" y="2939144"/>
            <a:ext cx="9115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A = $3000</a:t>
            </a:r>
          </a:p>
        </p:txBody>
      </p:sp>
      <p:sp>
        <p:nvSpPr>
          <p:cNvPr id="11279" name="TextBox 48"/>
          <p:cNvSpPr txBox="1">
            <a:spLocks noChangeArrowheads="1"/>
          </p:cNvSpPr>
          <p:nvPr/>
        </p:nvSpPr>
        <p:spPr bwMode="auto">
          <a:xfrm>
            <a:off x="7973786" y="2286000"/>
            <a:ext cx="931665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i  = 10%</a:t>
            </a:r>
          </a:p>
        </p:txBody>
      </p:sp>
      <p:cxnSp>
        <p:nvCxnSpPr>
          <p:cNvPr id="11280" name="Straight Connector 49"/>
          <p:cNvCxnSpPr>
            <a:cxnSpLocks noChangeShapeType="1"/>
          </p:cNvCxnSpPr>
          <p:nvPr/>
        </p:nvCxnSpPr>
        <p:spPr bwMode="auto">
          <a:xfrm>
            <a:off x="3447710" y="2636384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Straight Connector 50"/>
          <p:cNvCxnSpPr>
            <a:cxnSpLocks noChangeShapeType="1"/>
          </p:cNvCxnSpPr>
          <p:nvPr/>
        </p:nvCxnSpPr>
        <p:spPr bwMode="auto">
          <a:xfrm>
            <a:off x="4350884" y="2622777"/>
            <a:ext cx="0" cy="13267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51"/>
          <p:cNvCxnSpPr>
            <a:cxnSpLocks noChangeShapeType="1"/>
          </p:cNvCxnSpPr>
          <p:nvPr/>
        </p:nvCxnSpPr>
        <p:spPr bwMode="auto">
          <a:xfrm>
            <a:off x="3874634" y="2636384"/>
            <a:ext cx="0" cy="13096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Straight Arrow Connector 52"/>
          <p:cNvCxnSpPr>
            <a:cxnSpLocks noChangeShapeType="1"/>
          </p:cNvCxnSpPr>
          <p:nvPr/>
        </p:nvCxnSpPr>
        <p:spPr bwMode="auto">
          <a:xfrm>
            <a:off x="6808675" y="2910228"/>
            <a:ext cx="0" cy="244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TextBox 53"/>
          <p:cNvSpPr txBox="1">
            <a:spLocks noChangeArrowheads="1"/>
          </p:cNvSpPr>
          <p:nvPr/>
        </p:nvSpPr>
        <p:spPr bwMode="auto">
          <a:xfrm>
            <a:off x="6465094" y="3093925"/>
            <a:ext cx="62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$1000</a:t>
            </a:r>
          </a:p>
        </p:txBody>
      </p:sp>
      <p:sp>
        <p:nvSpPr>
          <p:cNvPr id="11285" name="TextBox 54"/>
          <p:cNvSpPr txBox="1">
            <a:spLocks noChangeArrowheads="1"/>
          </p:cNvSpPr>
          <p:nvPr/>
        </p:nvSpPr>
        <p:spPr bwMode="auto">
          <a:xfrm>
            <a:off x="4710501" y="2701753"/>
            <a:ext cx="2842191" cy="24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964" dirty="0"/>
              <a:t>0              1                2                3                4                  5             </a:t>
            </a:r>
          </a:p>
        </p:txBody>
      </p:sp>
      <p:cxnSp>
        <p:nvCxnSpPr>
          <p:cNvPr id="11286" name="Straight Connector 55"/>
          <p:cNvCxnSpPr>
            <a:cxnSpLocks noChangeShapeType="1"/>
          </p:cNvCxnSpPr>
          <p:nvPr/>
        </p:nvCxnSpPr>
        <p:spPr bwMode="auto">
          <a:xfrm>
            <a:off x="4789714" y="2624479"/>
            <a:ext cx="0" cy="13096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Straight Arrow Connector 10"/>
          <p:cNvCxnSpPr>
            <a:cxnSpLocks noChangeShapeType="1"/>
          </p:cNvCxnSpPr>
          <p:nvPr/>
        </p:nvCxnSpPr>
        <p:spPr bwMode="auto">
          <a:xfrm flipV="1">
            <a:off x="3874634" y="2427175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Straight Arrow Connector 56"/>
          <p:cNvCxnSpPr>
            <a:cxnSpLocks noChangeShapeType="1"/>
          </p:cNvCxnSpPr>
          <p:nvPr/>
        </p:nvCxnSpPr>
        <p:spPr bwMode="auto">
          <a:xfrm flipV="1">
            <a:off x="4350884" y="2439081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Straight Arrow Connector 57"/>
          <p:cNvCxnSpPr>
            <a:cxnSpLocks noChangeShapeType="1"/>
          </p:cNvCxnSpPr>
          <p:nvPr/>
        </p:nvCxnSpPr>
        <p:spPr bwMode="auto">
          <a:xfrm flipV="1">
            <a:off x="4799920" y="2439081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Straight Arrow Connector 58"/>
          <p:cNvCxnSpPr>
            <a:cxnSpLocks noChangeShapeType="1"/>
          </p:cNvCxnSpPr>
          <p:nvPr/>
        </p:nvCxnSpPr>
        <p:spPr bwMode="auto">
          <a:xfrm flipV="1">
            <a:off x="5323795" y="2439081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traight Arrow Connector 59"/>
          <p:cNvCxnSpPr>
            <a:cxnSpLocks noChangeShapeType="1"/>
          </p:cNvCxnSpPr>
          <p:nvPr/>
        </p:nvCxnSpPr>
        <p:spPr bwMode="auto">
          <a:xfrm flipV="1">
            <a:off x="5815353" y="2439081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Straight Arrow Connector 60"/>
          <p:cNvCxnSpPr>
            <a:cxnSpLocks noChangeShapeType="1"/>
          </p:cNvCxnSpPr>
          <p:nvPr/>
        </p:nvCxnSpPr>
        <p:spPr bwMode="auto">
          <a:xfrm flipV="1">
            <a:off x="6310313" y="2452688"/>
            <a:ext cx="0" cy="275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Straight Arrow Connector 61"/>
          <p:cNvCxnSpPr>
            <a:cxnSpLocks noChangeShapeType="1"/>
          </p:cNvCxnSpPr>
          <p:nvPr/>
        </p:nvCxnSpPr>
        <p:spPr bwMode="auto">
          <a:xfrm flipV="1">
            <a:off x="6808675" y="2456089"/>
            <a:ext cx="0" cy="273844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Straight Arrow Connector 62"/>
          <p:cNvCxnSpPr>
            <a:cxnSpLocks noChangeShapeType="1"/>
          </p:cNvCxnSpPr>
          <p:nvPr/>
        </p:nvCxnSpPr>
        <p:spPr bwMode="auto">
          <a:xfrm flipV="1">
            <a:off x="7347857" y="2449286"/>
            <a:ext cx="0" cy="273844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Straight Connector 63"/>
          <p:cNvCxnSpPr>
            <a:cxnSpLocks noChangeShapeType="1"/>
          </p:cNvCxnSpPr>
          <p:nvPr/>
        </p:nvCxnSpPr>
        <p:spPr bwMode="auto">
          <a:xfrm>
            <a:off x="3874635" y="2439080"/>
            <a:ext cx="3473223" cy="13607"/>
          </a:xfrm>
          <a:prstGeom prst="line">
            <a:avLst/>
          </a:prstGeom>
          <a:noFill/>
          <a:ln w="9525" algn="ctr">
            <a:solidFill>
              <a:srgbClr val="00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6" name="TextBox 64"/>
          <p:cNvSpPr txBox="1">
            <a:spLocks noChangeArrowheads="1"/>
          </p:cNvSpPr>
          <p:nvPr/>
        </p:nvSpPr>
        <p:spPr bwMode="auto">
          <a:xfrm>
            <a:off x="4959804" y="2068286"/>
            <a:ext cx="62376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A = ?</a:t>
            </a:r>
          </a:p>
        </p:txBody>
      </p:sp>
      <p:sp>
        <p:nvSpPr>
          <p:cNvPr id="11297" name="TextBox 65"/>
          <p:cNvSpPr txBox="1">
            <a:spLocks noChangeArrowheads="1"/>
          </p:cNvSpPr>
          <p:nvPr/>
        </p:nvSpPr>
        <p:spPr bwMode="auto">
          <a:xfrm>
            <a:off x="1932214" y="4408715"/>
            <a:ext cx="116249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1298" name="TextBox 67"/>
          <p:cNvSpPr txBox="1">
            <a:spLocks noChangeArrowheads="1"/>
          </p:cNvSpPr>
          <p:nvPr/>
        </p:nvSpPr>
        <p:spPr bwMode="auto">
          <a:xfrm>
            <a:off x="3238500" y="3592286"/>
            <a:ext cx="6547690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1. Convert all cash flows into P in year 0 </a:t>
            </a:r>
            <a:r>
              <a:rPr lang="en-US" altLang="en-US" sz="1929"/>
              <a:t>and use A/P with n = 8</a:t>
            </a:r>
          </a:p>
          <a:p>
            <a:r>
              <a:rPr lang="en-US" altLang="en-US" sz="1929"/>
              <a:t> </a:t>
            </a:r>
            <a:r>
              <a:rPr lang="en-US" altLang="en-US" sz="2143" b="1"/>
              <a:t>2. Find F in year 8 </a:t>
            </a:r>
            <a:r>
              <a:rPr lang="en-US" altLang="en-US" sz="1929"/>
              <a:t>and use A/F with n = 8</a:t>
            </a:r>
          </a:p>
        </p:txBody>
      </p:sp>
      <p:sp>
        <p:nvSpPr>
          <p:cNvPr id="11299" name="TextBox 68"/>
          <p:cNvSpPr txBox="1">
            <a:spLocks noChangeArrowheads="1"/>
          </p:cNvSpPr>
          <p:nvPr/>
        </p:nvSpPr>
        <p:spPr bwMode="auto">
          <a:xfrm>
            <a:off x="3728358" y="4327072"/>
            <a:ext cx="5063887" cy="98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>
                <a:solidFill>
                  <a:srgbClr val="0070C0"/>
                </a:solidFill>
              </a:rPr>
              <a:t>Solve for F:    </a:t>
            </a:r>
            <a:r>
              <a:rPr lang="en-US" altLang="en-US" sz="1929" b="1"/>
              <a:t>F = 3000(F/A,10%,5) + 1000(F/P,10%,1)</a:t>
            </a:r>
          </a:p>
          <a:p>
            <a:r>
              <a:rPr lang="en-US" altLang="en-US" sz="1929" b="1"/>
              <a:t>                         = 3000(6.1051) + 1000(1.1000)</a:t>
            </a:r>
          </a:p>
          <a:p>
            <a:r>
              <a:rPr lang="en-US" altLang="en-US" sz="1929" b="1"/>
              <a:t>                         = $19,415</a:t>
            </a:r>
          </a:p>
        </p:txBody>
      </p:sp>
      <p:sp>
        <p:nvSpPr>
          <p:cNvPr id="11300" name="TextBox 69"/>
          <p:cNvSpPr txBox="1">
            <a:spLocks noChangeArrowheads="1"/>
          </p:cNvSpPr>
          <p:nvPr/>
        </p:nvSpPr>
        <p:spPr bwMode="auto">
          <a:xfrm>
            <a:off x="3891643" y="5306786"/>
            <a:ext cx="4653643" cy="98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>
                <a:solidFill>
                  <a:srgbClr val="0070C0"/>
                </a:solidFill>
              </a:rPr>
              <a:t>    Find A</a:t>
            </a:r>
            <a:r>
              <a:rPr lang="en-US" altLang="en-US" sz="1929"/>
              <a:t>:    </a:t>
            </a:r>
            <a:r>
              <a:rPr lang="en-US" altLang="en-US" sz="1929" b="1"/>
              <a:t>A = 19,415(A/F,10%,8)</a:t>
            </a:r>
          </a:p>
          <a:p>
            <a:r>
              <a:rPr lang="en-US" altLang="en-US" sz="1929" b="1"/>
              <a:t>                      = 19,415(0.08744)</a:t>
            </a:r>
          </a:p>
          <a:p>
            <a:r>
              <a:rPr lang="en-US" altLang="en-US" sz="1929" b="1"/>
              <a:t>                      = $1698</a:t>
            </a:r>
            <a:endParaRPr lang="en-US" altLang="en-US" sz="2571"/>
          </a:p>
        </p:txBody>
      </p:sp>
      <p:sp>
        <p:nvSpPr>
          <p:cNvPr id="11301" name="TextBox 41"/>
          <p:cNvSpPr txBox="1">
            <a:spLocks noChangeArrowheads="1"/>
          </p:cNvSpPr>
          <p:nvPr/>
        </p:nvSpPr>
        <p:spPr bwMode="auto">
          <a:xfrm>
            <a:off x="1687286" y="3673929"/>
            <a:ext cx="1418978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Approaches:</a:t>
            </a:r>
          </a:p>
        </p:txBody>
      </p:sp>
    </p:spTree>
    <p:extLst>
      <p:ext uri="{BB962C8B-B14F-4D97-AF65-F5344CB8AC3E}">
        <p14:creationId xmlns:p14="http://schemas.microsoft.com/office/powerpoint/2010/main" val="26914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318" y="171791"/>
            <a:ext cx="7494134" cy="7347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Shifted Arithmetic Gradients</a:t>
            </a: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2119312" y="1598843"/>
            <a:ext cx="7861970" cy="488157"/>
            <a:chOff x="144" y="2424"/>
            <a:chExt cx="5480" cy="287"/>
          </a:xfrm>
        </p:grpSpPr>
        <p:sp>
          <p:nvSpPr>
            <p:cNvPr id="12303" name="Rectangle 4"/>
            <p:cNvSpPr>
              <a:spLocks noChangeArrowheads="1"/>
            </p:cNvSpPr>
            <p:nvPr/>
          </p:nvSpPr>
          <p:spPr bwMode="auto">
            <a:xfrm>
              <a:off x="144" y="2424"/>
              <a:ext cx="129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2304" name="Text Box 5"/>
            <p:cNvSpPr txBox="1">
              <a:spLocks noChangeArrowheads="1"/>
            </p:cNvSpPr>
            <p:nvPr/>
          </p:nvSpPr>
          <p:spPr bwMode="auto">
            <a:xfrm>
              <a:off x="389" y="2431"/>
              <a:ext cx="5235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Shifted gradient begins at a time other than between periods 1 and 2</a:t>
              </a:r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2563247" y="2714628"/>
            <a:ext cx="6936241" cy="493260"/>
            <a:chOff x="768" y="3229"/>
            <a:chExt cx="4373" cy="290"/>
          </a:xfrm>
        </p:grpSpPr>
        <p:sp>
          <p:nvSpPr>
            <p:cNvPr id="12301" name="Rectangle 7"/>
            <p:cNvSpPr>
              <a:spLocks noChangeArrowheads="1"/>
            </p:cNvSpPr>
            <p:nvPr/>
          </p:nvSpPr>
          <p:spPr bwMode="auto">
            <a:xfrm>
              <a:off x="768" y="3232"/>
              <a:ext cx="4373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2302" name="Text Box 8"/>
            <p:cNvSpPr txBox="1">
              <a:spLocks noChangeArrowheads="1"/>
            </p:cNvSpPr>
            <p:nvPr/>
          </p:nvSpPr>
          <p:spPr bwMode="auto">
            <a:xfrm>
              <a:off x="949" y="3229"/>
              <a:ext cx="4139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Present worth P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G</a:t>
              </a:r>
              <a:r>
                <a:rPr lang="en-US" altLang="en-US" sz="2143" b="1">
                  <a:solidFill>
                    <a:schemeClr val="bg1"/>
                  </a:solidFill>
                </a:rPr>
                <a:t> is located 2 periods before gradient starts</a:t>
              </a:r>
            </a:p>
          </p:txBody>
        </p:sp>
      </p:grp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2801372" y="3798100"/>
            <a:ext cx="5920024" cy="488157"/>
            <a:chOff x="768" y="3072"/>
            <a:chExt cx="3731" cy="287"/>
          </a:xfrm>
        </p:grpSpPr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768" y="3072"/>
              <a:ext cx="116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940" y="3103"/>
              <a:ext cx="3559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Must use multiple factors to find P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T</a:t>
              </a:r>
              <a:r>
                <a:rPr lang="en-US" altLang="en-US" sz="2143" b="1">
                  <a:solidFill>
                    <a:schemeClr val="bg1"/>
                  </a:solidFill>
                </a:rPr>
                <a:t> in actual year 0</a:t>
              </a:r>
            </a:p>
          </p:txBody>
        </p:sp>
      </p:grpSp>
      <p:grpSp>
        <p:nvGrpSpPr>
          <p:cNvPr id="12296" name="Group 6"/>
          <p:cNvGrpSpPr>
            <a:grpSpLocks/>
          </p:cNvGrpSpPr>
          <p:nvPr/>
        </p:nvGrpSpPr>
        <p:grpSpPr bwMode="auto">
          <a:xfrm>
            <a:off x="2025764" y="4883266"/>
            <a:ext cx="8104754" cy="487944"/>
            <a:chOff x="231" y="2895"/>
            <a:chExt cx="5109" cy="255"/>
          </a:xfrm>
        </p:grpSpPr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231" y="2895"/>
              <a:ext cx="5109" cy="255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383" y="2907"/>
              <a:ext cx="4759" cy="221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To find equivalent A series, find P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T</a:t>
              </a:r>
              <a:r>
                <a:rPr lang="en-US" altLang="en-US" sz="2143" b="1">
                  <a:solidFill>
                    <a:schemeClr val="bg1"/>
                  </a:solidFill>
                </a:rPr>
                <a:t> at actual time 0 and apply (A/P,i,n)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2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501778"/>
          <p:cNvSpPr>
            <a:spLocks noChangeArrowheads="1"/>
          </p:cNvSpPr>
          <p:nvPr/>
        </p:nvSpPr>
        <p:spPr bwMode="auto">
          <a:xfrm>
            <a:off x="7075715" y="5225143"/>
            <a:ext cx="3184071" cy="48985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15" name="Oval 501777"/>
          <p:cNvSpPr>
            <a:spLocks noChangeArrowheads="1"/>
          </p:cNvSpPr>
          <p:nvPr/>
        </p:nvSpPr>
        <p:spPr bwMode="auto">
          <a:xfrm>
            <a:off x="6259286" y="4653643"/>
            <a:ext cx="3592286" cy="408214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16" name="Oval 501776"/>
          <p:cNvSpPr>
            <a:spLocks noChangeArrowheads="1"/>
          </p:cNvSpPr>
          <p:nvPr/>
        </p:nvSpPr>
        <p:spPr bwMode="auto">
          <a:xfrm>
            <a:off x="2830286" y="4163786"/>
            <a:ext cx="4252232" cy="54428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3" name="Rectangle 2"/>
          <p:cNvSpPr/>
          <p:nvPr/>
        </p:nvSpPr>
        <p:spPr bwMode="auto">
          <a:xfrm>
            <a:off x="2114211" y="909979"/>
            <a:ext cx="7756071" cy="96780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02657" y="163286"/>
            <a:ext cx="7494134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/>
              <a:t>Example: Shifted Arithmetic Gradient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58786" y="3755572"/>
            <a:ext cx="96532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3322" name="Rectangle 1"/>
          <p:cNvSpPr>
            <a:spLocks noChangeArrowheads="1"/>
          </p:cNvSpPr>
          <p:nvPr/>
        </p:nvSpPr>
        <p:spPr bwMode="auto">
          <a:xfrm>
            <a:off x="2217964" y="909978"/>
            <a:ext cx="7837714" cy="98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John Deere expects the cost of a tractor part to increase by $5 per year beginning 4 years from now. If the cost in years 1-3 is $60, determine the </a:t>
            </a:r>
            <a:r>
              <a:rPr lang="en-US" altLang="en-US" sz="1929" i="1">
                <a:solidFill>
                  <a:srgbClr val="FF0000"/>
                </a:solidFill>
              </a:rPr>
              <a:t>present worth in year 0 </a:t>
            </a:r>
            <a:r>
              <a:rPr lang="en-US" altLang="en-US" sz="1929"/>
              <a:t>of the cost through year 10 at an interest rate of 12% per year.     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527902" y="2530929"/>
            <a:ext cx="0" cy="370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942920" y="2519023"/>
            <a:ext cx="0" cy="513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691063" y="2503714"/>
            <a:ext cx="0" cy="129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136571" y="2286000"/>
            <a:ext cx="244929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0</a:t>
            </a:r>
          </a:p>
          <a:p>
            <a:pPr algn="ctr"/>
            <a:endParaRPr lang="en-US" altLang="en-US" sz="1286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547451" y="2274094"/>
            <a:ext cx="26000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1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996487" y="2286000"/>
            <a:ext cx="26000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2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397898" y="2282598"/>
            <a:ext cx="26000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3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081531" y="2274094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10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6354536" y="2519023"/>
            <a:ext cx="0" cy="707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818018" y="2286000"/>
            <a:ext cx="26000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4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7264514" y="2519023"/>
            <a:ext cx="0" cy="964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211661" y="2286000"/>
            <a:ext cx="486455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86"/>
              <a:t>5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5107782" y="2515621"/>
            <a:ext cx="0" cy="386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4691063" y="2568348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4509781" y="2939143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60</a:t>
            </a:r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4917995" y="2939143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60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5326209" y="2939143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 b="1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5734424" y="3102429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65</a:t>
            </a:r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6224281" y="3265714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70</a:t>
            </a:r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7122352" y="3510643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95</a:t>
            </a:r>
          </a:p>
        </p:txBody>
      </p:sp>
      <p:sp>
        <p:nvSpPr>
          <p:cNvPr id="13343" name="Line 32"/>
          <p:cNvSpPr>
            <a:spLocks noChangeShapeType="1"/>
          </p:cNvSpPr>
          <p:nvPr/>
        </p:nvSpPr>
        <p:spPr bwMode="auto">
          <a:xfrm>
            <a:off x="4333876" y="2530929"/>
            <a:ext cx="23642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cxnSp>
        <p:nvCxnSpPr>
          <p:cNvPr id="13344" name="Straight Connector 501760"/>
          <p:cNvCxnSpPr>
            <a:cxnSpLocks noChangeShapeType="1"/>
            <a:stCxn id="13334" idx="3"/>
          </p:cNvCxnSpPr>
          <p:nvPr/>
        </p:nvCxnSpPr>
        <p:spPr bwMode="auto">
          <a:xfrm>
            <a:off x="6698116" y="2431104"/>
            <a:ext cx="0" cy="18146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Straight Connector 61"/>
          <p:cNvCxnSpPr>
            <a:cxnSpLocks noChangeShapeType="1"/>
          </p:cNvCxnSpPr>
          <p:nvPr/>
        </p:nvCxnSpPr>
        <p:spPr bwMode="auto">
          <a:xfrm flipH="1" flipV="1">
            <a:off x="6789964" y="2437380"/>
            <a:ext cx="0" cy="17519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6" name="TextBox 501773"/>
          <p:cNvSpPr txBox="1">
            <a:spLocks noChangeArrowheads="1"/>
          </p:cNvSpPr>
          <p:nvPr/>
        </p:nvSpPr>
        <p:spPr bwMode="auto">
          <a:xfrm>
            <a:off x="3401786" y="2041072"/>
            <a:ext cx="756938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P</a:t>
            </a:r>
            <a:r>
              <a:rPr lang="en-US" altLang="en-US" sz="1929" b="1" baseline="-25000">
                <a:solidFill>
                  <a:srgbClr val="FF0000"/>
                </a:solidFill>
              </a:rPr>
              <a:t>T</a:t>
            </a:r>
            <a:r>
              <a:rPr lang="en-US" altLang="en-US" sz="1929" b="1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13347" name="TextBox 501774"/>
          <p:cNvSpPr txBox="1">
            <a:spLocks noChangeArrowheads="1"/>
          </p:cNvSpPr>
          <p:nvPr/>
        </p:nvSpPr>
        <p:spPr bwMode="auto">
          <a:xfrm>
            <a:off x="5313589" y="1932215"/>
            <a:ext cx="7216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/>
              <a:t>i = 12%</a:t>
            </a:r>
          </a:p>
        </p:txBody>
      </p:sp>
      <p:sp>
        <p:nvSpPr>
          <p:cNvPr id="13348" name="Rectangle 2"/>
          <p:cNvSpPr>
            <a:spLocks noChangeArrowheads="1"/>
          </p:cNvSpPr>
          <p:nvPr/>
        </p:nvSpPr>
        <p:spPr bwMode="auto">
          <a:xfrm>
            <a:off x="3364367" y="3791291"/>
            <a:ext cx="5534705" cy="32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First find P</a:t>
            </a:r>
            <a:r>
              <a:rPr lang="en-US" altLang="en-US" sz="1714" b="1" baseline="-25000"/>
              <a:t>2</a:t>
            </a:r>
            <a:r>
              <a:rPr lang="en-US" altLang="en-US" sz="1714" b="1"/>
              <a:t> for G = $5 </a:t>
            </a:r>
            <a:r>
              <a:rPr lang="en-US" altLang="en-US" sz="1714" b="1" i="1">
                <a:solidFill>
                  <a:srgbClr val="0070C0"/>
                </a:solidFill>
              </a:rPr>
              <a:t>and</a:t>
            </a:r>
            <a:r>
              <a:rPr lang="en-US" altLang="en-US" sz="1714" b="1"/>
              <a:t> base amount (</a:t>
            </a:r>
            <a:r>
              <a:rPr lang="en-US" altLang="en-US" sz="1714" b="1">
                <a:solidFill>
                  <a:srgbClr val="7030A0"/>
                </a:solidFill>
              </a:rPr>
              <a:t>$60</a:t>
            </a:r>
            <a:r>
              <a:rPr lang="en-US" altLang="en-US" sz="1714" b="1"/>
              <a:t>) in </a:t>
            </a:r>
            <a:r>
              <a:rPr lang="en-US" altLang="en-US" sz="1714" b="1">
                <a:solidFill>
                  <a:srgbClr val="0070C0"/>
                </a:solidFill>
              </a:rPr>
              <a:t>actual year 2</a:t>
            </a:r>
            <a:endParaRPr lang="en-US" altLang="en-US" sz="1714" b="1"/>
          </a:p>
        </p:txBody>
      </p:sp>
      <p:sp>
        <p:nvSpPr>
          <p:cNvPr id="13349" name="Text Box 5"/>
          <p:cNvSpPr txBox="1">
            <a:spLocks noChangeArrowheads="1"/>
          </p:cNvSpPr>
          <p:nvPr/>
        </p:nvSpPr>
        <p:spPr bwMode="auto">
          <a:xfrm>
            <a:off x="2830286" y="4245429"/>
            <a:ext cx="440871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/>
              <a:t>P</a:t>
            </a:r>
            <a:r>
              <a:rPr lang="en-US" altLang="en-US" sz="1714" baseline="-25000"/>
              <a:t>2 </a:t>
            </a:r>
            <a:r>
              <a:rPr lang="en-US" altLang="en-US" sz="1714"/>
              <a:t>= 60(P/A,12%,8) + 5(P/G,12%,8) = $370.41</a:t>
            </a:r>
          </a:p>
        </p:txBody>
      </p:sp>
      <p:sp>
        <p:nvSpPr>
          <p:cNvPr id="13350" name="Text Box 6"/>
          <p:cNvSpPr txBox="1">
            <a:spLocks noChangeArrowheads="1"/>
          </p:cNvSpPr>
          <p:nvPr/>
        </p:nvSpPr>
        <p:spPr bwMode="auto">
          <a:xfrm>
            <a:off x="2667000" y="4816929"/>
            <a:ext cx="278266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Next, move P</a:t>
            </a:r>
            <a:r>
              <a:rPr lang="en-US" altLang="en-US" sz="1714" b="1" baseline="-25000"/>
              <a:t>2</a:t>
            </a:r>
            <a:r>
              <a:rPr lang="en-US" altLang="en-US" sz="1714" b="1"/>
              <a:t> back to year 0</a:t>
            </a:r>
          </a:p>
        </p:txBody>
      </p:sp>
      <p:sp>
        <p:nvSpPr>
          <p:cNvPr id="13351" name="Text Box 9"/>
          <p:cNvSpPr txBox="1">
            <a:spLocks noChangeArrowheads="1"/>
          </p:cNvSpPr>
          <p:nvPr/>
        </p:nvSpPr>
        <p:spPr bwMode="auto">
          <a:xfrm>
            <a:off x="6601547" y="4653643"/>
            <a:ext cx="2831224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929"/>
              <a:t>P</a:t>
            </a:r>
            <a:r>
              <a:rPr lang="en-US" altLang="en-US" sz="1929" baseline="-25000"/>
              <a:t>0 </a:t>
            </a:r>
            <a:r>
              <a:rPr lang="en-US" altLang="en-US" sz="1929"/>
              <a:t>= P</a:t>
            </a:r>
            <a:r>
              <a:rPr lang="en-US" altLang="en-US" sz="1929" baseline="-25000"/>
              <a:t>2</a:t>
            </a:r>
            <a:r>
              <a:rPr lang="en-US" altLang="en-US" sz="1929"/>
              <a:t>(P/F,12%,2) = $295.29</a:t>
            </a:r>
          </a:p>
        </p:txBody>
      </p:sp>
      <p:sp>
        <p:nvSpPr>
          <p:cNvPr id="13352" name="Text Box 9"/>
          <p:cNvSpPr txBox="1">
            <a:spLocks noChangeArrowheads="1"/>
          </p:cNvSpPr>
          <p:nvPr/>
        </p:nvSpPr>
        <p:spPr bwMode="auto">
          <a:xfrm>
            <a:off x="2498562" y="5306786"/>
            <a:ext cx="446154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Next, find P</a:t>
            </a:r>
            <a:r>
              <a:rPr lang="en-US" altLang="en-US" sz="1714" b="1" baseline="-25000"/>
              <a:t>A </a:t>
            </a:r>
            <a:r>
              <a:rPr lang="en-US" altLang="en-US" sz="1714" b="1"/>
              <a:t>for the $60 amounts of years 1 and  2</a:t>
            </a:r>
          </a:p>
        </p:txBody>
      </p:sp>
      <p:sp>
        <p:nvSpPr>
          <p:cNvPr id="13353" name="Rectangle 12"/>
          <p:cNvSpPr>
            <a:spLocks noChangeArrowheads="1"/>
          </p:cNvSpPr>
          <p:nvPr/>
        </p:nvSpPr>
        <p:spPr bwMode="auto">
          <a:xfrm>
            <a:off x="7387911" y="5306786"/>
            <a:ext cx="258859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/>
              <a:t>P</a:t>
            </a:r>
            <a:r>
              <a:rPr lang="en-US" altLang="en-US" sz="1714" baseline="-25000"/>
              <a:t>A </a:t>
            </a:r>
            <a:r>
              <a:rPr lang="en-US" altLang="en-US" sz="1714"/>
              <a:t>= 60(P/A,12%,2) = $101.41</a:t>
            </a:r>
            <a:endParaRPr lang="en-US" altLang="en-US" sz="1714" baseline="-25000"/>
          </a:p>
        </p:txBody>
      </p:sp>
      <p:sp>
        <p:nvSpPr>
          <p:cNvPr id="13354" name="Text Box 11"/>
          <p:cNvSpPr txBox="1">
            <a:spLocks noChangeArrowheads="1"/>
          </p:cNvSpPr>
          <p:nvPr/>
        </p:nvSpPr>
        <p:spPr bwMode="auto">
          <a:xfrm>
            <a:off x="2992173" y="5878286"/>
            <a:ext cx="363080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Finally, add P</a:t>
            </a:r>
            <a:r>
              <a:rPr lang="en-US" altLang="en-US" sz="1714" b="1" baseline="-25000"/>
              <a:t>0</a:t>
            </a:r>
            <a:r>
              <a:rPr lang="en-US" altLang="en-US" sz="1714" b="1"/>
              <a:t> and  P</a:t>
            </a:r>
            <a:r>
              <a:rPr lang="en-US" altLang="en-US" sz="1714" b="1" baseline="-25000"/>
              <a:t>A</a:t>
            </a:r>
            <a:r>
              <a:rPr lang="en-US" altLang="en-US" sz="1714" b="1"/>
              <a:t> to get </a:t>
            </a:r>
            <a:r>
              <a:rPr lang="en-US" altLang="en-US" sz="1714" b="1">
                <a:solidFill>
                  <a:srgbClr val="FF0000"/>
                </a:solidFill>
              </a:rPr>
              <a:t>P</a:t>
            </a:r>
            <a:r>
              <a:rPr lang="en-US" altLang="en-US" sz="1714" b="1" baseline="-25000">
                <a:solidFill>
                  <a:srgbClr val="FF0000"/>
                </a:solidFill>
              </a:rPr>
              <a:t>T</a:t>
            </a:r>
            <a:r>
              <a:rPr lang="en-US" altLang="en-US" sz="1714" b="1"/>
              <a:t> in year 0</a:t>
            </a: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auto">
          <a:xfrm>
            <a:off x="7462674" y="5878286"/>
            <a:ext cx="2403350" cy="3892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929" b="1" dirty="0">
                <a:solidFill>
                  <a:srgbClr val="FF0000"/>
                </a:solidFill>
              </a:rPr>
              <a:t>P</a:t>
            </a:r>
            <a:r>
              <a:rPr lang="en-US" sz="1929" b="1" baseline="-25000" dirty="0">
                <a:solidFill>
                  <a:srgbClr val="FF0000"/>
                </a:solidFill>
              </a:rPr>
              <a:t>T</a:t>
            </a:r>
            <a:r>
              <a:rPr lang="en-US" sz="1929" b="1" baseline="-25000" dirty="0"/>
              <a:t>  </a:t>
            </a:r>
            <a:r>
              <a:rPr lang="en-US" sz="1929" b="1" dirty="0"/>
              <a:t>= P</a:t>
            </a:r>
            <a:r>
              <a:rPr lang="en-US" sz="1929" b="1" baseline="-25000" dirty="0"/>
              <a:t>0 </a:t>
            </a:r>
            <a:r>
              <a:rPr lang="en-US" sz="1929" b="1" dirty="0"/>
              <a:t>+ P</a:t>
            </a:r>
            <a:r>
              <a:rPr lang="en-US" sz="1929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sz="1929" b="1" dirty="0"/>
              <a:t> =  $396.70</a:t>
            </a:r>
          </a:p>
        </p:txBody>
      </p:sp>
      <p:cxnSp>
        <p:nvCxnSpPr>
          <p:cNvPr id="13356" name="Straight Connector 501784"/>
          <p:cNvCxnSpPr>
            <a:cxnSpLocks noChangeShapeType="1"/>
            <a:endCxn id="13323" idx="1"/>
          </p:cNvCxnSpPr>
          <p:nvPr/>
        </p:nvCxnSpPr>
        <p:spPr bwMode="auto">
          <a:xfrm>
            <a:off x="4699568" y="2901723"/>
            <a:ext cx="82833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7" name="Left Brace 501785"/>
          <p:cNvSpPr>
            <a:spLocks/>
          </p:cNvSpPr>
          <p:nvPr/>
        </p:nvSpPr>
        <p:spPr bwMode="auto">
          <a:xfrm rot="-4033087">
            <a:off x="5507492" y="3167063"/>
            <a:ext cx="251732" cy="459241"/>
          </a:xfrm>
          <a:prstGeom prst="leftBrace">
            <a:avLst>
              <a:gd name="adj1" fmla="val 835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3358" name="TextBox 501786"/>
          <p:cNvSpPr txBox="1">
            <a:spLocks noChangeArrowheads="1"/>
          </p:cNvSpPr>
          <p:nvPr/>
        </p:nvSpPr>
        <p:spPr bwMode="auto">
          <a:xfrm>
            <a:off x="5279571" y="3510644"/>
            <a:ext cx="5741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>
                <a:solidFill>
                  <a:srgbClr val="0070C0"/>
                </a:solidFill>
              </a:rPr>
              <a:t>G = 5</a:t>
            </a:r>
          </a:p>
        </p:txBody>
      </p:sp>
      <p:sp>
        <p:nvSpPr>
          <p:cNvPr id="501788" name="TextBox 501787"/>
          <p:cNvSpPr txBox="1"/>
          <p:nvPr/>
        </p:nvSpPr>
        <p:spPr>
          <a:xfrm>
            <a:off x="4789714" y="2530929"/>
            <a:ext cx="253466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0        1        2      3                   8</a:t>
            </a:r>
          </a:p>
        </p:txBody>
      </p:sp>
      <p:sp>
        <p:nvSpPr>
          <p:cNvPr id="13360" name="TextBox 501788"/>
          <p:cNvSpPr txBox="1">
            <a:spLocks noChangeArrowheads="1"/>
          </p:cNvSpPr>
          <p:nvPr/>
        </p:nvSpPr>
        <p:spPr bwMode="auto">
          <a:xfrm>
            <a:off x="7810500" y="2454390"/>
            <a:ext cx="1369286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>
                <a:solidFill>
                  <a:srgbClr val="0070C0"/>
                </a:solidFill>
              </a:rPr>
              <a:t>Gradient years</a:t>
            </a:r>
          </a:p>
        </p:txBody>
      </p:sp>
      <p:sp>
        <p:nvSpPr>
          <p:cNvPr id="13361" name="TextBox 107"/>
          <p:cNvSpPr txBox="1">
            <a:spLocks noChangeArrowheads="1"/>
          </p:cNvSpPr>
          <p:nvPr/>
        </p:nvSpPr>
        <p:spPr bwMode="auto">
          <a:xfrm>
            <a:off x="7892143" y="2122715"/>
            <a:ext cx="1176925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>
                <a:solidFill>
                  <a:srgbClr val="0070C0"/>
                </a:solidFill>
              </a:rPr>
              <a:t>Actual years</a:t>
            </a:r>
          </a:p>
        </p:txBody>
      </p:sp>
      <p:cxnSp>
        <p:nvCxnSpPr>
          <p:cNvPr id="13362" name="Straight Connector 62"/>
          <p:cNvCxnSpPr>
            <a:cxnSpLocks noChangeShapeType="1"/>
          </p:cNvCxnSpPr>
          <p:nvPr/>
        </p:nvCxnSpPr>
        <p:spPr bwMode="auto">
          <a:xfrm>
            <a:off x="6830786" y="2530929"/>
            <a:ext cx="228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Straight Arrow Connector 68"/>
          <p:cNvCxnSpPr>
            <a:cxnSpLocks noChangeShapeType="1"/>
            <a:stCxn id="13326" idx="3"/>
          </p:cNvCxnSpPr>
          <p:nvPr/>
        </p:nvCxnSpPr>
        <p:spPr bwMode="auto">
          <a:xfrm flipV="1">
            <a:off x="4381500" y="1959429"/>
            <a:ext cx="1701" cy="570612"/>
          </a:xfrm>
          <a:prstGeom prst="straightConnector1">
            <a:avLst/>
          </a:prstGeom>
          <a:noFill/>
          <a:ln w="3810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86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318318" y="171791"/>
            <a:ext cx="7494134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714" dirty="0"/>
              <a:t>Shifted Geometric Gradients</a:t>
            </a:r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2124416" y="1568227"/>
            <a:ext cx="7779297" cy="488157"/>
            <a:chOff x="144" y="2424"/>
            <a:chExt cx="5537" cy="287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144" y="2424"/>
              <a:ext cx="131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335" y="2431"/>
              <a:ext cx="5346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Shifted gradient begins at a time other than between periods 1 and 2</a:t>
              </a:r>
            </a:p>
          </p:txBody>
        </p:sp>
      </p:grpSp>
      <p:grpSp>
        <p:nvGrpSpPr>
          <p:cNvPr id="14342" name="Group 10"/>
          <p:cNvGrpSpPr>
            <a:grpSpLocks/>
          </p:cNvGrpSpPr>
          <p:nvPr/>
        </p:nvGrpSpPr>
        <p:grpSpPr bwMode="auto">
          <a:xfrm>
            <a:off x="2143126" y="2743544"/>
            <a:ext cx="7638044" cy="488157"/>
            <a:chOff x="144" y="2424"/>
            <a:chExt cx="5436" cy="287"/>
          </a:xfrm>
        </p:grpSpPr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144" y="2424"/>
              <a:ext cx="131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421" y="2431"/>
              <a:ext cx="5159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Equation yields P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g</a:t>
              </a:r>
              <a:r>
                <a:rPr lang="en-US" altLang="en-US" sz="2143" b="1">
                  <a:solidFill>
                    <a:schemeClr val="bg1"/>
                  </a:solidFill>
                </a:rPr>
                <a:t> for</a:t>
              </a:r>
              <a:r>
                <a:rPr lang="en-US" altLang="en-US" sz="2143" b="1">
                  <a:solidFill>
                    <a:srgbClr val="FF5050"/>
                  </a:solidFill>
                </a:rPr>
                <a:t> </a:t>
              </a:r>
              <a:r>
                <a:rPr lang="en-US" altLang="en-US" sz="2143" b="1" i="1">
                  <a:solidFill>
                    <a:srgbClr val="FF5050"/>
                  </a:solidFill>
                </a:rPr>
                <a:t>all</a:t>
              </a:r>
              <a:r>
                <a:rPr lang="en-US" altLang="en-US" sz="2143" b="1">
                  <a:solidFill>
                    <a:srgbClr val="FF0066"/>
                  </a:solidFill>
                </a:rPr>
                <a:t> </a:t>
              </a:r>
              <a:r>
                <a:rPr lang="en-US" altLang="en-US" sz="2143" b="1">
                  <a:solidFill>
                    <a:schemeClr val="bg1"/>
                  </a:solidFill>
                </a:rPr>
                <a:t>cash flows (base amount A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1</a:t>
              </a:r>
              <a:r>
                <a:rPr lang="en-US" altLang="en-US" sz="2143" b="1">
                  <a:solidFill>
                    <a:schemeClr val="bg1"/>
                  </a:solidFill>
                </a:rPr>
                <a:t> is included) </a:t>
              </a:r>
            </a:p>
          </p:txBody>
        </p:sp>
      </p:grpSp>
      <p:grpSp>
        <p:nvGrpSpPr>
          <p:cNvPr id="14343" name="Group 13"/>
          <p:cNvGrpSpPr>
            <a:grpSpLocks/>
          </p:cNvGrpSpPr>
          <p:nvPr/>
        </p:nvGrpSpPr>
        <p:grpSpPr bwMode="auto">
          <a:xfrm>
            <a:off x="2124416" y="4995527"/>
            <a:ext cx="6960793" cy="488157"/>
            <a:chOff x="144" y="2424"/>
            <a:chExt cx="4954" cy="287"/>
          </a:xfrm>
        </p:grpSpPr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144" y="2424"/>
              <a:ext cx="131" cy="287"/>
            </a:xfrm>
            <a:prstGeom prst="rect">
              <a:avLst/>
            </a:prstGeom>
            <a:solidFill>
              <a:srgbClr val="00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903" y="2431"/>
              <a:ext cx="4195" cy="24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For negative gradient, change signs on both g values</a:t>
              </a:r>
            </a:p>
          </p:txBody>
        </p:sp>
      </p:grpSp>
      <p:grpSp>
        <p:nvGrpSpPr>
          <p:cNvPr id="14344" name="Group 16"/>
          <p:cNvGrpSpPr>
            <a:grpSpLocks/>
          </p:cNvGrpSpPr>
          <p:nvPr/>
        </p:nvGrpSpPr>
        <p:grpSpPr bwMode="auto">
          <a:xfrm>
            <a:off x="4299857" y="3755576"/>
            <a:ext cx="3837214" cy="528978"/>
            <a:chOff x="1705" y="3120"/>
            <a:chExt cx="2079" cy="311"/>
          </a:xfrm>
        </p:grpSpPr>
        <p:sp>
          <p:nvSpPr>
            <p:cNvPr id="14347" name="Rectangle 17"/>
            <p:cNvSpPr>
              <a:spLocks noChangeArrowheads="1"/>
            </p:cNvSpPr>
            <p:nvPr/>
          </p:nvSpPr>
          <p:spPr bwMode="auto">
            <a:xfrm>
              <a:off x="1776" y="3144"/>
              <a:ext cx="100" cy="2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14348" name="Text Box 18"/>
            <p:cNvSpPr txBox="1">
              <a:spLocks noChangeArrowheads="1"/>
            </p:cNvSpPr>
            <p:nvPr/>
          </p:nvSpPr>
          <p:spPr bwMode="auto">
            <a:xfrm>
              <a:off x="1705" y="3120"/>
              <a:ext cx="20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143" b="1">
                  <a:solidFill>
                    <a:schemeClr val="bg1"/>
                  </a:solidFill>
                </a:rPr>
                <a:t>P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g</a:t>
              </a:r>
              <a:r>
                <a:rPr lang="en-US" altLang="en-US" sz="2143" b="1">
                  <a:solidFill>
                    <a:schemeClr val="bg1"/>
                  </a:solidFill>
                </a:rPr>
                <a:t> = A </a:t>
              </a:r>
              <a:r>
                <a:rPr lang="en-US" altLang="en-US" sz="2143" b="1" baseline="-25000">
                  <a:solidFill>
                    <a:schemeClr val="bg1"/>
                  </a:solidFill>
                </a:rPr>
                <a:t>1</a:t>
              </a:r>
              <a:r>
                <a:rPr lang="en-US" altLang="en-US" sz="2143" b="1">
                  <a:solidFill>
                    <a:schemeClr val="bg1"/>
                  </a:solidFill>
                </a:rPr>
                <a:t>{1 - [(1+g)/(1+i)]</a:t>
              </a:r>
              <a:r>
                <a:rPr lang="en-US" altLang="en-US" sz="2143" b="1" baseline="30000">
                  <a:solidFill>
                    <a:schemeClr val="bg1"/>
                  </a:solidFill>
                </a:rPr>
                <a:t>n</a:t>
              </a:r>
              <a:r>
                <a:rPr lang="en-US" altLang="en-US" sz="2143" b="1">
                  <a:solidFill>
                    <a:schemeClr val="bg1"/>
                  </a:solidFill>
                </a:rPr>
                <a:t>/(i-g)}</a:t>
              </a:r>
            </a:p>
          </p:txBody>
        </p:sp>
      </p:grpSp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2095501" y="3673929"/>
            <a:ext cx="2257349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Equation (i ≠ g):</a:t>
            </a:r>
          </a:p>
        </p:txBody>
      </p:sp>
      <p:sp>
        <p:nvSpPr>
          <p:cNvPr id="14346" name="TextBox 2"/>
          <p:cNvSpPr txBox="1">
            <a:spLocks noChangeArrowheads="1"/>
          </p:cNvSpPr>
          <p:nvPr/>
        </p:nvSpPr>
        <p:spPr bwMode="auto">
          <a:xfrm>
            <a:off x="3156858" y="5715000"/>
            <a:ext cx="496482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There are no tables for geometric gradient factors</a:t>
            </a:r>
          </a:p>
        </p:txBody>
      </p:sp>
    </p:spTree>
    <p:extLst>
      <p:ext uri="{BB962C8B-B14F-4D97-AF65-F5344CB8AC3E}">
        <p14:creationId xmlns:p14="http://schemas.microsoft.com/office/powerpoint/2010/main" val="27071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auto">
          <a:xfrm>
            <a:off x="2202657" y="163286"/>
            <a:ext cx="7494134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857" dirty="0"/>
              <a:t>Example: Shifted Geometric Gradient</a:t>
            </a:r>
          </a:p>
        </p:txBody>
      </p:sp>
      <p:pic>
        <p:nvPicPr>
          <p:cNvPr id="153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t="70120" r="28526" b="3671"/>
          <a:stretch>
            <a:fillRect/>
          </a:stretch>
        </p:blipFill>
        <p:spPr bwMode="auto">
          <a:xfrm>
            <a:off x="2177143" y="2775857"/>
            <a:ext cx="7919357" cy="334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925411" y="979714"/>
            <a:ext cx="8089446" cy="174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Weirton Steel signed a 5-year contract to purchase water treatment chemicals from a local distributor for $7000 per year. When the contract ends, the cost of the chemicals is expected to increase by 12% per year for the next 8 years. If an initial investment in storage tanks is $35,000, determine the equivalent present worth in year 0 of all of the cash flows at i = 15% per year.</a:t>
            </a:r>
          </a:p>
        </p:txBody>
      </p:sp>
    </p:spTree>
    <p:extLst>
      <p:ext uri="{BB962C8B-B14F-4D97-AF65-F5344CB8AC3E}">
        <p14:creationId xmlns:p14="http://schemas.microsoft.com/office/powerpoint/2010/main" val="15611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77143" y="0"/>
            <a:ext cx="7494134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857" dirty="0"/>
              <a:t>Example: Shifted Geometric Gradient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t="70120" r="28526" b="3671"/>
          <a:stretch>
            <a:fillRect/>
          </a:stretch>
        </p:blipFill>
        <p:spPr bwMode="auto">
          <a:xfrm>
            <a:off x="2013857" y="816428"/>
            <a:ext cx="7837714" cy="310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1850572" y="4082144"/>
            <a:ext cx="8327571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/>
              <a:t>Gradient starts between actual years 5 and 6; these are gradient years 1 and 2.</a:t>
            </a:r>
          </a:p>
          <a:p>
            <a:pPr algn="ctr"/>
            <a:r>
              <a:rPr lang="en-US" altLang="en-US" sz="2143"/>
              <a:t>P</a:t>
            </a:r>
            <a:r>
              <a:rPr lang="en-US" altLang="en-US" sz="2143" baseline="-25000"/>
              <a:t>g</a:t>
            </a:r>
            <a:r>
              <a:rPr lang="en-US" altLang="en-US" sz="2143"/>
              <a:t> is located in gradient year 0, which is actual year 4</a:t>
            </a:r>
          </a:p>
        </p:txBody>
      </p:sp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2993572" y="5334000"/>
            <a:ext cx="669606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Move P</a:t>
            </a:r>
            <a:r>
              <a:rPr lang="en-US" altLang="en-US" sz="2571" baseline="-25000"/>
              <a:t>g</a:t>
            </a:r>
            <a:r>
              <a:rPr lang="en-US" altLang="en-US" sz="2571"/>
              <a:t> and other cash flows to year 0 to calculate P</a:t>
            </a:r>
            <a:r>
              <a:rPr lang="en-US" altLang="en-US" sz="2571" baseline="-25000"/>
              <a:t>T</a:t>
            </a: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1932214" y="5796643"/>
            <a:ext cx="857250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FF0000"/>
                </a:solidFill>
              </a:rPr>
              <a:t>P</a:t>
            </a:r>
            <a:r>
              <a:rPr lang="en-US" altLang="en-US" sz="2571" b="1" baseline="-25000">
                <a:solidFill>
                  <a:srgbClr val="FF0000"/>
                </a:solidFill>
              </a:rPr>
              <a:t>T</a:t>
            </a:r>
            <a:r>
              <a:rPr lang="en-US" altLang="en-US" sz="2571" b="1">
                <a:solidFill>
                  <a:srgbClr val="FF0000"/>
                </a:solidFill>
              </a:rPr>
              <a:t> = 35,000 + 7000(P/A,15%,4) + 49,401(P/F,15%,4) = $83,232 </a:t>
            </a:r>
            <a:endParaRPr lang="en-US" altLang="en-US" sz="2571" b="1" baseline="-25000">
              <a:solidFill>
                <a:srgbClr val="FF0000"/>
              </a:solidFill>
            </a:endParaRP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2107098" y="4816929"/>
            <a:ext cx="6819496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571">
                <a:solidFill>
                  <a:srgbClr val="CC3300"/>
                </a:solidFill>
              </a:rPr>
              <a:t>P</a:t>
            </a:r>
            <a:r>
              <a:rPr lang="en-US" altLang="en-US" sz="2571" baseline="-25000">
                <a:solidFill>
                  <a:srgbClr val="CC3300"/>
                </a:solidFill>
              </a:rPr>
              <a:t>g </a:t>
            </a:r>
            <a:r>
              <a:rPr lang="en-US" altLang="en-US" sz="2571">
                <a:solidFill>
                  <a:srgbClr val="CC3300"/>
                </a:solidFill>
              </a:rPr>
              <a:t>= 7000{1-[(1+0.12)/(1+0.15)]</a:t>
            </a:r>
            <a:r>
              <a:rPr lang="en-US" altLang="en-US" sz="2571" baseline="30000">
                <a:solidFill>
                  <a:srgbClr val="CC3300"/>
                </a:solidFill>
              </a:rPr>
              <a:t>9</a:t>
            </a:r>
            <a:r>
              <a:rPr lang="en-US" altLang="en-US" sz="2571">
                <a:solidFill>
                  <a:srgbClr val="CC3300"/>
                </a:solidFill>
              </a:rPr>
              <a:t>/(0.15-0.12)} = $49,401</a:t>
            </a:r>
          </a:p>
        </p:txBody>
      </p:sp>
    </p:spTree>
    <p:extLst>
      <p:ext uri="{BB962C8B-B14F-4D97-AF65-F5344CB8AC3E}">
        <p14:creationId xmlns:p14="http://schemas.microsoft.com/office/powerpoint/2010/main" val="9049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7"/>
            <a:ext cx="7494134" cy="6718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Geometric Gradient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801737" y="1061357"/>
            <a:ext cx="8409214" cy="1796143"/>
            <a:chOff x="336" y="960"/>
            <a:chExt cx="5424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36" y="960"/>
              <a:ext cx="5424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36" y="986"/>
              <a:ext cx="5140" cy="89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357" dirty="0"/>
                <a:t>Find the present worth of $1,000 in year 1 and amounts increasing     by 7% per year through year 10. Use an interest rate of 12% per year.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6" y="1811"/>
              <a:ext cx="5184" cy="294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29" dirty="0">
                  <a:solidFill>
                    <a:srgbClr val="7030A0"/>
                  </a:solidFill>
                </a:rPr>
                <a:t>(</a:t>
              </a:r>
              <a:r>
                <a:rPr lang="en-US" sz="1929" b="1" dirty="0">
                  <a:solidFill>
                    <a:srgbClr val="7030A0"/>
                  </a:solidFill>
                </a:rPr>
                <a:t>a) $5,670         (b) $7,333        (c) $12,670         (d) $13,550</a:t>
              </a:r>
            </a:p>
          </p:txBody>
        </p:sp>
      </p:grp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2095500" y="3265715"/>
            <a:ext cx="4163786" cy="2612571"/>
            <a:chOff x="3312" y="960"/>
            <a:chExt cx="2448" cy="1536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312" y="960"/>
              <a:ext cx="2448" cy="1536"/>
            </a:xfrm>
            <a:prstGeom prst="rect">
              <a:avLst/>
            </a:prstGeom>
            <a:gradFill>
              <a:gsLst>
                <a:gs pos="0">
                  <a:srgbClr val="6B9BFB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9474" name="Line 6"/>
            <p:cNvSpPr>
              <a:spLocks noChangeShapeType="1"/>
            </p:cNvSpPr>
            <p:nvPr/>
          </p:nvSpPr>
          <p:spPr bwMode="auto">
            <a:xfrm>
              <a:off x="499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9475" name="Line 7"/>
            <p:cNvSpPr>
              <a:spLocks noChangeShapeType="1"/>
            </p:cNvSpPr>
            <p:nvPr/>
          </p:nvSpPr>
          <p:spPr bwMode="auto">
            <a:xfrm flipV="1">
              <a:off x="3600" y="1200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9476" name="Line 8"/>
            <p:cNvSpPr>
              <a:spLocks noChangeShapeType="1"/>
            </p:cNvSpPr>
            <p:nvPr/>
          </p:nvSpPr>
          <p:spPr bwMode="auto">
            <a:xfrm>
              <a:off x="4128" y="1584"/>
              <a:ext cx="7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9477" name="Line 9"/>
            <p:cNvSpPr>
              <a:spLocks noChangeShapeType="1"/>
            </p:cNvSpPr>
            <p:nvPr/>
          </p:nvSpPr>
          <p:spPr bwMode="auto">
            <a:xfrm>
              <a:off x="4416" y="1584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9478" name="Text Box 11"/>
            <p:cNvSpPr txBox="1">
              <a:spLocks noChangeArrowheads="1"/>
            </p:cNvSpPr>
            <p:nvPr/>
          </p:nvSpPr>
          <p:spPr bwMode="auto">
            <a:xfrm>
              <a:off x="3504" y="1584"/>
              <a:ext cx="15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/>
                <a:t>0</a:t>
              </a:r>
            </a:p>
            <a:p>
              <a:endParaRPr lang="en-US" altLang="en-US" sz="1500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3696" y="1344"/>
              <a:ext cx="16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1</a:t>
              </a:r>
            </a:p>
          </p:txBody>
        </p:sp>
        <p:sp>
          <p:nvSpPr>
            <p:cNvPr id="19480" name="Text Box 13"/>
            <p:cNvSpPr txBox="1">
              <a:spLocks noChangeArrowheads="1"/>
            </p:cNvSpPr>
            <p:nvPr/>
          </p:nvSpPr>
          <p:spPr bwMode="auto">
            <a:xfrm>
              <a:off x="4042" y="1351"/>
              <a:ext cx="16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2</a:t>
              </a:r>
            </a:p>
          </p:txBody>
        </p:sp>
        <p:sp>
          <p:nvSpPr>
            <p:cNvPr id="19481" name="Text Box 14"/>
            <p:cNvSpPr txBox="1">
              <a:spLocks noChangeArrowheads="1"/>
            </p:cNvSpPr>
            <p:nvPr/>
          </p:nvSpPr>
          <p:spPr bwMode="auto">
            <a:xfrm>
              <a:off x="4330" y="1351"/>
              <a:ext cx="16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3</a:t>
              </a:r>
            </a:p>
          </p:txBody>
        </p:sp>
        <p:sp>
          <p:nvSpPr>
            <p:cNvPr id="19482" name="Text Box 15"/>
            <p:cNvSpPr txBox="1">
              <a:spLocks noChangeArrowheads="1"/>
            </p:cNvSpPr>
            <p:nvPr/>
          </p:nvSpPr>
          <p:spPr bwMode="auto">
            <a:xfrm>
              <a:off x="5242" y="1351"/>
              <a:ext cx="21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10</a:t>
              </a:r>
            </a:p>
          </p:txBody>
        </p:sp>
        <p:sp>
          <p:nvSpPr>
            <p:cNvPr id="19483" name="Text Box 16"/>
            <p:cNvSpPr txBox="1">
              <a:spLocks noChangeArrowheads="1"/>
            </p:cNvSpPr>
            <p:nvPr/>
          </p:nvSpPr>
          <p:spPr bwMode="auto">
            <a:xfrm>
              <a:off x="3648" y="1728"/>
              <a:ext cx="29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/>
                <a:t>1000</a:t>
              </a:r>
            </a:p>
          </p:txBody>
        </p:sp>
        <p:sp>
          <p:nvSpPr>
            <p:cNvPr id="19484" name="Text Box 17"/>
            <p:cNvSpPr txBox="1">
              <a:spLocks noChangeArrowheads="1"/>
            </p:cNvSpPr>
            <p:nvPr/>
          </p:nvSpPr>
          <p:spPr bwMode="auto">
            <a:xfrm>
              <a:off x="3974" y="1777"/>
              <a:ext cx="2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/>
                <a:t>1070</a:t>
              </a:r>
            </a:p>
          </p:txBody>
        </p:sp>
        <p:sp>
          <p:nvSpPr>
            <p:cNvPr id="19485" name="Text Box 18"/>
            <p:cNvSpPr txBox="1">
              <a:spLocks noChangeArrowheads="1"/>
            </p:cNvSpPr>
            <p:nvPr/>
          </p:nvSpPr>
          <p:spPr bwMode="auto">
            <a:xfrm>
              <a:off x="4618" y="1351"/>
              <a:ext cx="16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4</a:t>
              </a:r>
            </a:p>
          </p:txBody>
        </p:sp>
        <p:sp>
          <p:nvSpPr>
            <p:cNvPr id="19486" name="Text Box 19"/>
            <p:cNvSpPr txBox="1">
              <a:spLocks noChangeArrowheads="1"/>
            </p:cNvSpPr>
            <p:nvPr/>
          </p:nvSpPr>
          <p:spPr bwMode="auto">
            <a:xfrm>
              <a:off x="4258" y="1872"/>
              <a:ext cx="28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/>
                <a:t>1145</a:t>
              </a:r>
            </a:p>
          </p:txBody>
        </p:sp>
        <p:sp>
          <p:nvSpPr>
            <p:cNvPr id="19487" name="Text Box 20"/>
            <p:cNvSpPr txBox="1">
              <a:spLocks noChangeArrowheads="1"/>
            </p:cNvSpPr>
            <p:nvPr/>
          </p:nvSpPr>
          <p:spPr bwMode="auto">
            <a:xfrm>
              <a:off x="5167" y="2262"/>
              <a:ext cx="2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/>
                <a:t>1838</a:t>
              </a:r>
            </a:p>
          </p:txBody>
        </p:sp>
        <p:sp>
          <p:nvSpPr>
            <p:cNvPr id="19488" name="Line 21"/>
            <p:cNvSpPr>
              <a:spLocks noChangeShapeType="1"/>
            </p:cNvSpPr>
            <p:nvPr/>
          </p:nvSpPr>
          <p:spPr bwMode="auto">
            <a:xfrm>
              <a:off x="5328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9489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/>
                <a:t>P</a:t>
              </a:r>
              <a:r>
                <a:rPr lang="en-US" altLang="en-US" sz="2143" baseline="-25000"/>
                <a:t>g</a:t>
              </a:r>
              <a:r>
                <a:rPr lang="en-US" altLang="en-US" sz="2143"/>
                <a:t> = ?</a:t>
              </a:r>
            </a:p>
          </p:txBody>
        </p:sp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>
              <a:off x="3792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</p:grp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6830786" y="3316741"/>
            <a:ext cx="1059906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6687911" y="3844019"/>
            <a:ext cx="3595856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P</a:t>
            </a:r>
            <a:r>
              <a:rPr lang="en-US" altLang="en-US" sz="1714" baseline="-25000"/>
              <a:t>g</a:t>
            </a:r>
            <a:r>
              <a:rPr lang="en-US" altLang="en-US" sz="1714"/>
              <a:t> = 1000[1-(1+0.07/1+0.12)</a:t>
            </a:r>
            <a:r>
              <a:rPr lang="en-US" altLang="en-US" sz="1714" baseline="30000"/>
              <a:t>10</a:t>
            </a:r>
            <a:r>
              <a:rPr lang="en-US" altLang="en-US" sz="1714"/>
              <a:t>]/(0.12-0.07)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912429" y="4163786"/>
            <a:ext cx="94448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 = $7,333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830786" y="4566899"/>
            <a:ext cx="1447832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 dirty="0">
                <a:solidFill>
                  <a:srgbClr val="FF0000"/>
                </a:solidFill>
              </a:rPr>
              <a:t>Answer is </a:t>
            </a:r>
            <a:r>
              <a:rPr lang="en-US" altLang="en-US" sz="2143" b="1" dirty="0" smtClean="0">
                <a:solidFill>
                  <a:srgbClr val="FF0000"/>
                </a:solidFill>
              </a:rPr>
              <a:t>?</a:t>
            </a:r>
            <a:endParaRPr lang="en-US" altLang="en-US" sz="2143" b="1" dirty="0">
              <a:solidFill>
                <a:srgbClr val="FF0000"/>
              </a:solidFill>
            </a:endParaRPr>
          </a:p>
        </p:txBody>
      </p:sp>
      <p:sp>
        <p:nvSpPr>
          <p:cNvPr id="19467" name="TextBox 37"/>
          <p:cNvSpPr txBox="1">
            <a:spLocks noChangeArrowheads="1"/>
          </p:cNvSpPr>
          <p:nvPr/>
        </p:nvSpPr>
        <p:spPr bwMode="auto">
          <a:xfrm>
            <a:off x="3046300" y="5049952"/>
            <a:ext cx="678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g = 7%</a:t>
            </a:r>
          </a:p>
        </p:txBody>
      </p:sp>
      <p:sp>
        <p:nvSpPr>
          <p:cNvPr id="19468" name="Rectangle 38"/>
          <p:cNvSpPr>
            <a:spLocks noChangeArrowheads="1"/>
          </p:cNvSpPr>
          <p:nvPr/>
        </p:nvSpPr>
        <p:spPr bwMode="auto">
          <a:xfrm>
            <a:off x="3561670" y="3662024"/>
            <a:ext cx="7569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i  = 12%</a:t>
            </a:r>
          </a:p>
        </p:txBody>
      </p:sp>
      <p:sp>
        <p:nvSpPr>
          <p:cNvPr id="19469" name="TextBox 40"/>
          <p:cNvSpPr txBox="1">
            <a:spLocks noChangeArrowheads="1"/>
          </p:cNvSpPr>
          <p:nvPr/>
        </p:nvSpPr>
        <p:spPr bwMode="auto">
          <a:xfrm>
            <a:off x="6505916" y="5381626"/>
            <a:ext cx="3265638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To find  A, multiply P</a:t>
            </a:r>
            <a:r>
              <a:rPr lang="en-US" altLang="en-US" sz="1714" baseline="-25000"/>
              <a:t>g</a:t>
            </a:r>
            <a:r>
              <a:rPr lang="en-US" altLang="en-US" sz="1714"/>
              <a:t> by (A/P,12%,10) </a:t>
            </a:r>
          </a:p>
        </p:txBody>
      </p:sp>
      <p:cxnSp>
        <p:nvCxnSpPr>
          <p:cNvPr id="19470" name="Straight Connector 46"/>
          <p:cNvCxnSpPr>
            <a:cxnSpLocks noChangeShapeType="1"/>
          </p:cNvCxnSpPr>
          <p:nvPr/>
        </p:nvCxnSpPr>
        <p:spPr bwMode="auto">
          <a:xfrm rot="10800000">
            <a:off x="4544786" y="4327071"/>
            <a:ext cx="40821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Connector 48"/>
          <p:cNvCxnSpPr>
            <a:cxnSpLocks noChangeShapeType="1"/>
            <a:endCxn id="19475" idx="0"/>
          </p:cNvCxnSpPr>
          <p:nvPr/>
        </p:nvCxnSpPr>
        <p:spPr bwMode="auto">
          <a:xfrm rot="10800000">
            <a:off x="2585357" y="4327071"/>
            <a:ext cx="18777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Line 9"/>
          <p:cNvSpPr>
            <a:spLocks noChangeShapeType="1"/>
          </p:cNvSpPr>
          <p:nvPr/>
        </p:nvSpPr>
        <p:spPr bwMode="auto">
          <a:xfrm>
            <a:off x="4463143" y="4327071"/>
            <a:ext cx="0" cy="734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</p:spTree>
    <p:extLst>
      <p:ext uri="{BB962C8B-B14F-4D97-AF65-F5344CB8AC3E}">
        <p14:creationId xmlns:p14="http://schemas.microsoft.com/office/powerpoint/2010/main" val="1272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15"/>
          <p:cNvSpPr>
            <a:spLocks noChangeArrowheads="1"/>
          </p:cNvSpPr>
          <p:nvPr/>
        </p:nvSpPr>
        <p:spPr bwMode="auto">
          <a:xfrm>
            <a:off x="2013857" y="5388429"/>
            <a:ext cx="7674429" cy="64123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7411" name="Oval 14"/>
          <p:cNvSpPr>
            <a:spLocks noChangeArrowheads="1"/>
          </p:cNvSpPr>
          <p:nvPr/>
        </p:nvSpPr>
        <p:spPr bwMode="auto">
          <a:xfrm>
            <a:off x="1687286" y="3020786"/>
            <a:ext cx="8506166" cy="653143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7412" name="Oval 13"/>
          <p:cNvSpPr>
            <a:spLocks noChangeArrowheads="1"/>
          </p:cNvSpPr>
          <p:nvPr/>
        </p:nvSpPr>
        <p:spPr bwMode="auto">
          <a:xfrm>
            <a:off x="1768929" y="1061357"/>
            <a:ext cx="8654143" cy="898071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286" y="244928"/>
            <a:ext cx="6531429" cy="81642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Negative Shifted Gradients</a:t>
            </a:r>
            <a:endParaRPr lang="en-US" dirty="0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258786" y="1306286"/>
            <a:ext cx="747993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For negative</a:t>
            </a:r>
            <a:r>
              <a:rPr lang="en-US" altLang="en-US" sz="2143" b="1">
                <a:solidFill>
                  <a:srgbClr val="FF0000"/>
                </a:solidFill>
              </a:rPr>
              <a:t> arithmetic </a:t>
            </a:r>
            <a:r>
              <a:rPr lang="en-US" altLang="en-US" sz="2143" b="1"/>
              <a:t>gradients, change sign on G term from + to -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22071" y="3102429"/>
            <a:ext cx="7159332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For negative </a:t>
            </a:r>
            <a:r>
              <a:rPr lang="en-US" altLang="en-US" sz="2143" b="1">
                <a:solidFill>
                  <a:srgbClr val="FF0000"/>
                </a:solidFill>
              </a:rPr>
              <a:t>geometric</a:t>
            </a:r>
            <a:r>
              <a:rPr lang="en-US" altLang="en-US" sz="2143" b="1"/>
              <a:t> gradients, change signs on both g values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2422072" y="5470072"/>
            <a:ext cx="6495689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All other procedures are the same as for positive gradients</a:t>
            </a:r>
          </a:p>
        </p:txBody>
      </p:sp>
      <p:sp>
        <p:nvSpPr>
          <p:cNvPr id="17419" name="TextBox 1"/>
          <p:cNvSpPr txBox="1">
            <a:spLocks noChangeArrowheads="1"/>
          </p:cNvSpPr>
          <p:nvPr/>
        </p:nvSpPr>
        <p:spPr bwMode="auto">
          <a:xfrm>
            <a:off x="2081893" y="2012157"/>
            <a:ext cx="802585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General equation for determining P: </a:t>
            </a:r>
            <a:r>
              <a:rPr lang="en-US" altLang="en-US" sz="2143" b="1">
                <a:solidFill>
                  <a:srgbClr val="3333CC"/>
                </a:solidFill>
              </a:rPr>
              <a:t>P = present worth of base amount  </a:t>
            </a:r>
            <a:r>
              <a:rPr lang="en-US" altLang="en-US" sz="2143" b="1">
                <a:solidFill>
                  <a:srgbClr val="FF0000"/>
                </a:solidFill>
              </a:rPr>
              <a:t>- </a:t>
            </a:r>
            <a:r>
              <a:rPr lang="en-US" altLang="en-US" sz="2143" b="1">
                <a:solidFill>
                  <a:srgbClr val="3333CC"/>
                </a:solidFill>
              </a:rPr>
              <a:t>P</a:t>
            </a:r>
            <a:r>
              <a:rPr lang="en-US" altLang="en-US" sz="2143" b="1" baseline="-25000">
                <a:solidFill>
                  <a:srgbClr val="3333CC"/>
                </a:solidFill>
              </a:rPr>
              <a:t>G</a:t>
            </a:r>
            <a:r>
              <a:rPr lang="en-US" altLang="en-US" sz="2143"/>
              <a:t> </a:t>
            </a:r>
          </a:p>
        </p:txBody>
      </p:sp>
      <p:cxnSp>
        <p:nvCxnSpPr>
          <p:cNvPr id="17420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9320894" y="2490108"/>
            <a:ext cx="408214" cy="3402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8"/>
          <p:cNvSpPr txBox="1">
            <a:spLocks noChangeArrowheads="1"/>
          </p:cNvSpPr>
          <p:nvPr/>
        </p:nvSpPr>
        <p:spPr bwMode="auto">
          <a:xfrm>
            <a:off x="3999143" y="4245429"/>
            <a:ext cx="310514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 b="1"/>
              <a:t>P</a:t>
            </a:r>
            <a:r>
              <a:rPr lang="en-US" altLang="en-US" sz="2143" b="1" baseline="-25000"/>
              <a:t>g</a:t>
            </a:r>
            <a:r>
              <a:rPr lang="en-US" altLang="en-US" sz="2143" b="1"/>
              <a:t> = A</a:t>
            </a:r>
            <a:r>
              <a:rPr lang="en-US" altLang="en-US" sz="2143" b="1" baseline="-25000"/>
              <a:t>1</a:t>
            </a:r>
            <a:r>
              <a:rPr lang="en-US" altLang="en-US" sz="2143" b="1"/>
              <a:t>{1-[(1</a:t>
            </a:r>
            <a:r>
              <a:rPr lang="en-US" altLang="en-US" sz="2143" b="1">
                <a:solidFill>
                  <a:srgbClr val="FF0000"/>
                </a:solidFill>
              </a:rPr>
              <a:t>-</a:t>
            </a:r>
            <a:r>
              <a:rPr lang="en-US" altLang="en-US" sz="2143" b="1"/>
              <a:t>g)/(1+i)]</a:t>
            </a:r>
            <a:r>
              <a:rPr lang="en-US" altLang="en-US" sz="2143" b="1" baseline="30000"/>
              <a:t>n</a:t>
            </a:r>
            <a:r>
              <a:rPr lang="en-US" altLang="en-US" sz="2143" b="1"/>
              <a:t>/(i</a:t>
            </a:r>
            <a:r>
              <a:rPr lang="en-US" altLang="en-US" sz="2143" b="1">
                <a:solidFill>
                  <a:srgbClr val="FF0000"/>
                </a:solidFill>
              </a:rPr>
              <a:t>+</a:t>
            </a:r>
            <a:r>
              <a:rPr lang="en-US" altLang="en-US" sz="2143" b="1"/>
              <a:t>g)}</a:t>
            </a:r>
          </a:p>
        </p:txBody>
      </p:sp>
      <p:cxnSp>
        <p:nvCxnSpPr>
          <p:cNvPr id="17422" name="Straight Arrow Connector 9"/>
          <p:cNvCxnSpPr>
            <a:cxnSpLocks noChangeShapeType="1"/>
          </p:cNvCxnSpPr>
          <p:nvPr/>
        </p:nvCxnSpPr>
        <p:spPr bwMode="auto">
          <a:xfrm rot="16200000" flipH="1">
            <a:off x="5075465" y="4122965"/>
            <a:ext cx="488157" cy="7994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11"/>
          <p:cNvCxnSpPr>
            <a:cxnSpLocks noChangeShapeType="1"/>
          </p:cNvCxnSpPr>
          <p:nvPr/>
        </p:nvCxnSpPr>
        <p:spPr bwMode="auto">
          <a:xfrm rot="16200000" flipV="1">
            <a:off x="6545036" y="4694464"/>
            <a:ext cx="326571" cy="24492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Box 12"/>
          <p:cNvSpPr txBox="1">
            <a:spLocks noChangeArrowheads="1"/>
          </p:cNvSpPr>
          <p:nvPr/>
        </p:nvSpPr>
        <p:spPr bwMode="auto">
          <a:xfrm>
            <a:off x="2585358" y="3673929"/>
            <a:ext cx="209865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Changed from + to -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8137072" y="2612572"/>
            <a:ext cx="209865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Changed from + to -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7647215" y="4816929"/>
            <a:ext cx="209865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Changed from - to +</a:t>
            </a:r>
          </a:p>
        </p:txBody>
      </p:sp>
      <p:cxnSp>
        <p:nvCxnSpPr>
          <p:cNvPr id="17427" name="Straight Connector 30"/>
          <p:cNvCxnSpPr>
            <a:cxnSpLocks noChangeShapeType="1"/>
            <a:stCxn id="17424" idx="3"/>
          </p:cNvCxnSpPr>
          <p:nvPr/>
        </p:nvCxnSpPr>
        <p:spPr bwMode="auto">
          <a:xfrm>
            <a:off x="4684009" y="3868534"/>
            <a:ext cx="595563" cy="50324"/>
          </a:xfrm>
          <a:prstGeom prst="lin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Connector 34"/>
          <p:cNvCxnSpPr>
            <a:cxnSpLocks noChangeShapeType="1"/>
          </p:cNvCxnSpPr>
          <p:nvPr/>
        </p:nvCxnSpPr>
        <p:spPr bwMode="auto">
          <a:xfrm>
            <a:off x="6830786" y="4980214"/>
            <a:ext cx="816429" cy="0"/>
          </a:xfrm>
          <a:prstGeom prst="lin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58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2013857" y="898071"/>
            <a:ext cx="8245929" cy="73478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850572" y="244929"/>
            <a:ext cx="840921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428" dirty="0"/>
              <a:t>Example: Negative Shifted Arithmetic Gradient</a:t>
            </a:r>
          </a:p>
        </p:txBody>
      </p: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>
            <a:off x="3973286" y="2612571"/>
            <a:ext cx="547007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10"/>
          <p:cNvCxnSpPr>
            <a:cxnSpLocks noChangeShapeType="1"/>
          </p:cNvCxnSpPr>
          <p:nvPr/>
        </p:nvCxnSpPr>
        <p:spPr bwMode="auto">
          <a:xfrm>
            <a:off x="4953000" y="2612572"/>
            <a:ext cx="0" cy="8980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Arrow Connector 13"/>
          <p:cNvCxnSpPr>
            <a:cxnSpLocks noChangeShapeType="1"/>
          </p:cNvCxnSpPr>
          <p:nvPr/>
        </p:nvCxnSpPr>
        <p:spPr bwMode="auto">
          <a:xfrm>
            <a:off x="5442857" y="2612571"/>
            <a:ext cx="0" cy="8164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16"/>
          <p:cNvCxnSpPr>
            <a:cxnSpLocks noChangeShapeType="1"/>
          </p:cNvCxnSpPr>
          <p:nvPr/>
        </p:nvCxnSpPr>
        <p:spPr bwMode="auto">
          <a:xfrm>
            <a:off x="5932714" y="2612571"/>
            <a:ext cx="0" cy="7347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Arrow Connector 17"/>
          <p:cNvCxnSpPr>
            <a:cxnSpLocks noChangeShapeType="1"/>
          </p:cNvCxnSpPr>
          <p:nvPr/>
        </p:nvCxnSpPr>
        <p:spPr bwMode="auto">
          <a:xfrm>
            <a:off x="6422571" y="2612571"/>
            <a:ext cx="0" cy="6531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Arrow Connector 18"/>
          <p:cNvCxnSpPr>
            <a:cxnSpLocks noChangeShapeType="1"/>
          </p:cNvCxnSpPr>
          <p:nvPr/>
        </p:nvCxnSpPr>
        <p:spPr bwMode="auto">
          <a:xfrm>
            <a:off x="6912429" y="2612571"/>
            <a:ext cx="0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Arrow Connector 19"/>
          <p:cNvCxnSpPr>
            <a:cxnSpLocks noChangeShapeType="1"/>
          </p:cNvCxnSpPr>
          <p:nvPr/>
        </p:nvCxnSpPr>
        <p:spPr bwMode="auto">
          <a:xfrm>
            <a:off x="7402286" y="2612571"/>
            <a:ext cx="0" cy="4490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Connector 33"/>
          <p:cNvCxnSpPr>
            <a:cxnSpLocks noChangeShapeType="1"/>
          </p:cNvCxnSpPr>
          <p:nvPr/>
        </p:nvCxnSpPr>
        <p:spPr bwMode="auto">
          <a:xfrm>
            <a:off x="4463143" y="2612571"/>
            <a:ext cx="0" cy="8164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Connector 37"/>
          <p:cNvCxnSpPr>
            <a:cxnSpLocks noChangeShapeType="1"/>
          </p:cNvCxnSpPr>
          <p:nvPr/>
        </p:nvCxnSpPr>
        <p:spPr bwMode="auto">
          <a:xfrm>
            <a:off x="3973286" y="2612571"/>
            <a:ext cx="0" cy="8164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Box 39"/>
          <p:cNvSpPr txBox="1">
            <a:spLocks noChangeArrowheads="1"/>
          </p:cNvSpPr>
          <p:nvPr/>
        </p:nvSpPr>
        <p:spPr bwMode="auto">
          <a:xfrm>
            <a:off x="2013857" y="1224644"/>
            <a:ext cx="826700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For the cash flows shown, find the future worth in year 7 at i = 10% per year</a:t>
            </a:r>
          </a:p>
        </p:txBody>
      </p:sp>
      <p:cxnSp>
        <p:nvCxnSpPr>
          <p:cNvPr id="18448" name="Straight Arrow Connector 41"/>
          <p:cNvCxnSpPr>
            <a:cxnSpLocks noChangeShapeType="1"/>
          </p:cNvCxnSpPr>
          <p:nvPr/>
        </p:nvCxnSpPr>
        <p:spPr bwMode="auto">
          <a:xfrm rot="5400000" flipH="1" flipV="1">
            <a:off x="6953251" y="2161836"/>
            <a:ext cx="896371" cy="1700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TextBox 42"/>
          <p:cNvSpPr txBox="1">
            <a:spLocks noChangeArrowheads="1"/>
          </p:cNvSpPr>
          <p:nvPr/>
        </p:nvSpPr>
        <p:spPr bwMode="auto">
          <a:xfrm>
            <a:off x="7483929" y="1714500"/>
            <a:ext cx="66236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F = ?</a:t>
            </a:r>
          </a:p>
        </p:txBody>
      </p:sp>
      <p:sp>
        <p:nvSpPr>
          <p:cNvPr id="18450" name="TextBox 43"/>
          <p:cNvSpPr txBox="1">
            <a:spLocks noChangeArrowheads="1"/>
          </p:cNvSpPr>
          <p:nvPr/>
        </p:nvSpPr>
        <p:spPr bwMode="auto">
          <a:xfrm>
            <a:off x="3833812" y="2354036"/>
            <a:ext cx="3589444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0             1          2          3           4           5             6        7</a:t>
            </a:r>
          </a:p>
        </p:txBody>
      </p:sp>
      <p:cxnSp>
        <p:nvCxnSpPr>
          <p:cNvPr id="18451" name="Straight Connector 46"/>
          <p:cNvCxnSpPr>
            <a:cxnSpLocks noChangeShapeType="1"/>
          </p:cNvCxnSpPr>
          <p:nvPr/>
        </p:nvCxnSpPr>
        <p:spPr bwMode="auto">
          <a:xfrm flipV="1">
            <a:off x="4953000" y="3061607"/>
            <a:ext cx="2449286" cy="44903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TextBox 48"/>
          <p:cNvSpPr txBox="1">
            <a:spLocks noChangeArrowheads="1"/>
          </p:cNvSpPr>
          <p:nvPr/>
        </p:nvSpPr>
        <p:spPr bwMode="auto">
          <a:xfrm>
            <a:off x="4723380" y="3514045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700</a:t>
            </a:r>
          </a:p>
        </p:txBody>
      </p:sp>
      <p:sp>
        <p:nvSpPr>
          <p:cNvPr id="18453" name="TextBox 49"/>
          <p:cNvSpPr txBox="1">
            <a:spLocks noChangeArrowheads="1"/>
          </p:cNvSpPr>
          <p:nvPr/>
        </p:nvSpPr>
        <p:spPr bwMode="auto">
          <a:xfrm>
            <a:off x="5226844" y="3430702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650</a:t>
            </a:r>
          </a:p>
        </p:txBody>
      </p:sp>
      <p:sp>
        <p:nvSpPr>
          <p:cNvPr id="18454" name="TextBox 50"/>
          <p:cNvSpPr txBox="1">
            <a:spLocks noChangeArrowheads="1"/>
          </p:cNvSpPr>
          <p:nvPr/>
        </p:nvSpPr>
        <p:spPr bwMode="auto">
          <a:xfrm>
            <a:off x="6682809" y="3100729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500</a:t>
            </a:r>
          </a:p>
        </p:txBody>
      </p:sp>
      <p:sp>
        <p:nvSpPr>
          <p:cNvPr id="18455" name="TextBox 51"/>
          <p:cNvSpPr txBox="1">
            <a:spLocks noChangeArrowheads="1"/>
          </p:cNvSpPr>
          <p:nvPr/>
        </p:nvSpPr>
        <p:spPr bwMode="auto">
          <a:xfrm>
            <a:off x="7172666" y="3010581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450</a:t>
            </a:r>
          </a:p>
        </p:txBody>
      </p:sp>
      <p:sp>
        <p:nvSpPr>
          <p:cNvPr id="18456" name="TextBox 52"/>
          <p:cNvSpPr txBox="1">
            <a:spLocks noChangeArrowheads="1"/>
          </p:cNvSpPr>
          <p:nvPr/>
        </p:nvSpPr>
        <p:spPr bwMode="auto">
          <a:xfrm>
            <a:off x="6196353" y="3195979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550</a:t>
            </a:r>
          </a:p>
        </p:txBody>
      </p:sp>
      <p:sp>
        <p:nvSpPr>
          <p:cNvPr id="18457" name="TextBox 53"/>
          <p:cNvSpPr txBox="1">
            <a:spLocks noChangeArrowheads="1"/>
          </p:cNvSpPr>
          <p:nvPr/>
        </p:nvSpPr>
        <p:spPr bwMode="auto">
          <a:xfrm>
            <a:off x="5721804" y="3291229"/>
            <a:ext cx="391454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/>
              <a:t>600</a:t>
            </a:r>
          </a:p>
        </p:txBody>
      </p:sp>
      <p:sp>
        <p:nvSpPr>
          <p:cNvPr id="18458" name="Left Brace 54"/>
          <p:cNvSpPr>
            <a:spLocks/>
          </p:cNvSpPr>
          <p:nvPr/>
        </p:nvSpPr>
        <p:spPr bwMode="auto">
          <a:xfrm rot="-6177916">
            <a:off x="5134996" y="3556567"/>
            <a:ext cx="183696" cy="493259"/>
          </a:xfrm>
          <a:prstGeom prst="lef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8459" name="TextBox 55"/>
          <p:cNvSpPr txBox="1">
            <a:spLocks noChangeArrowheads="1"/>
          </p:cNvSpPr>
          <p:nvPr/>
        </p:nvSpPr>
        <p:spPr bwMode="auto">
          <a:xfrm>
            <a:off x="4789715" y="3837215"/>
            <a:ext cx="893193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G = $-50</a:t>
            </a:r>
          </a:p>
        </p:txBody>
      </p:sp>
      <p:sp>
        <p:nvSpPr>
          <p:cNvPr id="18460" name="TextBox 56"/>
          <p:cNvSpPr txBox="1">
            <a:spLocks noChangeArrowheads="1"/>
          </p:cNvSpPr>
          <p:nvPr/>
        </p:nvSpPr>
        <p:spPr bwMode="auto">
          <a:xfrm>
            <a:off x="2830286" y="4163786"/>
            <a:ext cx="710002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Gradient G first occurs between actual years 2 and 3; these are gradient years 1 and 2</a:t>
            </a:r>
          </a:p>
        </p:txBody>
      </p:sp>
      <p:sp>
        <p:nvSpPr>
          <p:cNvPr id="18461" name="Rectangle 57"/>
          <p:cNvSpPr>
            <a:spLocks noChangeArrowheads="1"/>
          </p:cNvSpPr>
          <p:nvPr/>
        </p:nvSpPr>
        <p:spPr bwMode="auto">
          <a:xfrm>
            <a:off x="1687286" y="4163786"/>
            <a:ext cx="116249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8462" name="TextBox 58"/>
          <p:cNvSpPr txBox="1">
            <a:spLocks noChangeArrowheads="1"/>
          </p:cNvSpPr>
          <p:nvPr/>
        </p:nvSpPr>
        <p:spPr bwMode="auto">
          <a:xfrm>
            <a:off x="4299857" y="2612572"/>
            <a:ext cx="3292929" cy="2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179">
                <a:solidFill>
                  <a:srgbClr val="FF0000"/>
                </a:solidFill>
              </a:rPr>
              <a:t>0            1            2            3             4            5            6  </a:t>
            </a:r>
          </a:p>
        </p:txBody>
      </p:sp>
      <p:sp>
        <p:nvSpPr>
          <p:cNvPr id="18463" name="TextBox 59"/>
          <p:cNvSpPr txBox="1">
            <a:spLocks noChangeArrowheads="1"/>
          </p:cNvSpPr>
          <p:nvPr/>
        </p:nvSpPr>
        <p:spPr bwMode="auto">
          <a:xfrm>
            <a:off x="7892143" y="2204358"/>
            <a:ext cx="126028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3333CC"/>
                </a:solidFill>
              </a:rPr>
              <a:t>Actual years</a:t>
            </a:r>
          </a:p>
        </p:txBody>
      </p:sp>
      <p:sp>
        <p:nvSpPr>
          <p:cNvPr id="18464" name="TextBox 60"/>
          <p:cNvSpPr txBox="1">
            <a:spLocks noChangeArrowheads="1"/>
          </p:cNvSpPr>
          <p:nvPr/>
        </p:nvSpPr>
        <p:spPr bwMode="auto">
          <a:xfrm>
            <a:off x="7810500" y="2612572"/>
            <a:ext cx="1452642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3333CC"/>
                </a:solidFill>
              </a:rPr>
              <a:t>Gradient years</a:t>
            </a:r>
          </a:p>
        </p:txBody>
      </p:sp>
      <p:sp>
        <p:nvSpPr>
          <p:cNvPr id="18465" name="TextBox 66"/>
          <p:cNvSpPr txBox="1">
            <a:spLocks noChangeArrowheads="1"/>
          </p:cNvSpPr>
          <p:nvPr/>
        </p:nvSpPr>
        <p:spPr bwMode="auto">
          <a:xfrm>
            <a:off x="2830286" y="4572001"/>
            <a:ext cx="7534435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P</a:t>
            </a:r>
            <a:r>
              <a:rPr lang="en-US" altLang="en-US" sz="1714" baseline="-25000"/>
              <a:t>G</a:t>
            </a:r>
            <a:r>
              <a:rPr lang="en-US" altLang="en-US" sz="1714"/>
              <a:t> is located in gradient year 0 (actual year 1); base amount of $700 is in gradient years 1-6</a:t>
            </a:r>
          </a:p>
        </p:txBody>
      </p:sp>
      <p:sp>
        <p:nvSpPr>
          <p:cNvPr id="18466" name="TextBox 67"/>
          <p:cNvSpPr txBox="1">
            <a:spLocks noChangeArrowheads="1"/>
          </p:cNvSpPr>
          <p:nvPr/>
        </p:nvSpPr>
        <p:spPr bwMode="auto">
          <a:xfrm>
            <a:off x="1932214" y="5061857"/>
            <a:ext cx="7919357" cy="10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P</a:t>
            </a:r>
            <a:r>
              <a:rPr lang="en-US" altLang="en-US" sz="2143" b="1" baseline="-25000"/>
              <a:t>G</a:t>
            </a:r>
            <a:r>
              <a:rPr lang="en-US" altLang="en-US" sz="2143" b="1"/>
              <a:t> = 700(P/A,10%,6) – 50(P/G,10%,6) = 700(4.3553) – 50(9.6842) = $2565</a:t>
            </a:r>
          </a:p>
          <a:p>
            <a:endParaRPr lang="en-US" altLang="en-US" sz="2143" b="1"/>
          </a:p>
          <a:p>
            <a:r>
              <a:rPr lang="en-US" altLang="en-US" sz="2143" b="1"/>
              <a:t>   F = P</a:t>
            </a:r>
            <a:r>
              <a:rPr lang="en-US" altLang="en-US" sz="2143" b="1" baseline="-25000"/>
              <a:t>G</a:t>
            </a:r>
            <a:r>
              <a:rPr lang="en-US" altLang="en-US" sz="2143" b="1"/>
              <a:t>(F/P,10%,6) = 2565(1.7716) = $4544</a:t>
            </a:r>
          </a:p>
        </p:txBody>
      </p:sp>
      <p:sp>
        <p:nvSpPr>
          <p:cNvPr id="18467" name="TextBox 68"/>
          <p:cNvSpPr txBox="1">
            <a:spLocks noChangeArrowheads="1"/>
          </p:cNvSpPr>
          <p:nvPr/>
        </p:nvSpPr>
        <p:spPr bwMode="auto">
          <a:xfrm>
            <a:off x="5524501" y="1971336"/>
            <a:ext cx="920445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i  = 10%</a:t>
            </a:r>
          </a:p>
        </p:txBody>
      </p:sp>
      <p:cxnSp>
        <p:nvCxnSpPr>
          <p:cNvPr id="18468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4136572" y="2286000"/>
            <a:ext cx="653143" cy="3402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9" name="TextBox 40"/>
          <p:cNvSpPr txBox="1">
            <a:spLocks noChangeArrowheads="1"/>
          </p:cNvSpPr>
          <p:nvPr/>
        </p:nvSpPr>
        <p:spPr bwMode="auto">
          <a:xfrm>
            <a:off x="3565072" y="1877786"/>
            <a:ext cx="779381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>
                <a:solidFill>
                  <a:srgbClr val="FF0000"/>
                </a:solidFill>
              </a:rPr>
              <a:t>P</a:t>
            </a:r>
            <a:r>
              <a:rPr lang="en-US" altLang="en-US" sz="1929" b="1" baseline="-25000">
                <a:solidFill>
                  <a:srgbClr val="FF0000"/>
                </a:solidFill>
              </a:rPr>
              <a:t>G</a:t>
            </a:r>
            <a:r>
              <a:rPr lang="en-US" altLang="en-US" sz="1929" b="1">
                <a:solidFill>
                  <a:srgbClr val="FF0000"/>
                </a:solidFill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34262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18"/>
          <p:cNvSpPr>
            <a:spLocks noChangeArrowheads="1"/>
          </p:cNvSpPr>
          <p:nvPr/>
        </p:nvSpPr>
        <p:spPr bwMode="auto">
          <a:xfrm>
            <a:off x="2177143" y="5306786"/>
            <a:ext cx="7472023" cy="898071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9459" name="Oval 17"/>
          <p:cNvSpPr>
            <a:spLocks noChangeArrowheads="1"/>
          </p:cNvSpPr>
          <p:nvPr/>
        </p:nvSpPr>
        <p:spPr bwMode="auto">
          <a:xfrm>
            <a:off x="2258786" y="4408714"/>
            <a:ext cx="7478826" cy="775607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9460" name="Oval 16"/>
          <p:cNvSpPr>
            <a:spLocks noChangeArrowheads="1"/>
          </p:cNvSpPr>
          <p:nvPr/>
        </p:nvSpPr>
        <p:spPr bwMode="auto">
          <a:xfrm>
            <a:off x="2258786" y="3265714"/>
            <a:ext cx="7478826" cy="938893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1" name="Oval 10"/>
          <p:cNvSpPr/>
          <p:nvPr/>
        </p:nvSpPr>
        <p:spPr bwMode="auto">
          <a:xfrm>
            <a:off x="2282599" y="2286000"/>
            <a:ext cx="7480527" cy="898071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2282599" y="1306286"/>
            <a:ext cx="7480527" cy="898071"/>
          </a:xfrm>
          <a:prstGeom prst="ellipse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764" y="0"/>
            <a:ext cx="7494134" cy="898071"/>
          </a:xfrm>
        </p:spPr>
        <p:txBody>
          <a:bodyPr/>
          <a:lstStyle/>
          <a:p>
            <a:pPr>
              <a:defRPr/>
            </a:pPr>
            <a:r>
              <a:rPr lang="en-US" sz="4714" dirty="0"/>
              <a:t>Summary of Important Points</a:t>
            </a:r>
          </a:p>
        </p:txBody>
      </p:sp>
      <p:sp>
        <p:nvSpPr>
          <p:cNvPr id="19466" name="TextBox 2"/>
          <p:cNvSpPr txBox="1">
            <a:spLocks noChangeArrowheads="1"/>
          </p:cNvSpPr>
          <p:nvPr/>
        </p:nvSpPr>
        <p:spPr bwMode="auto">
          <a:xfrm>
            <a:off x="2709523" y="1428750"/>
            <a:ext cx="6939643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 b="1">
                <a:solidFill>
                  <a:srgbClr val="FF0000"/>
                </a:solidFill>
              </a:rPr>
              <a:t>P</a:t>
            </a:r>
            <a:r>
              <a:rPr lang="en-US" altLang="en-US" sz="2143" b="1"/>
              <a:t> for shifted uniform series is </a:t>
            </a:r>
            <a:r>
              <a:rPr lang="en-US" altLang="en-US" sz="2143" b="1" i="1">
                <a:solidFill>
                  <a:srgbClr val="FF0000"/>
                </a:solidFill>
              </a:rPr>
              <a:t>one period ahead </a:t>
            </a:r>
            <a:r>
              <a:rPr lang="en-US" altLang="en-US" sz="2143" b="1"/>
              <a:t>of first A; </a:t>
            </a:r>
          </a:p>
          <a:p>
            <a:pPr algn="ctr"/>
            <a:r>
              <a:rPr lang="en-US" altLang="en-US" sz="2143" b="1"/>
              <a:t>n is equal to number of A values </a:t>
            </a:r>
          </a:p>
        </p:txBody>
      </p:sp>
      <p:sp>
        <p:nvSpPr>
          <p:cNvPr id="19467" name="TextBox 6"/>
          <p:cNvSpPr txBox="1">
            <a:spLocks noChangeArrowheads="1"/>
          </p:cNvSpPr>
          <p:nvPr/>
        </p:nvSpPr>
        <p:spPr bwMode="auto">
          <a:xfrm>
            <a:off x="2790124" y="2449286"/>
            <a:ext cx="6123599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 b="1">
                <a:solidFill>
                  <a:srgbClr val="FF0000"/>
                </a:solidFill>
              </a:rPr>
              <a:t>F</a:t>
            </a:r>
            <a:r>
              <a:rPr lang="en-US" altLang="en-US" sz="2143" b="1"/>
              <a:t> for shifted uniform series is in </a:t>
            </a:r>
            <a:r>
              <a:rPr lang="en-US" altLang="en-US" sz="2143" b="1" i="1">
                <a:solidFill>
                  <a:srgbClr val="FF0000"/>
                </a:solidFill>
              </a:rPr>
              <a:t>same period</a:t>
            </a:r>
            <a:r>
              <a:rPr lang="en-US" altLang="en-US" sz="2143" b="1" i="1"/>
              <a:t> </a:t>
            </a:r>
            <a:r>
              <a:rPr lang="en-US" altLang="en-US" sz="2143" b="1"/>
              <a:t>as last A; </a:t>
            </a:r>
          </a:p>
          <a:p>
            <a:pPr algn="ctr"/>
            <a:r>
              <a:rPr lang="en-US" altLang="en-US" sz="2143" b="1"/>
              <a:t>n is equal to number of A values</a:t>
            </a:r>
          </a:p>
        </p:txBody>
      </p:sp>
      <p:sp>
        <p:nvSpPr>
          <p:cNvPr id="19468" name="TextBox 3"/>
          <p:cNvSpPr txBox="1">
            <a:spLocks noChangeArrowheads="1"/>
          </p:cNvSpPr>
          <p:nvPr/>
        </p:nvSpPr>
        <p:spPr bwMode="auto">
          <a:xfrm>
            <a:off x="3035995" y="3429000"/>
            <a:ext cx="5545108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 b="1"/>
              <a:t>For gradients, </a:t>
            </a:r>
            <a:r>
              <a:rPr lang="en-US" altLang="en-US" sz="2143" b="1" i="1">
                <a:solidFill>
                  <a:srgbClr val="FF0000"/>
                </a:solidFill>
              </a:rPr>
              <a:t>first change </a:t>
            </a:r>
            <a:r>
              <a:rPr lang="en-US" altLang="en-US" sz="2143" b="1"/>
              <a:t>equal to G or g occurs </a:t>
            </a:r>
          </a:p>
          <a:p>
            <a:pPr algn="ctr"/>
            <a:r>
              <a:rPr lang="en-US" altLang="en-US" sz="2143" b="1"/>
              <a:t>between </a:t>
            </a:r>
            <a:r>
              <a:rPr lang="en-US" altLang="en-US" sz="2143" b="1">
                <a:solidFill>
                  <a:srgbClr val="FF0000"/>
                </a:solidFill>
              </a:rPr>
              <a:t>gradient years 1 and 2 </a:t>
            </a:r>
          </a:p>
        </p:txBody>
      </p:sp>
      <p:sp>
        <p:nvSpPr>
          <p:cNvPr id="19469" name="Rectangle 7"/>
          <p:cNvSpPr>
            <a:spLocks noChangeArrowheads="1"/>
          </p:cNvSpPr>
          <p:nvPr/>
        </p:nvSpPr>
        <p:spPr bwMode="auto">
          <a:xfrm>
            <a:off x="2667000" y="4572000"/>
            <a:ext cx="693964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For </a:t>
            </a:r>
            <a:r>
              <a:rPr lang="en-US" altLang="en-US" sz="2143" b="1">
                <a:solidFill>
                  <a:srgbClr val="FF0000"/>
                </a:solidFill>
              </a:rPr>
              <a:t>negative arithmetic </a:t>
            </a:r>
            <a:r>
              <a:rPr lang="en-US" altLang="en-US" sz="2143" b="1"/>
              <a:t>gradients, change sign on G from + to -</a:t>
            </a:r>
          </a:p>
        </p:txBody>
      </p:sp>
      <p:sp>
        <p:nvSpPr>
          <p:cNvPr id="19470" name="Text Box 9"/>
          <p:cNvSpPr txBox="1">
            <a:spLocks noChangeArrowheads="1"/>
          </p:cNvSpPr>
          <p:nvPr/>
        </p:nvSpPr>
        <p:spPr bwMode="auto">
          <a:xfrm>
            <a:off x="2667000" y="5551715"/>
            <a:ext cx="689163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For </a:t>
            </a:r>
            <a:r>
              <a:rPr lang="en-US" altLang="en-US" sz="2143" b="1">
                <a:solidFill>
                  <a:srgbClr val="FF0000"/>
                </a:solidFill>
              </a:rPr>
              <a:t>negative geometric </a:t>
            </a:r>
            <a:r>
              <a:rPr lang="en-US" altLang="en-US" sz="2143" b="1"/>
              <a:t>gradients, change sign on g from + to -</a:t>
            </a:r>
          </a:p>
        </p:txBody>
      </p:sp>
    </p:spTree>
    <p:extLst>
      <p:ext uri="{BB962C8B-B14F-4D97-AF65-F5344CB8AC3E}">
        <p14:creationId xmlns:p14="http://schemas.microsoft.com/office/powerpoint/2010/main" val="32290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40429" y="0"/>
            <a:ext cx="7494134" cy="571500"/>
          </a:xfrm>
        </p:spPr>
        <p:txBody>
          <a:bodyPr/>
          <a:lstStyle/>
          <a:p>
            <a:r>
              <a:rPr lang="en-US" altLang="en-US" sz="3428"/>
              <a:t>Unknown Interest Rate 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50572" y="734788"/>
            <a:ext cx="8082644" cy="1143001"/>
            <a:chOff x="240" y="1056"/>
            <a:chExt cx="5328" cy="43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" y="1056"/>
              <a:ext cx="5328" cy="432"/>
            </a:xfrm>
            <a:prstGeom prst="rect">
              <a:avLst/>
            </a:prstGeom>
            <a:grpFill/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/>
          </p:spPr>
          <p:txBody>
            <a:bodyPr wrap="none" anchor="ctr">
              <a:flatTx/>
            </a:bodyPr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932" y="1072"/>
              <a:ext cx="3911" cy="40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143" b="1" dirty="0">
                  <a:solidFill>
                    <a:schemeClr val="accent1">
                      <a:lumMod val="75000"/>
                    </a:schemeClr>
                  </a:solidFill>
                </a:rPr>
                <a:t>Unknown interest rate problems involve solving for i, </a:t>
              </a:r>
            </a:p>
            <a:p>
              <a:pPr algn="ctr" eaLnBrk="0" hangingPunct="0">
                <a:defRPr/>
              </a:pPr>
              <a:r>
                <a:rPr lang="en-US" sz="2143" b="1" dirty="0">
                  <a:solidFill>
                    <a:schemeClr val="accent1">
                      <a:lumMod val="75000"/>
                    </a:schemeClr>
                  </a:solidFill>
                </a:rPr>
                <a:t>given n and 2 other values (P, F, or A</a:t>
              </a:r>
              <a:r>
                <a:rPr lang="en-US" sz="1714" b="1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85357" y="1731520"/>
            <a:ext cx="6613071" cy="323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5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(Usually requires a trial and  error solution or interpolation in interest tables)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35342" y="2459307"/>
            <a:ext cx="7716077" cy="1558012"/>
            <a:chOff x="336" y="1776"/>
            <a:chExt cx="5184" cy="101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36" y="1776"/>
              <a:ext cx="5184" cy="100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07" y="1823"/>
              <a:ext cx="5046" cy="97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 A contractor purchased equipment for $60,000 which provided income of $16,000 per year for 10 years. The annual rate of return of the investment was closest to:</a:t>
              </a:r>
            </a:p>
            <a:p>
              <a:pPr algn="ctr" eaLnBrk="0" hangingPunct="0">
                <a:defRPr/>
              </a:pPr>
              <a:endParaRPr lang="en-US" sz="1125" dirty="0"/>
            </a:p>
            <a:p>
              <a:pPr algn="ctr" eaLnBrk="0" hangingPunct="0">
                <a:defRPr/>
              </a:pPr>
              <a:r>
                <a:rPr lang="en-US" sz="2143" dirty="0">
                  <a:solidFill>
                    <a:srgbClr val="7030A0"/>
                  </a:solidFill>
                </a:rPr>
                <a:t>        (a) 15%            (b) 18%            (c) 20%            (d) 23%     </a:t>
              </a:r>
            </a:p>
          </p:txBody>
        </p:sp>
      </p:grp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3156857" y="4082144"/>
            <a:ext cx="6039089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  </a:t>
            </a:r>
            <a:r>
              <a:rPr lang="en-US" altLang="en-US" sz="2143">
                <a:solidFill>
                  <a:srgbClr val="0070C0"/>
                </a:solidFill>
                <a:latin typeface="Albertus MT"/>
              </a:rPr>
              <a:t>Can use either the P/A or A/P factor. Using A/P: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850572" y="4082144"/>
            <a:ext cx="96532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4626429" y="4490358"/>
            <a:ext cx="297709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 </a:t>
            </a:r>
            <a:r>
              <a:rPr lang="en-US" altLang="en-US" sz="2143"/>
              <a:t>60,000(A/P,i%,10) = 16,000</a:t>
            </a:r>
            <a:endParaRPr lang="en-US" altLang="en-US" sz="1714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5361214" y="4816929"/>
            <a:ext cx="236475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(A/P,i%,10) = 0.26667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503714" y="5306786"/>
            <a:ext cx="6219780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From A/P column at n = 10 in the interest tables, i is between 22% and 24%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8708572" y="5225143"/>
            <a:ext cx="1362874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>
                <a:solidFill>
                  <a:srgbClr val="FF0000"/>
                </a:solidFill>
              </a:rPr>
              <a:t>Answer is (d)</a:t>
            </a:r>
          </a:p>
        </p:txBody>
      </p:sp>
      <p:sp>
        <p:nvSpPr>
          <p:cNvPr id="20494" name="TextBox 2"/>
          <p:cNvSpPr txBox="1">
            <a:spLocks noChangeArrowheads="1"/>
          </p:cNvSpPr>
          <p:nvPr/>
        </p:nvSpPr>
        <p:spPr bwMode="auto">
          <a:xfrm>
            <a:off x="2503714" y="1959429"/>
            <a:ext cx="699742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Procedure:</a:t>
            </a:r>
            <a:r>
              <a:rPr lang="en-US" altLang="en-US" sz="2143"/>
              <a:t> Set up equation with all symbols involved and solve for i</a:t>
            </a:r>
          </a:p>
        </p:txBody>
      </p:sp>
    </p:spTree>
    <p:extLst>
      <p:ext uri="{BB962C8B-B14F-4D97-AF65-F5344CB8AC3E}">
        <p14:creationId xmlns:p14="http://schemas.microsoft.com/office/powerpoint/2010/main" val="34810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831" y="81643"/>
            <a:ext cx="7494134" cy="97971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Unknown Recovery Period n</a:t>
            </a:r>
            <a:endParaRPr lang="en-US" dirty="0"/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1859076" y="1143000"/>
            <a:ext cx="8082643" cy="1143000"/>
            <a:chOff x="240" y="995"/>
            <a:chExt cx="5328" cy="493"/>
          </a:xfrm>
        </p:grpSpPr>
        <p:sp>
          <p:nvSpPr>
            <p:cNvPr id="21521" name="Rectangle 4"/>
            <p:cNvSpPr>
              <a:spLocks noChangeArrowheads="1"/>
            </p:cNvSpPr>
            <p:nvPr/>
          </p:nvSpPr>
          <p:spPr bwMode="auto">
            <a:xfrm>
              <a:off x="240" y="1056"/>
              <a:ext cx="5328" cy="432"/>
            </a:xfrm>
            <a:prstGeom prst="rect">
              <a:avLst/>
            </a:prstGeom>
            <a:solidFill>
              <a:srgbClr val="0066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 sz="2571"/>
            </a:p>
          </p:txBody>
        </p:sp>
        <p:sp>
          <p:nvSpPr>
            <p:cNvPr id="21522" name="Text Box 5"/>
            <p:cNvSpPr txBox="1">
              <a:spLocks noChangeArrowheads="1"/>
            </p:cNvSpPr>
            <p:nvPr/>
          </p:nvSpPr>
          <p:spPr bwMode="auto">
            <a:xfrm>
              <a:off x="949" y="995"/>
              <a:ext cx="383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1929" b="1">
                  <a:solidFill>
                    <a:srgbClr val="FFFF99"/>
                  </a:solidFill>
                </a:rPr>
                <a:t>Unknown recovery period  problems involve solving for n, </a:t>
              </a:r>
            </a:p>
            <a:p>
              <a:pPr algn="ctr"/>
              <a:r>
                <a:rPr lang="en-US" altLang="en-US" sz="1929" b="1">
                  <a:solidFill>
                    <a:srgbClr val="FFFF99"/>
                  </a:solidFill>
                </a:rPr>
                <a:t>given i and 2 other values (P, F, or A)</a:t>
              </a:r>
            </a:p>
          </p:txBody>
        </p:sp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32214" y="1877786"/>
            <a:ext cx="80826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 i="1">
                <a:solidFill>
                  <a:srgbClr val="FFFFFF"/>
                </a:solidFill>
              </a:rPr>
              <a:t>(Like interest rate problems, they usually require a trial &amp; error solution or interpolation in interest tables)</a:t>
            </a:r>
          </a:p>
        </p:txBody>
      </p:sp>
      <p:sp>
        <p:nvSpPr>
          <p:cNvPr id="21511" name="TextBox 12"/>
          <p:cNvSpPr txBox="1">
            <a:spLocks noChangeArrowheads="1"/>
          </p:cNvSpPr>
          <p:nvPr/>
        </p:nvSpPr>
        <p:spPr bwMode="auto">
          <a:xfrm>
            <a:off x="2585357" y="2204358"/>
            <a:ext cx="707277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Procedure:</a:t>
            </a:r>
            <a:r>
              <a:rPr lang="en-US" altLang="en-US" sz="2143"/>
              <a:t> Set up equation with all symbols involved and solve for n</a:t>
            </a:r>
          </a:p>
        </p:txBody>
      </p:sp>
      <p:grpSp>
        <p:nvGrpSpPr>
          <p:cNvPr id="21512" name="Group 13"/>
          <p:cNvGrpSpPr>
            <a:grpSpLocks/>
          </p:cNvGrpSpPr>
          <p:nvPr/>
        </p:nvGrpSpPr>
        <p:grpSpPr bwMode="auto">
          <a:xfrm>
            <a:off x="2151630" y="2697615"/>
            <a:ext cx="7793491" cy="1630067"/>
            <a:chOff x="419" y="1772"/>
            <a:chExt cx="4742" cy="919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9" y="1772"/>
              <a:ext cx="4742" cy="91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484" y="1816"/>
              <a:ext cx="4557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/>
                <a:t> </a:t>
              </a:r>
              <a:r>
                <a:rPr lang="en-US" altLang="en-US" sz="1929"/>
                <a:t>A contractor purchased equipment for $60,000 that provided income of $8,000 </a:t>
              </a:r>
            </a:p>
            <a:p>
              <a:r>
                <a:rPr lang="en-US" altLang="en-US" sz="1929"/>
                <a:t>per year. At an interest rate of 10% per year, the length of time required to recover</a:t>
              </a:r>
            </a:p>
            <a:p>
              <a:r>
                <a:rPr lang="en-US" altLang="en-US" sz="1929"/>
                <a:t>the investment was closest to:</a:t>
              </a:r>
            </a:p>
            <a:p>
              <a:endParaRPr lang="en-US" altLang="en-US" sz="857"/>
            </a:p>
            <a:p>
              <a:r>
                <a:rPr lang="en-US" altLang="en-US" sz="1929"/>
                <a:t>        </a:t>
              </a:r>
              <a:r>
                <a:rPr lang="en-US" altLang="en-US" sz="1929" b="1">
                  <a:solidFill>
                    <a:srgbClr val="7030A0"/>
                  </a:solidFill>
                </a:rPr>
                <a:t>(a) 10 years        (b) 12 years         (c) 15 years       (d) 18 years     </a:t>
              </a:r>
            </a:p>
          </p:txBody>
        </p:sp>
      </p:grp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3724955" y="4418920"/>
            <a:ext cx="4058162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  Can use either the P/A or A/P factor. Using A/P: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2684010" y="4418920"/>
            <a:ext cx="96532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4459742" y="4781211"/>
            <a:ext cx="239616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 60,000(A/P,10%,n) = 8,000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5061857" y="5143501"/>
            <a:ext cx="1993816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(A/P,10%,n) = 0.13333</a:t>
            </a: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2255384" y="5561920"/>
            <a:ext cx="604825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From A/P column in i = 10% interest tables, n is between 14 and 15 years</a:t>
            </a:r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8308863" y="5561920"/>
            <a:ext cx="1308371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>
                <a:solidFill>
                  <a:srgbClr val="FF0000"/>
                </a:solidFill>
              </a:rPr>
              <a:t>Answer is (c)</a:t>
            </a:r>
          </a:p>
        </p:txBody>
      </p:sp>
    </p:spTree>
    <p:extLst>
      <p:ext uri="{BB962C8B-B14F-4D97-AF65-F5344CB8AC3E}">
        <p14:creationId xmlns:p14="http://schemas.microsoft.com/office/powerpoint/2010/main" val="10507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33" y="244929"/>
            <a:ext cx="7494134" cy="6531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286" dirty="0"/>
              <a:t>Summary of Important Points</a:t>
            </a:r>
          </a:p>
        </p:txBody>
      </p:sp>
      <p:sp>
        <p:nvSpPr>
          <p:cNvPr id="22533" name="4-Point Star 7"/>
          <p:cNvSpPr>
            <a:spLocks noChangeArrowheads="1"/>
          </p:cNvSpPr>
          <p:nvPr/>
        </p:nvSpPr>
        <p:spPr bwMode="auto">
          <a:xfrm>
            <a:off x="2073389" y="1239952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4" name="4-Point Star 8"/>
          <p:cNvSpPr>
            <a:spLocks noChangeArrowheads="1"/>
          </p:cNvSpPr>
          <p:nvPr/>
        </p:nvSpPr>
        <p:spPr bwMode="auto">
          <a:xfrm>
            <a:off x="2068286" y="1802947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5" name="4-Point Star 9"/>
          <p:cNvSpPr>
            <a:spLocks noChangeArrowheads="1"/>
          </p:cNvSpPr>
          <p:nvPr/>
        </p:nvSpPr>
        <p:spPr bwMode="auto">
          <a:xfrm>
            <a:off x="2068286" y="2413568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6" name="4-Point Star 10"/>
          <p:cNvSpPr>
            <a:spLocks noChangeArrowheads="1"/>
          </p:cNvSpPr>
          <p:nvPr/>
        </p:nvSpPr>
        <p:spPr bwMode="auto">
          <a:xfrm>
            <a:off x="2073389" y="3003777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7" name="4-Point Star 11"/>
          <p:cNvSpPr>
            <a:spLocks noChangeArrowheads="1"/>
          </p:cNvSpPr>
          <p:nvPr/>
        </p:nvSpPr>
        <p:spPr bwMode="auto">
          <a:xfrm>
            <a:off x="2052978" y="3575277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8" name="4-Point Star 12"/>
          <p:cNvSpPr>
            <a:spLocks noChangeArrowheads="1"/>
          </p:cNvSpPr>
          <p:nvPr/>
        </p:nvSpPr>
        <p:spPr bwMode="auto">
          <a:xfrm>
            <a:off x="2073389" y="4146777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39" name="TextBox 13"/>
          <p:cNvSpPr txBox="1">
            <a:spLocks noChangeArrowheads="1"/>
          </p:cNvSpPr>
          <p:nvPr/>
        </p:nvSpPr>
        <p:spPr bwMode="auto">
          <a:xfrm>
            <a:off x="2590461" y="1188925"/>
            <a:ext cx="555626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In P/A and A/P factors, P is </a:t>
            </a:r>
            <a:r>
              <a:rPr lang="en-US" altLang="en-US" sz="2143" i="1">
                <a:solidFill>
                  <a:srgbClr val="FF0000"/>
                </a:solidFill>
              </a:rPr>
              <a:t>one period ahead </a:t>
            </a:r>
            <a:r>
              <a:rPr lang="en-US" altLang="en-US" sz="2143"/>
              <a:t>of first A</a:t>
            </a:r>
          </a:p>
        </p:txBody>
      </p: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2590461" y="1751920"/>
            <a:ext cx="529914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In F/A and A/F factors, F is in </a:t>
            </a:r>
            <a:r>
              <a:rPr lang="en-US" altLang="en-US" sz="2143" i="1">
                <a:solidFill>
                  <a:srgbClr val="FF0000"/>
                </a:solidFill>
              </a:rPr>
              <a:t>same</a:t>
            </a:r>
            <a:r>
              <a:rPr lang="en-US" altLang="en-US" sz="2143"/>
              <a:t> </a:t>
            </a:r>
            <a:r>
              <a:rPr lang="en-US" altLang="en-US" sz="2143" i="1">
                <a:solidFill>
                  <a:srgbClr val="FF0000"/>
                </a:solidFill>
              </a:rPr>
              <a:t>period </a:t>
            </a:r>
            <a:r>
              <a:rPr lang="en-US" altLang="en-US" sz="2143" i="1"/>
              <a:t>as last </a:t>
            </a:r>
            <a:r>
              <a:rPr lang="en-US" altLang="en-US" sz="2143"/>
              <a:t>A</a:t>
            </a:r>
          </a:p>
        </p:txBody>
      </p:sp>
      <p:sp>
        <p:nvSpPr>
          <p:cNvPr id="22541" name="TextBox 15"/>
          <p:cNvSpPr txBox="1">
            <a:spLocks noChangeArrowheads="1"/>
          </p:cNvSpPr>
          <p:nvPr/>
        </p:nvSpPr>
        <p:spPr bwMode="auto">
          <a:xfrm>
            <a:off x="2590461" y="2362541"/>
            <a:ext cx="7708264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To find untabulated factor values, best way is to use </a:t>
            </a:r>
            <a:r>
              <a:rPr lang="en-US" altLang="en-US" sz="2143" i="1">
                <a:solidFill>
                  <a:srgbClr val="FF0000"/>
                </a:solidFill>
              </a:rPr>
              <a:t>formula or spreadsheet</a:t>
            </a:r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2614273" y="2945947"/>
            <a:ext cx="685957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For arithmetic gradients, gradient G starts between </a:t>
            </a:r>
            <a:r>
              <a:rPr lang="en-US" altLang="en-US" sz="2143" i="1">
                <a:solidFill>
                  <a:srgbClr val="FF0000"/>
                </a:solidFill>
              </a:rPr>
              <a:t>periods 1 and 2</a:t>
            </a:r>
          </a:p>
        </p:txBody>
      </p:sp>
      <p:sp>
        <p:nvSpPr>
          <p:cNvPr id="22543" name="TextBox 17"/>
          <p:cNvSpPr txBox="1">
            <a:spLocks noChangeArrowheads="1"/>
          </p:cNvSpPr>
          <p:nvPr/>
        </p:nvSpPr>
        <p:spPr bwMode="auto">
          <a:xfrm>
            <a:off x="2615974" y="3519148"/>
            <a:ext cx="788874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Arithmetic gradients have 2 parts, </a:t>
            </a:r>
            <a:r>
              <a:rPr lang="en-US" altLang="en-US" sz="2143" i="1">
                <a:solidFill>
                  <a:srgbClr val="FF0000"/>
                </a:solidFill>
              </a:rPr>
              <a:t>base amount </a:t>
            </a:r>
            <a:r>
              <a:rPr lang="en-US" altLang="en-US" sz="2143"/>
              <a:t>(year 1) and </a:t>
            </a:r>
            <a:r>
              <a:rPr lang="en-US" altLang="en-US" sz="2143" i="1">
                <a:solidFill>
                  <a:srgbClr val="FF0000"/>
                </a:solidFill>
              </a:rPr>
              <a:t>gradient amount</a:t>
            </a:r>
          </a:p>
        </p:txBody>
      </p:sp>
      <p:sp>
        <p:nvSpPr>
          <p:cNvPr id="22544" name="TextBox 18"/>
          <p:cNvSpPr txBox="1">
            <a:spLocks noChangeArrowheads="1"/>
          </p:cNvSpPr>
          <p:nvPr/>
        </p:nvSpPr>
        <p:spPr bwMode="auto">
          <a:xfrm>
            <a:off x="2615974" y="4095751"/>
            <a:ext cx="647324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For geometric gradients, gradient g starts been </a:t>
            </a:r>
            <a:r>
              <a:rPr lang="en-US" altLang="en-US" sz="2143" i="1">
                <a:solidFill>
                  <a:srgbClr val="FF0000"/>
                </a:solidFill>
              </a:rPr>
              <a:t>periods 1 and 2</a:t>
            </a:r>
          </a:p>
        </p:txBody>
      </p:sp>
      <p:sp>
        <p:nvSpPr>
          <p:cNvPr id="22545" name="4-Point Star 19"/>
          <p:cNvSpPr>
            <a:spLocks noChangeArrowheads="1"/>
          </p:cNvSpPr>
          <p:nvPr/>
        </p:nvSpPr>
        <p:spPr bwMode="auto">
          <a:xfrm>
            <a:off x="2073389" y="4687661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46" name="TextBox 20"/>
          <p:cNvSpPr txBox="1">
            <a:spLocks noChangeArrowheads="1"/>
          </p:cNvSpPr>
          <p:nvPr/>
        </p:nvSpPr>
        <p:spPr bwMode="auto">
          <a:xfrm>
            <a:off x="2615974" y="4636635"/>
            <a:ext cx="560647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In geometric gradient formula, A</a:t>
            </a:r>
            <a:r>
              <a:rPr lang="en-US" altLang="en-US" sz="2143" baseline="-25000"/>
              <a:t>1</a:t>
            </a:r>
            <a:r>
              <a:rPr lang="en-US" altLang="en-US" sz="2143"/>
              <a:t> is amount in </a:t>
            </a:r>
            <a:r>
              <a:rPr lang="en-US" altLang="en-US" sz="2143" i="1">
                <a:solidFill>
                  <a:srgbClr val="FF0000"/>
                </a:solidFill>
              </a:rPr>
              <a:t>period 1</a:t>
            </a:r>
          </a:p>
        </p:txBody>
      </p:sp>
      <p:sp>
        <p:nvSpPr>
          <p:cNvPr id="22547" name="4-Point Star 21"/>
          <p:cNvSpPr>
            <a:spLocks noChangeArrowheads="1"/>
          </p:cNvSpPr>
          <p:nvPr/>
        </p:nvSpPr>
        <p:spPr bwMode="auto">
          <a:xfrm>
            <a:off x="2078491" y="5216639"/>
            <a:ext cx="326571" cy="326571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22548" name="TextBox 22"/>
          <p:cNvSpPr txBox="1">
            <a:spLocks noChangeArrowheads="1"/>
          </p:cNvSpPr>
          <p:nvPr/>
        </p:nvSpPr>
        <p:spPr bwMode="auto">
          <a:xfrm>
            <a:off x="2629581" y="5165613"/>
            <a:ext cx="779482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To find unknown i or n, </a:t>
            </a:r>
            <a:r>
              <a:rPr lang="en-US" altLang="en-US" sz="2143" i="1">
                <a:solidFill>
                  <a:srgbClr val="FF0000"/>
                </a:solidFill>
              </a:rPr>
              <a:t>set up equation involving all terms </a:t>
            </a:r>
            <a:r>
              <a:rPr lang="en-US" altLang="en-US" sz="2143"/>
              <a:t>and solve for i or n</a:t>
            </a:r>
            <a:endParaRPr lang="en-US" altLang="en-US" sz="15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Shifted Series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86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8164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Shifted Uniform Series</a:t>
            </a:r>
          </a:p>
        </p:txBody>
      </p:sp>
      <p:sp>
        <p:nvSpPr>
          <p:cNvPr id="4101" name="Text Box 22"/>
          <p:cNvSpPr txBox="1">
            <a:spLocks noChangeArrowheads="1"/>
          </p:cNvSpPr>
          <p:nvPr/>
        </p:nvSpPr>
        <p:spPr bwMode="auto">
          <a:xfrm>
            <a:off x="2177143" y="1061357"/>
            <a:ext cx="783771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A shifted uniform series starts at a time </a:t>
            </a:r>
            <a:r>
              <a:rPr lang="en-US" altLang="en-US" sz="2571" b="1" i="1">
                <a:solidFill>
                  <a:srgbClr val="FF3300"/>
                </a:solidFill>
              </a:rPr>
              <a:t>other than period 1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013857" y="2530929"/>
            <a:ext cx="5878286" cy="2286000"/>
            <a:chOff x="267" y="1304"/>
            <a:chExt cx="2256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67" y="1304"/>
              <a:ext cx="225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480" y="1872"/>
              <a:ext cx="197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208" y="1872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2256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800" y="1859"/>
              <a:ext cx="0" cy="384"/>
            </a:xfrm>
            <a:prstGeom prst="line">
              <a:avLst/>
            </a:prstGeom>
            <a:grp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1584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486" y="1952"/>
              <a:ext cx="143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0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831" y="1952"/>
              <a:ext cx="108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1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1190" y="1944"/>
              <a:ext cx="119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2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1526" y="1944"/>
              <a:ext cx="119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3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839" y="1939"/>
              <a:ext cx="119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4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178" y="1952"/>
              <a:ext cx="119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5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238" y="1350"/>
              <a:ext cx="476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A = Given</a:t>
              </a: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43" y="2276"/>
              <a:ext cx="285" cy="2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>
                  <a:solidFill>
                    <a:srgbClr val="FF0000"/>
                  </a:solidFill>
                </a:rPr>
                <a:t>P</a:t>
              </a:r>
              <a:r>
                <a:rPr lang="en-US" sz="1929" baseline="-25000" dirty="0">
                  <a:solidFill>
                    <a:srgbClr val="FF0000"/>
                  </a:solidFill>
                </a:rPr>
                <a:t>A</a:t>
              </a:r>
              <a:r>
                <a:rPr lang="en-US" sz="1929" dirty="0">
                  <a:solidFill>
                    <a:srgbClr val="FF0000"/>
                  </a:solidFill>
                </a:rPr>
                <a:t> = ?</a:t>
              </a:r>
            </a:p>
          </p:txBody>
        </p:sp>
      </p:grpSp>
      <p:cxnSp>
        <p:nvCxnSpPr>
          <p:cNvPr id="4103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3320143" y="3429000"/>
            <a:ext cx="1632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Straight Connector 53"/>
          <p:cNvCxnSpPr>
            <a:cxnSpLocks noChangeShapeType="1"/>
          </p:cNvCxnSpPr>
          <p:nvPr/>
        </p:nvCxnSpPr>
        <p:spPr bwMode="auto">
          <a:xfrm rot="16200000" flipH="1">
            <a:off x="5883389" y="1711098"/>
            <a:ext cx="0" cy="262617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TextBox 54"/>
          <p:cNvSpPr txBox="1">
            <a:spLocks noChangeArrowheads="1"/>
          </p:cNvSpPr>
          <p:nvPr/>
        </p:nvSpPr>
        <p:spPr bwMode="auto">
          <a:xfrm>
            <a:off x="2503715" y="1632857"/>
            <a:ext cx="762740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The cash flow diagram below is an example of a shifted series</a:t>
            </a:r>
          </a:p>
          <a:p>
            <a:r>
              <a:rPr lang="en-US" altLang="en-US" sz="1929">
                <a:solidFill>
                  <a:srgbClr val="3333CC"/>
                </a:solidFill>
              </a:rPr>
              <a:t>                                            Series starts in period 2, not period 1</a:t>
            </a:r>
          </a:p>
        </p:txBody>
      </p:sp>
      <p:sp>
        <p:nvSpPr>
          <p:cNvPr id="4106" name="TextBox 55"/>
          <p:cNvSpPr txBox="1">
            <a:spLocks noChangeArrowheads="1"/>
          </p:cNvSpPr>
          <p:nvPr/>
        </p:nvSpPr>
        <p:spPr bwMode="auto">
          <a:xfrm>
            <a:off x="7973786" y="2530929"/>
            <a:ext cx="2325121" cy="207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571" b="1"/>
              <a:t>Shifted series usually </a:t>
            </a:r>
          </a:p>
          <a:p>
            <a:pPr algn="ctr"/>
            <a:r>
              <a:rPr lang="en-US" altLang="en-US" sz="2571" b="1"/>
              <a:t>require the use of </a:t>
            </a:r>
          </a:p>
          <a:p>
            <a:pPr algn="ctr"/>
            <a:r>
              <a:rPr lang="en-US" altLang="en-US" sz="2571" b="1" i="1">
                <a:solidFill>
                  <a:srgbClr val="FF0000"/>
                </a:solidFill>
              </a:rPr>
              <a:t>multiple factors</a:t>
            </a:r>
          </a:p>
        </p:txBody>
      </p:sp>
      <p:sp>
        <p:nvSpPr>
          <p:cNvPr id="4107" name="TextBox 56"/>
          <p:cNvSpPr txBox="1">
            <a:spLocks noChangeArrowheads="1"/>
          </p:cNvSpPr>
          <p:nvPr/>
        </p:nvSpPr>
        <p:spPr bwMode="auto">
          <a:xfrm>
            <a:off x="1850572" y="4954457"/>
            <a:ext cx="8409214" cy="160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 dirty="0">
                <a:solidFill>
                  <a:srgbClr val="3333CC"/>
                </a:solidFill>
                <a:latin typeface="Albertus Extra Bold (W1)"/>
              </a:rPr>
              <a:t>Remember: </a:t>
            </a:r>
            <a:r>
              <a:rPr lang="en-US" altLang="en-US" sz="2143" b="1" dirty="0"/>
              <a:t>When using P/A or A/P factor, P</a:t>
            </a:r>
            <a:r>
              <a:rPr lang="en-US" altLang="en-US" sz="2143" b="1" baseline="-25000" dirty="0"/>
              <a:t>A</a:t>
            </a:r>
            <a:r>
              <a:rPr lang="en-US" altLang="en-US" sz="2143" b="1" dirty="0"/>
              <a:t> is always </a:t>
            </a:r>
            <a:r>
              <a:rPr lang="en-US" altLang="en-US" sz="2143" b="1" i="1" dirty="0">
                <a:solidFill>
                  <a:srgbClr val="FF3300"/>
                </a:solidFill>
              </a:rPr>
              <a:t>one year ahead</a:t>
            </a:r>
            <a:r>
              <a:rPr lang="en-US" altLang="en-US" sz="2143" b="1" dirty="0"/>
              <a:t> </a:t>
            </a:r>
          </a:p>
          <a:p>
            <a:r>
              <a:rPr lang="en-US" altLang="en-US" sz="2143" b="1" dirty="0"/>
              <a:t>		of first A  </a:t>
            </a:r>
            <a:endParaRPr lang="en-US" altLang="en-US" sz="857" b="1" dirty="0"/>
          </a:p>
          <a:p>
            <a:endParaRPr lang="en-US" altLang="en-US" sz="857" b="1" dirty="0"/>
          </a:p>
          <a:p>
            <a:r>
              <a:rPr lang="en-US" altLang="en-US" sz="857" b="1" dirty="0"/>
              <a:t>	                      </a:t>
            </a:r>
            <a:r>
              <a:rPr lang="en-US" altLang="en-US" sz="2143" b="1" dirty="0"/>
              <a:t>When using F/A or A/F factor, F</a:t>
            </a:r>
            <a:r>
              <a:rPr lang="en-US" altLang="en-US" sz="2143" b="1" baseline="-25000" dirty="0"/>
              <a:t>A</a:t>
            </a:r>
            <a:r>
              <a:rPr lang="en-US" altLang="en-US" sz="2143" b="1" dirty="0"/>
              <a:t> is in </a:t>
            </a:r>
            <a:r>
              <a:rPr lang="en-US" altLang="en-US" sz="2143" b="1" i="1" dirty="0">
                <a:solidFill>
                  <a:srgbClr val="FF0000"/>
                </a:solidFill>
              </a:rPr>
              <a:t>same</a:t>
            </a:r>
            <a:r>
              <a:rPr lang="en-US" altLang="en-US" sz="2143" b="1" dirty="0"/>
              <a:t> </a:t>
            </a:r>
            <a:r>
              <a:rPr lang="en-US" altLang="en-US" sz="2143" b="1" i="1" dirty="0">
                <a:solidFill>
                  <a:srgbClr val="FF3300"/>
                </a:solidFill>
              </a:rPr>
              <a:t>year </a:t>
            </a:r>
            <a:r>
              <a:rPr lang="en-US" altLang="en-US" sz="2143" b="1" i="1" dirty="0"/>
              <a:t>as last A</a:t>
            </a:r>
            <a:r>
              <a:rPr lang="en-US" altLang="en-US" sz="2143" dirty="0"/>
              <a:t> </a:t>
            </a:r>
          </a:p>
          <a:p>
            <a:endParaRPr lang="en-US" altLang="en-US" sz="2571" dirty="0"/>
          </a:p>
        </p:txBody>
      </p:sp>
      <p:cxnSp>
        <p:nvCxnSpPr>
          <p:cNvPr id="4108" name="Straight Connector 58"/>
          <p:cNvCxnSpPr>
            <a:cxnSpLocks noChangeShapeType="1"/>
          </p:cNvCxnSpPr>
          <p:nvPr/>
        </p:nvCxnSpPr>
        <p:spPr bwMode="auto">
          <a:xfrm rot="5400000" flipH="1" flipV="1">
            <a:off x="2667000" y="3429000"/>
            <a:ext cx="1632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Line 10"/>
          <p:cNvSpPr>
            <a:spLocks noChangeShapeType="1"/>
          </p:cNvSpPr>
          <p:nvPr/>
        </p:nvSpPr>
        <p:spPr bwMode="auto">
          <a:xfrm flipV="1">
            <a:off x="7320643" y="2612572"/>
            <a:ext cx="0" cy="898071"/>
          </a:xfrm>
          <a:prstGeom prst="line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4110" name="Text Box 41"/>
          <p:cNvSpPr txBox="1">
            <a:spLocks noChangeArrowheads="1"/>
          </p:cNvSpPr>
          <p:nvPr/>
        </p:nvSpPr>
        <p:spPr bwMode="auto">
          <a:xfrm>
            <a:off x="6422571" y="2530929"/>
            <a:ext cx="905376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>
                <a:solidFill>
                  <a:srgbClr val="FF0000"/>
                </a:solidFill>
              </a:rPr>
              <a:t>F</a:t>
            </a:r>
            <a:r>
              <a:rPr lang="en-US" altLang="en-US" sz="2571" baseline="-25000">
                <a:solidFill>
                  <a:srgbClr val="FF0000"/>
                </a:solidFill>
              </a:rPr>
              <a:t>A</a:t>
            </a:r>
            <a:r>
              <a:rPr lang="en-US" altLang="en-US" sz="2571">
                <a:solidFill>
                  <a:srgbClr val="FF0000"/>
                </a:solidFill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31845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286" y="30617"/>
            <a:ext cx="8817429" cy="622527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Example Using P/A Factor: Shifted Uniform Series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2258786" y="816429"/>
            <a:ext cx="7674429" cy="979714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929" dirty="0"/>
          </a:p>
        </p:txBody>
      </p:sp>
      <p:grpSp>
        <p:nvGrpSpPr>
          <p:cNvPr id="5126" name="Group 48"/>
          <p:cNvGrpSpPr>
            <a:grpSpLocks/>
          </p:cNvGrpSpPr>
          <p:nvPr/>
        </p:nvGrpSpPr>
        <p:grpSpPr bwMode="auto">
          <a:xfrm>
            <a:off x="3973286" y="2122715"/>
            <a:ext cx="5306786" cy="2707822"/>
            <a:chOff x="1680" y="1632"/>
            <a:chExt cx="3120" cy="1592"/>
          </a:xfrm>
        </p:grpSpPr>
        <p:sp>
          <p:nvSpPr>
            <p:cNvPr id="5146" name="Text Box 29"/>
            <p:cNvSpPr txBox="1">
              <a:spLocks noChangeArrowheads="1"/>
            </p:cNvSpPr>
            <p:nvPr/>
          </p:nvSpPr>
          <p:spPr bwMode="auto">
            <a:xfrm>
              <a:off x="1680" y="1632"/>
              <a:ext cx="6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>
                  <a:solidFill>
                    <a:schemeClr val="accent2"/>
                  </a:solidFill>
                </a:rPr>
                <a:t>P</a:t>
              </a:r>
              <a:r>
                <a:rPr lang="en-US" altLang="en-US" sz="2143" baseline="-25000">
                  <a:solidFill>
                    <a:schemeClr val="accent2"/>
                  </a:solidFill>
                </a:rPr>
                <a:t>0 </a:t>
              </a:r>
              <a:r>
                <a:rPr lang="en-US" altLang="en-US" sz="2143">
                  <a:solidFill>
                    <a:schemeClr val="accent2"/>
                  </a:solidFill>
                </a:rPr>
                <a:t>= ?</a:t>
              </a:r>
            </a:p>
          </p:txBody>
        </p:sp>
        <p:sp>
          <p:nvSpPr>
            <p:cNvPr id="5147" name="Text Box 12"/>
            <p:cNvSpPr txBox="1">
              <a:spLocks noChangeArrowheads="1"/>
            </p:cNvSpPr>
            <p:nvPr/>
          </p:nvSpPr>
          <p:spPr bwMode="auto">
            <a:xfrm>
              <a:off x="3456" y="2976"/>
              <a:ext cx="8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>
                  <a:solidFill>
                    <a:schemeClr val="accent2"/>
                  </a:solidFill>
                </a:rPr>
                <a:t>A = $10,000</a:t>
              </a:r>
            </a:p>
          </p:txBody>
        </p:sp>
        <p:sp>
          <p:nvSpPr>
            <p:cNvPr id="5148" name="Line 9"/>
            <p:cNvSpPr>
              <a:spLocks noChangeShapeType="1"/>
            </p:cNvSpPr>
            <p:nvPr/>
          </p:nvSpPr>
          <p:spPr bwMode="auto">
            <a:xfrm>
              <a:off x="3600" y="2521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49" name="Line 10"/>
            <p:cNvSpPr>
              <a:spLocks noChangeShapeType="1"/>
            </p:cNvSpPr>
            <p:nvPr/>
          </p:nvSpPr>
          <p:spPr bwMode="auto">
            <a:xfrm>
              <a:off x="3936" y="2521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0" name="Line 11"/>
            <p:cNvSpPr>
              <a:spLocks noChangeShapeType="1"/>
            </p:cNvSpPr>
            <p:nvPr/>
          </p:nvSpPr>
          <p:spPr bwMode="auto">
            <a:xfrm flipV="1">
              <a:off x="1920" y="1849"/>
              <a:ext cx="0" cy="662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1" name="Line 15"/>
            <p:cNvSpPr>
              <a:spLocks noChangeShapeType="1"/>
            </p:cNvSpPr>
            <p:nvPr/>
          </p:nvSpPr>
          <p:spPr bwMode="auto">
            <a:xfrm>
              <a:off x="2592" y="2521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2" name="Line 16"/>
            <p:cNvSpPr>
              <a:spLocks noChangeShapeType="1"/>
            </p:cNvSpPr>
            <p:nvPr/>
          </p:nvSpPr>
          <p:spPr bwMode="auto">
            <a:xfrm>
              <a:off x="2928" y="2521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3" name="Line 19"/>
            <p:cNvSpPr>
              <a:spLocks noChangeShapeType="1"/>
            </p:cNvSpPr>
            <p:nvPr/>
          </p:nvSpPr>
          <p:spPr bwMode="auto">
            <a:xfrm>
              <a:off x="3264" y="2521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4" name="Text Box 21"/>
            <p:cNvSpPr txBox="1">
              <a:spLocks noChangeArrowheads="1"/>
            </p:cNvSpPr>
            <p:nvPr/>
          </p:nvSpPr>
          <p:spPr bwMode="auto">
            <a:xfrm>
              <a:off x="1680" y="2352"/>
              <a:ext cx="243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>
                  <a:solidFill>
                    <a:schemeClr val="bg1"/>
                  </a:solidFill>
                </a:rPr>
                <a:t>     </a:t>
              </a:r>
              <a:r>
                <a:rPr lang="en-US" altLang="en-US" sz="1500">
                  <a:solidFill>
                    <a:schemeClr val="accent2"/>
                  </a:solidFill>
                </a:rPr>
                <a:t>0        1              2             3          4            5          6</a:t>
              </a:r>
              <a:r>
                <a:rPr lang="en-US" altLang="en-US" sz="1500">
                  <a:solidFill>
                    <a:schemeClr val="accent1"/>
                  </a:solidFill>
                </a:rPr>
                <a:t>     </a:t>
              </a:r>
            </a:p>
          </p:txBody>
        </p:sp>
        <p:sp>
          <p:nvSpPr>
            <p:cNvPr id="5155" name="Line 25"/>
            <p:cNvSpPr>
              <a:spLocks noChangeShapeType="1"/>
            </p:cNvSpPr>
            <p:nvPr/>
          </p:nvSpPr>
          <p:spPr bwMode="auto">
            <a:xfrm>
              <a:off x="3888" y="25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6" name="Line 27"/>
            <p:cNvSpPr>
              <a:spLocks noChangeShapeType="1"/>
            </p:cNvSpPr>
            <p:nvPr/>
          </p:nvSpPr>
          <p:spPr bwMode="auto">
            <a:xfrm flipV="1">
              <a:off x="1920" y="2496"/>
              <a:ext cx="2880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5157" name="Text Box 31"/>
            <p:cNvSpPr txBox="1">
              <a:spLocks noChangeArrowheads="1"/>
            </p:cNvSpPr>
            <p:nvPr/>
          </p:nvSpPr>
          <p:spPr bwMode="auto">
            <a:xfrm>
              <a:off x="2976" y="1920"/>
              <a:ext cx="5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>
                  <a:solidFill>
                    <a:schemeClr val="accent2"/>
                  </a:solidFill>
                </a:rPr>
                <a:t>i = 10%</a:t>
              </a:r>
            </a:p>
          </p:txBody>
        </p:sp>
      </p:grpSp>
      <p:grpSp>
        <p:nvGrpSpPr>
          <p:cNvPr id="5127" name="Group 47"/>
          <p:cNvGrpSpPr>
            <a:grpSpLocks/>
          </p:cNvGrpSpPr>
          <p:nvPr/>
        </p:nvGrpSpPr>
        <p:grpSpPr bwMode="auto">
          <a:xfrm>
            <a:off x="2503714" y="898072"/>
            <a:ext cx="6800170" cy="830036"/>
            <a:chOff x="711" y="929"/>
            <a:chExt cx="3998" cy="488"/>
          </a:xfrm>
        </p:grpSpPr>
        <p:sp>
          <p:nvSpPr>
            <p:cNvPr id="5144" name="Text Box 30"/>
            <p:cNvSpPr txBox="1">
              <a:spLocks noChangeArrowheads="1"/>
            </p:cNvSpPr>
            <p:nvPr/>
          </p:nvSpPr>
          <p:spPr bwMode="auto">
            <a:xfrm>
              <a:off x="711" y="929"/>
              <a:ext cx="399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/>
                <a:t>The present worth of the cash flow shown below at i = 10% is:</a:t>
              </a:r>
            </a:p>
          </p:txBody>
        </p:sp>
        <p:sp>
          <p:nvSpPr>
            <p:cNvPr id="5145" name="Text Box 44"/>
            <p:cNvSpPr txBox="1">
              <a:spLocks noChangeArrowheads="1"/>
            </p:cNvSpPr>
            <p:nvPr/>
          </p:nvSpPr>
          <p:spPr bwMode="auto">
            <a:xfrm>
              <a:off x="855" y="1169"/>
              <a:ext cx="382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>
                  <a:solidFill>
                    <a:srgbClr val="7030A0"/>
                  </a:solidFill>
                </a:rPr>
                <a:t>(a) $25,304         (b) $29,562         (c) $34,462         (d) $37,908</a:t>
              </a:r>
            </a:p>
          </p:txBody>
        </p:sp>
      </p:grpSp>
      <p:cxnSp>
        <p:nvCxnSpPr>
          <p:cNvPr id="5128" name="Straight Connector 3"/>
          <p:cNvCxnSpPr>
            <a:cxnSpLocks noChangeShapeType="1"/>
            <a:stCxn id="5151" idx="1"/>
            <a:endCxn id="5149" idx="1"/>
          </p:cNvCxnSpPr>
          <p:nvPr/>
        </p:nvCxnSpPr>
        <p:spPr bwMode="auto">
          <a:xfrm rot="5400000" flipH="1" flipV="1">
            <a:off x="6667500" y="3167063"/>
            <a:ext cx="0" cy="2286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Text Box 33"/>
          <p:cNvSpPr txBox="1">
            <a:spLocks noChangeArrowheads="1"/>
          </p:cNvSpPr>
          <p:nvPr/>
        </p:nvSpPr>
        <p:spPr bwMode="auto">
          <a:xfrm>
            <a:off x="2013857" y="4735286"/>
            <a:ext cx="8245929" cy="4879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FF0000"/>
                </a:solidFill>
              </a:rPr>
              <a:t>Solution</a:t>
            </a:r>
            <a:r>
              <a:rPr lang="en-US" altLang="en-US" sz="2571">
                <a:solidFill>
                  <a:srgbClr val="FF0000"/>
                </a:solidFill>
              </a:rPr>
              <a:t>:</a:t>
            </a:r>
            <a:r>
              <a:rPr lang="en-US" altLang="en-US" sz="2571"/>
              <a:t>    </a:t>
            </a:r>
            <a:r>
              <a:rPr lang="en-US" altLang="en-US" sz="2143"/>
              <a:t>(1) Use P/A factor with n = 5 (for 5 arrows) to get P</a:t>
            </a:r>
            <a:r>
              <a:rPr lang="en-US" altLang="en-US" sz="2143" baseline="-25000"/>
              <a:t>1</a:t>
            </a:r>
            <a:r>
              <a:rPr lang="en-US" altLang="en-US" sz="2143"/>
              <a:t> </a:t>
            </a:r>
            <a:r>
              <a:rPr lang="en-US" altLang="en-US" sz="2143" b="1">
                <a:solidFill>
                  <a:srgbClr val="FF3300"/>
                </a:solidFill>
              </a:rPr>
              <a:t>in year 1</a:t>
            </a:r>
          </a:p>
        </p:txBody>
      </p:sp>
      <p:sp>
        <p:nvSpPr>
          <p:cNvPr id="5130" name="Text Box 34"/>
          <p:cNvSpPr txBox="1">
            <a:spLocks noChangeArrowheads="1"/>
          </p:cNvSpPr>
          <p:nvPr/>
        </p:nvSpPr>
        <p:spPr bwMode="auto">
          <a:xfrm>
            <a:off x="3483429" y="5225144"/>
            <a:ext cx="628569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(2) Use P/F factor with n = 1 to move P</a:t>
            </a:r>
            <a:r>
              <a:rPr lang="en-US" altLang="en-US" sz="2143" baseline="-25000"/>
              <a:t>1</a:t>
            </a:r>
            <a:r>
              <a:rPr lang="en-US" altLang="en-US" sz="2143"/>
              <a:t> back for P</a:t>
            </a:r>
            <a:r>
              <a:rPr lang="en-US" altLang="en-US" sz="2143" baseline="-25000"/>
              <a:t>0</a:t>
            </a:r>
            <a:r>
              <a:rPr lang="en-US" altLang="en-US" sz="2143"/>
              <a:t> </a:t>
            </a:r>
            <a:r>
              <a:rPr lang="en-US" altLang="en-US" sz="2143" b="1">
                <a:solidFill>
                  <a:srgbClr val="FF0000"/>
                </a:solidFill>
              </a:rPr>
              <a:t>in year 0</a:t>
            </a: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1687286" y="5642095"/>
            <a:ext cx="8654143" cy="7518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143" b="1" dirty="0"/>
              <a:t>  P</a:t>
            </a:r>
            <a:r>
              <a:rPr lang="en-US" sz="2143" b="1" baseline="-25000" dirty="0"/>
              <a:t>0 </a:t>
            </a:r>
            <a:r>
              <a:rPr lang="en-US" sz="2143" b="1" dirty="0"/>
              <a:t>= </a:t>
            </a:r>
            <a:r>
              <a:rPr lang="en-US" sz="2143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143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143" b="1" dirty="0"/>
              <a:t>(P/F,10%,1) = </a:t>
            </a:r>
            <a:r>
              <a:rPr lang="en-US" sz="2143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A(P/A,10%,5)(</a:t>
            </a:r>
            <a:r>
              <a:rPr lang="en-US" sz="2143" b="1" dirty="0"/>
              <a:t>P/F,10%,1) = </a:t>
            </a:r>
            <a:r>
              <a:rPr lang="en-US" sz="2143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10,000(3.7908)</a:t>
            </a:r>
            <a:r>
              <a:rPr lang="en-US" sz="2143" b="1" dirty="0"/>
              <a:t>(0.9091) = $34,462</a:t>
            </a:r>
          </a:p>
        </p:txBody>
      </p:sp>
      <p:sp>
        <p:nvSpPr>
          <p:cNvPr id="5133" name="TextBox 43"/>
          <p:cNvSpPr txBox="1">
            <a:spLocks noChangeArrowheads="1"/>
          </p:cNvSpPr>
          <p:nvPr/>
        </p:nvSpPr>
        <p:spPr bwMode="auto">
          <a:xfrm>
            <a:off x="4626428" y="3673929"/>
            <a:ext cx="367392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0                1         2          3         4           5</a:t>
            </a:r>
          </a:p>
        </p:txBody>
      </p:sp>
      <p:cxnSp>
        <p:nvCxnSpPr>
          <p:cNvPr id="5134" name="Straight Arrow Connector 50"/>
          <p:cNvCxnSpPr>
            <a:cxnSpLocks noChangeShapeType="1"/>
            <a:stCxn id="5142" idx="0"/>
            <a:endCxn id="5141" idx="3"/>
          </p:cNvCxnSpPr>
          <p:nvPr/>
        </p:nvCxnSpPr>
        <p:spPr bwMode="auto">
          <a:xfrm rot="5400000" flipH="1" flipV="1">
            <a:off x="6516121" y="3532754"/>
            <a:ext cx="864054" cy="1704295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Arrow Connector 53"/>
          <p:cNvCxnSpPr>
            <a:cxnSpLocks noChangeShapeType="1"/>
          </p:cNvCxnSpPr>
          <p:nvPr/>
        </p:nvCxnSpPr>
        <p:spPr bwMode="auto">
          <a:xfrm rot="5400000" flipH="1">
            <a:off x="4520124" y="3290377"/>
            <a:ext cx="707571" cy="5103"/>
          </a:xfrm>
          <a:prstGeom prst="straightConnector1">
            <a:avLst/>
          </a:prstGeom>
          <a:noFill/>
          <a:ln w="5715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 Box 29"/>
          <p:cNvSpPr txBox="1">
            <a:spLocks noChangeArrowheads="1"/>
          </p:cNvSpPr>
          <p:nvPr/>
        </p:nvSpPr>
        <p:spPr bwMode="auto">
          <a:xfrm>
            <a:off x="4463143" y="2530929"/>
            <a:ext cx="90657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>
                <a:solidFill>
                  <a:schemeClr val="accent2"/>
                </a:solidFill>
              </a:rPr>
              <a:t>P</a:t>
            </a:r>
            <a:r>
              <a:rPr lang="en-US" altLang="en-US" sz="2143" baseline="-25000">
                <a:solidFill>
                  <a:schemeClr val="accent2"/>
                </a:solidFill>
              </a:rPr>
              <a:t>1 </a:t>
            </a:r>
            <a:r>
              <a:rPr lang="en-US" altLang="en-US" sz="2143">
                <a:solidFill>
                  <a:schemeClr val="accent2"/>
                </a:solidFill>
              </a:rPr>
              <a:t>= ?</a:t>
            </a:r>
          </a:p>
        </p:txBody>
      </p:sp>
      <p:sp>
        <p:nvSpPr>
          <p:cNvPr id="5137" name="Oval 57"/>
          <p:cNvSpPr>
            <a:spLocks noChangeArrowheads="1"/>
          </p:cNvSpPr>
          <p:nvPr/>
        </p:nvSpPr>
        <p:spPr bwMode="auto">
          <a:xfrm>
            <a:off x="4544786" y="3429000"/>
            <a:ext cx="489857" cy="326571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cxnSp>
        <p:nvCxnSpPr>
          <p:cNvPr id="5138" name="Straight Arrow Connector 55"/>
          <p:cNvCxnSpPr>
            <a:cxnSpLocks noChangeShapeType="1"/>
            <a:stCxn id="5143" idx="1"/>
            <a:endCxn id="5137" idx="5"/>
          </p:cNvCxnSpPr>
          <p:nvPr/>
        </p:nvCxnSpPr>
        <p:spPr bwMode="auto">
          <a:xfrm rot="16200000" flipV="1">
            <a:off x="4584757" y="4086396"/>
            <a:ext cx="1658371" cy="901473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Box 49"/>
          <p:cNvSpPr txBox="1">
            <a:spLocks noChangeArrowheads="1"/>
          </p:cNvSpPr>
          <p:nvPr/>
        </p:nvSpPr>
        <p:spPr bwMode="auto">
          <a:xfrm>
            <a:off x="8300357" y="3184072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Actual year</a:t>
            </a:r>
          </a:p>
        </p:txBody>
      </p:sp>
      <p:sp>
        <p:nvSpPr>
          <p:cNvPr id="5140" name="TextBox 52"/>
          <p:cNvSpPr txBox="1">
            <a:spLocks noChangeArrowheads="1"/>
          </p:cNvSpPr>
          <p:nvPr/>
        </p:nvSpPr>
        <p:spPr bwMode="auto">
          <a:xfrm>
            <a:off x="8300357" y="3592286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Series year</a:t>
            </a:r>
          </a:p>
        </p:txBody>
      </p:sp>
      <p:sp>
        <p:nvSpPr>
          <p:cNvPr id="5141" name="Oval 54"/>
          <p:cNvSpPr>
            <a:spLocks noChangeArrowheads="1"/>
          </p:cNvSpPr>
          <p:nvPr/>
        </p:nvSpPr>
        <p:spPr bwMode="auto">
          <a:xfrm>
            <a:off x="7728857" y="3673929"/>
            <a:ext cx="489857" cy="326571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42" name="Oval 62"/>
          <p:cNvSpPr>
            <a:spLocks noChangeArrowheads="1"/>
          </p:cNvSpPr>
          <p:nvPr/>
        </p:nvSpPr>
        <p:spPr bwMode="auto">
          <a:xfrm>
            <a:off x="5769429" y="4816929"/>
            <a:ext cx="653143" cy="408214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43" name="Oval 65"/>
          <p:cNvSpPr>
            <a:spLocks noChangeArrowheads="1"/>
          </p:cNvSpPr>
          <p:nvPr/>
        </p:nvSpPr>
        <p:spPr bwMode="auto">
          <a:xfrm>
            <a:off x="5769429" y="5306786"/>
            <a:ext cx="653143" cy="408214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24682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2304710" y="1173616"/>
            <a:ext cx="7674429" cy="816429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6149" name="Text Box 30"/>
          <p:cNvSpPr txBox="1">
            <a:spLocks noChangeArrowheads="1"/>
          </p:cNvSpPr>
          <p:nvPr/>
        </p:nvSpPr>
        <p:spPr bwMode="auto">
          <a:xfrm>
            <a:off x="2386353" y="1234849"/>
            <a:ext cx="7511143" cy="68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How much money would be available in year 10 if $8000 is deposited each year in  years 3 through 10 at an interest rate of 10% per year?</a:t>
            </a:r>
          </a:p>
        </p:txBody>
      </p:sp>
      <p:cxnSp>
        <p:nvCxnSpPr>
          <p:cNvPr id="6150" name="Straight Arrow Connector 14"/>
          <p:cNvCxnSpPr>
            <a:cxnSpLocks noChangeShapeType="1"/>
          </p:cNvCxnSpPr>
          <p:nvPr/>
        </p:nvCxnSpPr>
        <p:spPr bwMode="auto">
          <a:xfrm>
            <a:off x="3628005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8"/>
          <p:cNvCxnSpPr>
            <a:cxnSpLocks noChangeShapeType="1"/>
          </p:cNvCxnSpPr>
          <p:nvPr/>
        </p:nvCxnSpPr>
        <p:spPr bwMode="auto">
          <a:xfrm>
            <a:off x="4117862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Straight Arrow Connector 20"/>
          <p:cNvCxnSpPr>
            <a:cxnSpLocks noChangeShapeType="1"/>
          </p:cNvCxnSpPr>
          <p:nvPr/>
        </p:nvCxnSpPr>
        <p:spPr bwMode="auto">
          <a:xfrm>
            <a:off x="4607719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Arrow Connector 21"/>
          <p:cNvCxnSpPr>
            <a:cxnSpLocks noChangeShapeType="1"/>
          </p:cNvCxnSpPr>
          <p:nvPr/>
        </p:nvCxnSpPr>
        <p:spPr bwMode="auto">
          <a:xfrm>
            <a:off x="5097576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Arrow Connector 22"/>
          <p:cNvCxnSpPr>
            <a:cxnSpLocks noChangeShapeType="1"/>
          </p:cNvCxnSpPr>
          <p:nvPr/>
        </p:nvCxnSpPr>
        <p:spPr bwMode="auto">
          <a:xfrm>
            <a:off x="5601041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Straight Arrow Connector 23"/>
          <p:cNvCxnSpPr>
            <a:cxnSpLocks noChangeShapeType="1"/>
          </p:cNvCxnSpPr>
          <p:nvPr/>
        </p:nvCxnSpPr>
        <p:spPr bwMode="auto">
          <a:xfrm>
            <a:off x="6150429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Straight Arrow Connector 24"/>
          <p:cNvCxnSpPr>
            <a:cxnSpLocks noChangeShapeType="1"/>
          </p:cNvCxnSpPr>
          <p:nvPr/>
        </p:nvCxnSpPr>
        <p:spPr bwMode="auto">
          <a:xfrm>
            <a:off x="6648791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Straight Arrow Connector 25"/>
          <p:cNvCxnSpPr>
            <a:cxnSpLocks noChangeShapeType="1"/>
          </p:cNvCxnSpPr>
          <p:nvPr/>
        </p:nvCxnSpPr>
        <p:spPr bwMode="auto">
          <a:xfrm>
            <a:off x="7138648" y="3315041"/>
            <a:ext cx="0" cy="4082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TextBox 29"/>
          <p:cNvSpPr txBox="1">
            <a:spLocks noChangeArrowheads="1"/>
          </p:cNvSpPr>
          <p:nvPr/>
        </p:nvSpPr>
        <p:spPr bwMode="auto">
          <a:xfrm>
            <a:off x="2177144" y="3184072"/>
            <a:ext cx="5352710" cy="2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071"/>
              <a:t>0            1             2             3               4              5              6              7               8                9       10    </a:t>
            </a:r>
          </a:p>
        </p:txBody>
      </p:sp>
      <p:cxnSp>
        <p:nvCxnSpPr>
          <p:cNvPr id="6159" name="Straight Connector 33"/>
          <p:cNvCxnSpPr>
            <a:cxnSpLocks noChangeShapeType="1"/>
          </p:cNvCxnSpPr>
          <p:nvPr/>
        </p:nvCxnSpPr>
        <p:spPr bwMode="auto">
          <a:xfrm>
            <a:off x="3628005" y="3723255"/>
            <a:ext cx="351064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35"/>
          <p:cNvCxnSpPr>
            <a:cxnSpLocks noChangeShapeType="1"/>
          </p:cNvCxnSpPr>
          <p:nvPr/>
        </p:nvCxnSpPr>
        <p:spPr bwMode="auto">
          <a:xfrm flipV="1">
            <a:off x="7286147" y="2857500"/>
            <a:ext cx="0" cy="489857"/>
          </a:xfrm>
          <a:prstGeom prst="straightConnector1">
            <a:avLst/>
          </a:prstGeom>
          <a:noFill/>
          <a:ln w="38100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TextBox 36"/>
          <p:cNvSpPr txBox="1">
            <a:spLocks noChangeArrowheads="1"/>
          </p:cNvSpPr>
          <p:nvPr/>
        </p:nvSpPr>
        <p:spPr bwMode="auto">
          <a:xfrm>
            <a:off x="6830786" y="2449286"/>
            <a:ext cx="808042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F</a:t>
            </a:r>
            <a:r>
              <a:rPr lang="en-US" altLang="en-US" sz="2143" b="1" baseline="-25000">
                <a:solidFill>
                  <a:srgbClr val="FF0000"/>
                </a:solidFill>
              </a:rPr>
              <a:t>A</a:t>
            </a:r>
            <a:r>
              <a:rPr lang="en-US" altLang="en-US" sz="2143" b="1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6162" name="TextBox 37"/>
          <p:cNvSpPr txBox="1">
            <a:spLocks noChangeArrowheads="1"/>
          </p:cNvSpPr>
          <p:nvPr/>
        </p:nvSpPr>
        <p:spPr bwMode="auto">
          <a:xfrm>
            <a:off x="4679158" y="3726658"/>
            <a:ext cx="101809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/>
              <a:t>A = $8000</a:t>
            </a:r>
          </a:p>
        </p:txBody>
      </p:sp>
      <p:sp>
        <p:nvSpPr>
          <p:cNvPr id="6163" name="TextBox 38"/>
          <p:cNvSpPr txBox="1">
            <a:spLocks noChangeArrowheads="1"/>
          </p:cNvSpPr>
          <p:nvPr/>
        </p:nvSpPr>
        <p:spPr bwMode="auto">
          <a:xfrm>
            <a:off x="4696166" y="2643188"/>
            <a:ext cx="801823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/>
              <a:t>i = 10%</a:t>
            </a:r>
          </a:p>
        </p:txBody>
      </p:sp>
      <p:sp>
        <p:nvSpPr>
          <p:cNvPr id="6164" name="Rectangle 39"/>
          <p:cNvSpPr>
            <a:spLocks noChangeArrowheads="1"/>
          </p:cNvSpPr>
          <p:nvPr/>
        </p:nvSpPr>
        <p:spPr bwMode="auto">
          <a:xfrm>
            <a:off x="2422071" y="4163786"/>
            <a:ext cx="1149674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Solution</a:t>
            </a:r>
            <a:r>
              <a:rPr lang="en-US" altLang="en-US" sz="2143">
                <a:solidFill>
                  <a:srgbClr val="FF0000"/>
                </a:solidFill>
              </a:rPr>
              <a:t>:</a:t>
            </a:r>
            <a:endParaRPr lang="en-US" altLang="en-US" sz="2143"/>
          </a:p>
        </p:txBody>
      </p:sp>
      <p:sp>
        <p:nvSpPr>
          <p:cNvPr id="6165" name="TextBox 40"/>
          <p:cNvSpPr txBox="1">
            <a:spLocks noChangeArrowheads="1"/>
          </p:cNvSpPr>
          <p:nvPr/>
        </p:nvSpPr>
        <p:spPr bwMode="auto">
          <a:xfrm>
            <a:off x="3451112" y="4158684"/>
            <a:ext cx="603081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Re-number diagram to determine n = 8 (number of arrows)</a:t>
            </a:r>
          </a:p>
        </p:txBody>
      </p:sp>
      <p:sp>
        <p:nvSpPr>
          <p:cNvPr id="6166" name="TextBox 41"/>
          <p:cNvSpPr txBox="1">
            <a:spLocks noChangeArrowheads="1"/>
          </p:cNvSpPr>
          <p:nvPr/>
        </p:nvSpPr>
        <p:spPr bwMode="auto">
          <a:xfrm>
            <a:off x="3096360" y="3315041"/>
            <a:ext cx="428284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dirty="0">
                <a:solidFill>
                  <a:srgbClr val="FF0000"/>
                </a:solidFill>
              </a:rPr>
              <a:t>0        1        2         3          4         5           6        7         8           </a:t>
            </a:r>
          </a:p>
        </p:txBody>
      </p:sp>
      <p:cxnSp>
        <p:nvCxnSpPr>
          <p:cNvPr id="6167" name="Straight Arrow Connector 43"/>
          <p:cNvCxnSpPr>
            <a:cxnSpLocks noChangeShapeType="1"/>
          </p:cNvCxnSpPr>
          <p:nvPr/>
        </p:nvCxnSpPr>
        <p:spPr bwMode="auto">
          <a:xfrm flipH="1" flipV="1">
            <a:off x="6980350" y="3541690"/>
            <a:ext cx="12883" cy="785612"/>
          </a:xfrm>
          <a:prstGeom prst="straightConnector1">
            <a:avLst/>
          </a:prstGeom>
          <a:noFill/>
          <a:ln w="38100" algn="ctr">
            <a:solidFill>
              <a:srgbClr val="00CC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TextBox 50"/>
          <p:cNvSpPr txBox="1">
            <a:spLocks noChangeArrowheads="1"/>
          </p:cNvSpPr>
          <p:nvPr/>
        </p:nvSpPr>
        <p:spPr bwMode="auto">
          <a:xfrm>
            <a:off x="3895045" y="2207760"/>
            <a:ext cx="233269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i="1"/>
              <a:t>Cash flow diagram is:</a:t>
            </a:r>
          </a:p>
        </p:txBody>
      </p:sp>
      <p:sp>
        <p:nvSpPr>
          <p:cNvPr id="6169" name="TextBox 51"/>
          <p:cNvSpPr txBox="1">
            <a:spLocks noChangeArrowheads="1"/>
          </p:cNvSpPr>
          <p:nvPr/>
        </p:nvSpPr>
        <p:spPr bwMode="auto">
          <a:xfrm>
            <a:off x="3801496" y="4798220"/>
            <a:ext cx="2360198" cy="10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F</a:t>
            </a:r>
            <a:r>
              <a:rPr lang="en-US" altLang="en-US" sz="2143" baseline="-25000"/>
              <a:t>A</a:t>
            </a:r>
            <a:r>
              <a:rPr lang="en-US" altLang="en-US" sz="2143"/>
              <a:t> = 8000(F/A,10%,8)</a:t>
            </a:r>
          </a:p>
          <a:p>
            <a:r>
              <a:rPr lang="en-US" altLang="en-US" sz="2143"/>
              <a:t>    = 8000(11.4359)</a:t>
            </a:r>
          </a:p>
          <a:p>
            <a:r>
              <a:rPr lang="en-US" altLang="en-US" sz="2143"/>
              <a:t>    =</a:t>
            </a:r>
            <a:r>
              <a:rPr lang="en-US" altLang="en-US" sz="2143" b="1"/>
              <a:t> $91,487</a:t>
            </a:r>
            <a:endParaRPr lang="en-US" altLang="en-US" sz="1714" b="1">
              <a:solidFill>
                <a:srgbClr val="FF0000"/>
              </a:solidFill>
            </a:endParaRPr>
          </a:p>
        </p:txBody>
      </p:sp>
      <p:cxnSp>
        <p:nvCxnSpPr>
          <p:cNvPr id="6170" name="Straight Connector 53"/>
          <p:cNvCxnSpPr>
            <a:cxnSpLocks noChangeShapeType="1"/>
          </p:cNvCxnSpPr>
          <p:nvPr/>
        </p:nvCxnSpPr>
        <p:spPr bwMode="auto">
          <a:xfrm>
            <a:off x="2240076" y="3248706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Straight Connector 56"/>
          <p:cNvCxnSpPr>
            <a:cxnSpLocks noChangeShapeType="1"/>
          </p:cNvCxnSpPr>
          <p:nvPr/>
        </p:nvCxnSpPr>
        <p:spPr bwMode="auto">
          <a:xfrm>
            <a:off x="3143250" y="3235099"/>
            <a:ext cx="0" cy="1326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Straight Connector 57"/>
          <p:cNvCxnSpPr>
            <a:cxnSpLocks noChangeShapeType="1"/>
          </p:cNvCxnSpPr>
          <p:nvPr/>
        </p:nvCxnSpPr>
        <p:spPr bwMode="auto">
          <a:xfrm>
            <a:off x="2667000" y="3248706"/>
            <a:ext cx="0" cy="13096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687286" y="30617"/>
            <a:ext cx="8817429" cy="622527"/>
          </a:xfrm>
          <a:prstGeom prst="rect">
            <a:avLst/>
          </a:prstGeom>
        </p:spPr>
        <p:txBody>
          <a:bodyPr/>
          <a:lstStyle/>
          <a:p>
            <a:pPr algn="ctr" defTabSz="896347" eaLnBrk="0" hangingPunct="0">
              <a:defRPr/>
            </a:pPr>
            <a:r>
              <a:rPr 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Example Using F/A Factor: Shifted Uniform Series</a:t>
            </a:r>
          </a:p>
        </p:txBody>
      </p:sp>
      <p:cxnSp>
        <p:nvCxnSpPr>
          <p:cNvPr id="6174" name="Straight Connector 46"/>
          <p:cNvCxnSpPr>
            <a:cxnSpLocks noChangeShapeType="1"/>
          </p:cNvCxnSpPr>
          <p:nvPr/>
        </p:nvCxnSpPr>
        <p:spPr bwMode="auto">
          <a:xfrm>
            <a:off x="2258786" y="3347357"/>
            <a:ext cx="64497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TextBox 47"/>
          <p:cNvSpPr txBox="1">
            <a:spLocks noChangeArrowheads="1"/>
          </p:cNvSpPr>
          <p:nvPr/>
        </p:nvSpPr>
        <p:spPr bwMode="auto">
          <a:xfrm>
            <a:off x="7565571" y="2939143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Actual year</a:t>
            </a:r>
          </a:p>
        </p:txBody>
      </p:sp>
      <p:sp>
        <p:nvSpPr>
          <p:cNvPr id="6176" name="TextBox 48"/>
          <p:cNvSpPr txBox="1">
            <a:spLocks noChangeArrowheads="1"/>
          </p:cNvSpPr>
          <p:nvPr/>
        </p:nvSpPr>
        <p:spPr bwMode="auto">
          <a:xfrm>
            <a:off x="7565571" y="3347358"/>
            <a:ext cx="13879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Series year</a:t>
            </a:r>
          </a:p>
        </p:txBody>
      </p:sp>
    </p:spTree>
    <p:extLst>
      <p:ext uri="{BB962C8B-B14F-4D97-AF65-F5344CB8AC3E}">
        <p14:creationId xmlns:p14="http://schemas.microsoft.com/office/powerpoint/2010/main" val="7836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2402</Words>
  <Application>Microsoft Office PowerPoint</Application>
  <PresentationFormat>Widescreen</PresentationFormat>
  <Paragraphs>322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Albertus Extra Bold (W1)</vt:lpstr>
      <vt:lpstr>Albertus MT</vt:lpstr>
      <vt:lpstr>Arial</vt:lpstr>
      <vt:lpstr>Arial Narrow</vt:lpstr>
      <vt:lpstr>Calibri</vt:lpstr>
      <vt:lpstr>Calibri Light</vt:lpstr>
      <vt:lpstr>Office Theme</vt:lpstr>
      <vt:lpstr>Geometric Gradients</vt:lpstr>
      <vt:lpstr>Example: Geometric Gradient</vt:lpstr>
      <vt:lpstr>Unknown Interest Rate i</vt:lpstr>
      <vt:lpstr>Unknown Recovery Period n</vt:lpstr>
      <vt:lpstr>Summary of Important Points</vt:lpstr>
      <vt:lpstr>Shifted Series</vt:lpstr>
      <vt:lpstr>Shifted Uniform Series</vt:lpstr>
      <vt:lpstr>Example Using P/A Factor: Shifted Uniform Series</vt:lpstr>
      <vt:lpstr>PowerPoint Presentation</vt:lpstr>
      <vt:lpstr>Shifted Series and Random Single Amounts</vt:lpstr>
      <vt:lpstr>Example: Series and Random Single Amounts</vt:lpstr>
      <vt:lpstr>Example: Series and Random Single Amounts</vt:lpstr>
      <vt:lpstr>PowerPoint Presentation</vt:lpstr>
      <vt:lpstr>Example: Series and  Random Amounts</vt:lpstr>
      <vt:lpstr>Shifted Arithmetic Gradients</vt:lpstr>
      <vt:lpstr>PowerPoint Presentation</vt:lpstr>
      <vt:lpstr>PowerPoint Presentation</vt:lpstr>
      <vt:lpstr>PowerPoint Presentation</vt:lpstr>
      <vt:lpstr>PowerPoint Presentation</vt:lpstr>
      <vt:lpstr>Negative Shifted Gradients</vt:lpstr>
      <vt:lpstr>PowerPoint Presentation</vt:lpstr>
      <vt:lpstr>Summary of Important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Shifted Series</dc:title>
  <dc:creator>HP</dc:creator>
  <cp:lastModifiedBy>800 ELITE</cp:lastModifiedBy>
  <cp:revision>6</cp:revision>
  <dcterms:created xsi:type="dcterms:W3CDTF">2015-09-29T11:06:52Z</dcterms:created>
  <dcterms:modified xsi:type="dcterms:W3CDTF">2017-02-21T04:10:09Z</dcterms:modified>
</cp:coreProperties>
</file>