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9.jpeg" ContentType="image/jpeg"/>
  <Override PartName="/ppt/media/hdphoto1.wdp" ContentType="image/vnd.ms-photo"/>
  <Override PartName="/ppt/media/image8.jpeg" ContentType="image/jpeg"/>
  <Override PartName="/ppt/media/image7.png" ContentType="image/pn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520AD1C-1CDB-4F41-8A29-B72A8D0F765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64A47E-171B-4BF8-A402-C4248B3C472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E29AE4-78B2-49C6-A51C-4FB632BE522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C7BF99-BFDE-4625-902B-767E289B506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E33603-6B45-4F62-9E2C-7F48F8235A31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2D8608-7499-4F90-A6EE-9CD51C56EB4B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C910EA-F52C-44C4-943B-DC20D8E9F7E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BEB9B0-AC11-4F9B-B78E-574D6AA2ADF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9321442-19BC-416A-A2F2-6A4E518456A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55298C-36E5-481B-9BBC-5A4E551669F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0CE807-E8DA-40DD-A592-811168F2E73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620A29-3C86-4023-8215-97683806C57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90915F-55FB-4988-B38D-06949B79019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5028700-E729-473D-ABE0-3A6F742D9F8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C9483D-6DC5-43F5-BF8A-F6CEB9D5C1AB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B9E8745-935C-476D-B7EB-95F178E79F01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D355F4-79A3-4102-95DC-708539C3BCC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94B57B-1C44-44AC-9A66-A31DB57E722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5DDA31-37E3-441C-9177-8D5CB51C322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90484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35248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90484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35248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320040"/>
            <a:ext cx="72385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90484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35248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90484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35248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320040"/>
            <a:ext cx="72385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flipH="1">
            <a:off x="8152560" y="0"/>
            <a:ext cx="990360" cy="6857640"/>
          </a:xfrm>
          <a:prstGeom prst="rect">
            <a:avLst/>
          </a:prstGeom>
          <a:blipFill rotWithShape="0">
            <a:blip r:embed="rId2">
              <a:alphaModFix amt="43000"/>
            </a:blip>
            <a:tile/>
          </a:blipFill>
          <a:ln>
            <a:noFill/>
          </a:ln>
          <a:effectLst>
            <a:innerShdw blurRad="63500" dir="10800000" dist="4445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2666160" y="0"/>
            <a:ext cx="6476760" cy="6857640"/>
          </a:xfrm>
          <a:prstGeom prst="rect">
            <a:avLst/>
          </a:prstGeom>
          <a:blipFill rotWithShape="0">
            <a:blip r:embed="rId3">
              <a:alphaModFix amt="43000"/>
            </a:blip>
            <a:tile/>
          </a:blipFill>
          <a:ln>
            <a:noFill/>
          </a:ln>
          <a:effectLst>
            <a:innerShdw blurRad="63500" dir="10800000" dist="4445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V="1">
            <a:off x="2666880" y="0"/>
            <a:ext cx="360" cy="6858000"/>
          </a:xfrm>
          <a:prstGeom prst="line">
            <a:avLst/>
          </a:prstGeom>
          <a:ln w="11520">
            <a:solidFill>
              <a:schemeClr val="bg1">
                <a:shade val="9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366720" y="533520"/>
            <a:ext cx="5105160" cy="2867760"/>
          </a:xfrm>
          <a:prstGeom prst="rect">
            <a:avLst/>
          </a:prstGeom>
        </p:spPr>
        <p:txBody>
          <a:bodyPr lIns="45720" rIns="45720" tIns="0" bIns="0" anchor="b"/>
          <a:p>
            <a:pPr algn="r">
              <a:lnSpc>
                <a:spcPct val="100000"/>
              </a:lnSpc>
            </a:pPr>
            <a:r>
              <a:rPr b="1" lang="en-US" sz="4200" spc="-1" strike="noStrike" cap="all">
                <a:solidFill>
                  <a:srgbClr val="fdf2e8"/>
                </a:solidFill>
                <a:latin typeface="Trebuchet MS"/>
              </a:rPr>
              <a:t>Click to edit </a:t>
            </a:r>
            <a:r>
              <a:rPr b="1" lang="en-US" sz="4200" spc="-1" strike="noStrike" cap="all">
                <a:solidFill>
                  <a:srgbClr val="fdf2e8"/>
                </a:solidFill>
                <a:latin typeface="Trebuchet MS"/>
              </a:rPr>
              <a:t>Master title </a:t>
            </a:r>
            <a:r>
              <a:rPr b="1" lang="en-US" sz="4200" spc="-1" strike="noStrike" cap="all">
                <a:solidFill>
                  <a:srgbClr val="fdf2e8"/>
                </a:solidFill>
                <a:latin typeface="Trebuchet MS"/>
              </a:rPr>
              <a:t>style</a:t>
            </a:r>
            <a:endParaRPr b="0" lang="en-US" sz="4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5871240" y="6558120"/>
            <a:ext cx="2001960" cy="226440"/>
          </a:xfrm>
          <a:prstGeom prst="rect">
            <a:avLst/>
          </a:prstGeom>
        </p:spPr>
        <p:txBody>
          <a:bodyPr lIns="90000" rIns="90000" tIns="0" bIns="0" anchor="b"/>
          <a:p>
            <a:pPr>
              <a:lnSpc>
                <a:spcPct val="100000"/>
              </a:lnSpc>
            </a:pPr>
            <a:fld id="{9CBFAC50-DA3B-482D-B3DF-0EE2468D92FE}" type="datetime">
              <a:rPr b="0" lang="en-IN" sz="1000" spc="-1" strike="noStrike">
                <a:solidFill>
                  <a:srgbClr val="ffffff"/>
                </a:solidFill>
                <a:latin typeface="Trebuchet MS"/>
              </a:rPr>
              <a:t>05/08/19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19520" y="6558120"/>
            <a:ext cx="2927520" cy="228240"/>
          </a:xfrm>
          <a:prstGeom prst="rect">
            <a:avLst/>
          </a:prstGeom>
        </p:spPr>
        <p:txBody>
          <a:bodyPr lIns="90000" rIns="90000" tIns="0" bIns="0"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880760" y="6556320"/>
            <a:ext cx="587880" cy="2282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705A856-CE42-40EE-A720-A2FBF043FA37}" type="slidenum">
              <a:rPr b="0" lang="en-IN" sz="11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f6f6f"/>
                </a:solidFill>
                <a:latin typeface="Trebuchet MS"/>
              </a:rPr>
              <a:t>Third Outline Level</a:t>
            </a:r>
            <a:endParaRPr b="0" lang="en-US" sz="2000" spc="-1" strike="noStrike">
              <a:solidFill>
                <a:srgbClr val="6f6f6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 flipH="1">
            <a:off x="8152560" y="0"/>
            <a:ext cx="990360" cy="6857640"/>
          </a:xfrm>
          <a:prstGeom prst="rect">
            <a:avLst/>
          </a:prstGeom>
          <a:blipFill rotWithShape="0">
            <a:blip r:embed="rId2">
              <a:alphaModFix amt="43000"/>
            </a:blip>
            <a:tile/>
          </a:blipFill>
          <a:ln>
            <a:noFill/>
          </a:ln>
          <a:effectLst>
            <a:innerShdw blurRad="63500" dir="10800000" dist="4445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Click to edit Master title style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lvl="2" marL="75888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6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Third level</a:t>
            </a:r>
            <a:endParaRPr b="0" lang="en-US" sz="2000" spc="-1" strike="noStrike">
              <a:solidFill>
                <a:srgbClr val="6f6f6f"/>
              </a:solidFill>
              <a:latin typeface="Trebuchet MS"/>
            </a:endParaRPr>
          </a:p>
          <a:p>
            <a:pPr lvl="3" marL="100584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6f6f6f"/>
                </a:solidFill>
                <a:latin typeface="Trebuchet MS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4" marL="128016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70000"/>
              <a:buFont typeface="Wingdings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245840" y="6558120"/>
            <a:ext cx="2001960" cy="226440"/>
          </a:xfrm>
          <a:prstGeom prst="rect">
            <a:avLst/>
          </a:prstGeom>
        </p:spPr>
        <p:txBody>
          <a:bodyPr lIns="90000" rIns="90000" tIns="0" bIns="0" anchor="b"/>
          <a:p>
            <a:pPr>
              <a:lnSpc>
                <a:spcPct val="100000"/>
              </a:lnSpc>
            </a:pPr>
            <a:fld id="{20A8952C-B962-4D3C-A7C2-5751C82AB6C6}" type="datetime">
              <a:rPr b="0" lang="en-IN" sz="1000" spc="-1" strike="noStrike">
                <a:solidFill>
                  <a:srgbClr val="b13f9a"/>
                </a:solidFill>
                <a:latin typeface="Trebuchet MS"/>
              </a:rPr>
              <a:t>05/08/19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457200" y="6558120"/>
            <a:ext cx="3657240" cy="228240"/>
          </a:xfrm>
          <a:prstGeom prst="rect">
            <a:avLst/>
          </a:prstGeom>
        </p:spPr>
        <p:txBody>
          <a:bodyPr lIns="90000" rIns="90000" tIns="0" bIns="0"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6251400" y="6556320"/>
            <a:ext cx="587880" cy="2282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05584C1-0B6D-4FB7-A7B8-4874658E78CE}" type="slidenum">
              <a:rPr b="0" lang="en-IN" sz="1100" spc="-1" strike="noStrike">
                <a:solidFill>
                  <a:srgbClr val="b13f9a"/>
                </a:solidFill>
                <a:latin typeface="Trebuchet MS"/>
              </a:rPr>
              <a:t>1</a:t>
            </a:fld>
            <a:endParaRPr b="0" lang="en-IN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microsoft.com/office/2007/relationships/hdphoto" Target="../media/hdphoto1.wdp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www.benjaminkeen.com/open-source-projects/smaller-projects/responsive-design-bookmarklet/" TargetMode="External"/><Relationship Id="rId2" Type="http://schemas.openxmlformats.org/officeDocument/2006/relationships/hyperlink" Target="http://www.benjaminkeen.com/open-source-projects/smaller-projects/responsive-design-bookmarklet/" TargetMode="External"/><Relationship Id="rId3" Type="http://schemas.openxmlformats.org/officeDocument/2006/relationships/hyperlink" Target="http://www.benjaminkeen.com/open-source-projects/smaller-projects/responsive-design-bookmarklet/" TargetMode="External"/><Relationship Id="rId4" Type="http://schemas.openxmlformats.org/officeDocument/2006/relationships/hyperlink" Target="http://responsivepx.com/" TargetMode="External"/><Relationship Id="rId5" Type="http://schemas.openxmlformats.org/officeDocument/2006/relationships/hyperlink" Target="http://responsivepx.com/" TargetMode="External"/><Relationship Id="rId6" Type="http://schemas.openxmlformats.org/officeDocument/2006/relationships/hyperlink" Target="http://responsivepx.com/" TargetMode="External"/><Relationship Id="rId7" Type="http://schemas.openxmlformats.org/officeDocument/2006/relationships/hyperlink" Target="http://www.headlondon.com/" TargetMode="External"/><Relationship Id="rId8" Type="http://schemas.openxmlformats.org/officeDocument/2006/relationships/hyperlink" Target="http://www.headlondon.com/" TargetMode="External"/><Relationship Id="rId9" Type="http://schemas.openxmlformats.org/officeDocument/2006/relationships/hyperlink" Target="http://mobitest.akamai.com/m/index.cgi" TargetMode="External"/><Relationship Id="rId10" Type="http://schemas.openxmlformats.org/officeDocument/2006/relationships/hyperlink" Target="http://mobitest.akamai.com/m/index.cgi" TargetMode="External"/><Relationship Id="rId11" Type="http://schemas.openxmlformats.org/officeDocument/2006/relationships/hyperlink" Target="http://mobitest.akamai.com/m/index.cgi" TargetMode="External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alistapart.com/article/responsive-web-design" TargetMode="External"/><Relationship Id="rId2" Type="http://schemas.openxmlformats.org/officeDocument/2006/relationships/hyperlink" Target="http://alistapart.com/article/responsive-web-design" TargetMode="External"/><Relationship Id="rId3" Type="http://schemas.openxmlformats.org/officeDocument/2006/relationships/hyperlink" Target="http://alistapart.com/article/responsive-web-design" TargetMode="External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366720" y="533520"/>
            <a:ext cx="5105160" cy="286776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r">
              <a:lnSpc>
                <a:spcPct val="100000"/>
              </a:lnSpc>
            </a:pPr>
            <a:r>
              <a:rPr b="1" lang="en-US" sz="4200" spc="-1" strike="noStrike" cap="all">
                <a:solidFill>
                  <a:srgbClr val="fdf2e8"/>
                </a:solidFill>
                <a:latin typeface="Trebuchet MS"/>
              </a:rPr>
              <a:t>RESPONSIVE WEB DESIGN</a:t>
            </a:r>
            <a:endParaRPr b="0" lang="en-US" sz="4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354480" y="3539880"/>
            <a:ext cx="5114520" cy="110088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90440" y="76320"/>
            <a:ext cx="8838720" cy="9140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df2e8"/>
                </a:solidFill>
                <a:latin typeface="Trebuchet MS"/>
              </a:rPr>
              <a:t>Techniques for RWD: </a:t>
            </a:r>
            <a:r>
              <a:rPr b="1" lang="en-US" sz="3100" spc="-1" strike="noStrike" cap="all">
                <a:solidFill>
                  <a:srgbClr val="fdf2e8"/>
                </a:solidFill>
                <a:latin typeface="Trebuchet MS"/>
              </a:rPr>
              <a:t>Media Queries</a:t>
            </a:r>
            <a:endParaRPr b="0" lang="en-US" sz="31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52280" y="1371600"/>
            <a:ext cx="7467120" cy="52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1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83d68"/>
              </a:buClr>
              <a:buSzPct val="68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000000"/>
                </a:solidFill>
                <a:latin typeface="Trebuchet MS"/>
              </a:rPr>
              <a:t>Media queries is the backbone of RWD</a:t>
            </a:r>
            <a:endParaRPr b="0" lang="en-IN" sz="3200" spc="-1" strike="noStrike">
              <a:latin typeface="Arial"/>
            </a:endParaRPr>
          </a:p>
          <a:p>
            <a:pPr marL="511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83d68"/>
              </a:buClr>
              <a:buSzPct val="68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000000"/>
                </a:solidFill>
                <a:latin typeface="Trebuchet MS"/>
              </a:rPr>
              <a:t>Media queries provide </a:t>
            </a:r>
            <a:r>
              <a:rPr b="0" lang="en-IN" sz="2800" spc="-1" strike="noStrike">
                <a:solidFill>
                  <a:srgbClr val="000000"/>
                </a:solidFill>
                <a:latin typeface="Trebuchet MS"/>
              </a:rPr>
              <a:t>the ability to</a:t>
            </a:r>
            <a:endParaRPr b="0" lang="en-IN" sz="2800" spc="-1" strike="noStrike">
              <a:latin typeface="Arial"/>
            </a:endParaRPr>
          </a:p>
          <a:p>
            <a:pPr lvl="1" marL="914400" indent="-337680">
              <a:lnSpc>
                <a:spcPct val="100000"/>
              </a:lnSpc>
              <a:spcBef>
                <a:spcPts val="323"/>
              </a:spcBef>
              <a:spcAft>
                <a:spcPts val="601"/>
              </a:spcAft>
              <a:buClr>
                <a:srgbClr val="b83d68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latin typeface="Trebuchet MS"/>
              </a:rPr>
              <a:t>Specify different styles for individual browser device circumstances</a:t>
            </a:r>
            <a:endParaRPr b="0" lang="en-IN" sz="2800" spc="-1" strike="noStrike">
              <a:latin typeface="Arial"/>
            </a:endParaRPr>
          </a:p>
          <a:p>
            <a:pPr lvl="1" marL="914400" indent="-337680">
              <a:lnSpc>
                <a:spcPct val="100000"/>
              </a:lnSpc>
              <a:spcBef>
                <a:spcPts val="323"/>
              </a:spcBef>
              <a:spcAft>
                <a:spcPts val="601"/>
              </a:spcAft>
              <a:buClr>
                <a:srgbClr val="b83d68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latin typeface="Trebuchet MS"/>
              </a:rPr>
              <a:t>Specify the width of the viewport or device orientation</a:t>
            </a:r>
            <a:endParaRPr b="0" lang="en-IN" sz="2800" spc="-1" strike="noStrike">
              <a:latin typeface="Arial"/>
            </a:endParaRPr>
          </a:p>
          <a:p>
            <a:pPr marL="511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83d68"/>
              </a:buClr>
              <a:buSzPct val="68000"/>
              <a:buFont typeface="Wingdings" charset="2"/>
              <a:buChar char=""/>
            </a:pPr>
            <a:r>
              <a:rPr b="0" lang="en-IN" sz="2800" spc="-1" strike="noStrike">
                <a:solidFill>
                  <a:srgbClr val="000000"/>
                </a:solidFill>
                <a:latin typeface="Trebuchet MS"/>
              </a:rPr>
              <a:t>Using Media queries in the CSS file to change the styling of the HTML elements is based on certain breakpoints.</a:t>
            </a:r>
            <a:endParaRPr b="0" lang="en-IN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IN" sz="2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0"/>
            <a:ext cx="81529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fdf2e8"/>
                </a:solidFill>
                <a:latin typeface="Trebuchet MS"/>
              </a:rPr>
              <a:t>Techniques for RWD: </a:t>
            </a:r>
            <a:r>
              <a:rPr b="1" lang="en-US" sz="2800" spc="-1" strike="noStrike" cap="all">
                <a:solidFill>
                  <a:srgbClr val="fdf2e8"/>
                </a:solidFill>
                <a:latin typeface="Trebuchet MS"/>
              </a:rPr>
              <a:t>Flexible Media &amp; Images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17800" y="1523880"/>
            <a:ext cx="770688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83d68"/>
              </a:buClr>
              <a:buSzPct val="68000"/>
              <a:buFont typeface="Wingdings" charset="2"/>
              <a:buChar char=""/>
            </a:pPr>
            <a:r>
              <a:rPr b="0" lang="en-IN" sz="3000" spc="-1" strike="noStrike">
                <a:solidFill>
                  <a:srgbClr val="000000"/>
                </a:solidFill>
                <a:latin typeface="Trebuchet MS"/>
              </a:rPr>
              <a:t>Using media queries, designers are able to:</a:t>
            </a:r>
            <a:endParaRPr b="0" lang="en-IN" sz="3000" spc="-1" strike="noStrike">
              <a:latin typeface="Arial"/>
            </a:endParaRPr>
          </a:p>
          <a:p>
            <a:pPr lvl="1" marL="713160" indent="-456840">
              <a:lnSpc>
                <a:spcPct val="100000"/>
              </a:lnSpc>
              <a:spcBef>
                <a:spcPts val="323"/>
              </a:spcBef>
              <a:spcAft>
                <a:spcPts val="601"/>
              </a:spcAft>
              <a:buClr>
                <a:srgbClr val="b83d68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latin typeface="Trebuchet MS"/>
              </a:rPr>
              <a:t>Extend the media declarations to include various media properties, based on device being used. Such as:</a:t>
            </a:r>
            <a:endParaRPr b="0" lang="en-IN" sz="2800" spc="-1" strike="noStrike">
              <a:latin typeface="Arial"/>
            </a:endParaRPr>
          </a:p>
          <a:p>
            <a:pPr lvl="2" marL="1262160" indent="-456840">
              <a:lnSpc>
                <a:spcPct val="100000"/>
              </a:lnSpc>
              <a:spcBef>
                <a:spcPts val="349"/>
              </a:spcBef>
              <a:spcAft>
                <a:spcPts val="601"/>
              </a:spcAft>
              <a:buClr>
                <a:srgbClr val="51253a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rebuchet MS"/>
              </a:rPr>
              <a:t>screen size, orientation, and color</a:t>
            </a:r>
            <a:endParaRPr b="0" lang="en-IN" sz="2600" spc="-1" strike="noStrike">
              <a:latin typeface="Arial"/>
            </a:endParaRPr>
          </a:p>
          <a:p>
            <a:pPr lvl="1" marL="713160" indent="-456840">
              <a:lnSpc>
                <a:spcPct val="100000"/>
              </a:lnSpc>
              <a:spcBef>
                <a:spcPts val="323"/>
              </a:spcBef>
              <a:spcAft>
                <a:spcPts val="601"/>
              </a:spcAft>
              <a:buClr>
                <a:srgbClr val="b83d68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latin typeface="Trebuchet MS"/>
              </a:rPr>
              <a:t>write a rule that prevents images from exceeding the width of their container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3"/>
              </a:spcBef>
              <a:spcAft>
                <a:spcPts val="601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IN" sz="2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80880" y="228600"/>
            <a:ext cx="7695720" cy="76176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The viewport meta tag 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04920" y="1066680"/>
            <a:ext cx="746712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Viewport meta tag: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lvl="1" marL="860400" indent="-4028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Tells the browser how to behave when rendering the page – you tell the browser how big the viewport will be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lvl="1" marL="860400" indent="-4028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Use the viewport meta tag in the &lt;head&gt; section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lvl="1" marL="860400" indent="-4028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If we are using RWD, it’s good to have the meta tag viewport as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1320840">
              <a:lnSpc>
                <a:spcPct val="100000"/>
              </a:lnSpc>
              <a:spcBef>
                <a:spcPts val="6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&lt;meta name="viewport"    content="width=device-width, initial-scale=1"&gt;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362320" y="5562720"/>
            <a:ext cx="1676160" cy="364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</a:rPr>
              <a:t>No zooming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 flipH="1">
            <a:off x="3200400" y="5283360"/>
            <a:ext cx="304560" cy="27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5029200" y="5630400"/>
            <a:ext cx="3885840" cy="364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</a:rPr>
              <a:t>Adapt to the width of the device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5715000" y="4952880"/>
            <a:ext cx="837720" cy="67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52280" y="0"/>
            <a:ext cx="7543440" cy="6854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Coding Meta Viewport tags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0" y="990720"/>
            <a:ext cx="800064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347400">
              <a:lnSpc>
                <a:spcPct val="11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3300" spc="-1" strike="noStrike">
                <a:solidFill>
                  <a:srgbClr val="000000"/>
                </a:solidFill>
                <a:latin typeface="Trebuchet MS"/>
              </a:rPr>
              <a:t>There are two ways to add the viewport tag for overriding the default viewport by user agent.</a:t>
            </a:r>
            <a:endParaRPr b="0" lang="en-US" sz="3300" spc="-1" strike="noStrike">
              <a:solidFill>
                <a:srgbClr val="000000"/>
              </a:solidFill>
              <a:latin typeface="Trebuchet MS"/>
            </a:endParaRPr>
          </a:p>
          <a:p>
            <a:pPr lvl="1" marL="907560" indent="-514080">
              <a:lnSpc>
                <a:spcPct val="120000"/>
              </a:lnSpc>
              <a:buClr>
                <a:srgbClr val="f9b639"/>
              </a:buClr>
              <a:buSzPct val="80000"/>
              <a:buFont typeface="Trebuchet MS"/>
              <a:buAutoNum type="arabicPeriod"/>
            </a:pPr>
            <a:r>
              <a:rPr b="0" lang="en-US" sz="3100" spc="-1" strike="noStrike">
                <a:solidFill>
                  <a:srgbClr val="6f6f6f"/>
                </a:solidFill>
                <a:latin typeface="Trebuchet MS"/>
              </a:rPr>
              <a:t>Use the @viewport CSS rule.</a:t>
            </a:r>
            <a:endParaRPr b="0" lang="en-US" sz="3100" spc="-1" strike="noStrike">
              <a:solidFill>
                <a:srgbClr val="000000"/>
              </a:solidFill>
              <a:latin typeface="Trebuchet MS"/>
            </a:endParaRPr>
          </a:p>
          <a:p>
            <a:pPr lvl="2" marL="1484280" indent="-402840">
              <a:lnSpc>
                <a:spcPct val="120000"/>
              </a:lnSpc>
              <a:buClr>
                <a:srgbClr val="f9b639"/>
              </a:buClr>
              <a:buSzPct val="60000"/>
              <a:buFont typeface="Wingdings" charset="2"/>
              <a:buChar char="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This is still relatively new and mostly unsupported for now.</a:t>
            </a:r>
            <a:endParaRPr b="0" lang="en-US" sz="2800" spc="-1" strike="noStrike">
              <a:solidFill>
                <a:srgbClr val="6f6f6f"/>
              </a:solidFill>
              <a:latin typeface="Trebuchet MS"/>
            </a:endParaRPr>
          </a:p>
          <a:p>
            <a:pPr marL="1827360">
              <a:lnSpc>
                <a:spcPct val="12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Trebuchet MS"/>
              </a:rPr>
              <a:t>/* CSS Document */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1827360">
              <a:lnSpc>
                <a:spcPct val="12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c00000"/>
                </a:solidFill>
                <a:latin typeface="Trebuchet MS"/>
              </a:rPr>
              <a:t>@viewport {width: 480px; zoom: 1;}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lvl="1" marL="907560" indent="-514080">
              <a:lnSpc>
                <a:spcPct val="120000"/>
              </a:lnSpc>
              <a:buClr>
                <a:srgbClr val="f9b639"/>
              </a:buClr>
              <a:buSzPct val="80000"/>
              <a:buFont typeface="Trebuchet MS"/>
              <a:buAutoNum type="arabicPeriod"/>
            </a:pPr>
            <a:r>
              <a:rPr b="0" lang="en-US" sz="3400" spc="-1" strike="noStrike">
                <a:solidFill>
                  <a:srgbClr val="6f6f6f"/>
                </a:solidFill>
                <a:latin typeface="Trebuchet MS"/>
              </a:rPr>
              <a:t>Use the viewport meta tag</a:t>
            </a:r>
            <a:endParaRPr b="0" lang="en-US" sz="3400" spc="-1" strike="noStrike">
              <a:solidFill>
                <a:srgbClr val="000000"/>
              </a:solidFill>
              <a:latin typeface="Trebuchet MS"/>
            </a:endParaRPr>
          </a:p>
          <a:p>
            <a:pPr lvl="2" marL="1484280" indent="-344160">
              <a:lnSpc>
                <a:spcPct val="120000"/>
              </a:lnSpc>
              <a:spcAft>
                <a:spcPts val="601"/>
              </a:spcAft>
              <a:buClr>
                <a:srgbClr val="f9b639"/>
              </a:buClr>
              <a:buSzPct val="60000"/>
              <a:buFont typeface="Wingdings" charset="2"/>
              <a:buChar char="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This is almost supported universally. </a:t>
            </a:r>
            <a:endParaRPr b="0" lang="en-US" sz="2800" spc="-1" strike="noStrike">
              <a:solidFill>
                <a:srgbClr val="6f6f6f"/>
              </a:solidFill>
              <a:latin typeface="Trebuchet MS"/>
            </a:endParaRPr>
          </a:p>
          <a:p>
            <a:pPr marL="1886040"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600" spc="-1" strike="noStrike">
                <a:solidFill>
                  <a:srgbClr val="c00000"/>
                </a:solidFill>
                <a:latin typeface="Trebuchet MS"/>
              </a:rPr>
              <a:t>&lt;meta name="viewport" content="width=device-width, initial-scale=1"&gt;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457200"/>
            <a:ext cx="8457840" cy="5630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br/>
            <a:br/>
            <a:br/>
            <a:br/>
            <a:br/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Coding Meta Viewport tags (continued)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28600" y="1371600"/>
            <a:ext cx="784836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852480">
              <a:lnSpc>
                <a:spcPct val="100000"/>
              </a:lnSpc>
              <a:spcBef>
                <a:spcPts val="4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&lt;meta name="viewport" content="width=device-width,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852480">
              <a:lnSpc>
                <a:spcPct val="100000"/>
              </a:lnSpc>
              <a:spcAft>
                <a:spcPts val="1199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initial-scale=1"&gt;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width=device-width: 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The page adapts to the device’s width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Syncs with the device’s width 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initial-scale=1: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Make the initial scale at 100%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When the viewport is larger than the screen width, the scale factor will shrink down to fit the width within the viewport. </a:t>
            </a:r>
            <a:r>
              <a:rPr b="0" lang="en-US" sz="19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19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28600" y="0"/>
            <a:ext cx="6476760" cy="70056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Coding Media Queries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0" y="838080"/>
            <a:ext cx="8000640" cy="579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following code will display the font-size at 100% if the width is at least 1024 px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10000"/>
              </a:lnSpc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10000"/>
              </a:lnSpc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10000"/>
              </a:lnSpc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following code tests the orientation and the device-width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10000"/>
              </a:lnSpc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logical operators are pretty interchangeable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1" marL="860400" indent="-3488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The operator “and” can be replaced with “not”.  The orientation “portrait” with “landscape”. 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109800">
              <a:lnSpc>
                <a:spcPct val="11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33520" y="1676520"/>
            <a:ext cx="74671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Courier New"/>
              </a:rPr>
              <a:t>@media screen and (min-width: 1024px) {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Courier New"/>
              </a:rPr>
              <a:t>  </a:t>
            </a:r>
            <a:r>
              <a:rPr b="1" lang="en-IN" sz="2000" spc="-1" strike="noStrike">
                <a:solidFill>
                  <a:srgbClr val="c00000"/>
                </a:solidFill>
                <a:latin typeface="Courier New"/>
              </a:rPr>
              <a:t>body {font-size: 100%;}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Courier New"/>
              </a:rPr>
              <a:t>}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9480" y="3657600"/>
            <a:ext cx="771768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c00000"/>
                </a:solidFill>
                <a:latin typeface="Courier New"/>
              </a:rPr>
              <a:t>@media screen and (min-device-width: 480px) and (orientation: landscape)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c00000"/>
                </a:solidFill>
                <a:latin typeface="Courier New"/>
              </a:rPr>
              <a:t>  </a:t>
            </a:r>
            <a:r>
              <a:rPr b="1" lang="en-IN" sz="2200" spc="-1" strike="noStrike">
                <a:solidFill>
                  <a:srgbClr val="c00000"/>
                </a:solidFill>
                <a:latin typeface="Courier New"/>
              </a:rPr>
              <a:t>body {  font-size: 100%;  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c00000"/>
                </a:solidFill>
                <a:latin typeface="Courier New"/>
              </a:rPr>
              <a:t>  </a:t>
            </a:r>
            <a:r>
              <a:rPr b="1" lang="en-IN" sz="2200" spc="-1" strike="noStrike">
                <a:solidFill>
                  <a:srgbClr val="c00000"/>
                </a:solidFill>
                <a:latin typeface="Courier New"/>
              </a:rPr>
              <a:t>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52280" y="152280"/>
            <a:ext cx="7924320" cy="6854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Coding Media Queries </a:t>
            </a:r>
            <a:r>
              <a:rPr b="1" lang="en-US" sz="3600" spc="-1" strike="noStrike" cap="all">
                <a:solidFill>
                  <a:srgbClr val="fdf2e8"/>
                </a:solidFill>
                <a:latin typeface="Trebuchet MS"/>
              </a:rPr>
              <a:t>(Continued)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228600" y="1371600"/>
            <a:ext cx="7848360" cy="48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02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The following code renders a page that the body background color will change to blue only between 500px and 700px.</a:t>
            </a: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02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The following code displays an orange background color when a device hits 1024px width and changes to yellow when the display of a device drop into mobile territory.</a:t>
            </a: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10000"/>
              </a:lnSpc>
            </a:pP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 marL="109800">
              <a:lnSpc>
                <a:spcPct val="110000"/>
              </a:lnSpc>
            </a:pP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 marL="109800">
              <a:lnSpc>
                <a:spcPct val="110000"/>
              </a:lnSpc>
            </a:pP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10000"/>
              </a:lnSpc>
            </a:pP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10000"/>
              </a:lnSpc>
            </a:pP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 marL="109800">
              <a:lnSpc>
                <a:spcPct val="11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990720" y="2438280"/>
            <a:ext cx="70099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4600"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Courier New"/>
              </a:rPr>
              <a:t>@media screen (min-width:500px)and (Max-width:700px){</a:t>
            </a:r>
            <a:endParaRPr b="0" lang="en-IN" sz="20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Courier New"/>
              </a:rPr>
              <a:t>  </a:t>
            </a:r>
            <a:r>
              <a:rPr b="1" lang="en-IN" sz="2000" spc="-1" strike="noStrike">
                <a:solidFill>
                  <a:srgbClr val="c00000"/>
                </a:solidFill>
                <a:latin typeface="Courier New"/>
              </a:rPr>
              <a:t>body {background: blue;}</a:t>
            </a:r>
            <a:endParaRPr b="0" lang="en-IN" sz="20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Courier New"/>
              </a:rPr>
              <a:t>  </a:t>
            </a:r>
            <a:r>
              <a:rPr b="1" lang="en-IN" sz="2000" spc="-1" strike="noStrike">
                <a:solidFill>
                  <a:srgbClr val="c00000"/>
                </a:solidFill>
                <a:latin typeface="Courier New"/>
              </a:rPr>
              <a:t>}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295280" y="5050080"/>
            <a:ext cx="5268240" cy="179928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76320" anchor="ctr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ourier New"/>
                <a:ea typeface="Times New Roman"/>
              </a:rPr>
              <a:t>@media (max-width: 1024px) {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ourier New"/>
                <a:ea typeface="Times New Roman"/>
              </a:rPr>
              <a:t>      </a:t>
            </a:r>
            <a:r>
              <a:rPr b="1" lang="en-IN" sz="1800" spc="-1" strike="noStrike">
                <a:solidFill>
                  <a:srgbClr val="c00000"/>
                </a:solidFill>
                <a:latin typeface="Courier New"/>
                <a:ea typeface="Times New Roman"/>
              </a:rPr>
              <a:t>body { background: orange;}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b="1" lang="en-IN" sz="1800" spc="-1" strike="noStrike">
                <a:solidFill>
                  <a:srgbClr val="c00000"/>
                </a:solidFill>
                <a:latin typeface="Courier New"/>
                <a:ea typeface="Times New Roman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b="1" lang="en-IN" sz="1800" spc="-1" strike="noStrike">
                <a:solidFill>
                  <a:srgbClr val="c00000"/>
                </a:solidFill>
                <a:latin typeface="Courier New"/>
                <a:ea typeface="Times New Roman"/>
              </a:rPr>
              <a:t>@media (max-width: 768px)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ourier New"/>
                <a:ea typeface="Times New Roman"/>
              </a:rPr>
              <a:t>    </a:t>
            </a:r>
            <a:r>
              <a:rPr b="1" lang="en-IN" sz="1800" spc="-1" strike="noStrike">
                <a:solidFill>
                  <a:srgbClr val="c00000"/>
                </a:solidFill>
                <a:latin typeface="Courier New"/>
                <a:ea typeface="Times New Roman"/>
              </a:rPr>
              <a:t>body {background: yellow;}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b="1" lang="en-IN" sz="1800" spc="-1" strike="noStrike">
                <a:solidFill>
                  <a:srgbClr val="c00000"/>
                </a:solidFill>
                <a:latin typeface="Courier New"/>
                <a:ea typeface="Times New Roman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04920" y="152280"/>
            <a:ext cx="82292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Definitions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04920" y="990720"/>
            <a:ext cx="8000640" cy="48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11200" indent="-510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Width = width of the display area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511200" indent="-510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Device-width = width of device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511200" indent="-510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Orientation = orientation of the device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511200" indent="-510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Aspect-ratio = ratio of width to height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804960">
              <a:lnSpc>
                <a:spcPct val="100000"/>
              </a:lnSpc>
              <a:spcBef>
                <a:spcPts val="499"/>
              </a:spcBef>
            </a:pPr>
            <a:r>
              <a:rPr b="0" lang="en-US" sz="2600" spc="-1" strike="noStrike">
                <a:solidFill>
                  <a:srgbClr val="6f6f6f"/>
                </a:solidFill>
                <a:latin typeface="Trebuchet MS"/>
              </a:rPr>
              <a:t>It is expressed by two numbers separated by a slash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511200" indent="-510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Device-aspect-ratio = ratio of device-width to device-height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511200" indent="-510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Resolution – density of pixels of output device (dpi)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Media Queries Together with Viewport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80880" y="1600200"/>
            <a:ext cx="4800240" cy="47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It is </a:t>
            </a:r>
            <a:r>
              <a:rPr b="1" lang="en-US" sz="2600" spc="-1" strike="noStrike" u="sng">
                <a:solidFill>
                  <a:srgbClr val="000000"/>
                </a:solidFill>
                <a:uFillTx/>
                <a:latin typeface="Trebuchet MS"/>
              </a:rPr>
              <a:t>not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 a good idea to use the media queries without a meta viewport tag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Some mobile browsers have a default layout viewport of around 850 to 1000 pixels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page will be much larger than the device width 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5257800" y="2362320"/>
            <a:ext cx="2698920" cy="30477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80880" y="152280"/>
            <a:ext cx="8229240" cy="5630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fdf2e8"/>
                </a:solidFill>
                <a:latin typeface="Trebuchet MS"/>
              </a:rPr>
              <a:t>Converting an Existing Page to RWD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1066680" y="2438280"/>
            <a:ext cx="6537600" cy="4038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8" name="CustomShape 2"/>
          <p:cNvSpPr/>
          <p:nvPr/>
        </p:nvSpPr>
        <p:spPr>
          <a:xfrm>
            <a:off x="152280" y="1066680"/>
            <a:ext cx="792432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a34b73"/>
              </a:buClr>
              <a:buFont typeface="Wingdings" charset="2"/>
              <a:buChar char=""/>
            </a:pPr>
            <a:r>
              <a:rPr b="0" lang="en-IN" sz="2600" spc="-1" strike="noStrike">
                <a:solidFill>
                  <a:srgbClr val="000000"/>
                </a:solidFill>
                <a:latin typeface="Trebuchet MS"/>
              </a:rPr>
              <a:t>Let’s say the existing page has the following layout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304920"/>
            <a:ext cx="7848360" cy="6854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fdf2e8"/>
                </a:solidFill>
                <a:latin typeface="Trebuchet MS"/>
              </a:rPr>
              <a:t>What is Responsive Web Design (RWD)?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0" y="4038480"/>
            <a:ext cx="8000640" cy="251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A design when the layout and content adapts to the user’s devices: </a:t>
            </a:r>
            <a:r>
              <a:rPr b="1" lang="en-US" sz="2400" spc="-1" strike="noStrike">
                <a:solidFill>
                  <a:srgbClr val="000000"/>
                </a:solidFill>
                <a:latin typeface="Trebuchet MS"/>
              </a:rPr>
              <a:t>screen size, platform and orientation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The design and development should respond to the user’s behavior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The website that have the technology to automatically respond to the user’s preferences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</p:txBody>
      </p:sp>
      <p:grpSp>
        <p:nvGrpSpPr>
          <p:cNvPr id="96" name="Group 3"/>
          <p:cNvGrpSpPr/>
          <p:nvPr/>
        </p:nvGrpSpPr>
        <p:grpSpPr>
          <a:xfrm>
            <a:off x="1981080" y="1066680"/>
            <a:ext cx="4822560" cy="2664360"/>
            <a:chOff x="1981080" y="1066680"/>
            <a:chExt cx="4822560" cy="2664360"/>
          </a:xfrm>
        </p:grpSpPr>
        <p:pic>
          <p:nvPicPr>
            <p:cNvPr id="97" name="Picture 4" descr=""/>
            <p:cNvPicPr/>
            <p:nvPr/>
          </p:nvPicPr>
          <p:blipFill>
            <a:blip r:embed="rId1"/>
            <a:srcRect l="6786" t="14606" r="8691" b="23491"/>
            <a:stretch/>
          </p:blipFill>
          <p:spPr>
            <a:xfrm>
              <a:off x="1981080" y="1066680"/>
              <a:ext cx="4822560" cy="2556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8" name="CustomShape 4"/>
            <p:cNvSpPr/>
            <p:nvPr/>
          </p:nvSpPr>
          <p:spPr>
            <a:xfrm>
              <a:off x="4804920" y="3488400"/>
              <a:ext cx="40392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1" lang="en-IN" sz="800" spc="-1" strike="noStrike">
                  <a:solidFill>
                    <a:srgbClr val="000000"/>
                  </a:solidFill>
                  <a:latin typeface="Trebuchet MS"/>
                </a:rPr>
                <a:t>Tablets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99" name="CustomShape 5"/>
            <p:cNvSpPr/>
            <p:nvPr/>
          </p:nvSpPr>
          <p:spPr>
            <a:xfrm>
              <a:off x="5957280" y="3438360"/>
              <a:ext cx="65880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1" lang="en-IN" sz="800" spc="-1" strike="noStrike">
                  <a:solidFill>
                    <a:srgbClr val="000000"/>
                  </a:solidFill>
                  <a:latin typeface="Trebuchet MS"/>
                </a:rPr>
                <a:t>Smart phones</a:t>
              </a:r>
              <a:endParaRPr b="0" lang="en-IN" sz="800" spc="-1" strike="noStrike">
                <a:latin typeface="Arial"/>
              </a:endParaRPr>
            </a:p>
          </p:txBody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04920" y="380880"/>
            <a:ext cx="8686440" cy="5630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000000"/>
                </a:solidFill>
                <a:latin typeface="Trebuchet MS"/>
              </a:rPr>
              <a:t>Converting</a:t>
            </a:r>
            <a:r>
              <a:rPr b="1" lang="en-US" sz="2800" spc="-1" strike="noStrike" cap="all">
                <a:solidFill>
                  <a:srgbClr val="fdf2e8"/>
                </a:solidFill>
                <a:latin typeface="Trebuchet MS"/>
              </a:rPr>
              <a:t> </a:t>
            </a:r>
            <a:r>
              <a:rPr b="1" lang="en-US" sz="2800" spc="-1" strike="noStrike" cap="all">
                <a:solidFill>
                  <a:srgbClr val="000000"/>
                </a:solidFill>
                <a:latin typeface="Trebuchet MS"/>
              </a:rPr>
              <a:t>an Existing page to RWD (continued)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2438280"/>
            <a:ext cx="6781320" cy="3809520"/>
          </a:xfrm>
          <a:prstGeom prst="rect">
            <a:avLst/>
          </a:prstGeom>
          <a:noFill/>
          <a:ln>
            <a:solidFill>
              <a:srgbClr val="b83d68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&lt;div id="wrap"&gt;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    </a:t>
            </a: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&lt;div id="header"&gt;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        </a:t>
            </a: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&lt;div id="title-area"&gt;&lt;/div&gt;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        </a:t>
            </a: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&lt;div class="widget-area"&gt;&lt;/div&gt;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    </a:t>
            </a: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&lt;/div&gt;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    </a:t>
            </a: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&lt;div id="inner"&gt;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        </a:t>
            </a: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&lt;div id="content-sidebar-wrap"&gt;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            </a:t>
            </a: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&lt;div id="content"&gt;&lt;/div&gt;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            </a:t>
            </a: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&lt;div id="sidebar"&gt;&lt;/div&gt;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        </a:t>
            </a: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&lt;/div&gt;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        </a:t>
            </a: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&lt;div id="sidebar-alt"&gt;&lt;/div&gt;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    </a:t>
            </a: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&lt;/div&gt;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c00000"/>
                </a:solidFill>
                <a:latin typeface="Courier New"/>
              </a:rPr>
              <a:t>&lt;/div&gt;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0" y="1143000"/>
            <a:ext cx="845784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a34b73"/>
              </a:buClr>
              <a:buFont typeface="Wingdings" charset="2"/>
              <a:buChar char=""/>
            </a:pPr>
            <a:r>
              <a:rPr b="0" lang="en-IN" sz="2600" spc="-1" strike="noStrike">
                <a:solidFill>
                  <a:srgbClr val="000000"/>
                </a:solidFill>
                <a:latin typeface="Trebuchet MS"/>
              </a:rPr>
              <a:t>Assume the existing page has the following basic structure of HTML code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04920" y="2362320"/>
            <a:ext cx="7162560" cy="3885840"/>
          </a:xfrm>
          <a:prstGeom prst="rect">
            <a:avLst/>
          </a:prstGeom>
          <a:noFill/>
          <a:ln>
            <a:solidFill>
              <a:srgbClr val="b83d68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00000"/>
                </a:solidFill>
                <a:latin typeface="Courier New"/>
              </a:rPr>
              <a:t>#wrap {width: 960px; }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00000"/>
                </a:solidFill>
                <a:latin typeface="Courier New"/>
              </a:rPr>
              <a:t>#header {width: 960px;}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00000"/>
                </a:solidFill>
                <a:latin typeface="Courier New"/>
              </a:rPr>
              <a:t>#title-area {width: 400px;}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00000"/>
                </a:solidFill>
                <a:latin typeface="Courier New"/>
              </a:rPr>
              <a:t>#header .widget-area {width: 540px;}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00000"/>
                </a:solidFill>
                <a:latin typeface="Courier New"/>
              </a:rPr>
              <a:t>#inner {width: 960px;}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00000"/>
                </a:solidFill>
                <a:latin typeface="Courier New"/>
              </a:rPr>
              <a:t>#content-sidebar-wrap {width: 790px;}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00000"/>
                </a:solidFill>
                <a:latin typeface="Courier New"/>
              </a:rPr>
              <a:t>#content {width: 470px;}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00000"/>
                </a:solidFill>
                <a:latin typeface="Courier New"/>
              </a:rPr>
              <a:t>#sidebar {width: 300px;}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00000"/>
                </a:solidFill>
                <a:latin typeface="Courier New"/>
              </a:rPr>
              <a:t>#sidebar-alt {width: 150px;}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48680" y="304920"/>
            <a:ext cx="861408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rebuchet MS"/>
              </a:rPr>
              <a:t>Converting an Existing page to RWD </a:t>
            </a:r>
            <a:r>
              <a:rPr b="0" lang="en-IN" sz="2500" spc="-1" strike="noStrike">
                <a:solidFill>
                  <a:srgbClr val="000000"/>
                </a:solidFill>
                <a:latin typeface="Trebuchet MS"/>
              </a:rPr>
              <a:t>(continued)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228600" y="990720"/>
            <a:ext cx="845784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a34b73"/>
              </a:buClr>
              <a:buFont typeface="Wingdings" charset="2"/>
              <a:buChar char=""/>
            </a:pPr>
            <a:r>
              <a:rPr b="0" lang="en-IN" sz="2600" spc="-1" strike="noStrike">
                <a:solidFill>
                  <a:srgbClr val="000000"/>
                </a:solidFill>
                <a:latin typeface="Trebuchet MS"/>
              </a:rPr>
              <a:t>Assume the existing page has the following basic structure of CSS code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41080" y="83808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 marL="457200" indent="-456840">
              <a:lnSpc>
                <a:spcPct val="100000"/>
              </a:lnSpc>
              <a:buClr>
                <a:srgbClr val="a34b73"/>
              </a:buClr>
              <a:buFont typeface="Wingdings" charset="2"/>
              <a:buChar char=""/>
            </a:pPr>
            <a:r>
              <a:rPr b="1" lang="en-US" sz="2600" spc="-1" strike="noStrike" cap="all">
                <a:solidFill>
                  <a:srgbClr val="fdf2e8"/>
                </a:solidFill>
                <a:latin typeface="Trebuchet MS"/>
              </a:rPr>
              <a:t>Suppose the target goal is 960px wide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143000" y="1523880"/>
            <a:ext cx="6781320" cy="2895120"/>
          </a:xfrm>
          <a:prstGeom prst="rect">
            <a:avLst/>
          </a:prstGeom>
          <a:noFill/>
          <a:ln>
            <a:solidFill>
              <a:srgbClr val="b83d68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ourier New"/>
              </a:rPr>
              <a:t>#wrap {width: 100%; }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ourier New"/>
              </a:rPr>
              <a:t>#header {width: 100%;}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ourier New"/>
              </a:rPr>
              <a:t>#title-area {width: 41.666667%;} 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ourier New"/>
              </a:rPr>
              <a:t>#header .widget-area {width: 56.25%;}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ourier New"/>
              </a:rPr>
              <a:t>#inner {width: 100%;}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ourier New"/>
              </a:rPr>
              <a:t>#content-sidebar-wrap {width: 82.291667%;}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ourier New"/>
              </a:rPr>
              <a:t>#content {width: 48.958333%;}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ourier New"/>
              </a:rPr>
              <a:t>#sidebar {width: 31.25%;}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ourier New"/>
              </a:rPr>
              <a:t>#sidebar-alt {width: 15.625%;}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56240" y="278280"/>
            <a:ext cx="86140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rebuchet MS"/>
              </a:rPr>
              <a:t>Converting</a:t>
            </a:r>
            <a:r>
              <a:rPr b="1" lang="en-IN" sz="25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rebuchet MS"/>
              </a:rPr>
              <a:t>an existing page to RWD </a:t>
            </a:r>
            <a:r>
              <a:rPr b="0" lang="en-IN" sz="2600" spc="-1" strike="noStrike">
                <a:solidFill>
                  <a:srgbClr val="000000"/>
                </a:solidFill>
                <a:latin typeface="Trebuchet MS"/>
              </a:rPr>
              <a:t>(continued)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925920" y="4404240"/>
            <a:ext cx="7684560" cy="15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0000"/>
                </a:solidFill>
                <a:latin typeface="Arial"/>
              </a:rPr>
              <a:t>Formula: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IN" sz="2200" spc="-1" strike="noStrike">
                <a:solidFill>
                  <a:srgbClr val="ff0000"/>
                </a:solidFill>
                <a:latin typeface="Courier New"/>
              </a:rPr>
              <a:t>	</a:t>
            </a:r>
            <a:r>
              <a:rPr b="1" lang="en-IN" sz="2200" spc="-1" strike="noStrike">
                <a:solidFill>
                  <a:srgbClr val="ff0000"/>
                </a:solidFill>
                <a:latin typeface="Courier New"/>
              </a:rPr>
              <a:t>(</a:t>
            </a:r>
            <a:r>
              <a:rPr b="1" lang="en-IN" sz="2600" spc="-1" strike="noStrike">
                <a:solidFill>
                  <a:srgbClr val="ff0000"/>
                </a:solidFill>
                <a:latin typeface="Arial"/>
              </a:rPr>
              <a:t>original pixels/target goal pixels)* 100%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ourier New"/>
              </a:rPr>
              <a:t>Example for the #title-area: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Courier New"/>
              </a:rPr>
              <a:t>(400px/960px)*100% = 41.666667%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91440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The ul in the sidebar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Flexible images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lvl="1" marL="804960" indent="-34740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c00000"/>
                </a:solidFill>
                <a:latin typeface="Trebuchet MS"/>
              </a:rPr>
              <a:t>img { max-width: 100%; }</a:t>
            </a: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295280" y="1371600"/>
            <a:ext cx="6248160" cy="25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c00000"/>
                </a:solidFill>
                <a:latin typeface="Courier New"/>
              </a:rPr>
              <a:t>/*The pixel for the margin is 25px */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c00000"/>
                </a:solidFill>
                <a:latin typeface="Courier New"/>
              </a:rPr>
              <a:t>.widget-area ul {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c00000"/>
                </a:solidFill>
                <a:latin typeface="Courier New"/>
              </a:rPr>
              <a:t>    </a:t>
            </a:r>
            <a:r>
              <a:rPr b="0" lang="en-IN" sz="2000" spc="-1" strike="noStrike">
                <a:solidFill>
                  <a:srgbClr val="c00000"/>
                </a:solidFill>
                <a:latin typeface="Courier New"/>
              </a:rPr>
              <a:t>margin: 10px 0 0 </a:t>
            </a:r>
            <a:r>
              <a:rPr b="1" lang="en-IN" sz="2000" spc="-1" strike="noStrike">
                <a:solidFill>
                  <a:srgbClr val="c00000"/>
                </a:solidFill>
                <a:latin typeface="Courier New"/>
              </a:rPr>
              <a:t>25px</a:t>
            </a:r>
            <a:r>
              <a:rPr b="0" lang="en-IN" sz="2000" spc="-1" strike="noStrike">
                <a:solidFill>
                  <a:srgbClr val="c00000"/>
                </a:solidFill>
                <a:latin typeface="Courier New"/>
              </a:rPr>
              <a:t>;}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c00000"/>
                </a:solidFill>
                <a:latin typeface="Courier New"/>
              </a:rPr>
              <a:t>/*the percentage conversion of the target margin*/</a:t>
            </a:r>
            <a:endParaRPr b="0" lang="en-IN" sz="2000" spc="-1" strike="noStrike">
              <a:latin typeface="Arial"/>
            </a:endParaRPr>
          </a:p>
          <a:p>
            <a:pPr marL="255960">
              <a:lnSpc>
                <a:spcPct val="100000"/>
              </a:lnSpc>
            </a:pPr>
            <a:r>
              <a:rPr b="0" lang="en-IN" sz="2000" spc="-1" strike="noStrike">
                <a:solidFill>
                  <a:srgbClr val="c00000"/>
                </a:solidFill>
                <a:latin typeface="Courier New"/>
              </a:rPr>
              <a:t>.widget-area ul {</a:t>
            </a:r>
            <a:endParaRPr b="0" lang="en-IN" sz="2000" spc="-1" strike="noStrike">
              <a:latin typeface="Arial"/>
            </a:endParaRPr>
          </a:p>
          <a:p>
            <a:pPr marL="255960">
              <a:lnSpc>
                <a:spcPct val="100000"/>
              </a:lnSpc>
            </a:pPr>
            <a:r>
              <a:rPr b="0" lang="en-IN" sz="2000" spc="-1" strike="noStrike">
                <a:solidFill>
                  <a:srgbClr val="c00000"/>
                </a:solidFill>
                <a:latin typeface="Courier New"/>
              </a:rPr>
              <a:t>    </a:t>
            </a:r>
            <a:r>
              <a:rPr b="0" lang="en-IN" sz="2000" spc="-1" strike="noStrike">
                <a:solidFill>
                  <a:srgbClr val="c00000"/>
                </a:solidFill>
                <a:latin typeface="Courier New"/>
              </a:rPr>
              <a:t>margin: 10px 0 0 16.666667%;}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4038480"/>
            <a:ext cx="8076960" cy="1080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000000"/>
                </a:solidFill>
                <a:latin typeface="Trebuchet MS"/>
              </a:rPr>
              <a:t>This pixel is 150 because that is the width of the sidebar. 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IN" sz="2000" spc="-1" strike="noStrike">
                <a:solidFill>
                  <a:srgbClr val="ff0000"/>
                </a:solidFill>
                <a:latin typeface="Trebuchet MS"/>
              </a:rPr>
              <a:t>(25/150) * 100%)= 16.666667%;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90080" y="238680"/>
            <a:ext cx="872496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rebuchet MS"/>
              </a:rPr>
              <a:t>Converting an existing page to RWD </a:t>
            </a:r>
            <a:r>
              <a:rPr b="0" lang="en-IN" sz="2600" spc="-1" strike="noStrike">
                <a:solidFill>
                  <a:srgbClr val="000000"/>
                </a:solidFill>
                <a:latin typeface="Trebuchet MS"/>
              </a:rPr>
              <a:t>(continued)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fdf2e8"/>
                </a:solidFill>
                <a:latin typeface="Trebuchet MS"/>
              </a:rPr>
              <a:t>Converting Exercise: Do not Round up!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52280" y="2057400"/>
            <a:ext cx="792432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99"/>
                </a:solidFill>
                <a:latin typeface="Trebuchet MS"/>
              </a:rPr>
              <a:t>D</a:t>
            </a:r>
            <a:r>
              <a:rPr b="1" i="1" lang="en-US" sz="3600" spc="-1" strike="noStrike">
                <a:solidFill>
                  <a:srgbClr val="000099"/>
                </a:solidFill>
                <a:latin typeface="Trebuchet MS"/>
              </a:rPr>
              <a:t>o not round up, keep the long decimal points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  <a:p>
            <a:pPr lvl="1" marL="860400" indent="-348840">
              <a:lnSpc>
                <a:spcPct val="100000"/>
              </a:lnSpc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6f6f6f"/>
                </a:solidFill>
                <a:latin typeface="Trebuchet MS"/>
              </a:rPr>
              <a:t>Because each browser rounds the percentage differently, if you round the percentage, you need to tweak each section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04920" y="0"/>
            <a:ext cx="7238520" cy="9140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fdf2e8"/>
                </a:solidFill>
                <a:latin typeface="Trebuchet MS"/>
              </a:rPr>
              <a:t>Converting Exercise, inserting media queries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52280" y="1219320"/>
            <a:ext cx="4571640" cy="5105160"/>
          </a:xfrm>
          <a:prstGeom prst="rect">
            <a:avLst/>
          </a:prstGeom>
          <a:noFill/>
          <a:ln>
            <a:solidFill>
              <a:srgbClr val="b83d68"/>
            </a:solidFill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Add two media query break points at the end of the style section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Note: The two media queries are provided for you at the right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952880" y="1219320"/>
            <a:ext cx="3580920" cy="5302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@media screen and (max-width:830px)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#content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float: left;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width: 98%;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margin-top:5px;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nav li;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nav a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	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display:block;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@media screen and (max-width:480px)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#content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float: none;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width:95%;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    </a:t>
            </a: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99"/>
                </a:solidFill>
                <a:latin typeface="Trebuchet MS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04920" y="0"/>
            <a:ext cx="7086240" cy="77688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Testing the Responsive design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28600" y="1219320"/>
            <a:ext cx="79243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1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Test with the new media queries to see whether or not they're hitting the right breakpoints.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lvl="1" marL="860400" indent="-468000">
              <a:lnSpc>
                <a:spcPct val="110000"/>
              </a:lnSpc>
              <a:spcAft>
                <a:spcPts val="601"/>
              </a:spcAft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6f6f6f"/>
                </a:solidFill>
                <a:latin typeface="Trebuchet MS"/>
              </a:rPr>
              <a:t>Resize the browser window to see the changes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  <a:p>
            <a:pPr lvl="2" marL="1371600" indent="-402840">
              <a:lnSpc>
                <a:spcPct val="100000"/>
              </a:lnSpc>
              <a:spcAft>
                <a:spcPts val="601"/>
              </a:spcAft>
              <a:buClr>
                <a:srgbClr val="a34b73"/>
              </a:buClr>
              <a:buSzPct val="60000"/>
              <a:buFont typeface="Courier New"/>
              <a:buChar char="o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This is helpful and gives immediate feed back, however:</a:t>
            </a:r>
            <a:endParaRPr b="0" lang="en-US" sz="2600" spc="-1" strike="noStrike">
              <a:solidFill>
                <a:srgbClr val="6f6f6f"/>
              </a:solidFill>
              <a:latin typeface="Trebuchet MS"/>
            </a:endParaRPr>
          </a:p>
          <a:p>
            <a:pPr lvl="3" marL="1719360" indent="-347400">
              <a:lnSpc>
                <a:spcPct val="100000"/>
              </a:lnSpc>
              <a:spcAft>
                <a:spcPts val="601"/>
              </a:spcAft>
              <a:buClr>
                <a:srgbClr val="a34b73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6f6f6f"/>
                </a:solidFill>
                <a:latin typeface="Trebuchet MS"/>
              </a:rPr>
              <a:t>The feed back is not really the actual trigger points 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3" marL="1719360" indent="-401400">
              <a:lnSpc>
                <a:spcPct val="100000"/>
              </a:lnSpc>
              <a:spcAft>
                <a:spcPts val="601"/>
              </a:spcAft>
              <a:buClr>
                <a:srgbClr val="a34b73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6f6f6f"/>
                </a:solidFill>
                <a:latin typeface="Trebuchet MS"/>
              </a:rPr>
              <a:t>It does not show how the site will render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3" marL="1719360" indent="-401400">
              <a:lnSpc>
                <a:spcPct val="100000"/>
              </a:lnSpc>
              <a:spcAft>
                <a:spcPts val="601"/>
              </a:spcAft>
              <a:buClr>
                <a:srgbClr val="a34b73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6f6f6f"/>
                </a:solidFill>
                <a:latin typeface="Trebuchet MS"/>
              </a:rPr>
              <a:t>It overlooks the performance 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04920" y="152280"/>
            <a:ext cx="7009920" cy="100548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fdf2e8"/>
                </a:solidFill>
                <a:latin typeface="Trebuchet MS"/>
              </a:rPr>
              <a:t>Testing the Responsive design </a:t>
            </a:r>
            <a:r>
              <a:rPr b="1" lang="en-US" sz="2800" spc="-1" strike="noStrike" cap="all">
                <a:solidFill>
                  <a:srgbClr val="fdf2e8"/>
                </a:solidFill>
                <a:latin typeface="Trebuchet MS"/>
              </a:rPr>
              <a:t>(</a:t>
            </a:r>
            <a:r>
              <a:rPr b="1" lang="en-US" sz="2400" spc="-1" strike="noStrike" cap="all">
                <a:solidFill>
                  <a:srgbClr val="fdf2e8"/>
                </a:solidFill>
                <a:latin typeface="Trebuchet MS"/>
              </a:rPr>
              <a:t>continued</a:t>
            </a:r>
            <a:r>
              <a:rPr b="1" lang="en-US" sz="2800" spc="-1" strike="noStrike" cap="all">
                <a:solidFill>
                  <a:srgbClr val="fdf2e8"/>
                </a:solidFill>
                <a:latin typeface="Trebuchet M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228600" y="1371600"/>
            <a:ext cx="777204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804960" indent="-412560">
              <a:lnSpc>
                <a:spcPct val="100000"/>
              </a:lnSpc>
              <a:buClr>
                <a:srgbClr val="a34b73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6f6f6f"/>
                </a:solidFill>
                <a:latin typeface="Trebuchet MS"/>
              </a:rPr>
              <a:t>Use online simulator testing tools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  <a:p>
            <a:pPr lvl="2" marL="1033560" indent="-402840">
              <a:lnSpc>
                <a:spcPct val="100000"/>
              </a:lnSpc>
              <a:spcAft>
                <a:spcPts val="601"/>
              </a:spcAft>
              <a:buClr>
                <a:srgbClr val="a34b73"/>
              </a:buClr>
              <a:buSzPct val="60000"/>
              <a:buFont typeface="Courier New"/>
              <a:buChar char="o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There are many free online testing tools to help test more precisely and to speed up the process.</a:t>
            </a:r>
            <a:endParaRPr b="0" lang="en-US" sz="2600" spc="-1" strike="noStrike">
              <a:solidFill>
                <a:srgbClr val="6f6f6f"/>
              </a:solidFill>
              <a:latin typeface="Trebuchet MS"/>
            </a:endParaRPr>
          </a:p>
          <a:p>
            <a:pPr lvl="1" marL="804960" indent="-412560">
              <a:lnSpc>
                <a:spcPct val="100000"/>
              </a:lnSpc>
              <a:buClr>
                <a:srgbClr val="a34b73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6f6f6f"/>
                </a:solidFill>
                <a:latin typeface="Trebuchet MS"/>
              </a:rPr>
              <a:t>Using online mobile emulators: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  <a:p>
            <a:pPr marL="861840">
              <a:lnSpc>
                <a:spcPct val="100000"/>
              </a:lnSpc>
              <a:spcAft>
                <a:spcPts val="601"/>
              </a:spcAft>
            </a:pPr>
            <a:r>
              <a:rPr b="0" lang="en-US" sz="2600" spc="-1" strike="noStrike">
                <a:solidFill>
                  <a:srgbClr val="6f6f6f"/>
                </a:solidFill>
                <a:latin typeface="Trebuchet MS"/>
              </a:rPr>
              <a:t>programs that simulate a specific mobile device, browser, or operating system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860400" indent="-468000">
              <a:lnSpc>
                <a:spcPct val="100000"/>
              </a:lnSpc>
              <a:buClr>
                <a:srgbClr val="a34b73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6f6f6f"/>
                </a:solidFill>
                <a:latin typeface="Trebuchet MS"/>
              </a:rPr>
              <a:t>Test on actual devices, best way, but it is expensive to have all the devices on hand and to purchase more new ones.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52280" y="228600"/>
            <a:ext cx="7543440" cy="62460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Online Simulator Testing Tools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04920" y="1523880"/>
            <a:ext cx="853416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511200" indent="-456840">
              <a:lnSpc>
                <a:spcPct val="10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Benjamin Keen Bookmarklet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804960" indent="-347400">
              <a:lnSpc>
                <a:spcPct val="100000"/>
              </a:lnSpc>
              <a:spcAft>
                <a:spcPts val="601"/>
              </a:spcAft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ffe38c"/>
                </a:solidFill>
                <a:uFillTx/>
                <a:latin typeface="Trebuchet MS"/>
                <a:hlinkClick r:id="rId1"/>
              </a:rPr>
              <a:t>http</a:t>
            </a:r>
            <a:r>
              <a:rPr b="0" lang="en-US" sz="2000" spc="-1" strike="noStrike" u="sng">
                <a:solidFill>
                  <a:srgbClr val="ffe38c"/>
                </a:solidFill>
                <a:uFillTx/>
                <a:latin typeface="Trebuchet MS"/>
                <a:hlinkClick r:id="rId2"/>
              </a:rPr>
              <a:t>://www.benjaminkeen.com/open-source-projects/smaller-projects/responsive-design-bookmarklet</a:t>
            </a:r>
            <a:r>
              <a:rPr b="0" lang="en-US" sz="2000" spc="-1" strike="noStrike" u="sng">
                <a:solidFill>
                  <a:srgbClr val="ffe38c"/>
                </a:solidFill>
                <a:uFillTx/>
                <a:latin typeface="Trebuchet MS"/>
                <a:hlinkClick r:id="rId3"/>
              </a:rPr>
              <a:t>/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following online simulator allows you to just enter the URL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804960" indent="-347400">
              <a:lnSpc>
                <a:spcPct val="100000"/>
              </a:lnSpc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6f6f6f"/>
                </a:solidFill>
                <a:latin typeface="Trebuchet MS"/>
              </a:rPr>
              <a:t>Responsivepx by Remy Sharp: users have control of the precise width</a:t>
            </a: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 marL="803160"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 u="sng">
                <a:solidFill>
                  <a:srgbClr val="ffe38c"/>
                </a:solidFill>
                <a:uFillTx/>
                <a:latin typeface="Trebuchet MS"/>
                <a:hlinkClick r:id="rId4"/>
              </a:rPr>
              <a:t>http</a:t>
            </a:r>
            <a:r>
              <a:rPr b="0" lang="en-US" sz="1800" spc="-1" strike="noStrike" u="sng">
                <a:solidFill>
                  <a:srgbClr val="ffe38c"/>
                </a:solidFill>
                <a:uFillTx/>
                <a:latin typeface="Trebuchet MS"/>
                <a:hlinkClick r:id="rId5"/>
              </a:rPr>
              <a:t>://responsivepx.com</a:t>
            </a:r>
            <a:r>
              <a:rPr b="0" lang="en-US" sz="1800" spc="-1" strike="noStrike" u="sng">
                <a:solidFill>
                  <a:srgbClr val="ffe38c"/>
                </a:solidFill>
                <a:uFillTx/>
                <a:latin typeface="Trebuchet MS"/>
                <a:hlinkClick r:id="rId6"/>
              </a:rPr>
              <a:t>/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lvl="1" marL="860400" indent="-348840">
              <a:lnSpc>
                <a:spcPct val="100000"/>
              </a:lnSpc>
              <a:spcAft>
                <a:spcPts val="601"/>
              </a:spcAft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6f6f6f"/>
                </a:solidFill>
                <a:latin typeface="Trebuchet MS"/>
              </a:rPr>
              <a:t>Responsive.is: it provides icon for difference devices: </a:t>
            </a:r>
            <a:r>
              <a:rPr b="0" lang="en-US" sz="2000" spc="-1" strike="noStrike" u="sng">
                <a:solidFill>
                  <a:srgbClr val="ffe38c"/>
                </a:solidFill>
                <a:uFillTx/>
                <a:latin typeface="Trebuchet MS"/>
                <a:hlinkClick r:id="rId7"/>
              </a:rPr>
              <a:t>http://www.headlondon.com</a:t>
            </a:r>
            <a:r>
              <a:rPr b="0" lang="en-US" sz="2000" spc="-1" strike="noStrike" u="sng">
                <a:solidFill>
                  <a:srgbClr val="ffe38c"/>
                </a:solidFill>
                <a:uFillTx/>
                <a:latin typeface="Trebuchet MS"/>
                <a:hlinkClick r:id="rId8"/>
              </a:rPr>
              <a:t>/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1" marL="860400" indent="-348840">
              <a:lnSpc>
                <a:spcPct val="100000"/>
              </a:lnSpc>
              <a:spcAft>
                <a:spcPts val="601"/>
              </a:spcAft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6f6f6f"/>
                </a:solidFill>
                <a:latin typeface="Trebuchet MS"/>
              </a:rPr>
              <a:t>Mobiltest: user can chose the devices, also provides the average load time 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861840"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 u="sng">
                <a:solidFill>
                  <a:srgbClr val="ffe38c"/>
                </a:solidFill>
                <a:uFillTx/>
                <a:latin typeface="Trebuchet MS"/>
                <a:hlinkClick r:id="rId9"/>
              </a:rPr>
              <a:t>http</a:t>
            </a:r>
            <a:r>
              <a:rPr b="0" lang="en-US" sz="2000" spc="-1" strike="noStrike" u="sng">
                <a:solidFill>
                  <a:srgbClr val="ffe38c"/>
                </a:solidFill>
                <a:uFillTx/>
                <a:latin typeface="Trebuchet MS"/>
                <a:hlinkClick r:id="rId10"/>
              </a:rPr>
              <a:t>://</a:t>
            </a:r>
            <a:r>
              <a:rPr b="0" lang="en-US" sz="2000" spc="-1" strike="noStrike" u="sng">
                <a:solidFill>
                  <a:srgbClr val="ffe38c"/>
                </a:solidFill>
                <a:uFillTx/>
                <a:latin typeface="Trebuchet MS"/>
                <a:hlinkClick r:id="rId11"/>
              </a:rPr>
              <a:t>mobitest.akamai.com/m/index.cgi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633240"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393120"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28600" y="152280"/>
            <a:ext cx="7238520" cy="9140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Online Emulator Testing Tools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28600" y="1523880"/>
            <a:ext cx="8610120" cy="434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TestiPhone.com 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Opera's Mini simulator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Download and install emulators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1" marL="804960" indent="-347400">
              <a:lnSpc>
                <a:spcPct val="100000"/>
              </a:lnSpc>
              <a:spcAft>
                <a:spcPts val="601"/>
              </a:spcAft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6f6f6f"/>
                </a:solidFill>
                <a:latin typeface="Trebuchet MS"/>
              </a:rPr>
              <a:t>Opera's Mobile emulator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lvl="1" marL="804960" indent="-347400">
              <a:lnSpc>
                <a:spcPct val="100000"/>
              </a:lnSpc>
              <a:spcAft>
                <a:spcPts val="601"/>
              </a:spcAft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6f6f6f"/>
                </a:solidFill>
                <a:latin typeface="Trebuchet MS"/>
              </a:rPr>
              <a:t>Apple SDK, the emulators comes with  Apple's iOS 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lvl="1" marL="804960" indent="-347400">
              <a:lnSpc>
                <a:spcPct val="100000"/>
              </a:lnSpc>
              <a:spcAft>
                <a:spcPts val="601"/>
              </a:spcAft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6f6f6f"/>
                </a:solidFill>
                <a:latin typeface="Trebuchet MS"/>
              </a:rPr>
              <a:t>Android SDK, the emulators comes with Android OS. 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marL="393120"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04920" y="0"/>
            <a:ext cx="7391160" cy="76176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fdf2e8"/>
                </a:solidFill>
                <a:latin typeface="Trebuchet MS"/>
              </a:rPr>
              <a:t>History of the Responsive Web Design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0" y="152388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term Responsive Web Design was first coined by </a:t>
            </a:r>
            <a:r>
              <a:rPr b="1" lang="en-US" sz="2600" spc="-1" strike="noStrike">
                <a:solidFill>
                  <a:srgbClr val="000000"/>
                </a:solidFill>
                <a:latin typeface="Trebuchet MS"/>
              </a:rPr>
              <a:t>Ethan Marcotte 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in his article </a:t>
            </a:r>
            <a:r>
              <a:rPr b="0" i="1" lang="en-US" sz="2600" spc="-1" strike="noStrike">
                <a:solidFill>
                  <a:srgbClr val="000000"/>
                </a:solidFill>
                <a:latin typeface="Trebuchet MS"/>
              </a:rPr>
              <a:t>A List Apart 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in May 2010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000" spc="-1" strike="noStrike" u="sng">
                <a:solidFill>
                  <a:srgbClr val="ffde66"/>
                </a:solidFill>
                <a:uFillTx/>
                <a:latin typeface="Trebuchet MS"/>
                <a:hlinkClick r:id="rId1"/>
              </a:rPr>
              <a:t>http</a:t>
            </a:r>
            <a:r>
              <a:rPr b="0" lang="en-US" sz="2000" spc="-1" strike="noStrike" u="sng">
                <a:solidFill>
                  <a:srgbClr val="ffde66"/>
                </a:solidFill>
                <a:uFillTx/>
                <a:latin typeface="Trebuchet MS"/>
                <a:hlinkClick r:id="rId2"/>
              </a:rPr>
              <a:t>://</a:t>
            </a:r>
            <a:r>
              <a:rPr b="0" lang="en-US" sz="2000" spc="-1" strike="noStrike" u="sng">
                <a:solidFill>
                  <a:srgbClr val="ffde66"/>
                </a:solidFill>
                <a:uFillTx/>
                <a:latin typeface="Trebuchet MS"/>
                <a:hlinkClick r:id="rId3"/>
              </a:rPr>
              <a:t>alistapart.com/article/responsive-web-design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He defined the technique of RWD by using </a:t>
            </a:r>
            <a:r>
              <a:rPr b="1" lang="en-US" sz="2600" spc="-1" strike="noStrike">
                <a:solidFill>
                  <a:srgbClr val="000000"/>
                </a:solidFill>
                <a:latin typeface="Trebuchet MS"/>
              </a:rPr>
              <a:t>fluid grids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, </a:t>
            </a:r>
            <a:r>
              <a:rPr b="1" lang="en-US" sz="2600" spc="-1" strike="noStrike">
                <a:solidFill>
                  <a:srgbClr val="000000"/>
                </a:solidFill>
                <a:latin typeface="Trebuchet MS"/>
              </a:rPr>
              <a:t>flexible images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, and </a:t>
            </a:r>
            <a:r>
              <a:rPr b="1" lang="en-US" sz="2600" spc="-1" strike="noStrike">
                <a:solidFill>
                  <a:srgbClr val="000000"/>
                </a:solidFill>
                <a:latin typeface="Trebuchet MS"/>
              </a:rPr>
              <a:t>media queries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 to deliver different visual experiences for different screen sizes.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Ethan expanded his RWD theory and  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017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published his book titled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01760">
              <a:lnSpc>
                <a:spcPct val="100000"/>
              </a:lnSpc>
              <a:spcBef>
                <a:spcPts val="601"/>
              </a:spcBef>
            </a:pPr>
            <a:r>
              <a:rPr b="0" i="1" lang="en-US" sz="2600" spc="-1" strike="noStrike">
                <a:solidFill>
                  <a:srgbClr val="000000"/>
                </a:solidFill>
                <a:latin typeface="Trebuchet MS"/>
              </a:rPr>
              <a:t>Responsive Web Design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4"/>
          <a:stretch/>
        </p:blipFill>
        <p:spPr>
          <a:xfrm>
            <a:off x="6248520" y="4724280"/>
            <a:ext cx="151092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04920" y="0"/>
            <a:ext cx="7238520" cy="9140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Debugging Tools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746712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Tools for debugging when the behavoir is not expected after testing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lvl="1" marL="804960" indent="-347400">
              <a:lnSpc>
                <a:spcPct val="100000"/>
              </a:lnSpc>
              <a:spcAft>
                <a:spcPts val="601"/>
              </a:spcAft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6f6f6f"/>
                </a:solidFill>
                <a:latin typeface="Trebuchet MS"/>
              </a:rPr>
              <a:t>Opera's Remote Debugger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  <a:p>
            <a:pPr lvl="2" marL="1262160" indent="-401400">
              <a:lnSpc>
                <a:spcPct val="100000"/>
              </a:lnSpc>
              <a:spcAft>
                <a:spcPts val="601"/>
              </a:spcAft>
              <a:buClr>
                <a:srgbClr val="a34b73"/>
              </a:buClr>
              <a:buSzPct val="60000"/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Dragongly: Debug on the desktop with the site on a mobile device</a:t>
            </a:r>
            <a:endParaRPr b="0" lang="en-US" sz="2600" spc="-1" strike="noStrike">
              <a:solidFill>
                <a:srgbClr val="6f6f6f"/>
              </a:solidFill>
              <a:latin typeface="Trebuchet MS"/>
            </a:endParaRPr>
          </a:p>
          <a:p>
            <a:pPr lvl="1" marL="804960" indent="-347400">
              <a:lnSpc>
                <a:spcPct val="100000"/>
              </a:lnSpc>
              <a:spcAft>
                <a:spcPts val="601"/>
              </a:spcAft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6f6f6f"/>
                </a:solidFill>
                <a:latin typeface="Trebuchet MS"/>
              </a:rPr>
              <a:t>WebKit remote debugging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  <a:p>
            <a:pPr lvl="2" marL="1317600" indent="-456840">
              <a:lnSpc>
                <a:spcPct val="100000"/>
              </a:lnSpc>
              <a:spcAft>
                <a:spcPts val="601"/>
              </a:spcAft>
              <a:buClr>
                <a:srgbClr val="a34b73"/>
              </a:buClr>
              <a:buSzPct val="60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Weinre</a:t>
            </a:r>
            <a:endParaRPr b="0" lang="en-US" sz="2800" spc="-1" strike="noStrike">
              <a:solidFill>
                <a:srgbClr val="6f6f6f"/>
              </a:solidFill>
              <a:latin typeface="Trebuchet MS"/>
            </a:endParaRPr>
          </a:p>
          <a:p>
            <a:pPr lvl="2" marL="1317600" indent="-456840">
              <a:lnSpc>
                <a:spcPct val="100000"/>
              </a:lnSpc>
              <a:spcAft>
                <a:spcPts val="601"/>
              </a:spcAft>
              <a:buClr>
                <a:srgbClr val="a34b73"/>
              </a:buClr>
              <a:buSzPct val="60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Web Inspector</a:t>
            </a:r>
            <a:endParaRPr b="0" lang="en-US" sz="2800" spc="-1" strike="noStrike">
              <a:solidFill>
                <a:srgbClr val="6f6f6f"/>
              </a:solidFill>
              <a:latin typeface="Trebuchet M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28600" y="0"/>
            <a:ext cx="7924320" cy="106632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fdf2e8"/>
                </a:solidFill>
                <a:latin typeface="Trebuchet MS"/>
              </a:rPr>
              <a:t>Why Should We Build a Responsive Web?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04920" y="144792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Each year new devices are pouring into the market, responsive web design let us build one site, and modify it to adapt the new device’s screen size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Build once for all devices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Easy to manage content editing through a single CMS (Content Management System)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If we have a working website: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Not need to rebuild new websites to adapt the new devices</a:t>
            </a: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We can convert the existing working website to a responsive Web site to adapt all kind of devices</a:t>
            </a: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0880" y="228600"/>
            <a:ext cx="7238520" cy="9140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Paradigm Shift towards Mobile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0" y="1523880"/>
            <a:ext cx="7924320" cy="13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International Data Corporation predicted that by the end of 2013, tablet sales will exceed that of portable PCs.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  <p:grpSp>
        <p:nvGrpSpPr>
          <p:cNvPr id="107" name="Group 3"/>
          <p:cNvGrpSpPr/>
          <p:nvPr/>
        </p:nvGrpSpPr>
        <p:grpSpPr>
          <a:xfrm>
            <a:off x="1676520" y="3276720"/>
            <a:ext cx="5562360" cy="3305880"/>
            <a:chOff x="1676520" y="3276720"/>
            <a:chExt cx="5562360" cy="3305880"/>
          </a:xfrm>
        </p:grpSpPr>
        <p:pic>
          <p:nvPicPr>
            <p:cNvPr id="108" name="Picture 3" descr=""/>
            <p:cNvPicPr/>
            <p:nvPr/>
          </p:nvPicPr>
          <p:blipFill>
            <a:blip r:embed="rId1"/>
            <a:stretch/>
          </p:blipFill>
          <p:spPr>
            <a:xfrm>
              <a:off x="1908000" y="3845160"/>
              <a:ext cx="5176080" cy="2737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9" name="CustomShape 4"/>
            <p:cNvSpPr/>
            <p:nvPr/>
          </p:nvSpPr>
          <p:spPr>
            <a:xfrm>
              <a:off x="1676520" y="3276720"/>
              <a:ext cx="5562360" cy="60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Trebuchet MS"/>
                </a:rPr>
                <a:t>Mobiles Vs. Computers: 2007-2015</a:t>
              </a:r>
              <a:endParaRPr b="0" lang="en-IN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Trebuchet MS"/>
                </a:rPr>
                <a:t>Global internet user projection research by Morgan Stanley</a:t>
              </a:r>
              <a:endParaRPr b="0" lang="en-IN" sz="1400" spc="-1" strike="noStrike">
                <a:latin typeface="Arial"/>
              </a:endParaRPr>
            </a:p>
          </p:txBody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90600" y="533520"/>
            <a:ext cx="8753040" cy="5630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Paradigm Shift towards Mobile </a:t>
            </a:r>
            <a:r>
              <a:rPr b="1" lang="en-US" sz="3100" spc="-1" strike="noStrike" cap="all">
                <a:solidFill>
                  <a:srgbClr val="fdf2e8"/>
                </a:solidFill>
                <a:latin typeface="Trebuchet MS"/>
              </a:rPr>
              <a:t>(continued)</a:t>
            </a:r>
            <a:endParaRPr b="0" lang="en-US" sz="31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0" y="1143000"/>
            <a:ext cx="7924320" cy="152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Mary Meeker in her 2012  </a:t>
            </a:r>
            <a:r>
              <a:rPr b="0" i="1" lang="en-US" sz="2400" spc="-1" strike="noStrike">
                <a:solidFill>
                  <a:srgbClr val="000000"/>
                </a:solidFill>
                <a:latin typeface="Trebuchet MS"/>
              </a:rPr>
              <a:t>internet Trends Report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notes mobile makes up 15% of Web traffic, up from 10% a year ago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Her recent report showed the following chart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12" name="Picture 11" descr=""/>
          <p:cNvPicPr/>
          <p:nvPr/>
        </p:nvPicPr>
        <p:blipFill>
          <a:blip r:embed="rId1"/>
          <a:srcRect l="12412" t="21931" r="13747" b="4154"/>
          <a:stretch/>
        </p:blipFill>
        <p:spPr>
          <a:xfrm>
            <a:off x="1600200" y="3200400"/>
            <a:ext cx="510516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0"/>
            <a:ext cx="6705360" cy="70056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Advantages of RWD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28600" y="1143000"/>
            <a:ext cx="7695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One single HTML document to be maintained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One single CSS file to be maintained 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site is easily accessible on any type of device.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Better user experience. 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514440">
              <a:lnSpc>
                <a:spcPct val="10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Users will have a similar experience using the site when they access the site from different devices.</a:t>
            </a: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Responsive Web is flexible and adaptable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Maintaining a RWD is: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860400" indent="-4028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Easier than maintaining several website for different devices.</a:t>
            </a:r>
            <a:endParaRPr b="0" lang="en-US" sz="2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Fundamental Techniques for RWD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28600" y="1828800"/>
            <a:ext cx="7695720" cy="47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There are three parts in Responsive Wed design: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lvl="1" marL="907560" indent="-514080">
              <a:lnSpc>
                <a:spcPct val="100000"/>
              </a:lnSpc>
              <a:spcAft>
                <a:spcPts val="601"/>
              </a:spcAft>
              <a:buClr>
                <a:srgbClr val="f9b639"/>
              </a:buClr>
              <a:buSzPct val="80000"/>
              <a:buFont typeface="Trebuchet MS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Trebuchet MS"/>
              </a:rPr>
              <a:t>Flexible, grid-based layouts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  <a:p>
            <a:pPr marL="1197000">
              <a:lnSpc>
                <a:spcPct val="100000"/>
              </a:lnSpc>
              <a:spcAft>
                <a:spcPts val="601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The web sites are built </a:t>
            </a:r>
            <a:r>
              <a:rPr b="1" lang="en-US" sz="2600" spc="-1" strike="noStrike">
                <a:solidFill>
                  <a:srgbClr val="000000"/>
                </a:solidFill>
                <a:latin typeface="Trebuchet MS"/>
              </a:rPr>
              <a:t>using percentage 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for the widths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907560" indent="-514080">
              <a:lnSpc>
                <a:spcPct val="100000"/>
              </a:lnSpc>
              <a:spcAft>
                <a:spcPts val="601"/>
              </a:spcAft>
              <a:buClr>
                <a:srgbClr val="f9b639"/>
              </a:buClr>
              <a:buSzPct val="80000"/>
              <a:buFont typeface="Trebuchet MS"/>
              <a:buAutoNum type="arabicPeriod" startAt="2"/>
            </a:pPr>
            <a:r>
              <a:rPr b="1" lang="en-US" sz="3000" spc="-1" strike="noStrike">
                <a:solidFill>
                  <a:srgbClr val="000000"/>
                </a:solidFill>
                <a:latin typeface="Trebuchet MS"/>
              </a:rPr>
              <a:t>Media queries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  <a:p>
            <a:pPr marL="1197000">
              <a:lnSpc>
                <a:spcPct val="100000"/>
              </a:lnSpc>
              <a:spcAft>
                <a:spcPts val="601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Use a module from the CSS3 specification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907560" indent="-514080">
              <a:lnSpc>
                <a:spcPct val="100000"/>
              </a:lnSpc>
              <a:buClr>
                <a:srgbClr val="f9b639"/>
              </a:buClr>
              <a:buSzPct val="80000"/>
              <a:buFont typeface="Trebuchet MS"/>
              <a:buAutoNum type="arabicPeriod" startAt="2"/>
            </a:pPr>
            <a:r>
              <a:rPr b="1" lang="en-US" sz="3000" spc="-1" strike="noStrike">
                <a:solidFill>
                  <a:srgbClr val="000000"/>
                </a:solidFill>
                <a:latin typeface="Trebuchet MS"/>
              </a:rPr>
              <a:t>Flexible media &amp; images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  <a:p>
            <a:pPr marL="1257480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When screen size begins to change, the media/images need to be flexible to suit the screen size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304920"/>
            <a:ext cx="8915040" cy="791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300" spc="-1" strike="noStrike" cap="all">
                <a:solidFill>
                  <a:srgbClr val="fdf2e8"/>
                </a:solidFill>
                <a:latin typeface="Trebuchet MS"/>
              </a:rPr>
              <a:t>Techniques for RWD: </a:t>
            </a:r>
            <a:r>
              <a:rPr b="1" lang="en-US" sz="3000" spc="-1" strike="noStrike" cap="all">
                <a:solidFill>
                  <a:srgbClr val="fdf2e8"/>
                </a:solidFill>
                <a:latin typeface="Trebuchet MS"/>
              </a:rPr>
              <a:t>Flexible, grid-based, Layout</a:t>
            </a:r>
            <a:endParaRPr b="0" lang="en-US" sz="3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2280" y="1219320"/>
            <a:ext cx="8000640" cy="56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83d68"/>
              </a:buClr>
              <a:buSzPct val="68000"/>
              <a:buFont typeface="Wingdings" charset="2"/>
              <a:buChar char=""/>
            </a:pPr>
            <a:r>
              <a:rPr b="0" lang="en-IN" sz="2800" spc="-1" strike="noStrike">
                <a:solidFill>
                  <a:srgbClr val="000000"/>
                </a:solidFill>
                <a:latin typeface="Trebuchet MS"/>
              </a:rPr>
              <a:t>Idea behind liquid layout:  it’s more carefully designed </a:t>
            </a:r>
            <a:r>
              <a:rPr b="1" lang="en-IN" sz="2800" spc="-1" strike="noStrike">
                <a:solidFill>
                  <a:srgbClr val="000000"/>
                </a:solidFill>
                <a:latin typeface="Trebuchet MS"/>
              </a:rPr>
              <a:t>in terms of proportion</a:t>
            </a:r>
            <a:r>
              <a:rPr b="1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IN" sz="2800" spc="-1" strike="noStrike">
                <a:solidFill>
                  <a:srgbClr val="000000"/>
                </a:solidFill>
                <a:latin typeface="Trebuchet MS"/>
              </a:rPr>
              <a:t> use percentage</a:t>
            </a:r>
            <a:endParaRPr b="0" lang="en-IN" sz="2800" spc="-1" strike="noStrike">
              <a:latin typeface="Arial"/>
            </a:endParaRPr>
          </a:p>
          <a:p>
            <a:pPr lvl="4"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83d68"/>
              </a:buClr>
              <a:buSzPct val="68000"/>
              <a:buFont typeface="Wingdings" charset="2"/>
              <a:buChar char=""/>
            </a:pPr>
            <a:r>
              <a:rPr b="0" lang="en-IN" sz="2800" spc="-1" strike="noStrike">
                <a:solidFill>
                  <a:srgbClr val="000000"/>
                </a:solidFill>
                <a:latin typeface="Trebuchet MS"/>
              </a:rPr>
              <a:t>Proportion of each page element is the target element divided by the context</a:t>
            </a:r>
            <a:endParaRPr b="0" lang="en-IN" sz="2800" spc="-1" strike="noStrike">
              <a:latin typeface="Arial"/>
            </a:endParaRPr>
          </a:p>
          <a:p>
            <a:pPr marL="739800">
              <a:lnSpc>
                <a:spcPct val="100000"/>
              </a:lnSpc>
              <a:spcBef>
                <a:spcPts val="34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Example: </a:t>
            </a:r>
            <a:endParaRPr b="0" lang="en-IN" sz="2400" spc="-1" strike="noStrike">
              <a:latin typeface="Arial"/>
            </a:endParaRPr>
          </a:p>
          <a:p>
            <a:pPr lvl="4" marL="1371600" indent="-228240">
              <a:lnSpc>
                <a:spcPct val="100000"/>
              </a:lnSpc>
              <a:spcBef>
                <a:spcPts val="349"/>
              </a:spcBef>
              <a:buClr>
                <a:srgbClr val="ac66bb"/>
              </a:buClr>
              <a:buFont typeface="Wingdings 2" charset="2"/>
              <a:buChar char=""/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suppose your desktop layout has the main wrapper with the width of 960px and</a:t>
            </a:r>
            <a:endParaRPr b="0" lang="en-IN" sz="2400" spc="-1" strike="noStrike">
              <a:latin typeface="Arial"/>
            </a:endParaRPr>
          </a:p>
          <a:p>
            <a:pPr lvl="4" marL="1371600" indent="-228240">
              <a:lnSpc>
                <a:spcPct val="100000"/>
              </a:lnSpc>
              <a:spcBef>
                <a:spcPts val="349"/>
              </a:spcBef>
              <a:buClr>
                <a:srgbClr val="ac66bb"/>
              </a:buClr>
              <a:buFont typeface="Wingdings 2" charset="2"/>
              <a:buChar char=""/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suppose that the target element is 300px wide</a:t>
            </a:r>
            <a:endParaRPr b="0" lang="en-IN" sz="2400" spc="-1" strike="noStrike">
              <a:latin typeface="Arial"/>
            </a:endParaRPr>
          </a:p>
          <a:p>
            <a:pPr lvl="4" marL="1371600" indent="-228240">
              <a:lnSpc>
                <a:spcPct val="100000"/>
              </a:lnSpc>
              <a:spcBef>
                <a:spcPts val="349"/>
              </a:spcBef>
              <a:buClr>
                <a:srgbClr val="ac66bb"/>
              </a:buClr>
              <a:buFont typeface="Wingdings 2" charset="2"/>
              <a:buChar char=""/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then the proportion would be 31.25% </a:t>
            </a:r>
            <a:endParaRPr b="0" lang="en-IN" sz="2400" spc="-1" strike="noStrike">
              <a:latin typeface="Arial"/>
            </a:endParaRPr>
          </a:p>
          <a:p>
            <a:pPr marL="109800" algn="ctr">
              <a:lnSpc>
                <a:spcPct val="100000"/>
              </a:lnSpc>
              <a:spcBef>
                <a:spcPts val="400"/>
              </a:spcBef>
            </a:pPr>
            <a:r>
              <a:rPr b="1" lang="en-IN" sz="2800" spc="-1" strike="noStrike">
                <a:solidFill>
                  <a:srgbClr val="c00000"/>
                </a:solidFill>
                <a:latin typeface="Trebuchet MS"/>
              </a:rPr>
              <a:t>300px / 960px = 31.25%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IN" sz="2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739</TotalTime>
  <Application>LibreOffice/6.0.7.3$Linux_X86_64 LibreOffice_project/00m0$Build-3</Application>
  <Words>1649</Words>
  <Paragraphs>291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GOPINATH</dc:creator>
  <dc:description/>
  <dc:language>en-IN</dc:language>
  <cp:lastModifiedBy>GOPINATH</cp:lastModifiedBy>
  <dcterms:modified xsi:type="dcterms:W3CDTF">2019-08-05T04:29:48Z</dcterms:modified>
  <cp:revision>24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