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25" r:id="rId3"/>
    <p:sldId id="257" r:id="rId4"/>
    <p:sldId id="323" r:id="rId5"/>
    <p:sldId id="324" r:id="rId6"/>
    <p:sldId id="258" r:id="rId7"/>
    <p:sldId id="259" r:id="rId8"/>
    <p:sldId id="260" r:id="rId9"/>
    <p:sldId id="261" r:id="rId10"/>
    <p:sldId id="262" r:id="rId11"/>
    <p:sldId id="263" r:id="rId12"/>
    <p:sldId id="316" r:id="rId13"/>
    <p:sldId id="264" r:id="rId14"/>
    <p:sldId id="265" r:id="rId15"/>
    <p:sldId id="266" r:id="rId16"/>
    <p:sldId id="267" r:id="rId17"/>
    <p:sldId id="269" r:id="rId18"/>
    <p:sldId id="270" r:id="rId19"/>
    <p:sldId id="271" r:id="rId20"/>
    <p:sldId id="319" r:id="rId21"/>
    <p:sldId id="320" r:id="rId22"/>
    <p:sldId id="322" r:id="rId23"/>
    <p:sldId id="317" r:id="rId24"/>
    <p:sldId id="273" r:id="rId25"/>
    <p:sldId id="31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8" d="100"/>
          <a:sy n="98" d="100"/>
        </p:scale>
        <p:origin x="-5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22-Jul-19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22-Jul-19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22-Jul-19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22-Jul-19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22-Jul-19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22-Jul-19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22-Jul-19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22-Jul-19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</a:p>
          <a:p>
            <a:pPr>
              <a:buNone/>
            </a:pPr>
            <a:r>
              <a:rPr lang="en-US" dirty="0" smtClean="0"/>
              <a:t>		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   “  alt=“    ”&gt;</a:t>
            </a:r>
          </a:p>
          <a:p>
            <a:r>
              <a:rPr lang="en-US" dirty="0" smtClean="0"/>
              <a:t>Render the image size by specifying width and height as</a:t>
            </a:r>
          </a:p>
          <a:p>
            <a:pPr>
              <a:buNone/>
            </a:pPr>
            <a:r>
              <a:rPr lang="en-US" dirty="0" smtClean="0"/>
              <a:t>		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 =“        “  alt=“   “   width=“  “   		height=“   “&gt;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: </a:t>
            </a:r>
            <a:r>
              <a:rPr lang="en-US" dirty="0" err="1" smtClean="0"/>
              <a:t>Interpage</a:t>
            </a:r>
            <a:r>
              <a:rPr lang="en-US" dirty="0" smtClean="0"/>
              <a:t> and </a:t>
            </a:r>
            <a:r>
              <a:rPr lang="en-US" dirty="0" err="1" smtClean="0"/>
              <a:t>Intrapage</a:t>
            </a:r>
            <a:endParaRPr lang="en-US" dirty="0" smtClean="0"/>
          </a:p>
          <a:p>
            <a:pPr lvl="1"/>
            <a:r>
              <a:rPr lang="en-US" dirty="0" smtClean="0"/>
              <a:t>Create a new page and provide the link</a:t>
            </a:r>
          </a:p>
          <a:p>
            <a:pPr lvl="1"/>
            <a:r>
              <a:rPr lang="en-US" dirty="0" smtClean="0"/>
              <a:t>Specify the website address</a:t>
            </a:r>
          </a:p>
          <a:p>
            <a:pPr lvl="1"/>
            <a:r>
              <a:rPr lang="en-US" dirty="0" smtClean="0"/>
              <a:t>Back to top (using id)</a:t>
            </a:r>
          </a:p>
          <a:p>
            <a:pPr lvl="1">
              <a:buNone/>
            </a:pPr>
            <a:r>
              <a:rPr lang="en-US" dirty="0" smtClean="0"/>
              <a:t>Instead of text even images can be used as links.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Link:</a:t>
            </a:r>
          </a:p>
          <a:p>
            <a:pPr>
              <a:buNone/>
            </a:pPr>
            <a:r>
              <a:rPr lang="en-US" dirty="0" smtClean="0"/>
              <a:t>	&lt;a </a:t>
            </a:r>
            <a:r>
              <a:rPr lang="en-US" dirty="0" err="1" smtClean="0"/>
              <a:t>href</a:t>
            </a:r>
            <a:r>
              <a:rPr lang="en-US" dirty="0" smtClean="0"/>
              <a:t>="https://www.nitk.ac.in/" target="_blank"&gt; visit the new page &lt;/a&gt;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to top : </a:t>
            </a:r>
          </a:p>
          <a:p>
            <a:pPr>
              <a:buNone/>
            </a:pPr>
            <a:r>
              <a:rPr lang="en-US" dirty="0" smtClean="0"/>
              <a:t>		&lt;h1 id="top"&gt;this is here&lt;/h1&gt;</a:t>
            </a:r>
          </a:p>
          <a:p>
            <a:pPr>
              <a:buNone/>
            </a:pPr>
            <a:r>
              <a:rPr lang="en-US" dirty="0" smtClean="0"/>
              <a:t>		------------------------------------------</a:t>
            </a:r>
          </a:p>
          <a:p>
            <a:pPr>
              <a:buNone/>
            </a:pPr>
            <a:r>
              <a:rPr lang="en-US" dirty="0" smtClean="0"/>
              <a:t>		&lt;a </a:t>
            </a:r>
            <a:r>
              <a:rPr lang="en-US" dirty="0" err="1" smtClean="0"/>
              <a:t>href</a:t>
            </a:r>
            <a:r>
              <a:rPr lang="en-US" dirty="0" smtClean="0"/>
              <a:t>="#top"&gt;back to top&lt;/a&gt;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Superscript, Subscript</a:t>
            </a:r>
          </a:p>
          <a:p>
            <a:pPr>
              <a:buNone/>
            </a:pPr>
            <a:r>
              <a:rPr lang="en-US" dirty="0" smtClean="0"/>
              <a:t>&lt;sup&gt;   -------- &lt;/sup&gt;</a:t>
            </a:r>
          </a:p>
          <a:p>
            <a:pPr>
              <a:buNone/>
            </a:pPr>
            <a:r>
              <a:rPr lang="en-US" dirty="0" smtClean="0"/>
              <a:t>&lt;sub&gt; --------  &lt;/sub&gt;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, Emphasized</a:t>
            </a:r>
          </a:p>
          <a:p>
            <a:pPr>
              <a:buNone/>
            </a:pPr>
            <a:r>
              <a:rPr lang="en-US" dirty="0" smtClean="0"/>
              <a:t>	&lt;strong&gt;  -----------  &lt;/strong&gt;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em</a:t>
            </a:r>
            <a:r>
              <a:rPr lang="en-US" dirty="0" smtClean="0"/>
              <a:t>&gt; -------------- &lt;/</a:t>
            </a:r>
            <a:r>
              <a:rPr lang="en-US" dirty="0" err="1" smtClean="0"/>
              <a:t>em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character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eg</a:t>
            </a:r>
            <a:r>
              <a:rPr lang="en-US" dirty="0" smtClean="0"/>
              <a:t>: copyright</a:t>
            </a:r>
          </a:p>
          <a:p>
            <a:pPr>
              <a:buNone/>
            </a:pPr>
            <a:r>
              <a:rPr lang="en-US" dirty="0" smtClean="0"/>
              <a:t>&lt;h1&gt; copyright  &amp;copy; &lt;/h1&gt;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Ordered list 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li</a:t>
            </a:r>
            <a:r>
              <a:rPr lang="en-US" dirty="0" smtClean="0"/>
              <a:t>&gt; </a:t>
            </a:r>
            <a:r>
              <a:rPr lang="en-US" dirty="0" err="1" smtClean="0"/>
              <a:t>aaa</a:t>
            </a:r>
            <a:r>
              <a:rPr lang="en-US" dirty="0" smtClean="0"/>
              <a:t> 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r>
              <a:rPr lang="en-US" dirty="0" err="1" smtClean="0"/>
              <a:t>bbb</a:t>
            </a:r>
            <a:r>
              <a:rPr lang="en-US" dirty="0" smtClean="0"/>
              <a:t> 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&lt;/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Unordered list 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li</a:t>
            </a:r>
            <a:r>
              <a:rPr lang="en-US" dirty="0" smtClean="0"/>
              <a:t>&gt; </a:t>
            </a:r>
            <a:r>
              <a:rPr lang="en-US" dirty="0" err="1" smtClean="0"/>
              <a:t>aaa</a:t>
            </a:r>
            <a:r>
              <a:rPr lang="en-US" dirty="0" smtClean="0"/>
              <a:t> 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r>
              <a:rPr lang="en-US" dirty="0" err="1" smtClean="0"/>
              <a:t>bbb</a:t>
            </a:r>
            <a:r>
              <a:rPr lang="en-US" dirty="0" smtClean="0"/>
              <a:t> 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  <a:p>
            <a:pPr lvl="1"/>
            <a:r>
              <a:rPr lang="en-US" dirty="0" smtClean="0"/>
              <a:t>Row &lt;</a:t>
            </a:r>
            <a:r>
              <a:rPr lang="en-US" dirty="0" err="1" smtClean="0"/>
              <a:t>tr</a:t>
            </a:r>
            <a:r>
              <a:rPr lang="en-US" dirty="0" smtClean="0"/>
              <a:t>&gt;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Column &lt;td&gt;  &lt;/td&gt;</a:t>
            </a:r>
          </a:p>
          <a:p>
            <a:pPr lvl="1"/>
            <a:r>
              <a:rPr lang="en-US" dirty="0" smtClean="0"/>
              <a:t>Heading &lt;</a:t>
            </a:r>
            <a:r>
              <a:rPr lang="en-US" dirty="0" err="1" smtClean="0"/>
              <a:t>th</a:t>
            </a:r>
            <a:r>
              <a:rPr lang="en-US" dirty="0" smtClean="0"/>
              <a:t>&gt;  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</a:t>
            </a:r>
          </a:p>
          <a:p>
            <a:pPr lvl="1"/>
            <a:r>
              <a:rPr lang="en-US" dirty="0" smtClean="0"/>
              <a:t>Collect some kind of data</a:t>
            </a:r>
          </a:p>
          <a:p>
            <a:pPr lvl="1"/>
            <a:r>
              <a:rPr lang="en-US" dirty="0" smtClean="0"/>
              <a:t>&lt;form action=“   “  method = “ “&gt; ---- &lt;/form&gt;</a:t>
            </a:r>
          </a:p>
          <a:p>
            <a:pPr lvl="1"/>
            <a:r>
              <a:rPr lang="en-US" dirty="0" smtClean="0"/>
              <a:t>Action= where </a:t>
            </a:r>
          </a:p>
          <a:p>
            <a:pPr lvl="1"/>
            <a:r>
              <a:rPr lang="en-US" dirty="0" smtClean="0"/>
              <a:t>Method= how (</a:t>
            </a:r>
            <a:r>
              <a:rPr lang="en-US" dirty="0" err="1" smtClean="0"/>
              <a:t>get,Post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Input  can be multiple type (text, email etc) </a:t>
            </a:r>
          </a:p>
          <a:p>
            <a:pPr lvl="1"/>
            <a:r>
              <a:rPr lang="en-US" dirty="0" smtClean="0"/>
              <a:t>&lt;input type= “  ” name= “  “ id= “  “&gt;</a:t>
            </a:r>
          </a:p>
          <a:p>
            <a:pPr lvl="1"/>
            <a:r>
              <a:rPr lang="en-US" dirty="0" smtClean="0"/>
              <a:t>Type (any form) name (used for collecting data)</a:t>
            </a:r>
            <a:endParaRPr lang="en-US" dirty="0"/>
          </a:p>
          <a:p>
            <a:pPr lvl="1"/>
            <a:r>
              <a:rPr lang="en-US" dirty="0" smtClean="0"/>
              <a:t>id (Used for label)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Button</a:t>
            </a:r>
          </a:p>
          <a:p>
            <a:pPr>
              <a:buNone/>
            </a:pPr>
            <a:r>
              <a:rPr lang="en-US" dirty="0" smtClean="0"/>
              <a:t>&lt;button type=“ submit“&gt; submit &lt;/button&gt;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l="22549" t="6734" r="32015" b="41073"/>
          <a:stretch>
            <a:fillRect/>
          </a:stretch>
        </p:blipFill>
        <p:spPr bwMode="auto">
          <a:xfrm>
            <a:off x="1905000" y="2971800"/>
            <a:ext cx="4327473" cy="279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front end?</a:t>
            </a:r>
          </a:p>
          <a:p>
            <a:pPr lvl="1"/>
            <a:r>
              <a:rPr lang="en-US" dirty="0" smtClean="0"/>
              <a:t>Converting data into </a:t>
            </a:r>
            <a:r>
              <a:rPr lang="en-US" smtClean="0"/>
              <a:t>graphical interface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Password </a:t>
            </a:r>
          </a:p>
          <a:p>
            <a:pPr lvl="1"/>
            <a:r>
              <a:rPr lang="en-US" dirty="0" smtClean="0"/>
              <a:t>Email</a:t>
            </a:r>
          </a:p>
          <a:p>
            <a:pPr lvl="2"/>
            <a:r>
              <a:rPr lang="en-US" dirty="0" smtClean="0"/>
              <a:t>&lt;input type=“password” placeholder=“password”&gt;</a:t>
            </a:r>
          </a:p>
          <a:p>
            <a:pPr lvl="2"/>
            <a:r>
              <a:rPr lang="en-US" dirty="0" smtClean="0"/>
              <a:t>&lt;input type=“email” value=“aaa@gmail.com”&gt;</a:t>
            </a:r>
          </a:p>
          <a:p>
            <a:pPr lvl="2"/>
            <a:r>
              <a:rPr lang="en-US" dirty="0" smtClean="0"/>
              <a:t>&lt;input type=“submit” value=“submit here”&gt;</a:t>
            </a:r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Text area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textarea</a:t>
            </a:r>
            <a:r>
              <a:rPr lang="en-US" dirty="0" smtClean="0"/>
              <a:t> name=“ “ id=“ “ cols=“20” rows=“40”&gt;</a:t>
            </a:r>
          </a:p>
          <a:p>
            <a:pPr lvl="1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textarea</a:t>
            </a:r>
            <a:r>
              <a:rPr lang="en-US" dirty="0" smtClean="0"/>
              <a:t>&gt;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Radio button</a:t>
            </a:r>
          </a:p>
          <a:p>
            <a:pPr lvl="1">
              <a:buNone/>
            </a:pPr>
            <a:r>
              <a:rPr lang="en-US" dirty="0" smtClean="0"/>
              <a:t>&lt;input type=“radio” name=“gender” id=“ “ value =“male”&gt; male</a:t>
            </a:r>
          </a:p>
          <a:p>
            <a:pPr lvl="1">
              <a:buNone/>
            </a:pPr>
            <a:r>
              <a:rPr lang="en-US" dirty="0" smtClean="0"/>
              <a:t>&lt;input type=“radio” name=“gender” id=“ “ value =“Female”&gt; Female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Checkbox</a:t>
            </a:r>
          </a:p>
          <a:p>
            <a:pPr lvl="1"/>
            <a:r>
              <a:rPr lang="en-US" dirty="0" smtClean="0"/>
              <a:t>&lt;input type=“checkbox” name=“gender” id=“ “ value =“male”&gt; male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CSS(Cascading Style Sheet)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with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HTML?</a:t>
            </a:r>
          </a:p>
          <a:p>
            <a:r>
              <a:rPr lang="en-US" dirty="0" smtClean="0"/>
              <a:t>What is XHTML?</a:t>
            </a:r>
          </a:p>
          <a:p>
            <a:r>
              <a:rPr lang="en-US" dirty="0" smtClean="0"/>
              <a:t>What is HTML5?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XHTML stands for </a:t>
            </a:r>
            <a:r>
              <a:rPr lang="en-US" dirty="0" err="1" smtClean="0"/>
              <a:t>EXtensible</a:t>
            </a:r>
            <a:r>
              <a:rPr lang="en-US" dirty="0" smtClean="0"/>
              <a:t> </a:t>
            </a:r>
            <a:r>
              <a:rPr lang="en-US" dirty="0" err="1" smtClean="0"/>
              <a:t>HyperText</a:t>
            </a:r>
            <a:r>
              <a:rPr lang="en-US" dirty="0" smtClean="0"/>
              <a:t> Markup Language. </a:t>
            </a:r>
          </a:p>
          <a:p>
            <a:r>
              <a:rPr lang="en-US" dirty="0" smtClean="0"/>
              <a:t>It is the next step to evolution of internet. </a:t>
            </a:r>
          </a:p>
          <a:p>
            <a:r>
              <a:rPr lang="en-US" dirty="0" smtClean="0"/>
              <a:t>The XHTML was developed by World Wide Web Consortium (W3C).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b="1" dirty="0" smtClean="0"/>
              <a:t>DOCTYPE:</a:t>
            </a:r>
            <a:r>
              <a:rPr lang="en-US" dirty="0" smtClean="0"/>
              <a:t> It is used to declare a DTD</a:t>
            </a:r>
          </a:p>
          <a:p>
            <a:pPr fontAlgn="base"/>
            <a:r>
              <a:rPr lang="en-US" b="1" dirty="0" smtClean="0"/>
              <a:t>head:</a:t>
            </a:r>
            <a:r>
              <a:rPr lang="en-US" dirty="0" smtClean="0"/>
              <a:t> The head section is used to declare the title and other attributes.</a:t>
            </a:r>
          </a:p>
          <a:p>
            <a:pPr fontAlgn="base"/>
            <a:r>
              <a:rPr lang="en-US" b="1" dirty="0" smtClean="0"/>
              <a:t>body:</a:t>
            </a:r>
            <a:r>
              <a:rPr lang="en-US" dirty="0" smtClean="0"/>
              <a:t> The body tag contains the content of web pages. It consists many tags.</a:t>
            </a:r>
          </a:p>
          <a:p>
            <a:pPr fontAlgn="base">
              <a:buNone/>
            </a:pPr>
            <a:r>
              <a:rPr lang="en-US" dirty="0" smtClean="0"/>
              <a:t>	</a:t>
            </a:r>
          </a:p>
          <a:p>
            <a:pPr fontAlgn="base">
              <a:buNone/>
            </a:pPr>
            <a:r>
              <a:rPr lang="en-US" dirty="0" smtClean="0"/>
              <a:t>	Creating a XHTML web page, it is necessary to include DTD (Document Type Definition) declaration</a:t>
            </a:r>
          </a:p>
          <a:p>
            <a:pPr fontAlgn="base"/>
            <a:r>
              <a:rPr lang="en-US" dirty="0" smtClean="0"/>
              <a:t>Transitional DTD</a:t>
            </a:r>
          </a:p>
          <a:p>
            <a:pPr fontAlgn="base"/>
            <a:r>
              <a:rPr lang="en-US" dirty="0" smtClean="0"/>
              <a:t>Strict DTD</a:t>
            </a:r>
          </a:p>
          <a:p>
            <a:pPr fontAlgn="base"/>
            <a:r>
              <a:rPr lang="en-US" dirty="0" smtClean="0"/>
              <a:t>Frameset DTD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A simple HTML document:</a:t>
            </a:r>
          </a:p>
          <a:p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 l="14977" t="15153" r="56626" b="39389"/>
          <a:stretch>
            <a:fillRect/>
          </a:stretch>
        </p:blipFill>
        <p:spPr bwMode="auto">
          <a:xfrm>
            <a:off x="1752600" y="2057400"/>
            <a:ext cx="4724400" cy="425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en-US" dirty="0" smtClean="0"/>
              <a:t>tags</a:t>
            </a:r>
          </a:p>
          <a:p>
            <a:pPr lvl="1"/>
            <a:r>
              <a:rPr lang="en-US" dirty="0" smtClean="0"/>
              <a:t>&lt; angular brackets</a:t>
            </a:r>
            <a:r>
              <a:rPr lang="en-US" dirty="0" smtClean="0"/>
              <a:t>&gt;</a:t>
            </a:r>
            <a:endParaRPr lang="en-US" dirty="0" smtClean="0"/>
          </a:p>
          <a:p>
            <a:r>
              <a:rPr lang="en-US" dirty="0" smtClean="0"/>
              <a:t>Page Structure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4" name="Picture 2" descr="C:\Users\GOPINATH\Desktop\BasicHtmlStruc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971800"/>
            <a:ext cx="4267200" cy="284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pad or text edit</a:t>
            </a:r>
          </a:p>
          <a:p>
            <a:r>
              <a:rPr lang="en-US" dirty="0" smtClean="0"/>
              <a:t>Professional HTML editors</a:t>
            </a:r>
          </a:p>
          <a:p>
            <a:r>
              <a:rPr lang="en-US" dirty="0" smtClean="0"/>
              <a:t>Notepad--</a:t>
            </a:r>
            <a:r>
              <a:rPr lang="en-US" dirty="0" smtClean="0">
                <a:sym typeface="Wingdings" pitchFamily="2" charset="2"/>
              </a:rPr>
              <a:t> write +save +run in web browser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ym typeface="Wingdings" pitchFamily="2" charset="2"/>
              </a:rPr>
              <a:t>Heading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&lt;h1&gt; to &lt;h6&gt;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Paragraph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&lt;p&gt;----- &lt;/p&gt;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1716</TotalTime>
  <Words>392</Words>
  <Application>Microsoft Office PowerPoint</Application>
  <PresentationFormat>On-screen Show (4:3)</PresentationFormat>
  <Paragraphs>124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Opulent</vt:lpstr>
      <vt:lpstr>INTRODUCTION TO HTML</vt:lpstr>
      <vt:lpstr>Slide 2</vt:lpstr>
      <vt:lpstr>HTML</vt:lpstr>
      <vt:lpstr>XHTML</vt:lpstr>
      <vt:lpstr>XHTML</vt:lpstr>
      <vt:lpstr>HTML</vt:lpstr>
      <vt:lpstr>HTML</vt:lpstr>
      <vt:lpstr>HTML Editors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CSS(Cascading Style Sheet)</vt:lpstr>
      <vt:lpstr>Styling with CSS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HTML5</dc:title>
  <dc:creator>GOPINATH</dc:creator>
  <cp:lastModifiedBy>GOPINATH</cp:lastModifiedBy>
  <cp:revision>64</cp:revision>
  <dcterms:created xsi:type="dcterms:W3CDTF">2006-08-16T00:00:00Z</dcterms:created>
  <dcterms:modified xsi:type="dcterms:W3CDTF">2019-07-22T04:26:52Z</dcterms:modified>
</cp:coreProperties>
</file>