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6" r:id="rId25"/>
    <p:sldId id="287" r:id="rId26"/>
    <p:sldId id="288" r:id="rId27"/>
    <p:sldId id="289" r:id="rId28"/>
    <p:sldId id="290" r:id="rId29"/>
    <p:sldId id="291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A981B-036F-463D-8951-C1778B513CF3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94BB-E548-4162-B18F-6C65955D27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C57A7-86E4-4698-A92A-BA88F3DDCD2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0248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C8A69-83FA-4DB1-8F5D-19785A8F2C8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17600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C8A69-83FA-4DB1-8F5D-19785A8F2C8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87712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C8A69-83FA-4DB1-8F5D-19785A8F2C8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9993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C8A69-83FA-4DB1-8F5D-19785A8F2C8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1905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C57A7-86E4-4698-A92A-BA88F3DDCD2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2246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C57A7-86E4-4698-A92A-BA88F3DDCD2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2246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C57A7-86E4-4698-A92A-BA88F3DDCD2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2246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C57A7-86E4-4698-A92A-BA88F3DDCD2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2246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C57A7-86E4-4698-A92A-BA88F3DDCD2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224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C57A7-86E4-4698-A92A-BA88F3DDCD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587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C57A7-86E4-4698-A92A-BA88F3DDCD2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5870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C57A7-86E4-4698-A92A-BA88F3DDCD2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6829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C57A7-86E4-4698-A92A-BA88F3DDCD2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6829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C57A7-86E4-4698-A92A-BA88F3DDCD2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7523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C57A7-86E4-4698-A92A-BA88F3DDCD2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4340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C57A7-86E4-4698-A92A-BA88F3DDCD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3456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C57A7-86E4-4698-A92A-BA88F3DDCD2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152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05-Aug-19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njaminkeen.com/open-source-projects/smaller-projects/responsive-design-bookmarkle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obitest.akamai.com/m/index.cgi" TargetMode="External"/><Relationship Id="rId5" Type="http://schemas.openxmlformats.org/officeDocument/2006/relationships/hyperlink" Target="http://www.headlondon.com/" TargetMode="External"/><Relationship Id="rId4" Type="http://schemas.openxmlformats.org/officeDocument/2006/relationships/hyperlink" Target="http://responsivepx.com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listapart.com/article/responsive-web-desig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RESPONSIVE WEB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76200"/>
            <a:ext cx="8839200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Techniques for RWD: </a:t>
            </a:r>
            <a:r>
              <a:rPr lang="en-US" sz="3100" dirty="0" smtClean="0"/>
              <a:t>Media Queries</a:t>
            </a:r>
            <a:endParaRPr lang="en-US" sz="31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1371600"/>
            <a:ext cx="746760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Arial" pitchFamily="34" charset="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11175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 smtClean="0"/>
              <a:t>Media queries is the backbone of RWD</a:t>
            </a:r>
          </a:p>
          <a:p>
            <a:pPr marL="511175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/>
              <a:t>Media queries </a:t>
            </a:r>
            <a:r>
              <a:rPr lang="en-US" sz="3200" dirty="0" smtClean="0"/>
              <a:t>provide </a:t>
            </a:r>
            <a:r>
              <a:rPr lang="en-US" sz="2800" dirty="0" smtClean="0"/>
              <a:t>the </a:t>
            </a:r>
            <a:r>
              <a:rPr lang="en-US" sz="2800" dirty="0"/>
              <a:t>ability </a:t>
            </a:r>
            <a:r>
              <a:rPr lang="en-US" sz="2800" dirty="0" smtClean="0"/>
              <a:t>to</a:t>
            </a:r>
          </a:p>
          <a:p>
            <a:pPr marL="914400" lvl="1" indent="-338138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smtClean="0"/>
              <a:t>Specify </a:t>
            </a:r>
            <a:r>
              <a:rPr lang="en-US" sz="2800" dirty="0"/>
              <a:t>different styles for individual </a:t>
            </a:r>
            <a:r>
              <a:rPr lang="en-US" sz="2800" dirty="0" smtClean="0"/>
              <a:t>browser </a:t>
            </a:r>
            <a:r>
              <a:rPr lang="en-US" sz="2800" dirty="0"/>
              <a:t>device </a:t>
            </a:r>
            <a:r>
              <a:rPr lang="en-US" sz="2800" dirty="0" smtClean="0"/>
              <a:t>circumstances</a:t>
            </a:r>
          </a:p>
          <a:p>
            <a:pPr marL="914400" lvl="1" indent="-338138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smtClean="0"/>
              <a:t>Specify the </a:t>
            </a:r>
            <a:r>
              <a:rPr lang="en-US" sz="2800" dirty="0"/>
              <a:t>width of the viewport or device orientation</a:t>
            </a:r>
          </a:p>
          <a:p>
            <a:pPr marL="511175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U</a:t>
            </a:r>
            <a:r>
              <a:rPr lang="en-US" sz="2800" dirty="0" smtClean="0"/>
              <a:t>sing</a:t>
            </a:r>
            <a:r>
              <a:rPr lang="en-US" sz="2800" dirty="0"/>
              <a:t> </a:t>
            </a:r>
            <a:r>
              <a:rPr lang="en-US" sz="2800" dirty="0" smtClean="0"/>
              <a:t>Media queries in the CSS file to </a:t>
            </a:r>
            <a:r>
              <a:rPr lang="en-US" sz="2800" dirty="0"/>
              <a:t>change the styling of </a:t>
            </a:r>
            <a:r>
              <a:rPr lang="en-US" sz="2800" dirty="0" smtClean="0"/>
              <a:t>the HTML </a:t>
            </a:r>
            <a:r>
              <a:rPr lang="en-US" sz="2800" dirty="0"/>
              <a:t>elements </a:t>
            </a:r>
            <a:r>
              <a:rPr lang="en-US" sz="2800" dirty="0" smtClean="0"/>
              <a:t>is based </a:t>
            </a:r>
            <a:r>
              <a:rPr lang="en-US" sz="2800" dirty="0"/>
              <a:t>on certain </a:t>
            </a:r>
            <a:r>
              <a:rPr lang="en-US" sz="2800" dirty="0" smtClean="0"/>
              <a:t>breakpoints.</a:t>
            </a:r>
          </a:p>
          <a:p>
            <a:pPr marL="109728" indent="0">
              <a:spcAft>
                <a:spcPts val="600"/>
              </a:spcAft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="" xmlns:p14="http://schemas.microsoft.com/office/powerpoint/2010/main" val="195846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153400" cy="114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Techniques for RWD: </a:t>
            </a:r>
            <a:r>
              <a:rPr lang="en-US" sz="2800" dirty="0" smtClean="0"/>
              <a:t>Flexible Media &amp; Images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7714" y="1524000"/>
            <a:ext cx="7707086" cy="480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Arial" pitchFamily="34" charset="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000" dirty="0" smtClean="0"/>
              <a:t>Using media queries, designers are able to:</a:t>
            </a:r>
          </a:p>
          <a:p>
            <a:pPr marL="713232" lvl="1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smtClean="0"/>
              <a:t>Extend </a:t>
            </a:r>
            <a:r>
              <a:rPr lang="en-US" sz="2800" dirty="0"/>
              <a:t>the media declarations to include various media </a:t>
            </a:r>
            <a:r>
              <a:rPr lang="en-US" sz="2800" dirty="0" smtClean="0"/>
              <a:t>properties, based</a:t>
            </a:r>
            <a:r>
              <a:rPr lang="en-US" sz="2800" dirty="0"/>
              <a:t> on </a:t>
            </a:r>
            <a:r>
              <a:rPr lang="en-US" sz="2800" dirty="0" smtClean="0"/>
              <a:t>device </a:t>
            </a:r>
            <a:r>
              <a:rPr lang="en-US" sz="2800" dirty="0"/>
              <a:t>being </a:t>
            </a:r>
            <a:r>
              <a:rPr lang="en-US" sz="2800" dirty="0" smtClean="0"/>
              <a:t>used. Such as:</a:t>
            </a:r>
          </a:p>
          <a:p>
            <a:pPr marL="1262062" lvl="2" indent="-457200">
              <a:spcAft>
                <a:spcPts val="600"/>
              </a:spcAft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screen size, orientation, and </a:t>
            </a:r>
            <a:r>
              <a:rPr lang="en-US" sz="2600" dirty="0" smtClean="0"/>
              <a:t>color</a:t>
            </a:r>
          </a:p>
          <a:p>
            <a:pPr marL="713232" lvl="1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write a rule that prevents images from exceeding the width of their container</a:t>
            </a:r>
          </a:p>
          <a:p>
            <a:pPr marL="713232" lvl="1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600" dirty="0" smtClean="0"/>
          </a:p>
          <a:p>
            <a:pPr marL="768287" indent="-522288"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3216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696200" cy="7620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viewport </a:t>
            </a:r>
            <a:r>
              <a:rPr lang="en-US" dirty="0"/>
              <a:t>meta </a:t>
            </a:r>
            <a:r>
              <a:rPr lang="en-US" dirty="0" smtClean="0"/>
              <a:t>tag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7467600" cy="457200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V</a:t>
            </a:r>
            <a:r>
              <a:rPr lang="en-US" sz="3200" dirty="0" smtClean="0"/>
              <a:t>iewport meta tag:</a:t>
            </a:r>
          </a:p>
          <a:p>
            <a:pPr marL="860425" lvl="1" indent="-403225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Tells the browser </a:t>
            </a:r>
            <a:r>
              <a:rPr lang="en-US" sz="2800" dirty="0">
                <a:solidFill>
                  <a:schemeClr val="tx1"/>
                </a:solidFill>
              </a:rPr>
              <a:t>how to behave when rendering the page – you tell the browser how big the viewport will be</a:t>
            </a:r>
          </a:p>
          <a:p>
            <a:pPr marL="860425" lvl="1" indent="-403225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Use the viewport meta tag in the &lt;head&gt; section</a:t>
            </a:r>
          </a:p>
          <a:p>
            <a:pPr marL="860425" lvl="1" indent="-403225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If </a:t>
            </a:r>
            <a:r>
              <a:rPr lang="en-US" sz="2800" dirty="0">
                <a:solidFill>
                  <a:schemeClr val="tx1"/>
                </a:solidFill>
              </a:rPr>
              <a:t>we </a:t>
            </a:r>
            <a:r>
              <a:rPr lang="en-US" sz="2800" dirty="0" smtClean="0">
                <a:solidFill>
                  <a:schemeClr val="tx1"/>
                </a:solidFill>
              </a:rPr>
              <a:t>are </a:t>
            </a:r>
            <a:r>
              <a:rPr lang="en-US" sz="2800" dirty="0">
                <a:solidFill>
                  <a:schemeClr val="tx1"/>
                </a:solidFill>
              </a:rPr>
              <a:t>using RWD, it’s good to have the meta tag viewport </a:t>
            </a:r>
            <a:r>
              <a:rPr lang="en-US" sz="2800" dirty="0" smtClean="0">
                <a:solidFill>
                  <a:schemeClr val="tx1"/>
                </a:solidFill>
              </a:rPr>
              <a:t>as</a:t>
            </a:r>
            <a:endParaRPr lang="en-US" sz="2800" dirty="0">
              <a:solidFill>
                <a:schemeClr val="tx1"/>
              </a:solidFill>
            </a:endParaRPr>
          </a:p>
          <a:p>
            <a:pPr marL="132080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&lt;meta name="viewport"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content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="width=device-width, initial-scale=1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5562600"/>
            <a:ext cx="16764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 zooming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 flipH="1">
            <a:off x="3200400" y="5283200"/>
            <a:ext cx="304800" cy="2794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29200" y="5630307"/>
            <a:ext cx="3886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Adapt to the width of the device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15000" y="4953000"/>
            <a:ext cx="838200" cy="67730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0890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5438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Coding Meta Viewport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001000" cy="5562600"/>
          </a:xfrm>
        </p:spPr>
        <p:txBody>
          <a:bodyPr>
            <a:normAutofit fontScale="85000" lnSpcReduction="10000"/>
          </a:bodyPr>
          <a:lstStyle/>
          <a:p>
            <a:pPr marL="457200" indent="-34766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300" dirty="0"/>
              <a:t>There are two </a:t>
            </a:r>
            <a:r>
              <a:rPr lang="en-US" sz="3300" dirty="0" smtClean="0"/>
              <a:t>ways </a:t>
            </a:r>
            <a:r>
              <a:rPr lang="en-US" sz="3300" dirty="0"/>
              <a:t>to add the viewport </a:t>
            </a:r>
            <a:r>
              <a:rPr lang="en-US" sz="3300" dirty="0" smtClean="0"/>
              <a:t>tag for </a:t>
            </a:r>
            <a:r>
              <a:rPr lang="en-US" sz="3300" dirty="0"/>
              <a:t>overriding the default viewport by user </a:t>
            </a:r>
            <a:r>
              <a:rPr lang="en-US" sz="3300" dirty="0" smtClean="0"/>
              <a:t>agent.</a:t>
            </a:r>
            <a:endParaRPr lang="en-US" sz="3300" dirty="0"/>
          </a:p>
          <a:p>
            <a:pPr marL="907542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100" dirty="0"/>
              <a:t>Use the @viewport CSS rule.</a:t>
            </a:r>
          </a:p>
          <a:p>
            <a:pPr marL="1484313" lvl="2" indent="-403225"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This is still relatively new and mostly unsupported for now.</a:t>
            </a:r>
          </a:p>
          <a:p>
            <a:pPr marL="1827213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C00000"/>
                </a:solidFill>
                <a:cs typeface="Courier New" pitchFamily="49" charset="0"/>
              </a:rPr>
              <a:t>/* CSS </a:t>
            </a:r>
            <a:r>
              <a:rPr lang="en-US" sz="2800" dirty="0" smtClean="0">
                <a:solidFill>
                  <a:srgbClr val="C00000"/>
                </a:solidFill>
                <a:cs typeface="Courier New" pitchFamily="49" charset="0"/>
              </a:rPr>
              <a:t>Document </a:t>
            </a:r>
            <a:r>
              <a:rPr lang="en-US" sz="2800" dirty="0">
                <a:solidFill>
                  <a:srgbClr val="C00000"/>
                </a:solidFill>
                <a:cs typeface="Courier New" pitchFamily="49" charset="0"/>
              </a:rPr>
              <a:t>*/</a:t>
            </a:r>
          </a:p>
          <a:p>
            <a:pPr marL="1827213" lvl="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>
                <a:solidFill>
                  <a:srgbClr val="C00000"/>
                </a:solidFill>
                <a:cs typeface="Courier New" pitchFamily="49" charset="0"/>
              </a:rPr>
              <a:t>@viewport {width: 480px; zoom: 1;}</a:t>
            </a:r>
            <a:endParaRPr lang="en-US" sz="2800" dirty="0"/>
          </a:p>
          <a:p>
            <a:pPr marL="907542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400" dirty="0" smtClean="0"/>
              <a:t>Use </a:t>
            </a:r>
            <a:r>
              <a:rPr lang="en-US" sz="3400" dirty="0"/>
              <a:t>the viewport </a:t>
            </a:r>
            <a:r>
              <a:rPr lang="en-US" sz="3400" dirty="0" smtClean="0"/>
              <a:t>meta tag</a:t>
            </a:r>
          </a:p>
          <a:p>
            <a:pPr marL="1484313" lvl="2" indent="-3444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 smtClean="0"/>
              <a:t>This is almost supported universally. </a:t>
            </a:r>
          </a:p>
          <a:p>
            <a:pPr marL="188595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Courier New" pitchFamily="49" charset="0"/>
              </a:rPr>
              <a:t> </a:t>
            </a:r>
            <a:r>
              <a:rPr lang="en-US" sz="2600" dirty="0" smtClean="0">
                <a:solidFill>
                  <a:srgbClr val="C00000"/>
                </a:solidFill>
                <a:cs typeface="Courier New" pitchFamily="49" charset="0"/>
              </a:rPr>
              <a:t>&lt;meta name="viewport" content="width=device-width, initial-scale=1"&gt;</a:t>
            </a:r>
            <a:endParaRPr lang="en-US" sz="2600" dirty="0">
              <a:solidFill>
                <a:srgbClr val="C0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527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582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Coding </a:t>
            </a:r>
            <a:r>
              <a:rPr lang="en-US" dirty="0"/>
              <a:t>Meta Viewport </a:t>
            </a:r>
            <a:r>
              <a:rPr lang="en-US" dirty="0" smtClean="0"/>
              <a:t>tags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7848600" cy="5181600"/>
          </a:xfrm>
        </p:spPr>
        <p:txBody>
          <a:bodyPr>
            <a:normAutofit/>
          </a:bodyPr>
          <a:lstStyle/>
          <a:p>
            <a:pPr marL="852488" lvl="2" indent="0">
              <a:spcBef>
                <a:spcPts val="400"/>
              </a:spcBef>
              <a:buClr>
                <a:schemeClr val="accent1"/>
              </a:buClr>
              <a:buSzPct val="6800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&lt;meta name="viewport" content="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width=device-width,</a:t>
            </a:r>
          </a:p>
          <a:p>
            <a:pPr marL="852488" lvl="2" indent="0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6800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initial-scale=1"&gt;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width=device-width: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The page </a:t>
            </a:r>
            <a:r>
              <a:rPr lang="en-US" sz="2400" dirty="0">
                <a:solidFill>
                  <a:schemeClr val="tx1"/>
                </a:solidFill>
              </a:rPr>
              <a:t>adapts to </a:t>
            </a:r>
            <a:r>
              <a:rPr lang="en-US" sz="2400" dirty="0" smtClean="0">
                <a:solidFill>
                  <a:schemeClr val="tx1"/>
                </a:solidFill>
              </a:rPr>
              <a:t>the device’s width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Syncs with the device’s width 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initial-scale=1: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Make </a:t>
            </a:r>
            <a:r>
              <a:rPr lang="en-US" sz="2400" dirty="0">
                <a:solidFill>
                  <a:schemeClr val="tx1"/>
                </a:solidFill>
              </a:rPr>
              <a:t>the initial scale at 100</a:t>
            </a:r>
            <a:r>
              <a:rPr lang="en-US" sz="2400" dirty="0" smtClean="0">
                <a:solidFill>
                  <a:schemeClr val="tx1"/>
                </a:solidFill>
              </a:rPr>
              <a:t>%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When the viewport is </a:t>
            </a:r>
            <a:r>
              <a:rPr lang="en-US" sz="2400" smtClean="0">
                <a:solidFill>
                  <a:schemeClr val="tx1"/>
                </a:solidFill>
              </a:rPr>
              <a:t>larger than </a:t>
            </a:r>
            <a:r>
              <a:rPr lang="en-US" sz="2400" dirty="0" smtClean="0">
                <a:solidFill>
                  <a:schemeClr val="tx1"/>
                </a:solidFill>
              </a:rPr>
              <a:t>the screen width, the scale factor will shrink down to fit the width within the viewport. 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endParaRPr 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36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6477000" cy="701040"/>
          </a:xfrm>
        </p:spPr>
        <p:txBody>
          <a:bodyPr>
            <a:normAutofit/>
          </a:bodyPr>
          <a:lstStyle/>
          <a:p>
            <a:r>
              <a:rPr lang="en-US" dirty="0" smtClean="0"/>
              <a:t>Coding Media Queries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001000" cy="579120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 smtClean="0"/>
              <a:t>The </a:t>
            </a:r>
            <a:r>
              <a:rPr lang="en-US" sz="2600" dirty="0"/>
              <a:t>following code will display the font-size </a:t>
            </a:r>
            <a:r>
              <a:rPr lang="en-US" sz="2600" dirty="0" smtClean="0"/>
              <a:t>at </a:t>
            </a:r>
            <a:r>
              <a:rPr lang="en-US" sz="2600" dirty="0"/>
              <a:t>100% if the </a:t>
            </a:r>
            <a:r>
              <a:rPr lang="en-US" sz="2600" dirty="0" smtClean="0"/>
              <a:t>width </a:t>
            </a:r>
            <a:r>
              <a:rPr lang="en-US" sz="2600" dirty="0"/>
              <a:t>is at least 1024 </a:t>
            </a:r>
            <a:r>
              <a:rPr lang="en-US" sz="2600" dirty="0" err="1" smtClean="0"/>
              <a:t>px</a:t>
            </a:r>
            <a:endParaRPr lang="en-US" sz="2600" dirty="0" smtClean="0"/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/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 smtClean="0"/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000" dirty="0"/>
          </a:p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/>
              <a:t>The following code </a:t>
            </a:r>
            <a:r>
              <a:rPr lang="en-US" sz="2600" dirty="0" smtClean="0"/>
              <a:t>tests </a:t>
            </a:r>
            <a:r>
              <a:rPr lang="en-US" sz="2600" dirty="0"/>
              <a:t>the orientation </a:t>
            </a:r>
            <a:r>
              <a:rPr lang="en-US" sz="2600" dirty="0" smtClean="0"/>
              <a:t>and </a:t>
            </a:r>
            <a:r>
              <a:rPr lang="en-US" sz="2600" dirty="0"/>
              <a:t>the </a:t>
            </a:r>
            <a:r>
              <a:rPr lang="en-US" sz="2600" dirty="0" smtClean="0"/>
              <a:t>device-width</a:t>
            </a:r>
            <a:endParaRPr lang="en-US" sz="2600" dirty="0"/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/>
              <a:t>The </a:t>
            </a:r>
            <a:r>
              <a:rPr lang="en-US" sz="2600" dirty="0"/>
              <a:t>logical operators are pretty interchangeable</a:t>
            </a:r>
            <a:r>
              <a:rPr lang="en-US" sz="2400" dirty="0"/>
              <a:t>:</a:t>
            </a:r>
          </a:p>
          <a:p>
            <a:pPr marL="860425" lvl="1" indent="-3492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The operator “and” can be replaced with “not</a:t>
            </a:r>
            <a:r>
              <a:rPr lang="en-US" sz="2000" dirty="0" smtClean="0">
                <a:solidFill>
                  <a:schemeClr val="tx1"/>
                </a:solidFill>
              </a:rPr>
              <a:t>”.  The </a:t>
            </a:r>
            <a:r>
              <a:rPr lang="en-US" sz="2000" dirty="0">
                <a:solidFill>
                  <a:schemeClr val="tx1"/>
                </a:solidFill>
              </a:rPr>
              <a:t>orientation “portrait” with “landscape</a:t>
            </a:r>
            <a:r>
              <a:rPr lang="en-US" sz="2000" dirty="0" smtClean="0">
                <a:solidFill>
                  <a:schemeClr val="tx1"/>
                </a:solidFill>
              </a:rPr>
              <a:t>”. 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6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600" dirty="0"/>
          </a:p>
          <a:p>
            <a:pPr marL="109728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6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1676400"/>
            <a:ext cx="7467600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media screen and (min-width: 1024px) {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body {font-size: 100%;}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600" y="3657600"/>
            <a:ext cx="7717972" cy="1066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@media screen and (min-device-width: 480px) and (orientation: landscape)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body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font-size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100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%;  }</a:t>
            </a:r>
            <a:endParaRPr lang="en-US" sz="2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2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3437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Coding Media Queries </a:t>
            </a:r>
            <a:r>
              <a:rPr lang="en-US" sz="3600" dirty="0" smtClean="0"/>
              <a:t>(Continued)</a:t>
            </a:r>
            <a:endParaRPr lang="en-US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7848600" cy="4876800"/>
          </a:xfrm>
        </p:spPr>
        <p:txBody>
          <a:bodyPr>
            <a:normAutofit/>
          </a:bodyPr>
          <a:lstStyle/>
          <a:p>
            <a:pPr marL="457200" indent="-403225">
              <a:buFont typeface="Wingdings" panose="05000000000000000000" pitchFamily="2" charset="2"/>
              <a:buChar char="Ø"/>
            </a:pPr>
            <a:r>
              <a:rPr lang="en-US" sz="2200" dirty="0" smtClean="0"/>
              <a:t>The following </a:t>
            </a:r>
            <a:r>
              <a:rPr lang="en-US" sz="2200" dirty="0"/>
              <a:t>code </a:t>
            </a:r>
            <a:r>
              <a:rPr lang="en-US" sz="2200" dirty="0" smtClean="0"/>
              <a:t>renders </a:t>
            </a:r>
            <a:r>
              <a:rPr lang="en-US" sz="2200" dirty="0"/>
              <a:t>a page </a:t>
            </a:r>
            <a:r>
              <a:rPr lang="en-US" sz="2200" dirty="0" smtClean="0"/>
              <a:t>that </a:t>
            </a:r>
            <a:r>
              <a:rPr lang="en-US" sz="2200" dirty="0"/>
              <a:t>the body background color will change to blue only between </a:t>
            </a:r>
            <a:r>
              <a:rPr lang="en-US" sz="2200" dirty="0" smtClean="0"/>
              <a:t>500px </a:t>
            </a:r>
            <a:r>
              <a:rPr lang="en-US" sz="2200" dirty="0"/>
              <a:t>and </a:t>
            </a:r>
            <a:r>
              <a:rPr lang="en-US" sz="2200" dirty="0" smtClean="0"/>
              <a:t>700px.</a:t>
            </a:r>
          </a:p>
          <a:p>
            <a:pPr marL="457200" indent="-403225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457200" indent="-403225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457200" indent="-403225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457200" indent="-403225">
              <a:buFont typeface="Wingdings" panose="05000000000000000000" pitchFamily="2" charset="2"/>
              <a:buChar char="Ø"/>
            </a:pPr>
            <a:r>
              <a:rPr lang="en-US" sz="2200" dirty="0" smtClean="0"/>
              <a:t>The </a:t>
            </a:r>
            <a:r>
              <a:rPr lang="en-US" sz="2200" dirty="0"/>
              <a:t>following </a:t>
            </a:r>
            <a:r>
              <a:rPr lang="en-US" sz="2200" dirty="0" smtClean="0"/>
              <a:t>code displays an orange background color when a device hits 1024px width and changes to yellow when the display of a device drop into mobile territory.</a:t>
            </a:r>
            <a:endParaRPr lang="en-US" sz="22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600" dirty="0"/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600" dirty="0" smtClean="0"/>
          </a:p>
          <a:p>
            <a:pPr marL="109728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000" dirty="0"/>
          </a:p>
          <a:p>
            <a:endParaRPr lang="en-US" sz="2400" dirty="0" smtClean="0"/>
          </a:p>
          <a:p>
            <a:endParaRPr lang="en-US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6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600" dirty="0"/>
          </a:p>
          <a:p>
            <a:pPr marL="109728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6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2438400"/>
            <a:ext cx="7010400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4625"/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media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screen (min-width:500px)and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Max-width:700px){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174625"/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body {background: blue;}</a:t>
            </a:r>
          </a:p>
          <a:p>
            <a:pPr marL="174625"/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95400" y="5042167"/>
            <a:ext cx="5268686" cy="1815833"/>
          </a:xfrm>
          <a:prstGeom prst="rect">
            <a:avLst/>
          </a:prstGeom>
          <a:solidFill>
            <a:srgbClr val="FBFBF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@media (max-width: 1024px) {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body { background: orange;}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@media (max-width: 768px)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body {background: yellow;}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}</a:t>
            </a:r>
            <a:endParaRPr kumimoji="0" lang="en-US" altLang="en-US" b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468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001000" cy="4876799"/>
          </a:xfrm>
        </p:spPr>
        <p:txBody>
          <a:bodyPr>
            <a:noAutofit/>
          </a:bodyPr>
          <a:lstStyle/>
          <a:p>
            <a:pPr marL="511175" indent="-511175">
              <a:buFont typeface="Wingdings" panose="05000000000000000000" pitchFamily="2" charset="2"/>
              <a:buChar char="Ø"/>
            </a:pPr>
            <a:r>
              <a:rPr lang="en-US" sz="2800" dirty="0" smtClean="0"/>
              <a:t>Width = width of the display area</a:t>
            </a:r>
          </a:p>
          <a:p>
            <a:pPr marL="511175" indent="-511175">
              <a:buFont typeface="Wingdings" panose="05000000000000000000" pitchFamily="2" charset="2"/>
              <a:buChar char="Ø"/>
            </a:pPr>
            <a:r>
              <a:rPr lang="en-US" sz="2800" dirty="0" smtClean="0"/>
              <a:t>Device-width = width of device</a:t>
            </a:r>
          </a:p>
          <a:p>
            <a:pPr marL="511175" indent="-511175">
              <a:buFont typeface="Wingdings" panose="05000000000000000000" pitchFamily="2" charset="2"/>
              <a:buChar char="Ø"/>
            </a:pPr>
            <a:r>
              <a:rPr lang="en-US" sz="2800" dirty="0" smtClean="0"/>
              <a:t>Orientation </a:t>
            </a:r>
            <a:r>
              <a:rPr lang="en-US" sz="2800" dirty="0"/>
              <a:t>= orientation of the device</a:t>
            </a:r>
          </a:p>
          <a:p>
            <a:pPr marL="511175" indent="-511175">
              <a:buFont typeface="Wingdings" panose="05000000000000000000" pitchFamily="2" charset="2"/>
              <a:buChar char="Ø"/>
            </a:pPr>
            <a:r>
              <a:rPr lang="en-US" sz="2800" dirty="0"/>
              <a:t>Aspect-ratio = ratio of width to </a:t>
            </a:r>
            <a:r>
              <a:rPr lang="en-US" sz="2800" dirty="0" smtClean="0"/>
              <a:t>height</a:t>
            </a:r>
          </a:p>
          <a:p>
            <a:pPr marL="804863" lvl="1" indent="0">
              <a:buNone/>
            </a:pPr>
            <a:r>
              <a:rPr lang="en-US" sz="2600" dirty="0" smtClean="0"/>
              <a:t>It is expressed </a:t>
            </a:r>
            <a:r>
              <a:rPr lang="en-US" sz="2600" dirty="0"/>
              <a:t>by two numbers separated by </a:t>
            </a:r>
            <a:r>
              <a:rPr lang="en-US" sz="2600" dirty="0" smtClean="0"/>
              <a:t>a slash</a:t>
            </a:r>
            <a:endParaRPr lang="en-US" sz="2600" dirty="0"/>
          </a:p>
          <a:p>
            <a:pPr marL="511175" indent="-511175">
              <a:buFont typeface="Wingdings" panose="05000000000000000000" pitchFamily="2" charset="2"/>
              <a:buChar char="Ø"/>
            </a:pPr>
            <a:r>
              <a:rPr lang="en-US" sz="2800" dirty="0"/>
              <a:t>Device-aspect-ratio = ratio of device-width to device-height</a:t>
            </a:r>
          </a:p>
          <a:p>
            <a:pPr marL="511175" indent="-511175">
              <a:buFont typeface="Wingdings" panose="05000000000000000000" pitchFamily="2" charset="2"/>
              <a:buChar char="Ø"/>
            </a:pPr>
            <a:r>
              <a:rPr lang="en-US" sz="2800" dirty="0"/>
              <a:t>Resolution – density of pixels of output device (dpi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3952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Media Queries Together with 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800600" cy="47244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It is </a:t>
            </a:r>
            <a:r>
              <a:rPr lang="en-US" b="1" u="sng" dirty="0" smtClean="0"/>
              <a:t>not</a:t>
            </a:r>
            <a:r>
              <a:rPr lang="en-US" dirty="0" smtClean="0"/>
              <a:t> a good idea to use the media queries without a meta viewport tag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Some </a:t>
            </a:r>
            <a:r>
              <a:rPr lang="en-US" dirty="0"/>
              <a:t>mobile </a:t>
            </a:r>
            <a:r>
              <a:rPr lang="en-US" dirty="0" smtClean="0"/>
              <a:t>browsers have a default </a:t>
            </a:r>
            <a:r>
              <a:rPr lang="en-US" dirty="0"/>
              <a:t>layout viewport of around 850 to 1000 </a:t>
            </a:r>
            <a:r>
              <a:rPr lang="en-US" dirty="0" smtClean="0"/>
              <a:t>pixels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The page will be much </a:t>
            </a:r>
            <a:r>
              <a:rPr lang="en-US" dirty="0"/>
              <a:t>larger than the device </a:t>
            </a:r>
            <a:r>
              <a:rPr lang="en-US" dirty="0" smtClean="0"/>
              <a:t>width </a:t>
            </a:r>
            <a:endParaRPr lang="en-US" dirty="0"/>
          </a:p>
        </p:txBody>
      </p:sp>
      <p:pic>
        <p:nvPicPr>
          <p:cNvPr id="1026" name="Picture 2" descr="Media queries width and device-width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harpenSoften amount="5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62200"/>
            <a:ext cx="2699223" cy="3048000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="" xmlns:p14="http://schemas.microsoft.com/office/powerpoint/2010/main" val="120942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Converting an Existing Page to RWD</a:t>
            </a:r>
            <a:endParaRPr lang="en-US" sz="3200" dirty="0"/>
          </a:p>
        </p:txBody>
      </p:sp>
      <p:pic>
        <p:nvPicPr>
          <p:cNvPr id="3074" name="Picture 2" descr="http://www.studiopress.com/wp-content/uploads/container-width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6537908" cy="40386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1066800"/>
            <a:ext cx="7924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600" dirty="0" smtClean="0"/>
              <a:t>Let’s say the existing page has the following layout</a:t>
            </a:r>
            <a:endParaRPr lang="en-US" sz="2600" dirty="0"/>
          </a:p>
        </p:txBody>
      </p:sp>
    </p:spTree>
    <p:extLst>
      <p:ext uri="{BB962C8B-B14F-4D97-AF65-F5344CB8AC3E}">
        <p14:creationId xmlns="" xmlns:p14="http://schemas.microsoft.com/office/powerpoint/2010/main" val="422805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848600" cy="685800"/>
          </a:xfrm>
        </p:spPr>
        <p:txBody>
          <a:bodyPr>
            <a:noAutofit/>
          </a:bodyPr>
          <a:lstStyle/>
          <a:p>
            <a:r>
              <a:rPr lang="en-US" sz="3200" dirty="0"/>
              <a:t>What is Responsive Web Design (RWD)?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38600"/>
            <a:ext cx="8001000" cy="2514600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400" dirty="0" smtClean="0"/>
              <a:t>A design when the layout and content adapts to the user’s devices: </a:t>
            </a:r>
            <a:r>
              <a:rPr lang="en-US" sz="2400" b="1" dirty="0" smtClean="0"/>
              <a:t>screen size, platform and orientation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/>
              <a:t>The design </a:t>
            </a:r>
            <a:r>
              <a:rPr lang="en-US" sz="2400" dirty="0"/>
              <a:t>and development should respond to the user’s </a:t>
            </a:r>
            <a:r>
              <a:rPr lang="en-US" sz="2400" dirty="0" smtClean="0"/>
              <a:t>behavior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website </a:t>
            </a:r>
            <a:r>
              <a:rPr lang="en-US" sz="2400" dirty="0" smtClean="0"/>
              <a:t>that </a:t>
            </a:r>
            <a:r>
              <a:rPr lang="en-US" sz="2400" dirty="0"/>
              <a:t>have the technology to automatically respond to the user’s preferences</a:t>
            </a:r>
            <a:r>
              <a:rPr lang="en-US" sz="2200" dirty="0"/>
              <a:t>.</a:t>
            </a:r>
            <a:endParaRPr lang="en-US" sz="2200" dirty="0" smtClean="0"/>
          </a:p>
        </p:txBody>
      </p:sp>
      <p:grpSp>
        <p:nvGrpSpPr>
          <p:cNvPr id="4" name="Group 7"/>
          <p:cNvGrpSpPr/>
          <p:nvPr/>
        </p:nvGrpSpPr>
        <p:grpSpPr>
          <a:xfrm>
            <a:off x="1981200" y="1066800"/>
            <a:ext cx="4823028" cy="2556765"/>
            <a:chOff x="1975338" y="837619"/>
            <a:chExt cx="5018314" cy="27565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785" t="14603" r="8692" b="23492"/>
            <a:stretch/>
          </p:blipFill>
          <p:spPr>
            <a:xfrm>
              <a:off x="1975338" y="837619"/>
              <a:ext cx="5018314" cy="275653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913435" y="3448320"/>
              <a:ext cx="42056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00" b="1" dirty="0" smtClean="0"/>
                <a:t>Tablets</a:t>
              </a:r>
              <a:endParaRPr lang="en-US" sz="8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12566" y="3394384"/>
              <a:ext cx="68580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00" b="1" dirty="0" smtClean="0"/>
                <a:t>Smart phones</a:t>
              </a:r>
              <a:endParaRPr lang="en-US" sz="8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3907572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56356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Converting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Existing page to RWD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0"/>
            <a:ext cx="6781800" cy="3810000"/>
          </a:xfrm>
          <a:noFill/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&lt;div id="wrap"&gt;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  &lt;div id="header"&gt;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      &lt;div id="title-area"&gt;&lt;/div&gt;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      &lt;div class="widget-area"&gt;&lt;/div&gt;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  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  &lt;div id="inner"&gt;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      &lt;div id="content-sidebar-wrap"&gt;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          &lt;div id="content"&gt;&lt;/div&gt;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          &lt;div id="sidebar"&gt;&lt;/div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&lt;/div&gt;</a:t>
            </a:r>
            <a:endParaRPr lang="en-U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      &lt;div id="sidebar-alt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"&gt;&lt;/div&gt;</a:t>
            </a:r>
            <a:endParaRPr lang="en-U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  &lt;/div&gt;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143000"/>
            <a:ext cx="84582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600" dirty="0" smtClean="0"/>
              <a:t>Assume the existing page has the following basic structure of HTML code</a:t>
            </a:r>
            <a:endParaRPr lang="en-US" sz="2600" dirty="0"/>
          </a:p>
        </p:txBody>
      </p:sp>
    </p:spTree>
    <p:extLst>
      <p:ext uri="{BB962C8B-B14F-4D97-AF65-F5344CB8AC3E}">
        <p14:creationId xmlns="" xmlns:p14="http://schemas.microsoft.com/office/powerpoint/2010/main" val="187498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62200"/>
            <a:ext cx="7162800" cy="38862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#wrap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{width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960px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header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{width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960px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;}</a:t>
            </a:r>
            <a:endParaRPr lang="en-US" sz="24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title-area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{width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400px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;}</a:t>
            </a:r>
            <a:endParaRPr lang="en-US" sz="24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header .widget-area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{width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540px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;}</a:t>
            </a:r>
            <a:endParaRPr lang="en-US" sz="24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inner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{width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960px;}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#content-sidebar-wrap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{width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790px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;}</a:t>
            </a:r>
            <a:endParaRPr lang="en-US" sz="24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content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{width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470px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;}</a:t>
            </a:r>
            <a:endParaRPr lang="en-US" sz="24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sidebar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{width</a:t>
            </a:r>
            <a:r>
              <a:rPr lang="en-US" sz="24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300px;}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#sidebar-alt {width: 150px;}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590" y="304800"/>
            <a:ext cx="86144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Converting an Existing page to </a:t>
            </a:r>
            <a:r>
              <a:rPr lang="en-US" sz="2800" b="1" dirty="0" smtClean="0"/>
              <a:t>RWD </a:t>
            </a:r>
            <a:r>
              <a:rPr 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(continued)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990600"/>
            <a:ext cx="84582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600" dirty="0" smtClean="0"/>
              <a:t>Assume the existing page has the following basic structure of CSS code</a:t>
            </a:r>
            <a:endParaRPr lang="en-US" sz="2600" dirty="0"/>
          </a:p>
        </p:txBody>
      </p:sp>
    </p:spTree>
    <p:extLst>
      <p:ext uri="{BB962C8B-B14F-4D97-AF65-F5344CB8AC3E}">
        <p14:creationId xmlns="" xmlns:p14="http://schemas.microsoft.com/office/powerpoint/2010/main" val="8237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838200"/>
            <a:ext cx="8229600" cy="60960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600" dirty="0" smtClean="0"/>
              <a:t>Suppose the target goal is 960px wide</a:t>
            </a:r>
            <a:endParaRPr lang="en-US" sz="2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6781800" cy="28956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#wrap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{width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100%;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#header {width: 100%;}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title-area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{width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41.666667%;} </a:t>
            </a:r>
            <a:endParaRPr lang="en-US" sz="20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#header .widget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-area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{width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56.25%;}</a:t>
            </a:r>
            <a:endParaRPr lang="en-US" sz="20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inner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{width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100%;}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#content-sidebar-wrap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{width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82.291667%;}</a:t>
            </a:r>
            <a:endParaRPr lang="en-US" sz="20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content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{width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48.958333%;}</a:t>
            </a:r>
            <a:endParaRPr lang="en-US" sz="20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sidebar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{width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31.25%;}</a:t>
            </a:r>
            <a:endParaRPr lang="en-US" sz="20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sidebar-alt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{width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15.625%;}</a:t>
            </a:r>
            <a:endParaRPr lang="en-US" sz="20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210" y="278130"/>
            <a:ext cx="86144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Converting</a:t>
            </a:r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/>
              <a:t>an existing page to RWD </a:t>
            </a:r>
            <a:r>
              <a:rPr lang="en-US" sz="2600" dirty="0" smtClean="0"/>
              <a:t>(</a:t>
            </a:r>
            <a:r>
              <a:rPr lang="en-US" sz="2600" dirty="0"/>
              <a:t>continued)</a:t>
            </a:r>
          </a:p>
        </p:txBody>
      </p:sp>
      <p:sp>
        <p:nvSpPr>
          <p:cNvPr id="3" name="Rectangle 2"/>
          <p:cNvSpPr/>
          <p:nvPr/>
        </p:nvSpPr>
        <p:spPr>
          <a:xfrm>
            <a:off x="925830" y="4404360"/>
            <a:ext cx="7684770" cy="15234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Formula:</a:t>
            </a:r>
          </a:p>
          <a:p>
            <a:pPr>
              <a:spcAft>
                <a:spcPts val="600"/>
              </a:spcAft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original pixels/target goal pixels)* 100%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Example for the #title-area: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(400px/960px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)*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100% =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41.666667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366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The ul in the </a:t>
            </a:r>
            <a:r>
              <a:rPr lang="en-US" sz="2800" dirty="0" smtClean="0"/>
              <a:t>sidebar</a:t>
            </a:r>
          </a:p>
          <a:p>
            <a:pPr lvl="1"/>
            <a:endParaRPr lang="en-US" sz="24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pPr marL="109728" indent="0">
              <a:buNone/>
            </a:pP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 smtClean="0"/>
              <a:t>Flexible images</a:t>
            </a:r>
          </a:p>
          <a:p>
            <a:pPr marL="804863" lvl="1" indent="-347663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cs typeface="Courier New" pitchFamily="49" charset="0"/>
              </a:rPr>
              <a:t>img { max-width: 100%; </a:t>
            </a:r>
            <a:r>
              <a:rPr lang="en-US" sz="2200" dirty="0" smtClean="0">
                <a:solidFill>
                  <a:srgbClr val="C00000"/>
                </a:solidFill>
                <a:cs typeface="Courier New" pitchFamily="49" charset="0"/>
              </a:rPr>
              <a:t>}</a:t>
            </a:r>
            <a:endParaRPr lang="en-US" sz="2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95400" y="1371600"/>
            <a:ext cx="6248400" cy="25545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/*The pixel for the margin is 25px */</a:t>
            </a:r>
          </a:p>
          <a:p>
            <a:pPr lvl="1"/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widget-area ul {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  margin: 10px 0 0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25px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pPr lvl="1"/>
            <a:endParaRPr lang="en-US" sz="20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/*the percentage conversion of the target margin*/</a:t>
            </a:r>
          </a:p>
          <a:p>
            <a:pPr marL="256032" lvl="1" indent="0">
              <a:spcBef>
                <a:spcPts val="0"/>
              </a:spcBef>
              <a:buFont typeface="Verdana"/>
              <a:buNone/>
            </a:pP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.widget-area ul {</a:t>
            </a:r>
          </a:p>
          <a:p>
            <a:pPr marL="256032" lvl="1" indent="0">
              <a:spcBef>
                <a:spcPts val="0"/>
              </a:spcBef>
              <a:buFont typeface="Verdana"/>
              <a:buNone/>
            </a:pP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    margin: 10px 0 0 16.666667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%;}</a:t>
            </a:r>
            <a:endParaRPr lang="en-US" sz="20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038600"/>
            <a:ext cx="8077200" cy="7848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cs typeface="Courier New" pitchFamily="49" charset="0"/>
              </a:rPr>
              <a:t>T</a:t>
            </a:r>
            <a:r>
              <a:rPr lang="en-US" sz="2000" b="1" dirty="0" smtClean="0">
                <a:cs typeface="Courier New" pitchFamily="49" charset="0"/>
              </a:rPr>
              <a:t>his pixel is 150 because that is the width of the sidebar. </a:t>
            </a:r>
          </a:p>
          <a:p>
            <a:pPr algn="ctr">
              <a:spcAft>
                <a:spcPts val="600"/>
              </a:spcAft>
            </a:pPr>
            <a:r>
              <a:rPr lang="en-US" sz="2000" dirty="0" smtClean="0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(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25/150) * </a:t>
            </a:r>
            <a:r>
              <a:rPr lang="en-US" sz="2000" dirty="0" smtClean="0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100%)= 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16.666667%;</a:t>
            </a:r>
            <a:endParaRPr lang="en-US" sz="2000" b="1" dirty="0">
              <a:solidFill>
                <a:srgbClr val="FF0000"/>
              </a:solidFill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920" y="238780"/>
            <a:ext cx="8725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Converting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/>
              <a:t>an existing page to RWD </a:t>
            </a:r>
            <a:r>
              <a:rPr lang="en-US" sz="2600" dirty="0"/>
              <a:t>(continued)</a:t>
            </a:r>
          </a:p>
        </p:txBody>
      </p:sp>
    </p:spTree>
    <p:extLst>
      <p:ext uri="{BB962C8B-B14F-4D97-AF65-F5344CB8AC3E}">
        <p14:creationId xmlns="" xmlns:p14="http://schemas.microsoft.com/office/powerpoint/2010/main" val="58328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effectLst/>
              </a:rPr>
              <a:t>Converting Exercise: Do not Round up!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2057400"/>
            <a:ext cx="7924800" cy="4114800"/>
          </a:xfrm>
        </p:spPr>
        <p:txBody>
          <a:bodyPr/>
          <a:lstStyle/>
          <a:p>
            <a:pPr marL="0" lvl="1" indent="0">
              <a:spcBef>
                <a:spcPts val="0"/>
              </a:spcBef>
              <a:buSzPct val="68000"/>
              <a:buNone/>
            </a:pPr>
            <a:r>
              <a:rPr lang="en-US" sz="3600" b="1" dirty="0">
                <a:solidFill>
                  <a:srgbClr val="000099"/>
                </a:solidFill>
                <a:sym typeface="Wingdings" pitchFamily="2" charset="2"/>
              </a:rPr>
              <a:t>D</a:t>
            </a:r>
            <a:r>
              <a:rPr lang="en-US" sz="3600" b="1" i="1" dirty="0" smtClean="0">
                <a:solidFill>
                  <a:srgbClr val="000099"/>
                </a:solidFill>
                <a:sym typeface="Wingdings" pitchFamily="2" charset="2"/>
              </a:rPr>
              <a:t>o </a:t>
            </a:r>
            <a:r>
              <a:rPr lang="en-US" sz="3600" b="1" i="1" dirty="0">
                <a:solidFill>
                  <a:srgbClr val="000099"/>
                </a:solidFill>
                <a:sym typeface="Wingdings" pitchFamily="2" charset="2"/>
              </a:rPr>
              <a:t>not round up, keep the long decimal </a:t>
            </a:r>
            <a:r>
              <a:rPr lang="en-US" sz="3600" b="1" i="1" dirty="0" smtClean="0">
                <a:solidFill>
                  <a:srgbClr val="000099"/>
                </a:solidFill>
                <a:sym typeface="Wingdings" pitchFamily="2" charset="2"/>
              </a:rPr>
              <a:t>points</a:t>
            </a:r>
          </a:p>
          <a:p>
            <a:pPr marL="0" lvl="1" indent="0">
              <a:spcBef>
                <a:spcPts val="0"/>
              </a:spcBef>
              <a:buSzPct val="68000"/>
              <a:buNone/>
            </a:pPr>
            <a:endParaRPr lang="en-US" sz="2000" b="1" i="1" dirty="0">
              <a:solidFill>
                <a:srgbClr val="000099"/>
              </a:solidFill>
              <a:sym typeface="Wingdings" pitchFamily="2" charset="2"/>
            </a:endParaRPr>
          </a:p>
          <a:p>
            <a:pPr marL="860425" lvl="1" indent="-3492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 smtClean="0"/>
              <a:t>Because </a:t>
            </a:r>
            <a:r>
              <a:rPr lang="en-US" sz="2800" dirty="0"/>
              <a:t>each browser rounds the percentage differently, if you </a:t>
            </a:r>
            <a:r>
              <a:rPr lang="en-US" sz="2800" dirty="0" smtClean="0"/>
              <a:t>round </a:t>
            </a:r>
            <a:r>
              <a:rPr lang="en-US" sz="2800" dirty="0"/>
              <a:t>the percentage, you need to tweak each section</a:t>
            </a:r>
            <a:endParaRPr lang="en-US" sz="2800" b="1" i="1" dirty="0">
              <a:solidFill>
                <a:srgbClr val="FF0000"/>
              </a:solidFill>
              <a:sym typeface="Wingdings" pitchFamily="2" charset="2"/>
            </a:endParaRPr>
          </a:p>
          <a:p>
            <a:pPr marL="109728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28251073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914400"/>
          </a:xfrm>
        </p:spPr>
        <p:txBody>
          <a:bodyPr>
            <a:noAutofit/>
          </a:bodyPr>
          <a:lstStyle/>
          <a:p>
            <a:r>
              <a:rPr lang="en-US" sz="2800" dirty="0" smtClean="0">
                <a:effectLst/>
              </a:rPr>
              <a:t>Converting </a:t>
            </a:r>
            <a:r>
              <a:rPr lang="en-US" sz="2800" dirty="0">
                <a:effectLst/>
              </a:rPr>
              <a:t>E</a:t>
            </a:r>
            <a:r>
              <a:rPr lang="en-US" sz="2800" dirty="0" smtClean="0">
                <a:effectLst/>
              </a:rPr>
              <a:t>xercise, </a:t>
            </a:r>
            <a:r>
              <a:rPr lang="en-US" sz="2800" dirty="0"/>
              <a:t>inserting 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572000" cy="51054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800" dirty="0"/>
              <a:t>Add two media </a:t>
            </a:r>
            <a:r>
              <a:rPr lang="en-US" sz="2800" dirty="0" smtClean="0"/>
              <a:t>query </a:t>
            </a:r>
            <a:r>
              <a:rPr lang="en-US" sz="2800" dirty="0"/>
              <a:t>break points at the end of the style section</a:t>
            </a:r>
          </a:p>
          <a:p>
            <a:pPr marL="400050" indent="0">
              <a:buNone/>
            </a:pPr>
            <a:r>
              <a:rPr lang="en-US" sz="2400" dirty="0" smtClean="0"/>
              <a:t>Note: The two media queries are provided for you at the right</a:t>
            </a:r>
            <a:r>
              <a:rPr lang="en-US" sz="2000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1219200"/>
            <a:ext cx="3581400" cy="53553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@media screen and (max-width:830px) {</a:t>
            </a:r>
          </a:p>
          <a:p>
            <a:r>
              <a:rPr lang="en-US" dirty="0">
                <a:solidFill>
                  <a:srgbClr val="000099"/>
                </a:solidFill>
              </a:rPr>
              <a:t>    #</a:t>
            </a:r>
            <a:r>
              <a:rPr lang="en-US" dirty="0" smtClean="0">
                <a:solidFill>
                  <a:srgbClr val="000099"/>
                </a:solidFill>
              </a:rPr>
              <a:t>content {</a:t>
            </a:r>
            <a:endParaRPr lang="en-US" dirty="0">
              <a:solidFill>
                <a:srgbClr val="000099"/>
              </a:solidFill>
            </a:endParaRPr>
          </a:p>
          <a:p>
            <a:r>
              <a:rPr lang="en-US" dirty="0">
                <a:solidFill>
                  <a:srgbClr val="000099"/>
                </a:solidFill>
              </a:rPr>
              <a:t>        float: left;</a:t>
            </a:r>
          </a:p>
          <a:p>
            <a:r>
              <a:rPr lang="en-US" dirty="0">
                <a:solidFill>
                  <a:srgbClr val="000099"/>
                </a:solidFill>
              </a:rPr>
              <a:t>        width: 98%;</a:t>
            </a:r>
          </a:p>
          <a:p>
            <a:r>
              <a:rPr lang="en-US" dirty="0">
                <a:solidFill>
                  <a:srgbClr val="000099"/>
                </a:solidFill>
              </a:rPr>
              <a:t>        margin-top:5px;</a:t>
            </a:r>
          </a:p>
          <a:p>
            <a:r>
              <a:rPr lang="en-US" dirty="0">
                <a:solidFill>
                  <a:srgbClr val="000099"/>
                </a:solidFill>
              </a:rPr>
              <a:t>    }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    </a:t>
            </a:r>
            <a:r>
              <a:rPr lang="en-US" dirty="0" err="1" smtClean="0">
                <a:solidFill>
                  <a:srgbClr val="000099"/>
                </a:solidFill>
              </a:rPr>
              <a:t>nav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li</a:t>
            </a:r>
            <a:r>
              <a:rPr lang="en-US" dirty="0" smtClean="0">
                <a:solidFill>
                  <a:srgbClr val="000099"/>
                </a:solidFill>
              </a:rPr>
              <a:t>;</a:t>
            </a:r>
            <a:endParaRPr lang="en-US" dirty="0">
              <a:solidFill>
                <a:srgbClr val="000099"/>
              </a:solidFill>
            </a:endParaRPr>
          </a:p>
          <a:p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   </a:t>
            </a:r>
            <a:r>
              <a:rPr lang="en-US" dirty="0" err="1" smtClean="0">
                <a:solidFill>
                  <a:srgbClr val="000099"/>
                </a:solidFill>
              </a:rPr>
              <a:t>nav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>
                <a:solidFill>
                  <a:srgbClr val="000099"/>
                </a:solidFill>
              </a:rPr>
              <a:t>a {</a:t>
            </a:r>
          </a:p>
          <a:p>
            <a:r>
              <a:rPr lang="en-US" dirty="0">
                <a:solidFill>
                  <a:srgbClr val="000099"/>
                </a:solidFill>
              </a:rPr>
              <a:t>	</a:t>
            </a:r>
            <a:r>
              <a:rPr lang="en-US" dirty="0" err="1" smtClean="0">
                <a:solidFill>
                  <a:srgbClr val="000099"/>
                </a:solidFill>
              </a:rPr>
              <a:t>display:block</a:t>
            </a:r>
            <a:r>
              <a:rPr lang="en-US" dirty="0">
                <a:solidFill>
                  <a:srgbClr val="000099"/>
                </a:solidFill>
              </a:rPr>
              <a:t>;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    }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}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@</a:t>
            </a:r>
            <a:r>
              <a:rPr lang="en-US" dirty="0">
                <a:solidFill>
                  <a:srgbClr val="000099"/>
                </a:solidFill>
              </a:rPr>
              <a:t>media screen and (max-width:480px) {</a:t>
            </a:r>
          </a:p>
          <a:p>
            <a:r>
              <a:rPr lang="en-US" dirty="0">
                <a:solidFill>
                  <a:srgbClr val="000099"/>
                </a:solidFill>
              </a:rPr>
              <a:t>    #content {</a:t>
            </a:r>
          </a:p>
          <a:p>
            <a:r>
              <a:rPr lang="en-US" dirty="0">
                <a:solidFill>
                  <a:srgbClr val="000099"/>
                </a:solidFill>
              </a:rPr>
              <a:t>        float: none;</a:t>
            </a:r>
          </a:p>
          <a:p>
            <a:r>
              <a:rPr lang="en-US" dirty="0">
                <a:solidFill>
                  <a:srgbClr val="000099"/>
                </a:solidFill>
              </a:rPr>
              <a:t>        width:95%;</a:t>
            </a:r>
          </a:p>
          <a:p>
            <a:r>
              <a:rPr lang="en-US" dirty="0">
                <a:solidFill>
                  <a:srgbClr val="000099"/>
                </a:solidFill>
              </a:rPr>
              <a:t>    }</a:t>
            </a:r>
          </a:p>
          <a:p>
            <a:r>
              <a:rPr lang="en-US" dirty="0">
                <a:solidFill>
                  <a:srgbClr val="000099"/>
                </a:solidFill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828061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777240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 the Responsive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7924800" cy="53340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 smtClean="0"/>
              <a:t>Test with the new media queries to see whether </a:t>
            </a:r>
            <a:r>
              <a:rPr lang="en-US" sz="3200" dirty="0"/>
              <a:t>or not they're hitting the right breakpoints</a:t>
            </a:r>
            <a:r>
              <a:rPr lang="en-US" sz="3200" dirty="0" smtClean="0"/>
              <a:t>.</a:t>
            </a:r>
          </a:p>
          <a:p>
            <a:pPr marL="860425" lvl="1" indent="-46831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000" dirty="0" smtClean="0"/>
              <a:t>Resize the browser window to see the changes</a:t>
            </a:r>
          </a:p>
          <a:p>
            <a:pPr marL="1371600" lvl="2" indent="-403225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600" dirty="0" smtClean="0"/>
              <a:t>This is helpful and gives immediate feed back, however:</a:t>
            </a:r>
          </a:p>
          <a:p>
            <a:pPr marL="1719263" lvl="3" indent="-347663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en-US" sz="2400" dirty="0" smtClean="0"/>
              <a:t>The feed back is not really the actual trigger points </a:t>
            </a:r>
            <a:endParaRPr lang="en-US" sz="2400" dirty="0"/>
          </a:p>
          <a:p>
            <a:pPr marL="1719263" lvl="3" indent="-401638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en-US" sz="2400" dirty="0"/>
              <a:t>I</a:t>
            </a:r>
            <a:r>
              <a:rPr lang="en-US" sz="2400" dirty="0" smtClean="0"/>
              <a:t>t does not show how the site will render</a:t>
            </a:r>
          </a:p>
          <a:p>
            <a:pPr marL="1719263" lvl="3" indent="-401638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en-US" sz="2400" dirty="0" smtClean="0"/>
              <a:t>It overlooks the performance </a:t>
            </a:r>
          </a:p>
        </p:txBody>
      </p:sp>
    </p:spTree>
    <p:extLst>
      <p:ext uri="{BB962C8B-B14F-4D97-AF65-F5344CB8AC3E}">
        <p14:creationId xmlns="" xmlns:p14="http://schemas.microsoft.com/office/powerpoint/2010/main" val="412561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010400" cy="1005840"/>
          </a:xfrm>
        </p:spPr>
        <p:txBody>
          <a:bodyPr>
            <a:noAutofit/>
          </a:bodyPr>
          <a:lstStyle/>
          <a:p>
            <a:r>
              <a:rPr lang="en-US" sz="3200" dirty="0"/>
              <a:t>Testing the Responsive </a:t>
            </a:r>
            <a:r>
              <a:rPr lang="en-US" sz="3200" dirty="0" smtClean="0"/>
              <a:t>design </a:t>
            </a:r>
            <a:r>
              <a:rPr lang="en-US" sz="2800" dirty="0" smtClean="0"/>
              <a:t>(</a:t>
            </a:r>
            <a:r>
              <a:rPr lang="en-US" sz="2400" dirty="0" smtClean="0"/>
              <a:t>continued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7772400" cy="5181600"/>
          </a:xfrm>
        </p:spPr>
        <p:txBody>
          <a:bodyPr>
            <a:normAutofit/>
          </a:bodyPr>
          <a:lstStyle/>
          <a:p>
            <a:pPr marL="804863" lvl="1" indent="-412750">
              <a:spcBef>
                <a:spcPts val="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000" dirty="0" smtClean="0"/>
              <a:t>Use online simulator testing tools</a:t>
            </a:r>
          </a:p>
          <a:p>
            <a:pPr marL="1033463" lvl="2" indent="-403225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600" dirty="0" smtClean="0"/>
              <a:t>There are many free online testing tools to help test more precisely and to speed up the process.</a:t>
            </a:r>
          </a:p>
          <a:p>
            <a:pPr marL="804863" lvl="1" indent="-412750">
              <a:spcBef>
                <a:spcPts val="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000" dirty="0" smtClean="0"/>
              <a:t>Using online mobile emulators:</a:t>
            </a:r>
          </a:p>
          <a:p>
            <a:pPr marL="862013" lvl="1" indent="0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sz="2600" dirty="0"/>
              <a:t>programs that simulate a specific mobile device, browser, or operating system</a:t>
            </a:r>
            <a:endParaRPr lang="en-US" sz="2600" dirty="0" smtClean="0"/>
          </a:p>
          <a:p>
            <a:pPr marL="860425" lvl="1" indent="-468313">
              <a:spcBef>
                <a:spcPts val="0"/>
              </a:spcBef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Test on actual </a:t>
            </a:r>
            <a:r>
              <a:rPr lang="en-US" sz="3000" dirty="0" smtClean="0"/>
              <a:t>devices, best way, but it is expensive to have all the devices on hand and to purchase more new ones.</a:t>
            </a:r>
          </a:p>
        </p:txBody>
      </p:sp>
    </p:spTree>
    <p:extLst>
      <p:ext uri="{BB962C8B-B14F-4D97-AF65-F5344CB8AC3E}">
        <p14:creationId xmlns="" xmlns:p14="http://schemas.microsoft.com/office/powerpoint/2010/main" val="12443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543800" cy="6248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Online Simulator Testing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495800"/>
          </a:xfrm>
        </p:spPr>
        <p:txBody>
          <a:bodyPr>
            <a:normAutofit lnSpcReduction="10000"/>
          </a:bodyPr>
          <a:lstStyle/>
          <a:p>
            <a:pPr marL="511175" indent="-4572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 smtClean="0"/>
              <a:t>Benjamin Keen </a:t>
            </a:r>
            <a:r>
              <a:rPr lang="en-US" sz="2600" dirty="0" err="1" smtClean="0"/>
              <a:t>Bookmarklet</a:t>
            </a:r>
            <a:endParaRPr lang="en-US" sz="2600" dirty="0" smtClean="0"/>
          </a:p>
          <a:p>
            <a:pPr marL="804863" lvl="1" indent="-347663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://www.benjaminkeen.com/open-source-projects/smaller-projects/responsive-design-bookmarklet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 smtClean="0"/>
              <a:t>The following online simulator allows you to just enter the URL</a:t>
            </a:r>
            <a:endParaRPr lang="en-US" sz="2000" dirty="0" smtClean="0"/>
          </a:p>
          <a:p>
            <a:pPr marL="804863" lvl="1" indent="-347663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 err="1" smtClean="0"/>
              <a:t>Responsivepx</a:t>
            </a:r>
            <a:r>
              <a:rPr lang="en-US" sz="2200" dirty="0" smtClean="0"/>
              <a:t> by Remy Sharp: users </a:t>
            </a:r>
            <a:r>
              <a:rPr lang="en-US" sz="2200" dirty="0"/>
              <a:t>have control of the precise width</a:t>
            </a:r>
          </a:p>
          <a:p>
            <a:pPr marL="8032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://responsivepx.com</a:t>
            </a:r>
            <a:r>
              <a:rPr lang="en-US" sz="1800" dirty="0" smtClean="0">
                <a:hlinkClick r:id="rId4"/>
              </a:rPr>
              <a:t>/</a:t>
            </a:r>
            <a:endParaRPr lang="en-US" sz="1800" dirty="0" smtClean="0"/>
          </a:p>
          <a:p>
            <a:pPr marL="860425" lvl="1" indent="-3492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 smtClean="0"/>
              <a:t>Responsive.is: it provides icon for difference devices: </a:t>
            </a:r>
            <a:r>
              <a:rPr lang="en-US" sz="2000" dirty="0">
                <a:hlinkClick r:id="rId5"/>
              </a:rPr>
              <a:t>http://www.headlondon.com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  <a:p>
            <a:pPr marL="860425" lvl="1" indent="-3492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err="1" smtClean="0"/>
              <a:t>Mobiltest</a:t>
            </a:r>
            <a:r>
              <a:rPr lang="en-US" sz="2000" dirty="0" smtClean="0"/>
              <a:t>: user can chose the devices, also provides the </a:t>
            </a:r>
            <a:r>
              <a:rPr lang="en-US" sz="2000" dirty="0"/>
              <a:t>average load time </a:t>
            </a:r>
            <a:endParaRPr lang="en-US" sz="2000" dirty="0" smtClean="0"/>
          </a:p>
          <a:p>
            <a:pPr marL="862013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>
                <a:hlinkClick r:id="rId6"/>
              </a:rPr>
              <a:t>http</a:t>
            </a:r>
            <a:r>
              <a:rPr lang="en-US" sz="2000" dirty="0">
                <a:hlinkClick r:id="rId6"/>
              </a:rPr>
              <a:t>://</a:t>
            </a:r>
            <a:r>
              <a:rPr lang="en-US" sz="2000" dirty="0" smtClean="0">
                <a:hlinkClick r:id="rId6"/>
              </a:rPr>
              <a:t>mobitest.akamai.com/m/index.cgi</a:t>
            </a:r>
            <a:endParaRPr lang="en-US" sz="2000" dirty="0" smtClean="0"/>
          </a:p>
          <a:p>
            <a:pPr marL="633413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393192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lvl="2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8645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239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Online Emulator Testing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34340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/>
              <a:t>TestiPhone.com 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 smtClean="0"/>
              <a:t>Opera's Mini simulator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 smtClean="0"/>
              <a:t>Download</a:t>
            </a:r>
            <a:r>
              <a:rPr lang="en-US" sz="3200" dirty="0"/>
              <a:t> and install </a:t>
            </a:r>
            <a:r>
              <a:rPr lang="en-US" sz="3200" dirty="0" smtClean="0"/>
              <a:t>emulators</a:t>
            </a:r>
            <a:r>
              <a:rPr lang="en-US" sz="2400" dirty="0" smtClean="0"/>
              <a:t>:</a:t>
            </a:r>
          </a:p>
          <a:p>
            <a:pPr marL="804863" lvl="1" indent="-347663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smtClean="0"/>
              <a:t>Opera's </a:t>
            </a:r>
            <a:r>
              <a:rPr lang="en-US" sz="2800" dirty="0"/>
              <a:t>Mobile </a:t>
            </a:r>
            <a:r>
              <a:rPr lang="en-US" sz="2800" dirty="0" smtClean="0"/>
              <a:t>emulator</a:t>
            </a:r>
          </a:p>
          <a:p>
            <a:pPr marL="804863" lvl="1" indent="-347663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smtClean="0"/>
              <a:t>Apple SDK, the emulators comes </a:t>
            </a:r>
            <a:r>
              <a:rPr lang="en-US" sz="2800" dirty="0"/>
              <a:t>with  Apple's iOS </a:t>
            </a:r>
            <a:endParaRPr lang="en-US" sz="2800" dirty="0" smtClean="0"/>
          </a:p>
          <a:p>
            <a:pPr marL="804863" lvl="1" indent="-347663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 smtClean="0"/>
              <a:t>Android SDK, the </a:t>
            </a:r>
            <a:r>
              <a:rPr lang="en-US" sz="2800" dirty="0"/>
              <a:t>emulators </a:t>
            </a:r>
            <a:r>
              <a:rPr lang="en-US" sz="2800" dirty="0" smtClean="0"/>
              <a:t>comes </a:t>
            </a:r>
            <a:r>
              <a:rPr lang="en-US" sz="2800" dirty="0"/>
              <a:t>with </a:t>
            </a:r>
            <a:r>
              <a:rPr lang="en-US" sz="2800" dirty="0" smtClean="0"/>
              <a:t>Android OS. </a:t>
            </a:r>
            <a:endParaRPr lang="en-US" sz="2000" dirty="0"/>
          </a:p>
          <a:p>
            <a:pPr marL="393192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lvl="2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5447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391400" cy="762000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>History of the Responsive Web Design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229600" cy="4952999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 smtClean="0"/>
              <a:t>The term Responsive Web Design was first coined by </a:t>
            </a:r>
            <a:r>
              <a:rPr lang="en-US" sz="2600" b="1" dirty="0" smtClean="0"/>
              <a:t>Ethan </a:t>
            </a:r>
            <a:r>
              <a:rPr lang="en-US" sz="2600" b="1" dirty="0" err="1" smtClean="0"/>
              <a:t>Marcotte</a:t>
            </a:r>
            <a:r>
              <a:rPr lang="en-US" sz="2600" b="1" dirty="0" smtClean="0"/>
              <a:t> </a:t>
            </a:r>
            <a:r>
              <a:rPr lang="en-US" sz="2600" dirty="0" smtClean="0"/>
              <a:t>in his article </a:t>
            </a:r>
            <a:r>
              <a:rPr lang="en-US" sz="2600" i="1" dirty="0" smtClean="0"/>
              <a:t>A List Apart </a:t>
            </a:r>
            <a:r>
              <a:rPr lang="en-US" sz="2600" dirty="0" smtClean="0"/>
              <a:t>in May 2010</a:t>
            </a:r>
          </a:p>
          <a:p>
            <a:pPr marL="0" lvl="1" indent="0">
              <a:spcBef>
                <a:spcPts val="0"/>
              </a:spcBef>
              <a:spcAft>
                <a:spcPts val="600"/>
              </a:spcAft>
              <a:buSzPct val="68000"/>
              <a:buNone/>
            </a:pPr>
            <a:r>
              <a:rPr lang="en-US" sz="22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hlinkClick r:id="rId3"/>
              </a:rPr>
              <a:t>http</a:t>
            </a:r>
            <a:r>
              <a:rPr lang="en-US" sz="2000" dirty="0">
                <a:solidFill>
                  <a:schemeClr val="tx1"/>
                </a:solidFill>
                <a:hlinkClick r:id="rId3"/>
              </a:rPr>
              <a:t>://</a:t>
            </a:r>
            <a:r>
              <a:rPr lang="en-US" sz="2000" dirty="0" smtClean="0">
                <a:solidFill>
                  <a:schemeClr val="tx1"/>
                </a:solidFill>
                <a:hlinkClick r:id="rId3"/>
              </a:rPr>
              <a:t>alistapart.com/article/responsive-web-design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/>
              <a:t>He </a:t>
            </a:r>
            <a:r>
              <a:rPr lang="en-US" sz="2600" dirty="0"/>
              <a:t>defined the technique of RWD by using </a:t>
            </a:r>
            <a:r>
              <a:rPr lang="en-US" sz="2600" b="1" dirty="0"/>
              <a:t>f</a:t>
            </a:r>
            <a:r>
              <a:rPr lang="en-US" sz="2600" b="1" dirty="0" smtClean="0"/>
              <a:t>luid grids</a:t>
            </a:r>
            <a:r>
              <a:rPr lang="en-US" sz="2600" dirty="0" smtClean="0"/>
              <a:t>, </a:t>
            </a:r>
            <a:r>
              <a:rPr lang="en-US" sz="2600" b="1" dirty="0"/>
              <a:t>flexible images</a:t>
            </a:r>
            <a:r>
              <a:rPr lang="en-US" sz="2600" dirty="0"/>
              <a:t>, and </a:t>
            </a:r>
            <a:r>
              <a:rPr lang="en-US" sz="2600" b="1" dirty="0"/>
              <a:t>media queries</a:t>
            </a:r>
            <a:r>
              <a:rPr lang="en-US" sz="2600" dirty="0"/>
              <a:t> to </a:t>
            </a:r>
            <a:r>
              <a:rPr lang="en-US" sz="2600" dirty="0" smtClean="0"/>
              <a:t>deliver different visual experiences for different screen sizes.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/>
              <a:t>Ethan </a:t>
            </a:r>
            <a:r>
              <a:rPr lang="en-US" sz="2600" dirty="0"/>
              <a:t>expanded his RWD </a:t>
            </a:r>
            <a:r>
              <a:rPr lang="en-US" sz="2600" dirty="0" smtClean="0"/>
              <a:t>theory and  </a:t>
            </a:r>
          </a:p>
          <a:p>
            <a:pPr marL="401638" indent="0">
              <a:buNone/>
            </a:pPr>
            <a:r>
              <a:rPr lang="en-US" sz="2600" dirty="0" smtClean="0"/>
              <a:t>published </a:t>
            </a:r>
            <a:r>
              <a:rPr lang="en-US" sz="2600" dirty="0"/>
              <a:t>his book </a:t>
            </a:r>
            <a:r>
              <a:rPr lang="en-US" sz="2600" dirty="0" smtClean="0"/>
              <a:t>titled</a:t>
            </a:r>
          </a:p>
          <a:p>
            <a:pPr marL="401638" indent="0">
              <a:buNone/>
            </a:pPr>
            <a:r>
              <a:rPr lang="en-US" sz="2600" i="1" dirty="0" smtClean="0"/>
              <a:t>Responsive </a:t>
            </a:r>
            <a:r>
              <a:rPr lang="en-US" sz="2600" i="1" dirty="0"/>
              <a:t>Web Design</a:t>
            </a:r>
            <a:r>
              <a:rPr lang="en-US" sz="2400" dirty="0"/>
              <a:t>.</a:t>
            </a:r>
          </a:p>
          <a:p>
            <a:pPr marL="109728" indent="0">
              <a:buNone/>
            </a:pPr>
            <a:endParaRPr lang="en-US" sz="2400" dirty="0"/>
          </a:p>
        </p:txBody>
      </p:sp>
      <p:pic>
        <p:nvPicPr>
          <p:cNvPr id="4" name="Picture 3" descr="Cover image for Responsive Web Design"/>
          <p:cNvPicPr/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724400"/>
            <a:ext cx="1511300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6146958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Debugging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57200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200" dirty="0" smtClean="0"/>
              <a:t>Tools for debugging when the </a:t>
            </a:r>
            <a:r>
              <a:rPr lang="en-US" sz="3200" dirty="0" err="1" smtClean="0"/>
              <a:t>behavoir</a:t>
            </a:r>
            <a:r>
              <a:rPr lang="en-US" sz="3200" dirty="0" smtClean="0"/>
              <a:t> is not expected after testing</a:t>
            </a:r>
          </a:p>
          <a:p>
            <a:pPr marL="804863" lvl="1" indent="-347663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000" dirty="0" smtClean="0"/>
              <a:t>Opera's Remote Debugger</a:t>
            </a:r>
          </a:p>
          <a:p>
            <a:pPr marL="1262063" lvl="2" indent="-401638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600" dirty="0" err="1" smtClean="0"/>
              <a:t>Dragongly</a:t>
            </a:r>
            <a:r>
              <a:rPr lang="en-US" sz="2600" dirty="0" smtClean="0"/>
              <a:t>: Debug on the desktop with the site on a mobile device</a:t>
            </a:r>
          </a:p>
          <a:p>
            <a:pPr marL="804863" lvl="1" indent="-347663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000" dirty="0" err="1" smtClean="0"/>
              <a:t>WebKit</a:t>
            </a:r>
            <a:r>
              <a:rPr lang="en-US" sz="3000" dirty="0" smtClean="0"/>
              <a:t> </a:t>
            </a:r>
            <a:r>
              <a:rPr lang="en-US" sz="3000" dirty="0"/>
              <a:t>remote </a:t>
            </a:r>
            <a:r>
              <a:rPr lang="en-US" sz="3000" dirty="0" smtClean="0"/>
              <a:t>debugging</a:t>
            </a:r>
          </a:p>
          <a:p>
            <a:pPr marL="1317625" lvl="2" indent="-457200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 err="1" smtClean="0"/>
              <a:t>Weinre</a:t>
            </a:r>
            <a:endParaRPr lang="en-US" sz="2800" dirty="0" smtClean="0"/>
          </a:p>
          <a:p>
            <a:pPr marL="1317625" lvl="2" indent="-457200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Web Inspector</a:t>
            </a:r>
            <a:endParaRPr lang="en-US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424098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924800" cy="10668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Why Should We </a:t>
            </a:r>
            <a:r>
              <a:rPr lang="en-US" sz="3000" dirty="0"/>
              <a:t>B</a:t>
            </a:r>
            <a:r>
              <a:rPr lang="en-US" sz="3000" dirty="0" smtClean="0"/>
              <a:t>uild a Responsive Web?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4952999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 smtClean="0"/>
              <a:t>Each year new devices are pouring into the market, responsive web design let us build one site, and modify it to adapt the new device’s screen size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/>
              <a:t>Build once for all devices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 smtClean="0"/>
              <a:t>Easy </a:t>
            </a:r>
            <a:r>
              <a:rPr lang="en-US" sz="2600" dirty="0"/>
              <a:t>to manage content editing through a single </a:t>
            </a:r>
            <a:r>
              <a:rPr lang="en-US" sz="2600" dirty="0" smtClean="0"/>
              <a:t>CMS (Content Management System)</a:t>
            </a:r>
          </a:p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 smtClean="0"/>
              <a:t>If </a:t>
            </a:r>
            <a:r>
              <a:rPr lang="en-US" sz="2600" dirty="0"/>
              <a:t>we have a working website</a:t>
            </a:r>
            <a:r>
              <a:rPr lang="en-US" sz="2600" dirty="0" smtClean="0"/>
              <a:t>:</a:t>
            </a:r>
          </a:p>
          <a:p>
            <a:pPr marL="914400" lvl="1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Not need to rebuild new websites to adapt the new devices</a:t>
            </a:r>
          </a:p>
          <a:p>
            <a:pPr marL="914400" lvl="1" indent="-4572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We can convert the existing working website to a responsive Web site to adapt all kind of devices</a:t>
            </a:r>
          </a:p>
        </p:txBody>
      </p:sp>
    </p:spTree>
    <p:extLst>
      <p:ext uri="{BB962C8B-B14F-4D97-AF65-F5344CB8AC3E}">
        <p14:creationId xmlns="" xmlns:p14="http://schemas.microsoft.com/office/powerpoint/2010/main" val="9190917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239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Paradigm Shift towards Mobile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7924800" cy="1369405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International Data </a:t>
            </a:r>
            <a:r>
              <a:rPr lang="en-US" sz="2400" dirty="0" smtClean="0"/>
              <a:t>Corporation predicted that </a:t>
            </a:r>
            <a:r>
              <a:rPr lang="en-US" sz="2400" dirty="0"/>
              <a:t>by the end of 2013, tablet sales will exceed that of portable PCs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</a:pPr>
            <a:endParaRPr lang="en-US" sz="2400" dirty="0"/>
          </a:p>
        </p:txBody>
      </p:sp>
      <p:grpSp>
        <p:nvGrpSpPr>
          <p:cNvPr id="5" name="Group 7"/>
          <p:cNvGrpSpPr/>
          <p:nvPr/>
        </p:nvGrpSpPr>
        <p:grpSpPr>
          <a:xfrm>
            <a:off x="1676400" y="3276600"/>
            <a:ext cx="5562600" cy="3306281"/>
            <a:chOff x="1676399" y="1525638"/>
            <a:chExt cx="5486401" cy="3535598"/>
          </a:xfrm>
        </p:grpSpPr>
        <p:pic>
          <p:nvPicPr>
            <p:cNvPr id="4" name="Picture 3" descr="Responsive Web Design - Mobile Internet Users vs Desktop Internet Users by 2015 Chart"/>
            <p:cNvPicPr/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133600"/>
              <a:ext cx="5105400" cy="2927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1676399" y="1525638"/>
              <a:ext cx="548640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Mobiles Vs. Computers: 2007-2015</a:t>
              </a:r>
            </a:p>
            <a:p>
              <a:pPr algn="ctr"/>
              <a:r>
                <a:rPr lang="en-US" sz="1400" dirty="0" smtClean="0"/>
                <a:t>Global internet user projection research by Morgan Stanley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1819144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533400"/>
            <a:ext cx="8753475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Paradigm Shift towards Mobile </a:t>
            </a:r>
            <a:r>
              <a:rPr lang="en-US" sz="3100" dirty="0" smtClean="0"/>
              <a:t>(continued)</a:t>
            </a:r>
            <a:endParaRPr lang="en-US" sz="31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7924800" cy="1524000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Mary Meeker in her 2012 </a:t>
            </a:r>
            <a:r>
              <a:rPr lang="en-US" sz="2400" dirty="0" smtClean="0"/>
              <a:t> </a:t>
            </a:r>
            <a:r>
              <a:rPr lang="en-US" sz="2400" i="1" dirty="0" smtClean="0"/>
              <a:t>internet Trends Report </a:t>
            </a:r>
            <a:r>
              <a:rPr lang="en-US" sz="2400" dirty="0"/>
              <a:t>notes mobile makes up 15% of Web traffic, up from 10% a year </a:t>
            </a:r>
            <a:r>
              <a:rPr lang="en-US" sz="2400" dirty="0" smtClean="0"/>
              <a:t>ago</a:t>
            </a:r>
          </a:p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/>
              <a:t>Her </a:t>
            </a:r>
            <a:r>
              <a:rPr lang="en-US" sz="2400" smtClean="0"/>
              <a:t>recent report showed </a:t>
            </a:r>
            <a:r>
              <a:rPr lang="en-US" sz="2400" dirty="0" smtClean="0"/>
              <a:t>the following chart</a:t>
            </a:r>
            <a:endParaRPr lang="en-US" sz="2400" dirty="0"/>
          </a:p>
          <a:p>
            <a:pPr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endParaRPr lang="en-US" sz="2400" dirty="0"/>
          </a:p>
        </p:txBody>
      </p:sp>
      <p:pic>
        <p:nvPicPr>
          <p:cNvPr id="12" name="Picture 11"/>
          <p:cNvPicPr/>
          <p:nvPr/>
        </p:nvPicPr>
        <p:blipFill rotWithShape="1">
          <a:blip r:embed="rId3"/>
          <a:srcRect l="12410" t="21927" r="13747" b="4153"/>
          <a:stretch/>
        </p:blipFill>
        <p:spPr bwMode="auto">
          <a:xfrm>
            <a:off x="1600200" y="3200400"/>
            <a:ext cx="5105400" cy="3429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="" xmlns:p14="http://schemas.microsoft.com/office/powerpoint/2010/main" val="36276818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705600" cy="701040"/>
          </a:xfrm>
        </p:spPr>
        <p:txBody>
          <a:bodyPr>
            <a:normAutofit/>
          </a:bodyPr>
          <a:lstStyle/>
          <a:p>
            <a:r>
              <a:rPr lang="en-US" dirty="0" smtClean="0"/>
              <a:t>Advantages </a:t>
            </a:r>
            <a:r>
              <a:rPr lang="en-US" dirty="0"/>
              <a:t>of RWD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7696200" cy="53340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/>
              <a:t>One single HTML document to be maintained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/>
              <a:t>One single CSS file to be maintained </a:t>
            </a:r>
            <a:endParaRPr lang="en-US" sz="26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/>
              <a:t>The </a:t>
            </a:r>
            <a:r>
              <a:rPr lang="en-US" sz="2600" dirty="0"/>
              <a:t>site is easily accessible on any type of device</a:t>
            </a:r>
            <a:r>
              <a:rPr lang="en-US" sz="26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/>
              <a:t>Better user experience. </a:t>
            </a:r>
          </a:p>
          <a:p>
            <a:pPr marL="514350" lvl="1" indent="0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Users will have a similar experience using the site when they access the site from different devices.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/>
              <a:t>Responsive Web is flexible and adaptable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/>
              <a:t>Maintaining a RWD is:</a:t>
            </a:r>
          </a:p>
          <a:p>
            <a:pPr marL="860425" lvl="1" indent="-403225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Easier than maintaining several website for different </a:t>
            </a:r>
            <a:r>
              <a:rPr lang="en-US" sz="2200" dirty="0" smtClean="0">
                <a:solidFill>
                  <a:schemeClr val="tx1"/>
                </a:solidFill>
              </a:rPr>
              <a:t>devices.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41585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Fundamental Techniques </a:t>
            </a:r>
            <a:r>
              <a:rPr lang="en-US" dirty="0"/>
              <a:t>for RWD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7696200" cy="4724400"/>
          </a:xfrm>
        </p:spPr>
        <p:txBody>
          <a:bodyPr>
            <a:normAutofit lnSpcReduction="10000"/>
          </a:bodyPr>
          <a:lstStyle/>
          <a:p>
            <a:pPr marL="457200" indent="-457200">
              <a:spcAft>
                <a:spcPts val="600"/>
              </a:spcAft>
            </a:pPr>
            <a:r>
              <a:rPr lang="en-US" sz="3200" dirty="0" smtClean="0"/>
              <a:t>There are three parts in Responsive Wed design:</a:t>
            </a:r>
          </a:p>
          <a:p>
            <a:pPr marL="907542" lvl="1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000" b="1" dirty="0" smtClean="0">
                <a:solidFill>
                  <a:schemeClr val="tx1"/>
                </a:solidFill>
              </a:rPr>
              <a:t>Flexible, grid-based layouts</a:t>
            </a:r>
          </a:p>
          <a:p>
            <a:pPr marL="1196975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The web sites are built </a:t>
            </a:r>
            <a:r>
              <a:rPr lang="en-US" sz="2600" b="1" dirty="0" smtClean="0">
                <a:solidFill>
                  <a:schemeClr val="tx1"/>
                </a:solidFill>
              </a:rPr>
              <a:t>using percentage </a:t>
            </a:r>
            <a:r>
              <a:rPr lang="en-US" sz="2600" dirty="0" smtClean="0">
                <a:solidFill>
                  <a:schemeClr val="tx1"/>
                </a:solidFill>
              </a:rPr>
              <a:t>for the widths</a:t>
            </a:r>
          </a:p>
          <a:p>
            <a:pPr marL="907542" lvl="1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en-US" sz="3000" b="1" dirty="0" smtClean="0">
                <a:solidFill>
                  <a:schemeClr val="tx1"/>
                </a:solidFill>
              </a:rPr>
              <a:t>Media queries</a:t>
            </a:r>
            <a:endParaRPr lang="en-US" sz="3000" dirty="0">
              <a:solidFill>
                <a:schemeClr val="tx1"/>
              </a:solidFill>
            </a:endParaRPr>
          </a:p>
          <a:p>
            <a:pPr marL="1196975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600" dirty="0" smtClean="0"/>
              <a:t>Use a module </a:t>
            </a:r>
            <a:r>
              <a:rPr lang="en-US" sz="2600" dirty="0"/>
              <a:t>from the CSS3 specification</a:t>
            </a:r>
            <a:endParaRPr lang="en-US" sz="2600" dirty="0" smtClean="0"/>
          </a:p>
          <a:p>
            <a:pPr marL="907542" lvl="1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3000" b="1" dirty="0">
                <a:solidFill>
                  <a:schemeClr val="tx1"/>
                </a:solidFill>
              </a:rPr>
              <a:t>F</a:t>
            </a:r>
            <a:r>
              <a:rPr lang="en-US" sz="3000" b="1" dirty="0" smtClean="0">
                <a:solidFill>
                  <a:schemeClr val="tx1"/>
                </a:solidFill>
              </a:rPr>
              <a:t>lexible media &amp; images</a:t>
            </a:r>
          </a:p>
          <a:p>
            <a:pPr marL="12573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When screen size begins to change, the media/images need to be flexible to suit the screen size</a:t>
            </a:r>
          </a:p>
        </p:txBody>
      </p:sp>
    </p:spTree>
    <p:extLst>
      <p:ext uri="{BB962C8B-B14F-4D97-AF65-F5344CB8AC3E}">
        <p14:creationId xmlns="" xmlns:p14="http://schemas.microsoft.com/office/powerpoint/2010/main" val="33424940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915400" cy="792162"/>
          </a:xfrm>
        </p:spPr>
        <p:txBody>
          <a:bodyPr>
            <a:normAutofit fontScale="90000"/>
          </a:bodyPr>
          <a:lstStyle/>
          <a:p>
            <a:r>
              <a:rPr lang="en-US" sz="3300" dirty="0" smtClean="0"/>
              <a:t>Techniques for RWD: </a:t>
            </a:r>
            <a:r>
              <a:rPr lang="en-US" sz="3000" dirty="0" smtClean="0"/>
              <a:t>Flexible, grid-based, Layout</a:t>
            </a:r>
            <a:endParaRPr lang="en-US" sz="3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1219200"/>
            <a:ext cx="8001000" cy="5638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Arial" pitchFamily="34" charset="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lvl="4" indent="-45720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en-US" sz="2800" dirty="0" smtClean="0"/>
              <a:t>Idea behind </a:t>
            </a:r>
            <a:r>
              <a:rPr lang="en-US" sz="2800" dirty="0"/>
              <a:t>liquid </a:t>
            </a:r>
            <a:r>
              <a:rPr lang="en-US" sz="2800" dirty="0" smtClean="0"/>
              <a:t>layout:  it’s </a:t>
            </a:r>
            <a:r>
              <a:rPr lang="en-US" sz="2800" dirty="0"/>
              <a:t>more carefully designed </a:t>
            </a:r>
            <a:r>
              <a:rPr lang="en-US" sz="2800" b="1" dirty="0"/>
              <a:t>in terms of </a:t>
            </a:r>
            <a:r>
              <a:rPr lang="en-US" sz="2800" b="1" dirty="0" smtClean="0"/>
              <a:t>proportion</a:t>
            </a:r>
            <a:r>
              <a:rPr lang="en-US" sz="2800" b="1" dirty="0" smtClean="0">
                <a:sym typeface="Wingdings" panose="05000000000000000000" pitchFamily="2" charset="2"/>
              </a:rPr>
              <a:t> use percentage</a:t>
            </a:r>
            <a:endParaRPr lang="en-US" sz="2800" b="1" dirty="0"/>
          </a:p>
          <a:p>
            <a:pPr marL="457200" lvl="4" indent="-457200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en-US" sz="2800" dirty="0"/>
              <a:t>Proportion of each page element is the target element divided by the </a:t>
            </a:r>
            <a:r>
              <a:rPr lang="en-US" sz="2800" dirty="0" smtClean="0"/>
              <a:t>context</a:t>
            </a:r>
          </a:p>
          <a:p>
            <a:pPr marL="739775" lvl="4" indent="0">
              <a:buNone/>
            </a:pPr>
            <a:r>
              <a:rPr lang="en-US" sz="2400" dirty="0"/>
              <a:t>Example: </a:t>
            </a:r>
            <a:endParaRPr lang="en-US" sz="2400" dirty="0" smtClean="0"/>
          </a:p>
          <a:p>
            <a:pPr lvl="4"/>
            <a:r>
              <a:rPr lang="en-US" sz="2400" dirty="0" smtClean="0"/>
              <a:t>suppose </a:t>
            </a:r>
            <a:r>
              <a:rPr lang="en-US" sz="2400" dirty="0"/>
              <a:t>your desktop layout has the main wrapper with the width of 960px </a:t>
            </a:r>
            <a:r>
              <a:rPr lang="en-US" sz="2400" dirty="0" smtClean="0"/>
              <a:t>and</a:t>
            </a:r>
          </a:p>
          <a:p>
            <a:pPr lvl="4"/>
            <a:r>
              <a:rPr lang="en-US" sz="2400" dirty="0" smtClean="0"/>
              <a:t>suppose </a:t>
            </a:r>
            <a:r>
              <a:rPr lang="en-US" sz="2400" dirty="0"/>
              <a:t>that the target element is 300px </a:t>
            </a:r>
            <a:r>
              <a:rPr lang="en-US" sz="2400" dirty="0" smtClean="0"/>
              <a:t>wide</a:t>
            </a:r>
          </a:p>
          <a:p>
            <a:pPr lvl="4"/>
            <a:r>
              <a:rPr lang="en-US" sz="2400" dirty="0" smtClean="0">
                <a:sym typeface="Wingdings" pitchFamily="2" charset="2"/>
              </a:rPr>
              <a:t>then the </a:t>
            </a:r>
            <a:r>
              <a:rPr lang="en-US" sz="2400" dirty="0">
                <a:sym typeface="Wingdings" pitchFamily="2" charset="2"/>
              </a:rPr>
              <a:t>proportion would be 31.25% </a:t>
            </a:r>
          </a:p>
          <a:p>
            <a:pPr marL="109728" indent="0" algn="ctr">
              <a:buNone/>
            </a:pPr>
            <a:r>
              <a:rPr lang="en-US" sz="2800" b="1" dirty="0">
                <a:solidFill>
                  <a:srgbClr val="C00000"/>
                </a:solidFill>
                <a:sym typeface="Wingdings" pitchFamily="2" charset="2"/>
              </a:rPr>
              <a:t>300px / 960px = 31.25%</a:t>
            </a:r>
          </a:p>
          <a:p>
            <a:pPr marL="594360" lvl="5" indent="-256032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331944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739</TotalTime>
  <Words>1649</Words>
  <Application>Microsoft Office PowerPoint</Application>
  <PresentationFormat>On-screen Show (4:3)</PresentationFormat>
  <Paragraphs>291</Paragraphs>
  <Slides>30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Opulent</vt:lpstr>
      <vt:lpstr>RESPONSIVE WEB DESIGN</vt:lpstr>
      <vt:lpstr>What is Responsive Web Design (RWD)?</vt:lpstr>
      <vt:lpstr>History of the Responsive Web Design</vt:lpstr>
      <vt:lpstr>Why Should We Build a Responsive Web?</vt:lpstr>
      <vt:lpstr>Paradigm Shift towards Mobile</vt:lpstr>
      <vt:lpstr>Paradigm Shift towards Mobile (continued)</vt:lpstr>
      <vt:lpstr>Advantages of RWD</vt:lpstr>
      <vt:lpstr>Fundamental Techniques for RWD</vt:lpstr>
      <vt:lpstr>Techniques for RWD: Flexible, grid-based, Layout</vt:lpstr>
      <vt:lpstr>Techniques for RWD: Media Queries</vt:lpstr>
      <vt:lpstr>Techniques for RWD: Flexible Media &amp; Images</vt:lpstr>
      <vt:lpstr>The viewport meta tag </vt:lpstr>
      <vt:lpstr>Coding Meta Viewport tags</vt:lpstr>
      <vt:lpstr>     Coding Meta Viewport tags (continued)</vt:lpstr>
      <vt:lpstr>Coding Media Queries</vt:lpstr>
      <vt:lpstr>Coding Media Queries (Continued)</vt:lpstr>
      <vt:lpstr>Definitions</vt:lpstr>
      <vt:lpstr>Media Queries Together with Viewport</vt:lpstr>
      <vt:lpstr>Converting an Existing Page to RWD</vt:lpstr>
      <vt:lpstr>Converting an Existing page to RWD (continued)</vt:lpstr>
      <vt:lpstr>Slide 21</vt:lpstr>
      <vt:lpstr>Suppose the target goal is 960px wide</vt:lpstr>
      <vt:lpstr>Slide 23</vt:lpstr>
      <vt:lpstr>Converting Exercise: Do not Round up!</vt:lpstr>
      <vt:lpstr>Converting Exercise, inserting media queries</vt:lpstr>
      <vt:lpstr>Testing the Responsive design</vt:lpstr>
      <vt:lpstr>Testing the Responsive design (continued)</vt:lpstr>
      <vt:lpstr>Online Simulator Testing Tools</vt:lpstr>
      <vt:lpstr>Online Emulator Testing Tools</vt:lpstr>
      <vt:lpstr>Debugging Tools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GOPINATH</dc:creator>
  <cp:lastModifiedBy>GOPINATH</cp:lastModifiedBy>
  <cp:revision>24</cp:revision>
  <dcterms:created xsi:type="dcterms:W3CDTF">2006-08-16T00:00:00Z</dcterms:created>
  <dcterms:modified xsi:type="dcterms:W3CDTF">2019-08-05T04:29:48Z</dcterms:modified>
</cp:coreProperties>
</file>