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4" r:id="rId34"/>
    <p:sldId id="305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C6898-4066-4804-AB0C-56DE4FB41956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6E2E-9EFE-4A50-872F-678619D4B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DBE13-FAB2-4843-884A-BAC60C4E20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028C57-D455-478A-B61E-ED05BAAE6F54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BE158C-6C68-4BE5-8162-3EB3FEEDFE03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8935F5F-B12A-42E1-AD4C-020AC3740F88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14313"/>
            <a:ext cx="6581775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6FC9F2-A158-475A-B0B2-63765457BD90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COMP/DCOM 461 – CWB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DBAFA2-B687-4908-900D-97E647B7C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DE7E2-5E61-4C10-9730-E9F310A46F41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CE39A6-AF7C-474F-949D-390918790485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7CDB6-0D51-4887-AAC7-87322B29D550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D9F2A-D78F-40F1-8702-57ED9665CFBC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FCFDE-A519-400E-AFA8-CCC601A7CAE2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C63E394-D30D-4D28-84D6-B42334B93ED1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ABF398-2A8D-4CD0-A5C8-E1E979B686B6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97F7C-D2DF-465C-B8C1-F025DBAD0CD8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FA77051-121B-433F-8C12-616F24D053E4}" type="datetime1">
              <a:rPr lang="en-US" smtClean="0"/>
              <a:pPr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COMP/DCOM 461 – CWB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5434D4F-0859-46FB-B250-AD4B4E04B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66868" y="533400"/>
            <a:ext cx="5105400" cy="1752600"/>
          </a:xfrm>
        </p:spPr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Validation with JavaScript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048000"/>
            <a:ext cx="6400800" cy="23622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dirty="0"/>
              <a:t> Client-side user input validation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dirty="0"/>
              <a:t> Use of JavaScript for form user input validation</a:t>
            </a:r>
          </a:p>
          <a:p>
            <a:pPr marL="457200" lvl="1" indent="0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Regular Expressions </a:t>
            </a:r>
          </a:p>
          <a:p>
            <a:pPr marL="457200" lvl="1" indent="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 Event Handlers 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1C5B214-CA0A-48F2-B46F-F2C2C67F449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42048" cy="746760"/>
          </a:xfrm>
        </p:spPr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3962400" cy="5221288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</a:t>
            </a:r>
            <a:r>
              <a:rPr lang="en-US" sz="1400" b="1" dirty="0" err="1"/>
              <a:t>var</a:t>
            </a:r>
            <a:r>
              <a:rPr lang="en-US" sz="1400" b="1" dirty="0"/>
              <a:t> </a:t>
            </a:r>
            <a:r>
              <a:rPr lang="en-US" sz="1400" b="1" dirty="0" err="1"/>
              <a:t>txtFld</a:t>
            </a:r>
            <a:r>
              <a:rPr lang="en-US" sz="1400" b="1" dirty="0"/>
              <a:t> = form.t1;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if(</a:t>
            </a:r>
            <a:r>
              <a:rPr lang="en-US" sz="1400" b="1" dirty="0" err="1"/>
              <a:t>txtFld.value</a:t>
            </a:r>
            <a:r>
              <a:rPr lang="en-US" sz="1400" b="1" dirty="0"/>
              <a:t>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alert("The text field is empty.");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if(! form.c1.checked)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alert("The checkbox is not checked.");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sym typeface="Wingdings" pitchFamily="2" charset="2"/>
              </a:rPr>
              <a:t>//--&gt;</a:t>
            </a:r>
            <a:endParaRPr lang="en-US" sz="1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&lt;/script&gt;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99F7-0E72-4F0F-AC12-F05CAA5489D2}" type="slidenum">
              <a:rPr lang="en-US"/>
              <a:pPr/>
              <a:t>10</a:t>
            </a:fld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0" y="1600200"/>
            <a:ext cx="4114800" cy="1619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Defines a function and one parameter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/>
              <a:t> Recall: The parameter is a reference to the form object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/>
              <a:t> No type is declared for the argument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No return value type is declared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2514600" y="19050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648200" y="3429000"/>
            <a:ext cx="3886200" cy="31454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Declares a local variable called  “</a:t>
            </a:r>
            <a:r>
              <a:rPr lang="en-US" sz="1600" dirty="0" err="1">
                <a:latin typeface="Courier New" pitchFamily="49" charset="0"/>
              </a:rPr>
              <a:t>txtFld</a:t>
            </a:r>
            <a:r>
              <a:rPr lang="en-US" sz="1600" dirty="0">
                <a:latin typeface="Courier New" pitchFamily="49" charset="0"/>
              </a:rPr>
              <a:t>” </a:t>
            </a:r>
            <a:r>
              <a:rPr lang="en-US" sz="1600" dirty="0"/>
              <a:t>and initializes it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/>
              <a:t> No type is declared for the variable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The </a:t>
            </a:r>
            <a:r>
              <a:rPr lang="en-US" sz="1600" b="1" dirty="0" err="1"/>
              <a:t>var</a:t>
            </a:r>
            <a:r>
              <a:rPr lang="en-US" sz="1600" dirty="0"/>
              <a:t> is optional, but serves to make the variable local, thus preventing collisions with variables called “</a:t>
            </a:r>
            <a:r>
              <a:rPr lang="en-US" sz="1600" dirty="0" err="1">
                <a:latin typeface="Courier New" pitchFamily="49" charset="0"/>
              </a:rPr>
              <a:t>txtFld</a:t>
            </a:r>
            <a:r>
              <a:rPr lang="en-US" sz="1600" dirty="0">
                <a:latin typeface="Courier New" pitchFamily="49" charset="0"/>
              </a:rPr>
              <a:t>”</a:t>
            </a:r>
            <a:r>
              <a:rPr lang="en-US" sz="1600" dirty="0"/>
              <a:t> that might be used elsewhere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form</a:t>
            </a:r>
            <a:r>
              <a:rPr lang="en-US" sz="1600" dirty="0"/>
              <a:t> contains properties that references all the elements of the form by ID or name</a:t>
            </a: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2514600" y="2514600"/>
            <a:ext cx="2057400" cy="1295400"/>
          </a:xfrm>
          <a:custGeom>
            <a:avLst/>
            <a:gdLst/>
            <a:ahLst/>
            <a:cxnLst>
              <a:cxn ang="0">
                <a:pos x="1310" y="725"/>
              </a:cxn>
              <a:cxn ang="0">
                <a:pos x="533" y="11"/>
              </a:cxn>
              <a:cxn ang="0">
                <a:pos x="0" y="0"/>
              </a:cxn>
            </a:cxnLst>
            <a:rect l="0" t="0" r="r" b="b"/>
            <a:pathLst>
              <a:path w="1310" h="725">
                <a:moveTo>
                  <a:pt x="1310" y="725"/>
                </a:moveTo>
                <a:lnTo>
                  <a:pt x="533" y="11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362200" y="5257800"/>
            <a:ext cx="2209800" cy="1219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The txtFld var is included</a:t>
            </a:r>
          </a:p>
          <a:p>
            <a:r>
              <a:rPr lang="en-US" sz="1400"/>
              <a:t>here only to illustrate the</a:t>
            </a:r>
          </a:p>
          <a:p>
            <a:r>
              <a:rPr lang="en-US" sz="1400"/>
              <a:t>var concept.  It’s</a:t>
            </a:r>
          </a:p>
          <a:p>
            <a:r>
              <a:rPr lang="en-US" sz="1400"/>
              <a:t>unnecessary and doesn’t</a:t>
            </a:r>
          </a:p>
          <a:p>
            <a:r>
              <a:rPr lang="en-US" sz="1400"/>
              <a:t>appear on subsequent</a:t>
            </a:r>
          </a:p>
          <a:p>
            <a:r>
              <a:rPr lang="en-US" sz="1400"/>
              <a:t>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981200"/>
            <a:ext cx="3810000" cy="4611688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if(form.t1.value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text field is empty.");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if(! form.c1.checked)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checkbox is not checked.");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sym typeface="Wingdings" pitchFamily="2" charset="2"/>
              </a:rPr>
              <a:t>//--&gt;</a:t>
            </a: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&lt;/script&gt;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7AD6-24C4-4E03-9EA3-2A0C69DF7F3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572000" y="2438400"/>
            <a:ext cx="3886200" cy="25495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form.t1.value</a:t>
            </a:r>
            <a:r>
              <a:rPr lang="en-US" sz="1600"/>
              <a:t> refers to the value of the text field named </a:t>
            </a:r>
            <a:r>
              <a:rPr lang="en-US" sz="1600" b="1"/>
              <a:t>t1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This tests whether the text field’s value is the empty string.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The attributes of a tag will appear as properties of the object associated with the object.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Note that </a:t>
            </a:r>
            <a:r>
              <a:rPr lang="en-US" sz="1600" b="1" i="1"/>
              <a:t>string comparison</a:t>
            </a:r>
            <a:r>
              <a:rPr lang="en-US" sz="1600"/>
              <a:t> is done with the </a:t>
            </a:r>
            <a:r>
              <a:rPr lang="en-US" sz="1600" b="1"/>
              <a:t>==</a:t>
            </a:r>
            <a:r>
              <a:rPr lang="en-US" sz="1600"/>
              <a:t> operator (unlike Java)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 flipV="1">
            <a:off x="2974975" y="2743200"/>
            <a:ext cx="1597025" cy="420688"/>
          </a:xfrm>
          <a:custGeom>
            <a:avLst/>
            <a:gdLst/>
            <a:ahLst/>
            <a:cxnLst>
              <a:cxn ang="0">
                <a:pos x="1107" y="512"/>
              </a:cxn>
              <a:cxn ang="0">
                <a:pos x="613" y="9"/>
              </a:cxn>
              <a:cxn ang="0">
                <a:pos x="0" y="0"/>
              </a:cxn>
            </a:cxnLst>
            <a:rect l="0" t="0" r="r" b="b"/>
            <a:pathLst>
              <a:path w="1107" h="512">
                <a:moveTo>
                  <a:pt x="1107" y="512"/>
                </a:moveTo>
                <a:lnTo>
                  <a:pt x="613" y="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981200"/>
            <a:ext cx="3810000" cy="4611688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if(form.t1.value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text field is empty.");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if(! form.c1.checked)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checkbox is not checked.");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sym typeface="Wingdings" pitchFamily="2" charset="2"/>
              </a:rPr>
              <a:t>//--&gt;</a:t>
            </a: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&lt;/script&gt;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F30-C5D8-4707-A490-6E15418B5D4B}" type="slidenum">
              <a:rPr lang="en-US"/>
              <a:pPr/>
              <a:t>12</a:t>
            </a:fld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648200" y="1752600"/>
            <a:ext cx="3886200" cy="2230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The </a:t>
            </a:r>
            <a:r>
              <a:rPr lang="en-US" sz="1600" b="1"/>
              <a:t>alert</a:t>
            </a:r>
            <a:r>
              <a:rPr lang="en-US" sz="1600"/>
              <a:t> function is built in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The </a:t>
            </a:r>
            <a:r>
              <a:rPr lang="en-US" sz="1600" b="1"/>
              <a:t>alert</a:t>
            </a:r>
            <a:r>
              <a:rPr lang="en-US" sz="1600"/>
              <a:t> function pops up a confirmer box with the given text and an OK button.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This is an example to illustrate the coding technique.  In good design practice, a more detailed, user-friendly message might be given.</a:t>
            </a:r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1981200" y="1916113"/>
            <a:ext cx="2692400" cy="1512887"/>
          </a:xfrm>
          <a:custGeom>
            <a:avLst/>
            <a:gdLst/>
            <a:ahLst/>
            <a:cxnLst>
              <a:cxn ang="0">
                <a:pos x="1696" y="0"/>
              </a:cxn>
              <a:cxn ang="0">
                <a:pos x="1449" y="100"/>
              </a:cxn>
              <a:cxn ang="0">
                <a:pos x="745" y="896"/>
              </a:cxn>
              <a:cxn ang="0">
                <a:pos x="151" y="887"/>
              </a:cxn>
              <a:cxn ang="0">
                <a:pos x="0" y="953"/>
              </a:cxn>
            </a:cxnLst>
            <a:rect l="0" t="0" r="r" b="b"/>
            <a:pathLst>
              <a:path w="1696" h="953">
                <a:moveTo>
                  <a:pt x="1696" y="0"/>
                </a:moveTo>
                <a:lnTo>
                  <a:pt x="1449" y="100"/>
                </a:lnTo>
                <a:lnTo>
                  <a:pt x="745" y="896"/>
                </a:lnTo>
                <a:lnTo>
                  <a:pt x="151" y="887"/>
                </a:lnTo>
                <a:lnTo>
                  <a:pt x="0" y="95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3886200" cy="12525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The </a:t>
            </a:r>
            <a:r>
              <a:rPr lang="en-US" sz="1600" b="1"/>
              <a:t>check</a:t>
            </a:r>
            <a:r>
              <a:rPr lang="en-US" sz="1600"/>
              <a:t> function returns </a:t>
            </a:r>
            <a:r>
              <a:rPr lang="en-US" sz="1600" b="1"/>
              <a:t>false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This tells the browser to </a:t>
            </a:r>
            <a:r>
              <a:rPr lang="en-US" sz="1600" b="1"/>
              <a:t>not</a:t>
            </a:r>
            <a:r>
              <a:rPr lang="en-US" sz="1600"/>
              <a:t> </a:t>
            </a:r>
            <a:r>
              <a:rPr lang="en-US" sz="1600" b="1"/>
              <a:t>continue with the submit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1600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2032000" y="3860800"/>
            <a:ext cx="2768600" cy="482600"/>
          </a:xfrm>
          <a:custGeom>
            <a:avLst/>
            <a:gdLst/>
            <a:ahLst/>
            <a:cxnLst>
              <a:cxn ang="0">
                <a:pos x="1783" y="338"/>
              </a:cxn>
              <a:cxn ang="0">
                <a:pos x="1783" y="347"/>
              </a:cxn>
              <a:cxn ang="0">
                <a:pos x="0" y="0"/>
              </a:cxn>
            </a:cxnLst>
            <a:rect l="0" t="0" r="r" b="b"/>
            <a:pathLst>
              <a:path w="1783" h="347">
                <a:moveTo>
                  <a:pt x="1783" y="338"/>
                </a:moveTo>
                <a:lnTo>
                  <a:pt x="1783" y="347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981200"/>
            <a:ext cx="3810000" cy="4611688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if(form.t1.value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text field is empty.");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 ! form.c1.checked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checkbox is not checked.");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sym typeface="Wingdings" pitchFamily="2" charset="2"/>
              </a:rPr>
              <a:t>//--&gt;</a:t>
            </a: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&lt;/script&gt;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0792-1FF4-469E-85DB-001A254AD910}" type="slidenum">
              <a:rPr lang="en-US"/>
              <a:pPr/>
              <a:t>13</a:t>
            </a:fld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648200" y="1752600"/>
            <a:ext cx="3886200" cy="38841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This tests if the checkbox is checked or not.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/>
              <a:t> The </a:t>
            </a:r>
            <a:r>
              <a:rPr lang="en-US" sz="1600" b="1" dirty="0"/>
              <a:t>checked</a:t>
            </a:r>
            <a:r>
              <a:rPr lang="en-US" sz="1600" dirty="0"/>
              <a:t> attribute is a Boolean.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The </a:t>
            </a:r>
            <a:r>
              <a:rPr lang="en-US" sz="1600" b="1" dirty="0"/>
              <a:t>!</a:t>
            </a:r>
            <a:r>
              <a:rPr lang="en-US" sz="1600" dirty="0"/>
              <a:t> is the NOT operator.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It is, of course, pointless to have a single checkbox that you require to be </a:t>
            </a:r>
            <a:r>
              <a:rPr lang="en-US" sz="1600"/>
              <a:t>checked </a:t>
            </a:r>
            <a:r>
              <a:rPr lang="en-US" sz="1600" smtClean="0"/>
              <a:t>.  </a:t>
            </a:r>
            <a:endParaRPr lang="en-US" sz="16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/>
              <a:t> This is only an example.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/>
              <a:t> Normally, there would be multiple checkboxes and you would verify that at least one of them is checked – or whatever you wish.</a:t>
            </a:r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2365375" y="1916113"/>
            <a:ext cx="2308225" cy="2351087"/>
          </a:xfrm>
          <a:custGeom>
            <a:avLst/>
            <a:gdLst/>
            <a:ahLst/>
            <a:cxnLst>
              <a:cxn ang="0">
                <a:pos x="1454" y="0"/>
              </a:cxn>
              <a:cxn ang="0">
                <a:pos x="1207" y="100"/>
              </a:cxn>
              <a:cxn ang="0">
                <a:pos x="1070" y="1198"/>
              </a:cxn>
              <a:cxn ang="0">
                <a:pos x="302" y="1243"/>
              </a:cxn>
              <a:cxn ang="0">
                <a:pos x="0" y="1481"/>
              </a:cxn>
            </a:cxnLst>
            <a:rect l="0" t="0" r="r" b="b"/>
            <a:pathLst>
              <a:path w="1454" h="1481">
                <a:moveTo>
                  <a:pt x="1454" y="0"/>
                </a:moveTo>
                <a:lnTo>
                  <a:pt x="1207" y="100"/>
                </a:lnTo>
                <a:lnTo>
                  <a:pt x="1070" y="1198"/>
                </a:lnTo>
                <a:lnTo>
                  <a:pt x="302" y="1243"/>
                </a:lnTo>
                <a:lnTo>
                  <a:pt x="0" y="14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Function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981200"/>
            <a:ext cx="3810000" cy="4611688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if(form.t1.value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text field is empty.");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if( ! form.c1.checked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alert("The checkbox is not checked.");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sym typeface="Wingdings" pitchFamily="2" charset="2"/>
              </a:rPr>
              <a:t>//--&gt;</a:t>
            </a:r>
            <a:endParaRPr lang="en-US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/>
              <a:t>&lt;/script&gt;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2E32-AAD7-49EE-BC9B-C28E06EA5B5B}" type="slidenum">
              <a:rPr lang="en-US"/>
              <a:pPr/>
              <a:t>14</a:t>
            </a:fld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876800" y="3429000"/>
            <a:ext cx="3886200" cy="1177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Again there is a popup alert box and the function returns false to indicate that the submit should not occur.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1600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876800" y="5029200"/>
            <a:ext cx="3886200" cy="1177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The check function returns </a:t>
            </a:r>
            <a:r>
              <a:rPr lang="en-US" sz="1600" b="1"/>
              <a:t>true</a:t>
            </a:r>
            <a:r>
              <a:rPr lang="en-US" sz="1600"/>
              <a:t> if everything is OK.  This causes the submit to actually occur.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1600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1905000" y="5410200"/>
            <a:ext cx="2895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3810000" y="3657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 a Submit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&lt;title&gt;Submit Example&lt;/title&gt;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&lt;/script&gt;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&lt;form id="myForm" method="get"    	action="javascript:alert('submitted')"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	</a:t>
            </a:r>
            <a:r>
              <a:rPr lang="en-US" sz="1600" b="1">
                <a:latin typeface="Courier New" pitchFamily="49" charset="0"/>
              </a:rPr>
              <a:t>onsubmit="return check(this);"</a:t>
            </a:r>
            <a:r>
              <a:rPr lang="en-US" sz="1600">
                <a:latin typeface="Courier New" pitchFamily="49" charset="0"/>
              </a:rPr>
              <a:t>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&lt;input type="text" name="t1"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&lt;input type="checkbox" name="c1" value="c1"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&lt;input type="submit"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&lt;/form&gt;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&lt;/html&gt;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6546-1247-4E7F-9B95-FA4377CEEF02}" type="slidenum">
              <a:rPr lang="en-US"/>
              <a:pPr/>
              <a:t>15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486400" y="2743200"/>
            <a:ext cx="19812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JavaScript from previous slides goes here.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2590800" y="3124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162800" y="3733800"/>
            <a:ext cx="19812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Temporary action URL for testing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6629400" y="4267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/>
              <a:t> URL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391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action="</a:t>
            </a:r>
            <a:r>
              <a:rPr lang="en-US" sz="2000" b="1" dirty="0" err="1">
                <a:latin typeface="Courier New" pitchFamily="49" charset="0"/>
              </a:rPr>
              <a:t>javascript:alert</a:t>
            </a:r>
            <a:r>
              <a:rPr lang="en-US" sz="2000" b="1" dirty="0">
                <a:latin typeface="Courier New" pitchFamily="49" charset="0"/>
              </a:rPr>
              <a:t>('submitted')"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URL uses </a:t>
            </a:r>
            <a:r>
              <a:rPr lang="en-US" sz="2400" dirty="0" err="1">
                <a:latin typeface="Courier New" pitchFamily="49" charset="0"/>
              </a:rPr>
              <a:t>javascript</a:t>
            </a:r>
            <a:r>
              <a:rPr lang="en-US" sz="2400" dirty="0"/>
              <a:t> instead of </a:t>
            </a:r>
            <a:r>
              <a:rPr lang="en-US" sz="2400" dirty="0">
                <a:latin typeface="Courier New" pitchFamily="49" charset="0"/>
              </a:rPr>
              <a:t>http</a:t>
            </a:r>
            <a:r>
              <a:rPr lang="en-US" sz="2400" dirty="0"/>
              <a:t> for the scheme.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understood by the browser to mean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Don’t send a </a:t>
            </a:r>
            <a:r>
              <a:rPr lang="en-US" sz="1800" dirty="0">
                <a:latin typeface="Courier New" pitchFamily="49" charset="0"/>
              </a:rPr>
              <a:t>get</a:t>
            </a:r>
            <a:r>
              <a:rPr lang="en-US" sz="2000" dirty="0"/>
              <a:t> request to the server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Instead, execute the given text as JavaScript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resulting value is used as the HTML for a new page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 stay on the same page, suppress the value with: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void(&lt;expression&gt;)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technique can be very useful for debugging and testing – and sometimes useful for production as well.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6822-E233-4A67-8EFC-FAB2B99010E2}" type="slidenum">
              <a:rPr lang="en-US"/>
              <a:pPr/>
              <a:t>16</a:t>
            </a:fld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91200" y="1447800"/>
            <a:ext cx="3048000" cy="6413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Notice the use of single quotes inside double quotes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57912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Done So Far?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Added an </a:t>
            </a:r>
            <a:r>
              <a:rPr lang="en-US" sz="2000" dirty="0" err="1">
                <a:latin typeface="Courier New" pitchFamily="49" charset="0"/>
              </a:rPr>
              <a:t>onsubmit</a:t>
            </a:r>
            <a:r>
              <a:rPr lang="en-US" sz="2400" dirty="0"/>
              <a:t> attribute to the </a:t>
            </a:r>
            <a:r>
              <a:rPr lang="en-US" sz="2000" dirty="0">
                <a:latin typeface="Courier New" pitchFamily="49" charset="0"/>
              </a:rPr>
              <a:t>&lt;form&gt;</a:t>
            </a:r>
            <a:r>
              <a:rPr lang="en-US" sz="2400" dirty="0"/>
              <a:t> tag that calls the check function, passing a reference to the form by using the </a:t>
            </a:r>
            <a:r>
              <a:rPr lang="en-US" sz="2000" dirty="0">
                <a:latin typeface="Courier New" pitchFamily="49" charset="0"/>
              </a:rPr>
              <a:t>this</a:t>
            </a:r>
            <a:r>
              <a:rPr lang="en-US" sz="2400" dirty="0"/>
              <a:t> keyword.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Defined the </a:t>
            </a:r>
            <a:r>
              <a:rPr lang="en-US" sz="2000" dirty="0">
                <a:latin typeface="Courier New" pitchFamily="49" charset="0"/>
              </a:rPr>
              <a:t>check</a:t>
            </a:r>
            <a:r>
              <a:rPr lang="en-US" sz="2400" dirty="0"/>
              <a:t> function in a </a:t>
            </a:r>
            <a:r>
              <a:rPr lang="en-US" sz="2000" dirty="0">
                <a:latin typeface="Courier New" pitchFamily="49" charset="0"/>
              </a:rPr>
              <a:t>&lt;script&gt;</a:t>
            </a:r>
            <a:r>
              <a:rPr lang="en-US" sz="2400" dirty="0"/>
              <a:t> tag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It tests the values of form fields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On error, it pops up an alert box and returns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false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If all is OK, it returns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true.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B47E-9889-4C3D-AD6E-F45AED2293E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Alternative for Including JavaScript 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467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&lt;script language="JavaScript"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="submitExample.js" 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&lt;/script&gt;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Benefits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Can share JavaScript source among many pages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Removes a lot of clutter from the page – improves readability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Becomes really important with </a:t>
            </a:r>
            <a:r>
              <a:rPr lang="en-US" sz="1800" dirty="0" err="1"/>
              <a:t>servlet</a:t>
            </a:r>
            <a:r>
              <a:rPr lang="en-US" sz="1800" dirty="0"/>
              <a:t>- and JSP-generated pages!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Helps to separate page design and functionality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Hides your JavaScript code from the </a:t>
            </a:r>
            <a:r>
              <a:rPr lang="en-US" sz="2000" i="1" dirty="0"/>
              <a:t>casual</a:t>
            </a:r>
            <a:r>
              <a:rPr lang="en-US" sz="2000" dirty="0"/>
              <a:t> observer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But, of course, one can always access the .</a:t>
            </a:r>
            <a:r>
              <a:rPr lang="en-US" sz="1800" dirty="0" err="1"/>
              <a:t>js</a:t>
            </a:r>
            <a:r>
              <a:rPr lang="en-US" sz="1800" dirty="0"/>
              <a:t> file separately.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 are techniques for encrypting the JavaScript file, but we won’t go into them.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0986-D934-4B37-908A-579665C88CBD}" type="slidenum">
              <a:rPr lang="en-US"/>
              <a:pPr/>
              <a:t>18</a:t>
            </a:fld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2438400"/>
            <a:ext cx="2895600" cy="2286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Still need the end tag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22098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01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values of form fields</a:t>
            </a:r>
          </a:p>
        </p:txBody>
      </p:sp>
      <p:graphicFrame>
        <p:nvGraphicFramePr>
          <p:cNvPr id="27792" name="Group 144"/>
          <p:cNvGraphicFramePr>
            <a:graphicFrameLocks noGrp="1"/>
          </p:cNvGraphicFramePr>
          <p:nvPr>
            <p:ph sz="half" idx="2"/>
          </p:nvPr>
        </p:nvGraphicFramePr>
        <p:xfrm>
          <a:off x="228600" y="1066800"/>
          <a:ext cx="7848600" cy="5100321"/>
        </p:xfrm>
        <a:graphic>
          <a:graphicData uri="http://schemas.openxmlformats.org/drawingml/2006/table">
            <a:tbl>
              <a:tblPr/>
              <a:tblGrid>
                <a:gridCol w="1933384"/>
                <a:gridCol w="2387585"/>
                <a:gridCol w="3527631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 of &lt;input&gt;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checkbox or radio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checked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or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value to be submitted if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URL of the file to be uploaded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hidden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value to be submitted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 or password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text to be submitted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button, submit, reset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&lt;select&gt;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selectedIndex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0-based number of the &lt;option&gt; that is selected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options[index].value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value to be submitted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&lt;textarea&gt;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text to be submitted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C80D-EB1E-46D0-A34C-A7F2BE1E2A17}" type="slidenum">
              <a:rPr lang="en-US"/>
              <a:pPr/>
              <a:t>19</a:t>
            </a:fld>
            <a:endParaRPr lang="en-US"/>
          </a:p>
        </p:txBody>
      </p:sp>
      <p:sp>
        <p:nvSpPr>
          <p:cNvPr id="27783" name="Rectangle 135"/>
          <p:cNvSpPr>
            <a:spLocks noChangeArrowheads="1"/>
          </p:cNvSpPr>
          <p:nvPr/>
        </p:nvSpPr>
        <p:spPr bwMode="auto">
          <a:xfrm>
            <a:off x="4191000" y="6248400"/>
            <a:ext cx="18288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14313"/>
            <a:ext cx="4343400" cy="1462087"/>
          </a:xfrm>
        </p:spPr>
        <p:txBody>
          <a:bodyPr/>
          <a:lstStyle/>
          <a:p>
            <a:r>
              <a:rPr lang="en-US" dirty="0"/>
              <a:t>User Input Validation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84FD-565E-4F11-A9E1-609CD92022D5}" type="slidenum">
              <a:rPr lang="en-US"/>
              <a:pPr/>
              <a:t>2</a:t>
            </a:fld>
            <a:endParaRPr 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57200" y="2362200"/>
            <a:ext cx="3733800" cy="297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Browser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486400" y="2057400"/>
            <a:ext cx="2971800" cy="266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Server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524000" y="2895600"/>
            <a:ext cx="12954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Form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295400" y="4343400"/>
            <a:ext cx="20574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JavaScript</a:t>
            </a:r>
          </a:p>
          <a:p>
            <a:r>
              <a:rPr lang="en-US"/>
              <a:t>Validation Code</a:t>
            </a: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1905000" y="3657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 flipV="1">
            <a:off x="2590800" y="3657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2819400" y="3106738"/>
            <a:ext cx="4495800" cy="779462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2832" y="0"/>
              </a:cxn>
              <a:cxn ang="0">
                <a:pos x="2832" y="491"/>
              </a:cxn>
            </a:cxnLst>
            <a:rect l="0" t="0" r="r" b="b"/>
            <a:pathLst>
              <a:path w="2832" h="491">
                <a:moveTo>
                  <a:pt x="0" y="11"/>
                </a:moveTo>
                <a:lnTo>
                  <a:pt x="2832" y="0"/>
                </a:lnTo>
                <a:lnTo>
                  <a:pt x="2832" y="49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Freeform 11"/>
          <p:cNvSpPr>
            <a:spLocks/>
          </p:cNvSpPr>
          <p:nvPr/>
        </p:nvSpPr>
        <p:spPr bwMode="auto">
          <a:xfrm>
            <a:off x="2819400" y="3506788"/>
            <a:ext cx="3733800" cy="1522412"/>
          </a:xfrm>
          <a:custGeom>
            <a:avLst/>
            <a:gdLst/>
            <a:ahLst/>
            <a:cxnLst>
              <a:cxn ang="0">
                <a:pos x="2357" y="1055"/>
              </a:cxn>
              <a:cxn ang="0">
                <a:pos x="2357" y="4"/>
              </a:cxn>
              <a:cxn ang="0">
                <a:pos x="0" y="0"/>
              </a:cxn>
            </a:cxnLst>
            <a:rect l="0" t="0" r="r" b="b"/>
            <a:pathLst>
              <a:path w="2357" h="1055">
                <a:moveTo>
                  <a:pt x="2357" y="1055"/>
                </a:moveTo>
                <a:lnTo>
                  <a:pt x="2357" y="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066800" y="3810000"/>
            <a:ext cx="914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ValidationRequest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590800" y="3733800"/>
            <a:ext cx="914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ValidationResult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191000" y="2743200"/>
            <a:ext cx="12954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POST or GET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114800" y="3581400"/>
            <a:ext cx="12954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Response Page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5867400" y="2438400"/>
            <a:ext cx="2286000" cy="2057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1600" dirty="0"/>
              <a:t>Active Server-side</a:t>
            </a:r>
          </a:p>
          <a:p>
            <a:r>
              <a:rPr lang="en-US" sz="1600" dirty="0"/>
              <a:t>Code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6096000" y="5029200"/>
            <a:ext cx="14478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Database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781800" y="3886200"/>
            <a:ext cx="11430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Validation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73152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315200" y="4724400"/>
            <a:ext cx="9144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Update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6934200" y="1143000"/>
            <a:ext cx="1981200" cy="366713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Java, Perl, etc.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7315200" y="1524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219200" y="5783263"/>
            <a:ext cx="198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Client-side Validation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6324600" y="5791200"/>
            <a:ext cx="198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Server-side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Code for Accessing Radio Buttons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21688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Recall, the radio buttons that work as a group are given </a:t>
            </a:r>
            <a:r>
              <a:rPr lang="en-US" sz="2800" i="1" dirty="0"/>
              <a:t>the same name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Thus, JavaScript uses an </a:t>
            </a:r>
            <a:r>
              <a:rPr lang="en-US" sz="2800" b="1" i="1" dirty="0"/>
              <a:t>array</a:t>
            </a:r>
            <a:r>
              <a:rPr lang="en-US" sz="2800" dirty="0"/>
              <a:t> to represent them: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radioGroup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form.userRating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valueChecked</a:t>
            </a:r>
            <a:r>
              <a:rPr lang="en-US" sz="1600" dirty="0">
                <a:latin typeface="Courier New" pitchFamily="49" charset="0"/>
              </a:rPr>
              <a:t> = "";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radioGroup.length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if(</a:t>
            </a:r>
            <a:r>
              <a:rPr lang="en-US" sz="1600" b="1" dirty="0" err="1">
                <a:latin typeface="Courier New" pitchFamily="49" charset="0"/>
              </a:rPr>
              <a:t>radioGroup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</a:rPr>
              <a:t>].checked)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valueChecked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radioGroup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].value;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alert("The value checked is: " + </a:t>
            </a:r>
            <a:r>
              <a:rPr lang="en-US" sz="1600" dirty="0" err="1">
                <a:latin typeface="Courier New" pitchFamily="49" charset="0"/>
              </a:rPr>
              <a:t>valueChecked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if(</a:t>
            </a:r>
            <a:r>
              <a:rPr lang="en-US" sz="1600" dirty="0" err="1">
                <a:latin typeface="Courier New" pitchFamily="49" charset="0"/>
              </a:rPr>
              <a:t>valueChecked</a:t>
            </a:r>
            <a:r>
              <a:rPr lang="en-US" sz="1600" dirty="0">
                <a:latin typeface="Courier New" pitchFamily="49" charset="0"/>
              </a:rPr>
              <a:t> == "bad") #unfair validation!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F72C-6A67-4979-B8D2-E5912F7C7D26}" type="slidenum">
              <a:rPr lang="en-US"/>
              <a:pPr/>
              <a:t>20</a:t>
            </a:fld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791200" y="3352800"/>
            <a:ext cx="281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0" y="4267200"/>
            <a:ext cx="2057400" cy="91598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Arrays have a built-in </a:t>
            </a:r>
            <a:r>
              <a:rPr lang="en-US" sz="1600" dirty="0">
                <a:latin typeface="Courier New" pitchFamily="49" charset="0"/>
              </a:rPr>
              <a:t>length</a:t>
            </a:r>
            <a:r>
              <a:rPr lang="en-US" dirty="0"/>
              <a:t> property.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4724400" y="34290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638800" y="3200400"/>
            <a:ext cx="3124200" cy="89255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 </a:t>
            </a:r>
            <a:r>
              <a:rPr lang="en-US" b="1" i="1" dirty="0"/>
              <a:t>array</a:t>
            </a:r>
            <a:r>
              <a:rPr lang="en-US" dirty="0"/>
              <a:t> of all the elements with the name </a:t>
            </a:r>
            <a:r>
              <a:rPr lang="en-US" sz="1600" dirty="0" err="1">
                <a:latin typeface="Courier New" pitchFamily="49" charset="0"/>
              </a:rPr>
              <a:t>userRating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4724400" y="4343400"/>
            <a:ext cx="2362200" cy="228600"/>
          </a:xfrm>
          <a:custGeom>
            <a:avLst/>
            <a:gdLst/>
            <a:ahLst/>
            <a:cxnLst>
              <a:cxn ang="0">
                <a:pos x="1248" y="96"/>
              </a:cxn>
              <a:cxn ang="0">
                <a:pos x="176" y="112"/>
              </a:cxn>
              <a:cxn ang="0">
                <a:pos x="0" y="0"/>
              </a:cxn>
            </a:cxnLst>
            <a:rect l="0" t="0" r="r" b="b"/>
            <a:pathLst>
              <a:path w="1248" h="112">
                <a:moveTo>
                  <a:pt x="1248" y="96"/>
                </a:moveTo>
                <a:lnTo>
                  <a:pt x="176" y="112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Validation Upon Field Change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17713"/>
            <a:ext cx="77724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Check validation as soon as user changes a field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Benefit: more convenient for user to know of error right away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Can’t check for required fields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Won’t prevent submit, so you have to re-validate with </a:t>
            </a:r>
            <a:r>
              <a:rPr lang="en-US" sz="2400" dirty="0" err="1"/>
              <a:t>onsubmit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Can give a spurious error when one of two </a:t>
            </a:r>
            <a:r>
              <a:rPr lang="en-US" sz="2400" i="1" dirty="0"/>
              <a:t>dependent fields</a:t>
            </a:r>
            <a:r>
              <a:rPr lang="en-US" sz="2400" dirty="0"/>
              <a:t> are changed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annoying if done clumsily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CC71-7E2A-48C6-A0BC-A04469205501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Validation Upon Field Change, cont.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17713"/>
            <a:ext cx="8726488" cy="4611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/>
              <a:t>onchange</a:t>
            </a:r>
            <a:r>
              <a:rPr lang="en-US"/>
              <a:t> event occurs </a:t>
            </a:r>
          </a:p>
          <a:p>
            <a:r>
              <a:rPr lang="en-US"/>
              <a:t>field is losing focus </a:t>
            </a:r>
          </a:p>
          <a:p>
            <a:r>
              <a:rPr lang="en-US"/>
              <a:t>but only if its value has changed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&lt;input type=“checkbox” name=“opt1”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onchange=“validate(this)” 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&lt;textarea cols=“30” rows=“10” name=“comment”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onchange=“validate(this)” &gt;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0440-3A54-4B57-AB39-1241253237F7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onchange</a:t>
            </a:r>
            <a:r>
              <a:rPr lang="en-US"/>
              <a:t> Event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Event occurs on a form </a:t>
            </a:r>
            <a:r>
              <a:rPr lang="en-US" sz="2400" i="1"/>
              <a:t>field.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>
                <a:latin typeface="Courier New" pitchFamily="49" charset="0"/>
              </a:rPr>
              <a:t>this</a:t>
            </a:r>
            <a:r>
              <a:rPr lang="en-US" sz="2000"/>
              <a:t> variable refers to the field, not the form</a:t>
            </a:r>
          </a:p>
          <a:p>
            <a:pPr>
              <a:lnSpc>
                <a:spcPct val="90000"/>
              </a:lnSpc>
            </a:pPr>
            <a:r>
              <a:rPr lang="en-US" sz="2400"/>
              <a:t>You have the choice of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Defining a separate validation function for each field or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Using a common validation function that applies different rules for different fields: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if(field.name == “password”) …</a:t>
            </a:r>
          </a:p>
          <a:p>
            <a:pPr>
              <a:lnSpc>
                <a:spcPct val="90000"/>
              </a:lnSpc>
            </a:pPr>
            <a:r>
              <a:rPr lang="en-US" sz="2400"/>
              <a:t>Event fires when the form element loses focus </a:t>
            </a:r>
            <a:r>
              <a:rPr lang="en-US" sz="2400" i="1"/>
              <a:t>but only if</a:t>
            </a:r>
            <a:r>
              <a:rPr lang="en-US" sz="2400"/>
              <a:t> its value has changed</a:t>
            </a:r>
          </a:p>
          <a:p>
            <a:pPr>
              <a:lnSpc>
                <a:spcPct val="90000"/>
              </a:lnSpc>
            </a:pPr>
            <a:r>
              <a:rPr lang="en-US" sz="2400"/>
              <a:t>Gives you the ability to tell users of errors immediately</a:t>
            </a:r>
          </a:p>
          <a:p>
            <a:pPr>
              <a:lnSpc>
                <a:spcPct val="90000"/>
              </a:lnSpc>
            </a:pPr>
            <a:endParaRPr lang="en-US" sz="2400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41C-35F2-418B-986F-9F4CD74F1B20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Verify a 5 Digit Zip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4592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&lt;input type=“text” name=“zipcode” onChange=“validate5Zip(this)” 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function validate5Zip(field)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{ //verify it’s a 5-digit zip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var zip = field.value;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if(zip.length != 5 || isNaN(parseInt(zip))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alert(“please enter a 5 digit zip code.”);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return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return true;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803-87F1-4BAA-AE60-1E6D56C4CF1C}" type="slidenum">
              <a:rPr lang="en-US"/>
              <a:pPr/>
              <a:t>24</a:t>
            </a:fld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400800" y="5105400"/>
            <a:ext cx="1905000" cy="1465263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Converts string to integer and checks if result is “not a number”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 flipV="1">
            <a:off x="5943600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>
            <a:off x="39624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934200" y="1143000"/>
            <a:ext cx="2209800" cy="213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Note: Use the</a:t>
            </a:r>
          </a:p>
          <a:p>
            <a:r>
              <a:rPr lang="en-US"/>
              <a:t>keyboard double </a:t>
            </a:r>
          </a:p>
          <a:p>
            <a:r>
              <a:rPr lang="en-US"/>
              <a:t>quote character.</a:t>
            </a:r>
          </a:p>
          <a:p>
            <a:r>
              <a:rPr lang="en-US"/>
              <a:t>These open and </a:t>
            </a:r>
          </a:p>
          <a:p>
            <a:r>
              <a:rPr lang="en-US"/>
              <a:t>close quotes are</a:t>
            </a:r>
          </a:p>
          <a:p>
            <a:r>
              <a:rPr lang="en-US"/>
              <a:t>an artifact of</a:t>
            </a:r>
          </a:p>
          <a:p>
            <a:r>
              <a:rPr lang="en-US"/>
              <a:t>PowerPoint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14313"/>
            <a:ext cx="6581775" cy="1157287"/>
          </a:xfrm>
        </p:spPr>
        <p:txBody>
          <a:bodyPr/>
          <a:lstStyle/>
          <a:p>
            <a:r>
              <a:rPr lang="en-US" sz="3200"/>
              <a:t>Example Recast as a Single Validation Function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4592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The</a:t>
            </a:r>
            <a:r>
              <a:rPr lang="en-US" sz="1800">
                <a:latin typeface="Courier New" pitchFamily="49" charset="0"/>
              </a:rPr>
              <a:t> validate</a:t>
            </a:r>
            <a:r>
              <a:rPr lang="en-US" sz="2000">
                <a:latin typeface="Arial" charset="0"/>
              </a:rPr>
              <a:t> function: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function validate(field)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{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var val = field.value;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switch(field.name)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case "zipcode":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if(val.length != 5 || isNaN(parseInt(val))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alert(“please enter a 5 digit zip code.”);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return false;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break;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case …   //Other fields tested here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F483-EA64-4F30-AAC3-1DD5E71E3FD0}" type="slidenum">
              <a:rPr lang="en-US"/>
              <a:pPr/>
              <a:t>25</a:t>
            </a:fld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486400" y="1981200"/>
            <a:ext cx="3657600" cy="11906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&lt;input type=“text”</a:t>
            </a:r>
          </a:p>
          <a:p>
            <a:r>
              <a:rPr lang="en-US" b="1"/>
              <a:t>    name=“zipcode” </a:t>
            </a:r>
          </a:p>
          <a:p>
            <a:r>
              <a:rPr lang="en-US" b="1"/>
              <a:t>    onchange=“validate(this)” &gt;</a:t>
            </a:r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>
            <a:off x="3733800" y="2514600"/>
            <a:ext cx="1905000" cy="1143000"/>
          </a:xfrm>
          <a:custGeom>
            <a:avLst/>
            <a:gdLst/>
            <a:ahLst/>
            <a:cxnLst>
              <a:cxn ang="0">
                <a:pos x="1632" y="0"/>
              </a:cxn>
              <a:cxn ang="0">
                <a:pos x="878" y="136"/>
              </a:cxn>
              <a:cxn ang="0">
                <a:pos x="878" y="830"/>
              </a:cxn>
              <a:cxn ang="0">
                <a:pos x="298" y="1069"/>
              </a:cxn>
              <a:cxn ang="0">
                <a:pos x="0" y="1203"/>
              </a:cxn>
            </a:cxnLst>
            <a:rect l="0" t="0" r="r" b="b"/>
            <a:pathLst>
              <a:path w="1632" h="1203">
                <a:moveTo>
                  <a:pt x="1632" y="0"/>
                </a:moveTo>
                <a:lnTo>
                  <a:pt x="878" y="136"/>
                </a:lnTo>
                <a:lnTo>
                  <a:pt x="878" y="830"/>
                </a:lnTo>
                <a:lnTo>
                  <a:pt x="298" y="1069"/>
                </a:lnTo>
                <a:lnTo>
                  <a:pt x="0" y="120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52400" y="3962400"/>
            <a:ext cx="1524000" cy="1465263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the switch statement works with strings!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1676400" y="3810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Regular Expression Matching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EEAD761-0D6C-430E-89A5-08B4E26FA37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Regular Expression Patterns in JavaScript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/hello/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“hello”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/[</a:t>
            </a:r>
            <a:r>
              <a:rPr lang="en-US" sz="2000" b="1" dirty="0" err="1">
                <a:latin typeface="Courier New" pitchFamily="49" charset="0"/>
              </a:rPr>
              <a:t>jbs</a:t>
            </a:r>
            <a:r>
              <a:rPr lang="en-US" sz="2000" b="1" dirty="0">
                <a:latin typeface="Courier New" pitchFamily="49" charset="0"/>
              </a:rPr>
              <a:t>]</a:t>
            </a:r>
            <a:r>
              <a:rPr lang="en-US" sz="2000" b="1" dirty="0" err="1">
                <a:latin typeface="Courier New" pitchFamily="49" charset="0"/>
              </a:rPr>
              <a:t>unk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“junk”, “bunk”, or “sunk”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/\d/</a:t>
            </a:r>
            <a:r>
              <a:rPr lang="en-US" sz="2000" dirty="0"/>
              <a:t> -- matches a digit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ab</a:t>
            </a:r>
            <a:r>
              <a:rPr lang="en-US" sz="2000" b="1" dirty="0">
                <a:latin typeface="Courier New" pitchFamily="49" charset="0"/>
              </a:rPr>
              <a:t>*c/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an “a” and a “c” with </a:t>
            </a:r>
            <a:r>
              <a:rPr lang="en-US" sz="2000" i="1" dirty="0"/>
              <a:t>zero</a:t>
            </a:r>
            <a:r>
              <a:rPr lang="en-US" sz="2000" dirty="0"/>
              <a:t> or more “</a:t>
            </a:r>
            <a:r>
              <a:rPr lang="en-US" sz="2000" dirty="0" err="1"/>
              <a:t>b”s</a:t>
            </a:r>
            <a:r>
              <a:rPr lang="en-US" sz="2000" dirty="0"/>
              <a:t> between them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ab+c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an “a” and a “c” with </a:t>
            </a:r>
            <a:r>
              <a:rPr lang="en-US" sz="2000" i="1" dirty="0"/>
              <a:t>one</a:t>
            </a:r>
            <a:r>
              <a:rPr lang="en-US" sz="2000" dirty="0"/>
              <a:t> or more “</a:t>
            </a:r>
            <a:r>
              <a:rPr lang="en-US" sz="2000" dirty="0" err="1"/>
              <a:t>b”s</a:t>
            </a:r>
            <a:r>
              <a:rPr lang="en-US" sz="2000" dirty="0"/>
              <a:t> between them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a.c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an “a” and a “c” with exactly 1 arbitrary character between them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/(</a:t>
            </a:r>
            <a:r>
              <a:rPr lang="en-US" sz="2000" b="1" dirty="0" err="1">
                <a:latin typeface="Courier New" pitchFamily="49" charset="0"/>
              </a:rPr>
              <a:t>asdfg</a:t>
            </a:r>
            <a:r>
              <a:rPr lang="en-US" sz="2000" b="1" dirty="0">
                <a:latin typeface="Courier New" pitchFamily="49" charset="0"/>
              </a:rPr>
              <a:t>){3}/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3 repetitions of the string “</a:t>
            </a:r>
            <a:r>
              <a:rPr lang="en-US" sz="2000" dirty="0" err="1"/>
              <a:t>asdfg</a:t>
            </a:r>
            <a:r>
              <a:rPr lang="en-US" sz="2000" dirty="0"/>
              <a:t>”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/bite?/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bit or bite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/^bat</a:t>
            </a:r>
            <a:r>
              <a:rPr lang="en-US" sz="2000" dirty="0"/>
              <a:t>/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“bat” at the beginning of the string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ment</a:t>
            </a:r>
            <a:r>
              <a:rPr lang="en-US" sz="2000" b="1" dirty="0">
                <a:latin typeface="Courier New" pitchFamily="49" charset="0"/>
              </a:rPr>
              <a:t>$/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“</a:t>
            </a:r>
            <a:r>
              <a:rPr lang="en-US" sz="2000" dirty="0" err="1"/>
              <a:t>ment</a:t>
            </a:r>
            <a:r>
              <a:rPr lang="en-US" sz="2000" dirty="0"/>
              <a:t>” at the end of the string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large|medium|small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</a:t>
            </a:r>
            <a:r>
              <a:rPr lang="en-US" sz="2000" dirty="0"/>
              <a:t> matches any of the 3 words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E2C-F64A-44B9-A323-CB62D257EFB3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Selected Summary of the Pattern Syntax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458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An </a:t>
            </a:r>
            <a:r>
              <a:rPr lang="en-US" sz="1800" i="1"/>
              <a:t>item</a:t>
            </a:r>
            <a:r>
              <a:rPr lang="en-US" sz="1800"/>
              <a:t> is a single character or a group enclosed in parentheses</a:t>
            </a:r>
          </a:p>
          <a:p>
            <a:pPr>
              <a:lnSpc>
                <a:spcPct val="80000"/>
              </a:lnSpc>
            </a:pPr>
            <a:r>
              <a:rPr lang="en-US" sz="1800"/>
              <a:t>?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the previous item (character or group) is optional</a:t>
            </a:r>
          </a:p>
          <a:p>
            <a:pPr>
              <a:lnSpc>
                <a:spcPct val="80000"/>
              </a:lnSpc>
            </a:pPr>
            <a:r>
              <a:rPr lang="en-US" sz="1800"/>
              <a:t>*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the previous items is optional and may appear any number of times</a:t>
            </a:r>
          </a:p>
          <a:p>
            <a:pPr>
              <a:lnSpc>
                <a:spcPct val="80000"/>
              </a:lnSpc>
            </a:pPr>
            <a:r>
              <a:rPr lang="en-US" sz="1800"/>
              <a:t>+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the previous items is not optional but may appear any number of times</a:t>
            </a:r>
          </a:p>
          <a:p>
            <a:pPr>
              <a:lnSpc>
                <a:spcPct val="80000"/>
              </a:lnSpc>
            </a:pPr>
            <a:r>
              <a:rPr lang="en-US" sz="1800"/>
              <a:t>{n}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the previous item is required to appear n times</a:t>
            </a:r>
          </a:p>
          <a:p>
            <a:pPr>
              <a:lnSpc>
                <a:spcPct val="80000"/>
              </a:lnSpc>
            </a:pPr>
            <a:r>
              <a:rPr lang="en-US" sz="1800"/>
              <a:t>^  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matches the beginning of the string</a:t>
            </a:r>
          </a:p>
          <a:p>
            <a:pPr>
              <a:lnSpc>
                <a:spcPct val="80000"/>
              </a:lnSpc>
            </a:pPr>
            <a:r>
              <a:rPr lang="en-US" sz="1800"/>
              <a:t>$  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matches the end of the string</a:t>
            </a:r>
          </a:p>
          <a:p>
            <a:pPr>
              <a:lnSpc>
                <a:spcPct val="80000"/>
              </a:lnSpc>
            </a:pPr>
            <a:r>
              <a:rPr lang="en-US" sz="1800"/>
              <a:t>\d 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matches any digit</a:t>
            </a:r>
          </a:p>
          <a:p>
            <a:pPr>
              <a:lnSpc>
                <a:spcPct val="80000"/>
              </a:lnSpc>
            </a:pPr>
            <a:r>
              <a:rPr lang="en-US" sz="1800"/>
              <a:t>\w 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matches a “word”</a:t>
            </a:r>
          </a:p>
          <a:p>
            <a:pPr>
              <a:lnSpc>
                <a:spcPct val="80000"/>
              </a:lnSpc>
            </a:pPr>
            <a:r>
              <a:rPr lang="en-US" sz="1800"/>
              <a:t>\s  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matches any whitespace character</a:t>
            </a:r>
          </a:p>
          <a:p>
            <a:pPr>
              <a:lnSpc>
                <a:spcPct val="80000"/>
              </a:lnSpc>
            </a:pPr>
            <a:r>
              <a:rPr lang="en-US" sz="1800"/>
              <a:t>[…]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matches any of the characters between the []</a:t>
            </a:r>
          </a:p>
          <a:p>
            <a:pPr>
              <a:lnSpc>
                <a:spcPct val="80000"/>
              </a:lnSpc>
            </a:pPr>
            <a:r>
              <a:rPr lang="en-US" sz="1800"/>
              <a:t>|     </a:t>
            </a:r>
            <a:r>
              <a:rPr lang="en-US" sz="1800">
                <a:sym typeface="Wingdings" pitchFamily="2" charset="2"/>
              </a:rPr>
              <a:t></a:t>
            </a:r>
            <a:r>
              <a:rPr lang="en-US" sz="1800"/>
              <a:t> alternation; a|b matches a or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See pages 342, 343 in Anderson-Freed.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1C82-6EEF-4C2C-9687-D1392FD099D0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Zip Code Pattern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487487"/>
          </a:xfrm>
        </p:spPr>
        <p:txBody>
          <a:bodyPr/>
          <a:lstStyle/>
          <a:p>
            <a:r>
              <a:rPr lang="en-US"/>
              <a:t>To match 5 or 9 digit zip codes:</a:t>
            </a:r>
          </a:p>
          <a:p>
            <a:pPr>
              <a:buFont typeface="Wingdings" pitchFamily="2" charset="2"/>
              <a:buNone/>
            </a:pPr>
            <a:r>
              <a:rPr lang="en-US" sz="4000"/>
              <a:t>/^\d{5}(-\d{4})?$/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8E6-72F9-4E99-9CDB-D0924874D330}" type="slidenum">
              <a:rPr lang="en-US"/>
              <a:pPr/>
              <a:t>29</a:t>
            </a:fld>
            <a:endParaRPr lang="en-US"/>
          </a:p>
        </p:txBody>
      </p:sp>
      <p:sp>
        <p:nvSpPr>
          <p:cNvPr id="45060" name="AutoShape 4"/>
          <p:cNvSpPr>
            <a:spLocks/>
          </p:cNvSpPr>
          <p:nvPr/>
        </p:nvSpPr>
        <p:spPr bwMode="auto">
          <a:xfrm rot="16200000">
            <a:off x="2324100" y="2781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1676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Matches exactly 5 digits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V="1">
            <a:off x="2209800" y="3505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743200" y="4267200"/>
            <a:ext cx="1676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Matches a dash followed by 4 digits</a:t>
            </a:r>
          </a:p>
        </p:txBody>
      </p:sp>
      <p:sp>
        <p:nvSpPr>
          <p:cNvPr id="45064" name="AutoShape 8"/>
          <p:cNvSpPr>
            <a:spLocks/>
          </p:cNvSpPr>
          <p:nvPr/>
        </p:nvSpPr>
        <p:spPr bwMode="auto">
          <a:xfrm rot="16200000">
            <a:off x="3886200" y="24384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3505200" y="3505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19600" y="4191000"/>
            <a:ext cx="1676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Makes the dash and 4 digits optional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H="1" flipV="1">
            <a:off x="4953000" y="32766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28600" y="3505200"/>
            <a:ext cx="1295400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Match must start at the beginning of the string</a:t>
            </a: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143000" y="3184525"/>
            <a:ext cx="503238" cy="396875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298" y="144"/>
              </a:cxn>
              <a:cxn ang="0">
                <a:pos x="317" y="0"/>
              </a:cxn>
            </a:cxnLst>
            <a:rect l="0" t="0" r="r" b="b"/>
            <a:pathLst>
              <a:path w="317" h="250">
                <a:moveTo>
                  <a:pt x="0" y="250"/>
                </a:moveTo>
                <a:lnTo>
                  <a:pt x="298" y="144"/>
                </a:lnTo>
                <a:lnTo>
                  <a:pt x="31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324600" y="3429000"/>
            <a:ext cx="1295400" cy="146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Match must end at the end of the string</a:t>
            </a: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5303838" y="3306763"/>
            <a:ext cx="1173162" cy="350837"/>
          </a:xfrm>
          <a:custGeom>
            <a:avLst/>
            <a:gdLst/>
            <a:ahLst/>
            <a:cxnLst>
              <a:cxn ang="0">
                <a:pos x="739" y="221"/>
              </a:cxn>
              <a:cxn ang="0">
                <a:pos x="96" y="183"/>
              </a:cxn>
              <a:cxn ang="0">
                <a:pos x="0" y="0"/>
              </a:cxn>
            </a:cxnLst>
            <a:rect l="0" t="0" r="r" b="b"/>
            <a:pathLst>
              <a:path w="739" h="221">
                <a:moveTo>
                  <a:pt x="739" y="221"/>
                </a:moveTo>
                <a:lnTo>
                  <a:pt x="96" y="18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Client-side User Input Validation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Avoids round-trip request to server when form has obvious errors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Delays (when network or server is slow)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Disruption of page transition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Unnecessary server traffic</a:t>
            </a:r>
          </a:p>
          <a:p>
            <a:r>
              <a:rPr lang="en-US" sz="2800" dirty="0"/>
              <a:t>Notifying user of error – alternatives: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Pop-up “alert box” (annoying, disruptive)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Disable submit button plus on-form message (less obvious)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7E57-F86D-4BD0-8701-D8E47E5CFBA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Patterns in JavaScript Code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The String method </a:t>
            </a:r>
            <a:r>
              <a:rPr lang="en-US" sz="2800">
                <a:latin typeface="Courier New" pitchFamily="49" charset="0"/>
              </a:rPr>
              <a:t>search(pattern)</a:t>
            </a:r>
            <a:endParaRPr lang="en-US" sz="2800"/>
          </a:p>
          <a:p>
            <a:pPr lvl="1"/>
            <a:r>
              <a:rPr lang="en-US" sz="2400"/>
              <a:t>returns the numerical index of the substring matching the pattern</a:t>
            </a:r>
          </a:p>
          <a:p>
            <a:pPr lvl="1"/>
            <a:r>
              <a:rPr lang="en-US" sz="2400"/>
              <a:t>returns -1 if there is no match.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if(zip.search( /^\d{5}(-\d{4})?$/ ) == -1)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alert(“Please enter a 5 or 9 digit zip code”);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0DE7-64D8-494E-A875-848CBB1DDBBC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Patterns in JavaScript Code, alt.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The String method </a:t>
            </a:r>
            <a:r>
              <a:rPr lang="en-US" dirty="0">
                <a:latin typeface="Courier New" pitchFamily="49" charset="0"/>
              </a:rPr>
              <a:t>match(pattern)</a:t>
            </a:r>
            <a:endParaRPr lang="en-US" dirty="0"/>
          </a:p>
          <a:p>
            <a:pPr lvl="1"/>
            <a:r>
              <a:rPr lang="en-US" dirty="0"/>
              <a:t>returns an object describing the match</a:t>
            </a:r>
          </a:p>
          <a:p>
            <a:pPr lvl="1"/>
            <a:r>
              <a:rPr lang="en-US" dirty="0"/>
              <a:t>returns </a:t>
            </a:r>
            <a:r>
              <a:rPr lang="en-US" sz="3200" dirty="0">
                <a:latin typeface="Courier New" pitchFamily="49" charset="0"/>
              </a:rPr>
              <a:t>null</a:t>
            </a:r>
            <a:r>
              <a:rPr lang="en-US" dirty="0"/>
              <a:t> if there is no match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if( !</a:t>
            </a:r>
            <a:r>
              <a:rPr lang="en-US" sz="2000" b="1" dirty="0" err="1">
                <a:latin typeface="Courier New" pitchFamily="49" charset="0"/>
              </a:rPr>
              <a:t>zip.match</a:t>
            </a:r>
            <a:r>
              <a:rPr lang="en-US" sz="2000" b="1" dirty="0">
                <a:latin typeface="Courier New" pitchFamily="49" charset="0"/>
              </a:rPr>
              <a:t>( /^\d{5}(-\d{4})?$/ ) 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alert(“Please enter a 5 or 9 digit zip code”);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BF4-324E-49C7-9931-AC4279EE4285}" type="slidenum">
              <a:rPr lang="en-US"/>
              <a:pPr/>
              <a:t>31</a:t>
            </a:fld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1371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null</a:t>
            </a:r>
            <a:r>
              <a:rPr lang="en-US" dirty="0"/>
              <a:t> evaluates to false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1600200" y="3352800"/>
            <a:ext cx="533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5 or 9 Digit Zip Code Field Validation Function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wrap="none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function validateZip(field)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var zip = field.value;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if( zip.search( /^\d{5}(-\d{4})?$/ ) == -1 )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alert("Please enter a 5 or 9 digit zip code.");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return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return true;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4D3-3B1F-4CD3-A4C1-A03297BA844A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Additional Topics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11F05E1-69C2-44CD-8FEF-DA181BBE2EA8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onsubmit Validation Combined with onchange Validation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if(!validateZip(form.zip59)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if(!form.c1.checked)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alert("The checkbox is …");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009-73C9-4A14-9C41-1D5D605D57CE}" type="slidenum">
              <a:rPr lang="en-US"/>
              <a:pPr/>
              <a:t>34</a:t>
            </a:fld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429000" cy="2565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Re-validate fields with onchange validation in case they remain unchanged from a default value: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Invoke the onchange validation function used in the onsubmit handler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Avoid duplicated code.</a:t>
            </a:r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2819400" y="3200400"/>
            <a:ext cx="2913063" cy="254000"/>
          </a:xfrm>
          <a:custGeom>
            <a:avLst/>
            <a:gdLst/>
            <a:ahLst/>
            <a:cxnLst>
              <a:cxn ang="0">
                <a:pos x="1835" y="78"/>
              </a:cxn>
              <a:cxn ang="0">
                <a:pos x="1589" y="105"/>
              </a:cxn>
              <a:cxn ang="0">
                <a:pos x="501" y="160"/>
              </a:cxn>
              <a:cxn ang="0">
                <a:pos x="0" y="0"/>
              </a:cxn>
            </a:cxnLst>
            <a:rect l="0" t="0" r="r" b="b"/>
            <a:pathLst>
              <a:path w="1835" h="160">
                <a:moveTo>
                  <a:pt x="1835" y="78"/>
                </a:moveTo>
                <a:lnTo>
                  <a:pt x="1589" y="105"/>
                </a:lnTo>
                <a:lnTo>
                  <a:pt x="501" y="16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105400" y="4191000"/>
            <a:ext cx="3810000" cy="23002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Sidebar</a:t>
            </a:r>
          </a:p>
          <a:p>
            <a:pPr>
              <a:spcBef>
                <a:spcPct val="50000"/>
              </a:spcBef>
            </a:pPr>
            <a:r>
              <a:rPr lang="en-US"/>
              <a:t>Be careful of alerts and other messages when you invoke a validation function from inside another.</a:t>
            </a:r>
          </a:p>
          <a:p>
            <a:pPr>
              <a:spcBef>
                <a:spcPct val="50000"/>
              </a:spcBef>
            </a:pPr>
            <a:r>
              <a:rPr lang="en-US"/>
              <a:t>Avoid duplicate warnings and other annoying behavior.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52800" y="5562600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Check for required fields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 flipV="1">
            <a:off x="35052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Cross-Field Validation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17713"/>
            <a:ext cx="8574088" cy="48402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When one field’s validation depends on the value of another field:</a:t>
            </a:r>
          </a:p>
          <a:p>
            <a:pPr>
              <a:lnSpc>
                <a:spcPct val="80000"/>
              </a:lnSpc>
            </a:pPr>
            <a:r>
              <a:rPr lang="en-US" sz="1800"/>
              <a:t>In onsubmit validation, there’s no new problem since the </a:t>
            </a:r>
            <a:r>
              <a:rPr lang="en-US" sz="1600">
                <a:latin typeface="Courier New" pitchFamily="49" charset="0"/>
              </a:rPr>
              <a:t>form</a:t>
            </a:r>
            <a:r>
              <a:rPr lang="en-US" sz="1800"/>
              <a:t> object is passed as a parameter</a:t>
            </a:r>
          </a:p>
          <a:p>
            <a:pPr>
              <a:lnSpc>
                <a:spcPct val="80000"/>
              </a:lnSpc>
            </a:pPr>
            <a:r>
              <a:rPr lang="en-US" sz="1800"/>
              <a:t>In onchange validation, you access the </a:t>
            </a:r>
            <a:r>
              <a:rPr lang="en-US" sz="1600">
                <a:latin typeface="Courier New" pitchFamily="49" charset="0"/>
              </a:rPr>
              <a:t>form</a:t>
            </a:r>
            <a:r>
              <a:rPr lang="en-US" sz="1800"/>
              <a:t> object through the field’s </a:t>
            </a:r>
            <a:r>
              <a:rPr lang="en-US" sz="1600">
                <a:latin typeface="Courier New" pitchFamily="49" charset="0"/>
              </a:rPr>
              <a:t>form</a:t>
            </a:r>
            <a:r>
              <a:rPr lang="en-US" sz="1800"/>
              <a:t> property: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function validateShipAddress(field)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var isSameAddress = field.form.sameAddressCheck.checked;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if(!isSameAddress) //if user hasn’t said ship address is same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	if(!field.value)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		alert("Please enter a shipping address or check the box"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			+ "\"Shipping Address Is Same As Billing Address\"");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  return false;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return true;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69B6-0DA8-4E16-8087-6A08028FD4B1}" type="slidenum">
              <a:rPr lang="en-US"/>
              <a:pPr/>
              <a:t>35</a:t>
            </a:fld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4572000" y="3048000"/>
            <a:ext cx="3429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8229600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Server-side User Input Validation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78486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Client-side validation does not eliminate the need to validate user input on the server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 malicious user could copy and modify your page to eliminate the client-side validation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Server-side re-validation is crucial if bad user data could be harmful or insecure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Client-side validation is to be considered only a convenience for the user and a means to reduce unnecessary traffic on the server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Sometimes validation is too hard to do on the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EE03-DDCC-4975-BD2A-425664D651F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Scripting language designed for use in </a:t>
            </a:r>
            <a:r>
              <a:rPr lang="en-US" b="1" i="1" dirty="0"/>
              <a:t>client-side</a:t>
            </a:r>
            <a:r>
              <a:rPr lang="en-US" dirty="0"/>
              <a:t> programming in web pages</a:t>
            </a:r>
          </a:p>
          <a:p>
            <a:pPr>
              <a:lnSpc>
                <a:spcPct val="150000"/>
              </a:lnSpc>
            </a:pPr>
            <a:r>
              <a:rPr lang="en-US" dirty="0"/>
              <a:t>In fact, a powerful, full-featured, object-oriented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Originally created by Netscape, which initially called it </a:t>
            </a:r>
            <a:r>
              <a:rPr lang="en-US" dirty="0" err="1"/>
              <a:t>LiveScript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Standardized by the European Computer Manufacturers </a:t>
            </a:r>
            <a:r>
              <a:rPr lang="en-US" dirty="0" smtClean="0"/>
              <a:t>Association.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E5D7-4DAB-412E-A1CC-8360A380976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in a Page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CB1C-91C9-4264-B1A0-0E4FEE92CF21}" type="slidenum">
              <a:rPr lang="en-US"/>
              <a:pPr/>
              <a:t>6</a:t>
            </a:fld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19200" y="2667000"/>
            <a:ext cx="3200400" cy="3581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0" y="3048000"/>
            <a:ext cx="26670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828800" y="3429000"/>
            <a:ext cx="2209800" cy="213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209800" y="3810000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209800" y="4572000"/>
            <a:ext cx="1600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371600" y="2743200"/>
            <a:ext cx="990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Window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676400" y="3048000"/>
            <a:ext cx="2362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HTML document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981200" y="3505200"/>
            <a:ext cx="685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A form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09800" y="3810000"/>
            <a:ext cx="1066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A text field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209800" y="4572000"/>
            <a:ext cx="1447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 checkbox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447800" y="1828800"/>
            <a:ext cx="2590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As appearing on the screen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753100" y="2590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window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5753100" y="35052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document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753100" y="4495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953000" y="5715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477000" y="5715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checkbox</a:t>
            </a:r>
          </a:p>
        </p:txBody>
      </p:sp>
      <p:cxnSp>
        <p:nvCxnSpPr>
          <p:cNvPr id="19476" name="AutoShape 20"/>
          <p:cNvCxnSpPr>
            <a:cxnSpLocks noChangeShapeType="1"/>
            <a:stCxn id="19471" idx="2"/>
            <a:endCxn id="19472" idx="0"/>
          </p:cNvCxnSpPr>
          <p:nvPr/>
        </p:nvCxnSpPr>
        <p:spPr bwMode="auto">
          <a:xfrm>
            <a:off x="6324600" y="3124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477" name="AutoShape 21"/>
          <p:cNvCxnSpPr>
            <a:cxnSpLocks noChangeShapeType="1"/>
            <a:stCxn id="19472" idx="2"/>
            <a:endCxn id="19473" idx="0"/>
          </p:cNvCxnSpPr>
          <p:nvPr/>
        </p:nvCxnSpPr>
        <p:spPr bwMode="auto">
          <a:xfrm>
            <a:off x="6324600" y="4038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478" name="AutoShape 22"/>
          <p:cNvCxnSpPr>
            <a:cxnSpLocks noChangeShapeType="1"/>
            <a:stCxn id="19473" idx="2"/>
            <a:endCxn id="19474" idx="0"/>
          </p:cNvCxnSpPr>
          <p:nvPr/>
        </p:nvCxnSpPr>
        <p:spPr bwMode="auto">
          <a:xfrm flipH="1">
            <a:off x="5524500" y="5029200"/>
            <a:ext cx="8001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479" name="AutoShape 23"/>
          <p:cNvCxnSpPr>
            <a:cxnSpLocks noChangeShapeType="1"/>
            <a:stCxn id="19473" idx="2"/>
            <a:endCxn id="19475" idx="0"/>
          </p:cNvCxnSpPr>
          <p:nvPr/>
        </p:nvCxnSpPr>
        <p:spPr bwMode="auto">
          <a:xfrm>
            <a:off x="6324600" y="5029200"/>
            <a:ext cx="7239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876800" y="1828800"/>
            <a:ext cx="3352800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As appearing in the JavaScript </a:t>
            </a:r>
            <a:r>
              <a:rPr lang="en-US" b="1" i="1"/>
              <a:t>Document Object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Browser Invoking JavaScript Code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1FF3-0386-40BA-99A2-E88B33F5940A}" type="slidenum">
              <a:rPr lang="en-US"/>
              <a:pPr/>
              <a:t>7</a:t>
            </a:fld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191000" y="64008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1562100" y="2408238"/>
            <a:ext cx="2590800" cy="914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Find Object Corresponding</a:t>
            </a:r>
          </a:p>
          <a:p>
            <a:pPr algn="ctr"/>
            <a:r>
              <a:rPr lang="en-US" sz="1600"/>
              <a:t>To User Operation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1828800" y="3565525"/>
            <a:ext cx="2057400" cy="10668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Event Handler</a:t>
            </a:r>
          </a:p>
          <a:p>
            <a:pPr algn="ctr"/>
            <a:r>
              <a:rPr lang="en-US" sz="1600"/>
              <a:t>Defined?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5562600" y="3581400"/>
            <a:ext cx="2590800" cy="914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Execute JavaScript for</a:t>
            </a:r>
          </a:p>
          <a:p>
            <a:pPr algn="ctr"/>
            <a:r>
              <a:rPr lang="en-US" sz="1600"/>
              <a:t>the Event Handler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5981700" y="4800600"/>
            <a:ext cx="1752600" cy="8382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Return</a:t>
            </a:r>
          </a:p>
          <a:p>
            <a:pPr algn="ctr"/>
            <a:r>
              <a:rPr lang="en-US"/>
              <a:t>Value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600200" y="4876800"/>
            <a:ext cx="2590800" cy="914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Normal Behavior for</a:t>
            </a:r>
          </a:p>
          <a:p>
            <a:pPr algn="ctr"/>
            <a:r>
              <a:rPr lang="en-US" sz="1600" dirty="0"/>
              <a:t>the User Action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219200" y="1828800"/>
            <a:ext cx="3276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User Performs Some Action</a:t>
            </a:r>
          </a:p>
        </p:txBody>
      </p:sp>
      <p:cxnSp>
        <p:nvCxnSpPr>
          <p:cNvPr id="10252" name="AutoShape 12"/>
          <p:cNvCxnSpPr>
            <a:cxnSpLocks noChangeShapeType="1"/>
            <a:stCxn id="10251" idx="2"/>
            <a:endCxn id="10245" idx="0"/>
          </p:cNvCxnSpPr>
          <p:nvPr/>
        </p:nvCxnSpPr>
        <p:spPr bwMode="auto">
          <a:xfrm>
            <a:off x="2857500" y="2165350"/>
            <a:ext cx="0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4" name="AutoShape 14"/>
          <p:cNvCxnSpPr>
            <a:cxnSpLocks noChangeShapeType="1"/>
            <a:stCxn id="10245" idx="2"/>
            <a:endCxn id="10247" idx="0"/>
          </p:cNvCxnSpPr>
          <p:nvPr/>
        </p:nvCxnSpPr>
        <p:spPr bwMode="auto">
          <a:xfrm>
            <a:off x="2857500" y="3322638"/>
            <a:ext cx="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5" name="AutoShape 15"/>
          <p:cNvCxnSpPr>
            <a:cxnSpLocks noChangeShapeType="1"/>
            <a:stCxn id="10247" idx="3"/>
            <a:endCxn id="10248" idx="1"/>
          </p:cNvCxnSpPr>
          <p:nvPr/>
        </p:nvCxnSpPr>
        <p:spPr bwMode="auto">
          <a:xfrm flipV="1">
            <a:off x="3886200" y="4038600"/>
            <a:ext cx="1676400" cy="6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6" name="AutoShape 16"/>
          <p:cNvCxnSpPr>
            <a:cxnSpLocks noChangeShapeType="1"/>
            <a:stCxn id="10248" idx="2"/>
            <a:endCxn id="10249" idx="0"/>
          </p:cNvCxnSpPr>
          <p:nvPr/>
        </p:nvCxnSpPr>
        <p:spPr bwMode="auto">
          <a:xfrm>
            <a:off x="6858000" y="4495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7" name="AutoShape 17"/>
          <p:cNvCxnSpPr>
            <a:cxnSpLocks noChangeShapeType="1"/>
            <a:stCxn id="10249" idx="1"/>
            <a:endCxn id="10250" idx="0"/>
          </p:cNvCxnSpPr>
          <p:nvPr/>
        </p:nvCxnSpPr>
        <p:spPr bwMode="auto">
          <a:xfrm rot="10800000">
            <a:off x="2895600" y="4876800"/>
            <a:ext cx="3086100" cy="342900"/>
          </a:xfrm>
          <a:prstGeom prst="bentConnector4">
            <a:avLst>
              <a:gd name="adj1" fmla="val 29014"/>
              <a:gd name="adj2" fmla="val 1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258" name="AutoShape 18"/>
          <p:cNvCxnSpPr>
            <a:cxnSpLocks noChangeShapeType="1"/>
            <a:stCxn id="10247" idx="2"/>
            <a:endCxn id="10250" idx="0"/>
          </p:cNvCxnSpPr>
          <p:nvPr/>
        </p:nvCxnSpPr>
        <p:spPr bwMode="auto">
          <a:xfrm>
            <a:off x="2857500" y="4632325"/>
            <a:ext cx="3810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9" name="AutoShape 19"/>
          <p:cNvCxnSpPr>
            <a:cxnSpLocks noChangeShapeType="1"/>
            <a:stCxn id="10250" idx="2"/>
            <a:endCxn id="10261" idx="0"/>
          </p:cNvCxnSpPr>
          <p:nvPr/>
        </p:nvCxnSpPr>
        <p:spPr bwMode="auto">
          <a:xfrm rot="16200000" flipH="1">
            <a:off x="3924300" y="4762500"/>
            <a:ext cx="533400" cy="2590800"/>
          </a:xfrm>
          <a:prstGeom prst="bentConnector3">
            <a:avLst>
              <a:gd name="adj1" fmla="val 35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260" name="AutoShape 20"/>
          <p:cNvCxnSpPr>
            <a:cxnSpLocks noChangeShapeType="1"/>
            <a:stCxn id="10249" idx="3"/>
            <a:endCxn id="10261" idx="0"/>
          </p:cNvCxnSpPr>
          <p:nvPr/>
        </p:nvCxnSpPr>
        <p:spPr bwMode="auto">
          <a:xfrm flipH="1">
            <a:off x="5486400" y="5219700"/>
            <a:ext cx="2247900" cy="1104900"/>
          </a:xfrm>
          <a:prstGeom prst="bentConnector4">
            <a:avLst>
              <a:gd name="adj1" fmla="val -10171"/>
              <a:gd name="adj2" fmla="val 68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648200" y="6324600"/>
            <a:ext cx="1676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Done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5486400" y="4876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true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038600" y="36576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Yes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5410200" y="2057400"/>
            <a:ext cx="251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Such as clicking, typing, etc.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 flipV="1">
            <a:off x="4495800" y="2057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772400" y="4876800"/>
            <a:ext cx="762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/>
              <a:t>Setting an Event Handler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7772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&lt;form id="</a:t>
            </a:r>
            <a:r>
              <a:rPr lang="en-US" sz="2400" b="1" dirty="0" err="1">
                <a:latin typeface="Courier New" pitchFamily="49" charset="0"/>
              </a:rPr>
              <a:t>myForm</a:t>
            </a:r>
            <a:r>
              <a:rPr lang="en-US" sz="2400" b="1" dirty="0">
                <a:latin typeface="Courier New" pitchFamily="49" charset="0"/>
              </a:rPr>
              <a:t>" method="get" action="…" </a:t>
            </a:r>
            <a:r>
              <a:rPr lang="en-US" sz="2400" b="1" dirty="0" err="1">
                <a:latin typeface="Courier New" pitchFamily="49" charset="0"/>
              </a:rPr>
              <a:t>onsubmit</a:t>
            </a:r>
            <a:r>
              <a:rPr lang="en-US" sz="2400" b="1" dirty="0">
                <a:latin typeface="Courier New" pitchFamily="49" charset="0"/>
              </a:rPr>
              <a:t>="return check(this)" &gt;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charset="0"/>
              </a:rPr>
              <a:t>Declares that the code </a:t>
            </a:r>
            <a:r>
              <a:rPr lang="en-US" sz="2400" dirty="0">
                <a:latin typeface="Courier New" pitchFamily="49" charset="0"/>
              </a:rPr>
              <a:t>return check(this)</a:t>
            </a:r>
            <a:r>
              <a:rPr lang="en-US" sz="2400" dirty="0">
                <a:latin typeface="Arial" charset="0"/>
              </a:rPr>
              <a:t> will be executed when the form is about to be submitted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charset="0"/>
              </a:rPr>
              <a:t>The code </a:t>
            </a:r>
            <a:r>
              <a:rPr lang="en-US" sz="2400" dirty="0">
                <a:latin typeface="Courier New" pitchFamily="49" charset="0"/>
              </a:rPr>
              <a:t>check(this)</a:t>
            </a:r>
            <a:r>
              <a:rPr lang="en-US" sz="2400" dirty="0">
                <a:latin typeface="Arial" charset="0"/>
              </a:rPr>
              <a:t>is a call to a function called </a:t>
            </a:r>
            <a:r>
              <a:rPr lang="en-US" sz="2400" dirty="0">
                <a:latin typeface="Courier New" pitchFamily="49" charset="0"/>
              </a:rPr>
              <a:t>check</a:t>
            </a:r>
            <a:r>
              <a:rPr lang="en-US" sz="2400" dirty="0">
                <a:latin typeface="Arial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The argument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refers to the JavaScript object associated with the event (which is the form in this case)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charset="0"/>
              </a:rPr>
              <a:t>The submit will actually occur only if the </a:t>
            </a:r>
            <a:r>
              <a:rPr lang="en-US" sz="2400" dirty="0">
                <a:latin typeface="Courier New" pitchFamily="49" charset="0"/>
              </a:rPr>
              <a:t>check </a:t>
            </a:r>
            <a:r>
              <a:rPr lang="en-US" sz="2400" dirty="0">
                <a:latin typeface="Arial" charset="0"/>
              </a:rPr>
              <a:t>function returns 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3D17-0A63-4502-838A-F76EB47409D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Define the Function </a:t>
            </a:r>
            <a:r>
              <a:rPr lang="en-US" dirty="0">
                <a:latin typeface="Courier New" pitchFamily="49" charset="0"/>
              </a:rPr>
              <a:t>check</a:t>
            </a:r>
            <a:r>
              <a:rPr lang="en-US" dirty="0"/>
              <a:t>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3810000" cy="48402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&lt;script language="JavaScript"&gt;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function check(form)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if(form.t1.value == "")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alert("The text field is empty.");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if(! form.c1.checked)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alert("The checkbox is not checked.");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sym typeface="Wingdings" pitchFamily="2" charset="2"/>
              </a:rPr>
              <a:t>//--&gt;</a:t>
            </a:r>
            <a:endParaRPr lang="en-US" sz="1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&lt;/script&gt;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3962400" y="1752600"/>
            <a:ext cx="3810000" cy="46116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Put this code in the &lt;head&gt;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It will also work in the &lt;body&gt;, but in the &lt;head&gt; is preferred.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b="1" i="1" dirty="0"/>
              <a:t>&lt;script&gt;</a:t>
            </a:r>
            <a:r>
              <a:rPr lang="en-US" sz="2000" dirty="0"/>
              <a:t> tag “hides” the text inside it from HTML parsing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So &lt;, etc. can be used without problem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 comment lines are used to prevent problems in older browsers that don’t recognize the &lt;script&gt; tag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Alternatively, the JavaScript code can be read in from a file – discussed later.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What does this code mean?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2773-397F-4E03-A176-8780A138691F}" type="slidenum">
              <a:rPr lang="en-US"/>
              <a:pPr/>
              <a:t>9</a:t>
            </a:fld>
            <a:endParaRPr lang="en-US"/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>
            <a:off x="2438400" y="2514600"/>
            <a:ext cx="1828800" cy="609600"/>
          </a:xfrm>
          <a:custGeom>
            <a:avLst/>
            <a:gdLst/>
            <a:ahLst/>
            <a:cxnLst>
              <a:cxn ang="0">
                <a:pos x="2343" y="1360"/>
              </a:cxn>
              <a:cxn ang="0">
                <a:pos x="1929" y="1106"/>
              </a:cxn>
              <a:cxn ang="0">
                <a:pos x="1262" y="18"/>
              </a:cxn>
              <a:cxn ang="0">
                <a:pos x="0" y="0"/>
              </a:cxn>
            </a:cxnLst>
            <a:rect l="0" t="0" r="r" b="b"/>
            <a:pathLst>
              <a:path w="2343" h="1360">
                <a:moveTo>
                  <a:pt x="2343" y="1360"/>
                </a:moveTo>
                <a:lnTo>
                  <a:pt x="1929" y="1106"/>
                </a:lnTo>
                <a:lnTo>
                  <a:pt x="1262" y="1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2057400" y="5181600"/>
            <a:ext cx="2057400" cy="769938"/>
          </a:xfrm>
          <a:custGeom>
            <a:avLst/>
            <a:gdLst/>
            <a:ahLst/>
            <a:cxnLst>
              <a:cxn ang="0">
                <a:pos x="2208" y="0"/>
              </a:cxn>
              <a:cxn ang="0">
                <a:pos x="1703" y="464"/>
              </a:cxn>
              <a:cxn ang="0">
                <a:pos x="661" y="821"/>
              </a:cxn>
              <a:cxn ang="0">
                <a:pos x="0" y="816"/>
              </a:cxn>
            </a:cxnLst>
            <a:rect l="0" t="0" r="r" b="b"/>
            <a:pathLst>
              <a:path w="2208" h="821">
                <a:moveTo>
                  <a:pt x="2208" y="0"/>
                </a:moveTo>
                <a:lnTo>
                  <a:pt x="1703" y="464"/>
                </a:lnTo>
                <a:lnTo>
                  <a:pt x="661" y="821"/>
                </a:lnTo>
                <a:lnTo>
                  <a:pt x="0" y="81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3429000" y="1981200"/>
            <a:ext cx="9144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2777</Words>
  <Application>Microsoft Office PowerPoint</Application>
  <PresentationFormat>On-screen Show (4:3)</PresentationFormat>
  <Paragraphs>546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Opulent</vt:lpstr>
      <vt:lpstr>Input Validation with JavaScript</vt:lpstr>
      <vt:lpstr>User Input Validation</vt:lpstr>
      <vt:lpstr>Client-side User Input Validation</vt:lpstr>
      <vt:lpstr>Server-side User Input Validation</vt:lpstr>
      <vt:lpstr>JavaScript</vt:lpstr>
      <vt:lpstr>Objects in a Page</vt:lpstr>
      <vt:lpstr>The Browser Invoking JavaScript Code</vt:lpstr>
      <vt:lpstr>Setting an Event Handler</vt:lpstr>
      <vt:lpstr>How Do We Define the Function check?</vt:lpstr>
      <vt:lpstr>Defining a Function</vt:lpstr>
      <vt:lpstr>Defining a Function</vt:lpstr>
      <vt:lpstr>Defining a Function</vt:lpstr>
      <vt:lpstr>Defining a Function</vt:lpstr>
      <vt:lpstr>Defining a Function</vt:lpstr>
      <vt:lpstr>HTML for a Submit Example</vt:lpstr>
      <vt:lpstr>The javascript URL Scheme</vt:lpstr>
      <vt:lpstr>What Have We Done So Far?</vt:lpstr>
      <vt:lpstr>Alternative for Including JavaScript Code</vt:lpstr>
      <vt:lpstr>Getting the values of form fields</vt:lpstr>
      <vt:lpstr>Special Code for Accessing Radio Buttons</vt:lpstr>
      <vt:lpstr>Validation Upon Field Change</vt:lpstr>
      <vt:lpstr>Validation Upon Field Change, cont.</vt:lpstr>
      <vt:lpstr>The onchange Event</vt:lpstr>
      <vt:lpstr>Example: Verify a 5 Digit Zip Code</vt:lpstr>
      <vt:lpstr>Example Recast as a Single Validation Function</vt:lpstr>
      <vt:lpstr>Regular Expression Matching</vt:lpstr>
      <vt:lpstr>Regular Expression Patterns in JavaScript</vt:lpstr>
      <vt:lpstr>Selected Summary of the Pattern Syntax</vt:lpstr>
      <vt:lpstr>A Zip Code Pattern</vt:lpstr>
      <vt:lpstr>Using Patterns in JavaScript Code</vt:lpstr>
      <vt:lpstr>Using Patterns in JavaScript Code, alt.</vt:lpstr>
      <vt:lpstr>5 or 9 Digit Zip Code Field Validation Function</vt:lpstr>
      <vt:lpstr>Additional Topics</vt:lpstr>
      <vt:lpstr>onsubmit Validation Combined with onchange Validation</vt:lpstr>
      <vt:lpstr>Cross-Field 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with JavaScript</dc:title>
  <dc:creator>GOPINATH</dc:creator>
  <cp:lastModifiedBy>GOPINATH</cp:lastModifiedBy>
  <cp:revision>6</cp:revision>
  <dcterms:created xsi:type="dcterms:W3CDTF">2019-08-13T11:13:27Z</dcterms:created>
  <dcterms:modified xsi:type="dcterms:W3CDTF">2019-08-13T23:20:13Z</dcterms:modified>
</cp:coreProperties>
</file>