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10" r:id="rId17"/>
    <p:sldId id="311" r:id="rId18"/>
    <p:sldId id="31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3BFB-F24B-42C0-BF1F-9C3812B8EB50}" type="datetimeFigureOut">
              <a:rPr lang="en-US" smtClean="0"/>
              <a:pPr/>
              <a:t>19-Aug-19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8B42-F72B-4325-8910-325868475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EF40709-98BF-4A53-AA7D-B80CA3375B1E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2CFCF-5B15-49B4-A61C-F12A479DC6D1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F5454EF-69BB-4583-9695-A37DF4D29DDB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2D2ABF-2C99-45B5-BD21-AD0B41BE5A0C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C69A3E-D5D9-4332-8A53-99C4059E1D2D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FFAF02-CE7B-4A0D-B721-86ED21A80420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8EF6E6-8FDC-4E0A-B8C4-DED8F1575F0A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2F9E0-95B2-4B47-AAB5-95320F822F7F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698042C-6246-47CB-8A92-6507F1C231EB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AB0EEE-2768-43F5-ADA4-652543A43770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26B17F-D30D-4B50-956E-B60A99CBB5F9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13A4113-FF61-4BA7-8A6F-CB263FA25835}" type="datetime1">
              <a:rPr lang="en-US" smtClean="0"/>
              <a:pPr/>
              <a:t>19-Aug-19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New Perspectives on HTML, XHTML,  and DHTML, Comprehensive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F85B54-010E-4256-8D06-C4172657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Working with Forms and Regular Expressions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Validating a Web Form with JavaScript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5225"/>
            <a:ext cx="1905000" cy="476250"/>
          </a:xfrm>
          <a:prstGeom prst="rect">
            <a:avLst/>
          </a:prstGeom>
        </p:spPr>
        <p:txBody>
          <a:bodyPr/>
          <a:lstStyle/>
          <a:p>
            <a:fld id="{751EEF81-3446-4974-9B6C-78B6F900DA06}" type="datetime1">
              <a:rPr lang="en-US" sz="1400" smtClean="0"/>
              <a:pPr/>
              <a:t>19-Aug-19</a:t>
            </a:fld>
            <a:endParaRPr lang="en-US" sz="14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B26D0F2E-148E-4B72-88AD-C73C7DAC822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Repeating characters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9317-1771-42A6-B06A-69BF30D04827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047F-0659-49CF-900D-91EC29A488DA}" type="slidenum">
              <a:rPr lang="en-US"/>
              <a:pPr/>
              <a:t>10</a:t>
            </a:fld>
            <a:endParaRPr lang="en-US"/>
          </a:p>
        </p:txBody>
      </p:sp>
      <p:pic>
        <p:nvPicPr>
          <p:cNvPr id="58372" name="Picture 4" descr="fig14-43"/>
          <p:cNvPicPr>
            <a:picLocks noChangeAspect="1" noChangeArrowheads="1"/>
          </p:cNvPicPr>
          <p:nvPr/>
        </p:nvPicPr>
        <p:blipFill>
          <a:blip r:embed="rId2"/>
          <a:srcRect l="24852" t="11238"/>
          <a:stretch>
            <a:fillRect/>
          </a:stretch>
        </p:blipFill>
        <p:spPr bwMode="auto">
          <a:xfrm>
            <a:off x="228600" y="2590800"/>
            <a:ext cx="7848600" cy="3138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Escape Sequences</a:t>
            </a:r>
          </a:p>
          <a:p>
            <a:pPr lvl="1"/>
            <a:r>
              <a:rPr lang="en-US"/>
              <a:t>An </a:t>
            </a:r>
            <a:r>
              <a:rPr lang="en-US" b="1"/>
              <a:t>escape sequence </a:t>
            </a:r>
            <a:r>
              <a:rPr lang="en-US"/>
              <a:t>is a special command inside a text string that tells the JavaScript interpreter not to interpret what follows as a character</a:t>
            </a:r>
          </a:p>
          <a:p>
            <a:pPr lvl="1"/>
            <a:r>
              <a:rPr lang="en-US"/>
              <a:t>The character which indicates an escape sequence in a regular expression is the backslash character \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7340-5DC7-49C7-A552-49F4B7B7A215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F0A5-DC49-4B8B-AFED-847AC6ACA13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Escape Sequences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1AD-CB9E-4E24-B997-9A749032299C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4-588D-4F73-BDB2-70A7FC6971F9}" type="slidenum">
              <a:rPr lang="en-US"/>
              <a:pPr/>
              <a:t>12</a:t>
            </a:fld>
            <a:endParaRPr lang="en-US"/>
          </a:p>
        </p:txBody>
      </p:sp>
      <p:pic>
        <p:nvPicPr>
          <p:cNvPr id="60420" name="Picture 4" descr="fig14-45"/>
          <p:cNvPicPr>
            <a:picLocks noChangeAspect="1" noChangeArrowheads="1"/>
          </p:cNvPicPr>
          <p:nvPr/>
        </p:nvPicPr>
        <p:blipFill>
          <a:blip r:embed="rId2"/>
          <a:srcRect t="5684" r="24731"/>
          <a:stretch>
            <a:fillRect/>
          </a:stretch>
        </p:blipFill>
        <p:spPr bwMode="auto">
          <a:xfrm>
            <a:off x="1371600" y="2133600"/>
            <a:ext cx="5486400" cy="4394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Alternating Patterns and Grouping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BE28-DEFC-4F1F-B208-C49F80E777F3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A71A-DC36-49BF-BD6C-1AAF3DB11FA5}" type="slidenum">
              <a:rPr lang="en-US"/>
              <a:pPr/>
              <a:t>13</a:t>
            </a:fld>
            <a:endParaRPr lang="en-US"/>
          </a:p>
        </p:txBody>
      </p:sp>
      <p:pic>
        <p:nvPicPr>
          <p:cNvPr id="50180" name="Picture 4" descr="fig14-49"/>
          <p:cNvPicPr>
            <a:picLocks noChangeAspect="1" noChangeArrowheads="1"/>
          </p:cNvPicPr>
          <p:nvPr/>
        </p:nvPicPr>
        <p:blipFill>
          <a:blip r:embed="rId2"/>
          <a:srcRect t="13014" r="24731"/>
          <a:stretch>
            <a:fillRect/>
          </a:stretch>
        </p:blipFill>
        <p:spPr bwMode="auto">
          <a:xfrm>
            <a:off x="381000" y="2667000"/>
            <a:ext cx="74676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regular expression object constructor</a:t>
            </a:r>
          </a:p>
          <a:p>
            <a:pPr lvl="1"/>
            <a:r>
              <a:rPr lang="en-US"/>
              <a:t>To create a regular expression object </a:t>
            </a:r>
          </a:p>
          <a:p>
            <a:pPr lvl="1">
              <a:buFontTx/>
              <a:buNone/>
            </a:pPr>
            <a:r>
              <a:rPr lang="en-US" b="1" i="1">
                <a:latin typeface="Courier New" pitchFamily="49" charset="0"/>
              </a:rPr>
              <a:t>  re </a:t>
            </a:r>
            <a:r>
              <a:rPr lang="en-US" b="1">
                <a:latin typeface="Courier New" pitchFamily="49" charset="0"/>
              </a:rPr>
              <a:t>= new RegExp(</a:t>
            </a:r>
            <a:r>
              <a:rPr lang="en-US" b="1" i="1">
                <a:latin typeface="Courier New" pitchFamily="49" charset="0"/>
              </a:rPr>
              <a:t>pattern</a:t>
            </a:r>
            <a:r>
              <a:rPr lang="en-US" b="1">
                <a:latin typeface="Courier New" pitchFamily="49" charset="0"/>
              </a:rPr>
              <a:t>, </a:t>
            </a:r>
            <a:r>
              <a:rPr lang="en-US" b="1" i="1">
                <a:latin typeface="Courier New" pitchFamily="49" charset="0"/>
              </a:rPr>
              <a:t>flags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pPr lvl="1"/>
            <a:r>
              <a:rPr lang="en-US" i="1"/>
              <a:t>re </a:t>
            </a:r>
            <a:r>
              <a:rPr lang="en-US"/>
              <a:t>is the regular expression object, </a:t>
            </a:r>
            <a:r>
              <a:rPr lang="en-US" i="1"/>
              <a:t>pattern </a:t>
            </a:r>
            <a:r>
              <a:rPr lang="en-US"/>
              <a:t>is a text string of the regular expression pattern, and </a:t>
            </a:r>
            <a:r>
              <a:rPr lang="en-US" i="1"/>
              <a:t>flags </a:t>
            </a:r>
            <a:r>
              <a:rPr lang="en-US"/>
              <a:t>is a text string of the regular expression flags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BF30-9CF8-4836-BCB8-F2891B143752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561C7-D180-4680-B8BA-99ACDA721F4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Working with the Regular Expression Object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Regular Expression methods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E26B-219C-452A-8AFD-6215E03098EA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3E69-E8E7-4A76-9C92-E70D2C8C1453}" type="slidenum">
              <a:rPr lang="en-US"/>
              <a:pPr/>
              <a:t>15</a:t>
            </a:fld>
            <a:endParaRPr lang="en-US"/>
          </a:p>
        </p:txBody>
      </p:sp>
      <p:pic>
        <p:nvPicPr>
          <p:cNvPr id="62468" name="Picture 4" descr="fig14-50"/>
          <p:cNvPicPr>
            <a:picLocks noChangeAspect="1" noChangeArrowheads="1"/>
          </p:cNvPicPr>
          <p:nvPr/>
        </p:nvPicPr>
        <p:blipFill>
          <a:blip r:embed="rId2"/>
          <a:srcRect l="24852" t="7396"/>
          <a:stretch>
            <a:fillRect/>
          </a:stretch>
        </p:blipFill>
        <p:spPr bwMode="auto">
          <a:xfrm>
            <a:off x="838200" y="2209800"/>
            <a:ext cx="68580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Validating Forms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selection lists, option buttons, and check boxes to limit the ability of users to enter erroneous data</a:t>
            </a:r>
          </a:p>
          <a:p>
            <a:r>
              <a:rPr lang="en-US"/>
              <a:t>Indicate to users which fields are required, and if possible, indicate the format that each field value should be entered in</a:t>
            </a:r>
          </a:p>
          <a:p>
            <a:r>
              <a:rPr lang="en-US"/>
              <a:t>Use the maxlength attribute of the input element to limit the length of text entered into a form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2DB-3B16-4301-AAEE-02E186A245B4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7EBC-E8EA-4D0B-A8C6-F38CE7FD3C9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Validating Forms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Format financial values using the toFixed() and toPrecision() methods. For older browsers  use custom scripts to format financial data</a:t>
            </a:r>
          </a:p>
          <a:p>
            <a:r>
              <a:rPr lang="en-US"/>
              <a:t>Apply client-side validation checks to lessen the load of the server</a:t>
            </a:r>
          </a:p>
          <a:p>
            <a:r>
              <a:rPr lang="en-US"/>
              <a:t>Use regular expressions to verify that field values correspond to a required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A39-B35F-4352-970D-A8883D5386A7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F596-5BA6-46E3-861A-A141549D5760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Validating Forms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length property of the string object to test whether the user has entered a value in a required field</a:t>
            </a:r>
          </a:p>
          <a:p>
            <a:r>
              <a:rPr lang="en-US"/>
              <a:t>Test credit card numbers to verify that they match the patterns specified by credit card companies</a:t>
            </a:r>
          </a:p>
          <a:p>
            <a:r>
              <a:rPr lang="en-US"/>
              <a:t>Test credit card numbers to verify that they fulfill the Luhn Formula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14FA-A337-4582-8775-FB0CE9E4A9FA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ED2D-1CFC-4F09-90FA-60A02379AF7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regular expression </a:t>
            </a:r>
            <a:r>
              <a:rPr lang="en-US" dirty="0"/>
              <a:t>is a text string that defines a character pattern</a:t>
            </a:r>
          </a:p>
          <a:p>
            <a:pPr>
              <a:lnSpc>
                <a:spcPct val="150000"/>
              </a:lnSpc>
            </a:pPr>
            <a:r>
              <a:rPr lang="en-US" dirty="0"/>
              <a:t>One use of regular expressions is </a:t>
            </a:r>
            <a:r>
              <a:rPr lang="en-US" b="1" dirty="0"/>
              <a:t>pattern-matching</a:t>
            </a:r>
            <a:r>
              <a:rPr lang="en-US" dirty="0"/>
              <a:t>, in which a text string is tested to see whether it matches the pattern defined by a regular expression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C185-0D93-4043-8373-4BFE9EF4DC66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EE53-06D9-4C90-A258-8D2F1835C54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a regular expression</a:t>
            </a:r>
          </a:p>
          <a:p>
            <a:pPr lvl="1"/>
            <a:r>
              <a:rPr lang="en-US"/>
              <a:t>You create a regular expression in JavaScript using the command </a:t>
            </a:r>
          </a:p>
          <a:p>
            <a:pPr lvl="1">
              <a:buFontTx/>
              <a:buNone/>
            </a:pPr>
            <a:r>
              <a:rPr lang="en-US" b="1">
                <a:latin typeface="Courier New" pitchFamily="49" charset="0"/>
              </a:rPr>
              <a:t>   re = /pattern/;</a:t>
            </a:r>
          </a:p>
          <a:p>
            <a:pPr lvl="1"/>
            <a:r>
              <a:rPr lang="en-US"/>
              <a:t>This syntax for creating regular expressions is sometimes referred to as a </a:t>
            </a:r>
            <a:r>
              <a:rPr lang="en-US" b="1"/>
              <a:t>regular expression literal</a:t>
            </a:r>
            <a:endParaRPr lang="en-US"/>
          </a:p>
          <a:p>
            <a:pPr lvl="1"/>
            <a:endParaRPr lang="en-US" b="1">
              <a:latin typeface="Courier New" pitchFamily="49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9A78-D337-4981-A3A6-46EB551CEBFE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C13F-343B-4189-B28A-D451FB2AF4F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Matching a substring</a:t>
            </a:r>
          </a:p>
          <a:p>
            <a:pPr lvl="1"/>
            <a:r>
              <a:rPr lang="en-US"/>
              <a:t>The most basic regular expression consists of a substring that you want to locate in the test string</a:t>
            </a:r>
          </a:p>
          <a:p>
            <a:pPr lvl="1"/>
            <a:r>
              <a:rPr lang="en-US"/>
              <a:t>The regular expression to match the first occurrence of a substring is </a:t>
            </a:r>
            <a:r>
              <a:rPr lang="en-US" b="1">
                <a:latin typeface="Courier New" pitchFamily="49" charset="0"/>
              </a:rPr>
              <a:t>/chars/</a:t>
            </a:r>
          </a:p>
          <a:p>
            <a:endParaRPr lang="en-US" b="1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BAEE-8FA8-4EBF-867C-3761A85479A8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9B0A-3CFE-4D93-A7AA-604B5251C8B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Setting regular expression flags</a:t>
            </a:r>
          </a:p>
          <a:p>
            <a:pPr lvl="1"/>
            <a:r>
              <a:rPr lang="en-US"/>
              <a:t>To make a regular expression not sensitive to case, use the regular expression literal </a:t>
            </a:r>
            <a:r>
              <a:rPr lang="en-US" b="1">
                <a:latin typeface="Courier New" pitchFamily="49" charset="0"/>
              </a:rPr>
              <a:t>/pattern/i</a:t>
            </a:r>
          </a:p>
          <a:p>
            <a:pPr lvl="1"/>
            <a:r>
              <a:rPr lang="en-US"/>
              <a:t>To allow a global search for all matches in a test string, use the regular expression literal </a:t>
            </a:r>
            <a:r>
              <a:rPr lang="en-US" b="1">
                <a:latin typeface="Courier New" pitchFamily="49" charset="0"/>
              </a:rPr>
              <a:t>/pattern/g</a:t>
            </a:r>
          </a:p>
          <a:p>
            <a:endParaRPr lang="en-US" b="1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2ED4-D0B9-47D6-80E2-E7A826029099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1AA60-5436-47C8-BAF3-8644FCD8EFD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Defining character positions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0EBA-0478-4770-81A6-F552D864BCEC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4443-AC04-42F0-A57B-D915CA7E0D02}" type="slidenum">
              <a:rPr lang="en-US"/>
              <a:pPr/>
              <a:t>6</a:t>
            </a:fld>
            <a:endParaRPr lang="en-US"/>
          </a:p>
        </p:txBody>
      </p:sp>
      <p:pic>
        <p:nvPicPr>
          <p:cNvPr id="53252" name="Picture 4" descr="fig14-36"/>
          <p:cNvPicPr>
            <a:picLocks noChangeAspect="1" noChangeArrowheads="1"/>
          </p:cNvPicPr>
          <p:nvPr/>
        </p:nvPicPr>
        <p:blipFill>
          <a:blip r:embed="rId2"/>
          <a:srcRect t="14458" r="24731"/>
          <a:stretch>
            <a:fillRect/>
          </a:stretch>
        </p:blipFill>
        <p:spPr bwMode="auto">
          <a:xfrm>
            <a:off x="457200" y="2133600"/>
            <a:ext cx="7391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Defining character positions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BA42-7E26-4304-AB3E-6DF33851F176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78C4-DF92-4BA9-89B4-87627AD293B8}" type="slidenum">
              <a:rPr lang="en-US"/>
              <a:pPr/>
              <a:t>7</a:t>
            </a:fld>
            <a:endParaRPr lang="en-US"/>
          </a:p>
        </p:txBody>
      </p:sp>
      <p:pic>
        <p:nvPicPr>
          <p:cNvPr id="55300" name="Picture 4" descr="fig14-39"/>
          <p:cNvPicPr>
            <a:picLocks noChangeAspect="1" noChangeArrowheads="1"/>
          </p:cNvPicPr>
          <p:nvPr/>
        </p:nvPicPr>
        <p:blipFill>
          <a:blip r:embed="rId2"/>
          <a:srcRect l="23758" t="7736"/>
          <a:stretch>
            <a:fillRect/>
          </a:stretch>
        </p:blipFill>
        <p:spPr bwMode="auto">
          <a:xfrm>
            <a:off x="0" y="2286000"/>
            <a:ext cx="7848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Defining character positions</a:t>
            </a:r>
          </a:p>
          <a:p>
            <a:pPr lvl="1"/>
            <a:r>
              <a:rPr lang="en-US"/>
              <a:t>Can specify a collection of characters known a </a:t>
            </a:r>
            <a:r>
              <a:rPr lang="en-US" b="1"/>
              <a:t>character class </a:t>
            </a:r>
            <a:r>
              <a:rPr lang="en-US"/>
              <a:t>to limit the regular expression to only a select group of characters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60EE-9717-42A9-ADB7-A942AB67B342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BB82-F152-4F1A-8EE4-D521F549DC4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Regular Expressions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Defining character positions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31B7-AEFC-441A-8547-5B60E4082750}" type="datetime1">
              <a:rPr lang="en-US" sz="1400" smtClean="0"/>
              <a:pPr/>
              <a:t>19-Aug-19</a:t>
            </a:fld>
            <a:endParaRPr lang="en-US" sz="14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54FD-AC74-4BE7-A4EF-69D85812D2DD}" type="slidenum">
              <a:rPr lang="en-US"/>
              <a:pPr/>
              <a:t>9</a:t>
            </a:fld>
            <a:endParaRPr lang="en-US"/>
          </a:p>
        </p:txBody>
      </p:sp>
      <p:pic>
        <p:nvPicPr>
          <p:cNvPr id="57348" name="Picture 4" descr="fig14-42"/>
          <p:cNvPicPr>
            <a:picLocks noChangeAspect="1" noChangeArrowheads="1"/>
          </p:cNvPicPr>
          <p:nvPr/>
        </p:nvPicPr>
        <p:blipFill>
          <a:blip r:embed="rId2"/>
          <a:srcRect t="7895" r="24731"/>
          <a:stretch>
            <a:fillRect/>
          </a:stretch>
        </p:blipFill>
        <p:spPr bwMode="auto">
          <a:xfrm>
            <a:off x="762000" y="2209800"/>
            <a:ext cx="7162800" cy="4113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548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Working with Forms and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Introducing Regular Expressions</vt:lpstr>
      <vt:lpstr>Working with the Regular Expression Object</vt:lpstr>
      <vt:lpstr>Tips for Validating Forms</vt:lpstr>
      <vt:lpstr>Tips for Validating Forms</vt:lpstr>
      <vt:lpstr>Tips for Validating Forms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Forms and Regular Expressions</dc:title>
  <dc:creator>GOPINATH</dc:creator>
  <cp:lastModifiedBy>GOPINATH</cp:lastModifiedBy>
  <cp:revision>3</cp:revision>
  <dcterms:created xsi:type="dcterms:W3CDTF">2019-08-14T09:37:27Z</dcterms:created>
  <dcterms:modified xsi:type="dcterms:W3CDTF">2019-08-19T04:32:20Z</dcterms:modified>
</cp:coreProperties>
</file>