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2" r:id="rId50"/>
    <p:sldId id="314" r:id="rId51"/>
    <p:sldId id="315" r:id="rId52"/>
    <p:sldId id="316" r:id="rId53"/>
    <p:sldId id="31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02EE8-187B-4F2C-8FB7-1F464CBDED47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97E5F-AB6D-410F-A113-606966848B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UI/UX Design Principles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239000" cy="838200"/>
          </a:xfrm>
          <a:noFill/>
          <a:ln/>
        </p:spPr>
        <p:txBody>
          <a:bodyPr/>
          <a:lstStyle/>
          <a:p>
            <a:r>
              <a:rPr lang="en-GB" dirty="0"/>
              <a:t>Design principles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7543800" cy="55626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GB" dirty="0"/>
              <a:t>User familiarity</a:t>
            </a:r>
          </a:p>
          <a:p>
            <a:pPr lvl="1"/>
            <a:r>
              <a:rPr lang="en-GB" dirty="0"/>
              <a:t>The interface should be based on user-oriented </a:t>
            </a:r>
            <a:br>
              <a:rPr lang="en-GB" dirty="0"/>
            </a:br>
            <a:r>
              <a:rPr lang="en-GB" dirty="0"/>
              <a:t>terms and concepts rather than computer concepts. For example, an office system should use concepts such as letters, documents, folders etc. rather than directories, file identifiers, etc.</a:t>
            </a:r>
          </a:p>
          <a:p>
            <a:r>
              <a:rPr lang="en-GB" dirty="0"/>
              <a:t>Consistency</a:t>
            </a:r>
          </a:p>
          <a:p>
            <a:pPr lvl="1"/>
            <a:r>
              <a:rPr lang="en-GB" dirty="0"/>
              <a:t>The system should display an appropriate level </a:t>
            </a:r>
            <a:br>
              <a:rPr lang="en-GB" dirty="0"/>
            </a:br>
            <a:r>
              <a:rPr lang="en-GB" dirty="0"/>
              <a:t>of consistency. Commands and menus should have the same format, command punctuation should be similar, etc.</a:t>
            </a:r>
          </a:p>
          <a:p>
            <a:r>
              <a:rPr lang="en-GB" dirty="0"/>
              <a:t>Minimal surprise</a:t>
            </a:r>
          </a:p>
          <a:p>
            <a:pPr lvl="1"/>
            <a:r>
              <a:rPr lang="en-GB" dirty="0"/>
              <a:t>If a command operates in a known way, the user should be </a:t>
            </a:r>
            <a:r>
              <a:rPr lang="en-GB" dirty="0" smtClean="0"/>
              <a:t> able </a:t>
            </a:r>
            <a:r>
              <a:rPr lang="en-GB" dirty="0"/>
              <a:t>to predict the operation of comparable commands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Design principles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GB"/>
              <a:t>Recoverability</a:t>
            </a:r>
          </a:p>
          <a:p>
            <a:pPr lvl="1"/>
            <a:r>
              <a:rPr lang="en-GB"/>
              <a:t>The system should provide some resilience to </a:t>
            </a:r>
            <a:br>
              <a:rPr lang="en-GB"/>
            </a:br>
            <a:r>
              <a:rPr lang="en-GB"/>
              <a:t>user errors and allow the user to recover from errors. This might include an undo facility, confirmation of  destructive actions, 'soft' deletes, etc.</a:t>
            </a:r>
          </a:p>
          <a:p>
            <a:r>
              <a:rPr lang="en-GB"/>
              <a:t>User guidance</a:t>
            </a:r>
          </a:p>
          <a:p>
            <a:pPr lvl="1"/>
            <a:r>
              <a:rPr lang="en-GB"/>
              <a:t>Some user guidance such as help systems, on-line manuals, etc. should be supplied</a:t>
            </a:r>
          </a:p>
          <a:p>
            <a:r>
              <a:rPr lang="en-GB"/>
              <a:t>User diversity</a:t>
            </a:r>
          </a:p>
          <a:p>
            <a:pPr lvl="1"/>
            <a:r>
              <a:rPr lang="en-GB"/>
              <a:t>Interaction facilities for different types of user should be supported. For example, some users have seeing difficulties and so larger text should be available</a:t>
            </a:r>
          </a:p>
          <a:p>
            <a:pPr lvl="1"/>
            <a:endParaRPr lang="en-GB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User-system interaction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Two problems must be addressed in interactive systems design</a:t>
            </a:r>
          </a:p>
          <a:p>
            <a:pPr lvl="1"/>
            <a:r>
              <a:rPr lang="en-GB"/>
              <a:t>How should information from the user be provided to the computer system?</a:t>
            </a:r>
          </a:p>
          <a:p>
            <a:pPr lvl="1"/>
            <a:r>
              <a:rPr lang="en-GB"/>
              <a:t>How should information from the computer system be presented to the user?</a:t>
            </a:r>
          </a:p>
          <a:p>
            <a:r>
              <a:rPr lang="en-GB"/>
              <a:t>User interaction and information presentation may be integrated through a coherent framework such as a user interface metaphor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Interaction styles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Direct manipulation</a:t>
            </a:r>
          </a:p>
          <a:p>
            <a:r>
              <a:rPr lang="en-GB"/>
              <a:t>Menu selection</a:t>
            </a:r>
          </a:p>
          <a:p>
            <a:r>
              <a:rPr lang="en-GB"/>
              <a:t>Form fill-in</a:t>
            </a:r>
          </a:p>
          <a:p>
            <a:r>
              <a:rPr lang="en-GB"/>
              <a:t>Command language</a:t>
            </a:r>
          </a:p>
          <a:p>
            <a:r>
              <a:rPr lang="en-GB"/>
              <a:t>Natural language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5562600"/>
            <a:ext cx="3827463" cy="962025"/>
          </a:xfrm>
        </p:spPr>
        <p:txBody>
          <a:bodyPr/>
          <a:lstStyle/>
          <a:p>
            <a:r>
              <a:rPr lang="en-GB" sz="2000"/>
              <a:t>Advantages and disadvantages</a:t>
            </a:r>
          </a:p>
        </p:txBody>
      </p:sp>
      <p:graphicFrame>
        <p:nvGraphicFramePr>
          <p:cNvPr id="1139712" name="Object 0"/>
          <p:cNvGraphicFramePr>
            <a:graphicFrameLocks noChangeAspect="1"/>
          </p:cNvGraphicFramePr>
          <p:nvPr/>
        </p:nvGraphicFramePr>
        <p:xfrm>
          <a:off x="381000" y="457200"/>
          <a:ext cx="7924800" cy="5284788"/>
        </p:xfrm>
        <a:graphic>
          <a:graphicData uri="http://schemas.openxmlformats.org/presentationml/2006/ole">
            <p:oleObj spid="_x0000_s3074" name="Document" r:id="rId3" imgW="5419440" imgH="3624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7772400" cy="11080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/>
              <a:t>Direct manipulation advantages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Users feel in control of the computer and are less likely to be intimidated by it</a:t>
            </a:r>
          </a:p>
          <a:p>
            <a:r>
              <a:rPr lang="en-GB" dirty="0"/>
              <a:t>User learning time is relatively short</a:t>
            </a:r>
          </a:p>
          <a:p>
            <a:r>
              <a:rPr lang="en-GB" dirty="0"/>
              <a:t>Users get immediate feedback on their actions </a:t>
            </a:r>
            <a:r>
              <a:rPr lang="en-GB" dirty="0" smtClean="0"/>
              <a:t>so </a:t>
            </a:r>
            <a:r>
              <a:rPr lang="en-GB" dirty="0"/>
              <a:t>mistakes can be quickly detected and </a:t>
            </a:r>
            <a:r>
              <a:rPr lang="en-GB" dirty="0" smtClean="0"/>
              <a:t>corrected</a:t>
            </a:r>
            <a:endParaRPr lang="en-GB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Direct manipulation problems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derivation of an appropriate information </a:t>
            </a:r>
            <a:br>
              <a:rPr lang="en-GB" dirty="0"/>
            </a:br>
            <a:r>
              <a:rPr lang="en-GB" dirty="0"/>
              <a:t>space model can be very difficult</a:t>
            </a:r>
          </a:p>
          <a:p>
            <a:r>
              <a:rPr lang="en-GB" dirty="0"/>
              <a:t>Given that users have a large information </a:t>
            </a:r>
            <a:br>
              <a:rPr lang="en-GB" dirty="0"/>
            </a:br>
            <a:r>
              <a:rPr lang="en-GB" dirty="0"/>
              <a:t>space, what facilities for navigating around that </a:t>
            </a:r>
            <a:r>
              <a:rPr lang="en-GB" dirty="0" smtClean="0"/>
              <a:t>space </a:t>
            </a:r>
            <a:r>
              <a:rPr lang="en-GB" dirty="0"/>
              <a:t>should be provided?</a:t>
            </a:r>
          </a:p>
          <a:p>
            <a:r>
              <a:rPr lang="en-GB" dirty="0"/>
              <a:t>Direct manipulation interfaces can be complex to program and make heavy demands on the computer system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Control panel interface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712913"/>
            <a:ext cx="8404225" cy="3862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Menu systems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Users make a selection from a list of </a:t>
            </a:r>
            <a:br>
              <a:rPr lang="en-GB"/>
            </a:br>
            <a:r>
              <a:rPr lang="en-GB"/>
              <a:t>possibilities presented to them by the system</a:t>
            </a:r>
          </a:p>
          <a:p>
            <a:r>
              <a:rPr lang="en-GB"/>
              <a:t>The selection may be made by pointing and </a:t>
            </a:r>
            <a:br>
              <a:rPr lang="en-GB"/>
            </a:br>
            <a:r>
              <a:rPr lang="en-GB"/>
              <a:t>clicking with a mouse, using cursor keys or by </a:t>
            </a:r>
            <a:br>
              <a:rPr lang="en-GB"/>
            </a:br>
            <a:r>
              <a:rPr lang="en-GB"/>
              <a:t>typing the name of the selection</a:t>
            </a:r>
          </a:p>
          <a:p>
            <a:r>
              <a:rPr lang="en-GB"/>
              <a:t>May make use of simple-to-use terminals such as touchscreens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Advantages of menu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Users need not remember command names as they are always presented with a list of valid commands</a:t>
            </a:r>
          </a:p>
          <a:p>
            <a:r>
              <a:rPr lang="en-GB"/>
              <a:t>Typing effort is minimal</a:t>
            </a:r>
          </a:p>
          <a:p>
            <a:r>
              <a:rPr lang="en-GB"/>
              <a:t>User errors are trapped by the interface</a:t>
            </a:r>
          </a:p>
          <a:p>
            <a:r>
              <a:rPr lang="en-GB"/>
              <a:t>Context-dependent help can be provided. The user’s context is indicated by the current menu selection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interface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6613" y="2287588"/>
            <a:ext cx="7805737" cy="4130675"/>
          </a:xfrm>
          <a:noFill/>
          <a:ln/>
        </p:spPr>
        <p:txBody>
          <a:bodyPr/>
          <a:lstStyle/>
          <a:p>
            <a:r>
              <a:rPr lang="en-GB" sz="4000"/>
              <a:t>Designing effective interfaces </a:t>
            </a:r>
            <a:br>
              <a:rPr lang="en-GB" sz="4000"/>
            </a:br>
            <a:r>
              <a:rPr lang="en-GB" sz="4000"/>
              <a:t>for software systems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Problems with menu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Actions which involve logical conjunction (and) </a:t>
            </a:r>
            <a:br>
              <a:rPr lang="en-GB" dirty="0"/>
            </a:br>
            <a:r>
              <a:rPr lang="en-GB" dirty="0"/>
              <a:t>or disjunction (or) are awkward to represent</a:t>
            </a:r>
          </a:p>
          <a:p>
            <a:r>
              <a:rPr lang="en-GB" dirty="0"/>
              <a:t>Menu systems are best suited to presenting a </a:t>
            </a:r>
            <a:br>
              <a:rPr lang="en-GB" dirty="0"/>
            </a:br>
            <a:r>
              <a:rPr lang="en-GB" dirty="0"/>
              <a:t>small number of choices. If there are many </a:t>
            </a:r>
            <a:br>
              <a:rPr lang="en-GB" dirty="0"/>
            </a:br>
            <a:r>
              <a:rPr lang="en-GB" dirty="0"/>
              <a:t>choices, some menu structuring facility must be </a:t>
            </a:r>
            <a:r>
              <a:rPr lang="en-GB" dirty="0" smtClean="0"/>
              <a:t>used</a:t>
            </a:r>
            <a:endParaRPr lang="en-GB" dirty="0"/>
          </a:p>
          <a:p>
            <a:r>
              <a:rPr lang="en-GB" dirty="0"/>
              <a:t>Experienced users find menus slower than </a:t>
            </a:r>
            <a:br>
              <a:rPr lang="en-GB" dirty="0"/>
            </a:br>
            <a:r>
              <a:rPr lang="en-GB" dirty="0"/>
              <a:t>command language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Form-based interface</a:t>
            </a:r>
          </a:p>
        </p:txBody>
      </p:sp>
      <p:pic>
        <p:nvPicPr>
          <p:cNvPr id="2560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75" y="1484313"/>
            <a:ext cx="8072438" cy="4986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Command interfaces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 types commands to give instructions to the system e.g. UNIX</a:t>
            </a:r>
          </a:p>
          <a:p>
            <a:r>
              <a:rPr lang="en-GB"/>
              <a:t>May be implemented using cheap terminals.</a:t>
            </a:r>
          </a:p>
          <a:p>
            <a:r>
              <a:rPr lang="en-GB"/>
              <a:t>Easy to process using compiler techniques</a:t>
            </a:r>
          </a:p>
          <a:p>
            <a:r>
              <a:rPr lang="en-GB"/>
              <a:t>Commands of arbitrary complexity can be </a:t>
            </a:r>
            <a:br>
              <a:rPr lang="en-GB"/>
            </a:br>
            <a:r>
              <a:rPr lang="en-GB"/>
              <a:t>created by command combination</a:t>
            </a:r>
          </a:p>
          <a:p>
            <a:r>
              <a:rPr lang="en-GB"/>
              <a:t>Concise interfaces requiring minimal typing can </a:t>
            </a:r>
            <a:br>
              <a:rPr lang="en-GB"/>
            </a:br>
            <a:r>
              <a:rPr lang="en-GB"/>
              <a:t>be created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272463" cy="11080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Problems with command interfaces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Users have to learn and remember a command </a:t>
            </a:r>
            <a:br>
              <a:rPr lang="en-GB"/>
            </a:br>
            <a:r>
              <a:rPr lang="en-GB"/>
              <a:t>language. Command interfaces are therefore </a:t>
            </a:r>
            <a:br>
              <a:rPr lang="en-GB"/>
            </a:br>
            <a:r>
              <a:rPr lang="en-GB"/>
              <a:t>unsuitable for occasional users</a:t>
            </a:r>
          </a:p>
          <a:p>
            <a:r>
              <a:rPr lang="en-GB"/>
              <a:t>Users make errors in command. An error </a:t>
            </a:r>
            <a:br>
              <a:rPr lang="en-GB"/>
            </a:br>
            <a:r>
              <a:rPr lang="en-GB"/>
              <a:t>detection and recovery system is required</a:t>
            </a:r>
          </a:p>
          <a:p>
            <a:r>
              <a:rPr lang="en-GB"/>
              <a:t>System interaction is through a keyboard so </a:t>
            </a:r>
            <a:br>
              <a:rPr lang="en-GB"/>
            </a:br>
            <a:r>
              <a:rPr lang="en-GB"/>
              <a:t>typing ability is required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Command languages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Often preferred by experienced users because they allow for faster interaction with the system</a:t>
            </a:r>
          </a:p>
          <a:p>
            <a:r>
              <a:rPr lang="en-GB"/>
              <a:t>Not suitable for casual or inexperienced users</a:t>
            </a:r>
          </a:p>
          <a:p>
            <a:r>
              <a:rPr lang="en-GB"/>
              <a:t>May be provided as an alternative to menu commands (keyboard shortcuts). In some cases, a command language interface and a menu-based interface are supported at the same time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Natural language interfaces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user types a command in a natural language. Generally, the vocabulary is limited and these systems are confined to specific application domains (e.g. timetable enquiries)</a:t>
            </a:r>
          </a:p>
          <a:p>
            <a:r>
              <a:rPr lang="en-GB"/>
              <a:t>NL processing technology is now good enough to make these interfaces effective for casual users but experienced users find that they require too much typing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Multiple user interfaces</a:t>
            </a:r>
          </a:p>
        </p:txBody>
      </p:sp>
      <p:pic>
        <p:nvPicPr>
          <p:cNvPr id="50180" name="Picture 4" descr="15.5 Multiple-UIs.eps         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682750"/>
            <a:ext cx="7115175" cy="46005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Information presentation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Information presentation is concerned with presenting system information to system users</a:t>
            </a:r>
          </a:p>
          <a:p>
            <a:r>
              <a:rPr lang="en-GB"/>
              <a:t>The information may be presented directly (e.g. text in a word processor) or may be transformed in some way for presentation (e.g. in some graphical form)</a:t>
            </a:r>
          </a:p>
          <a:p>
            <a:r>
              <a:rPr lang="en-GB"/>
              <a:t>The Model-View-Controller approach is a way of supporting multiple presentations of 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Information presentation</a:t>
            </a:r>
          </a:p>
        </p:txBody>
      </p:sp>
      <p:pic>
        <p:nvPicPr>
          <p:cNvPr id="56323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38" y="2128838"/>
            <a:ext cx="8639175" cy="313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Model-view-controller</a:t>
            </a:r>
          </a:p>
        </p:txBody>
      </p:sp>
      <p:pic>
        <p:nvPicPr>
          <p:cNvPr id="1135620" name="Picture 4" descr="15.7 MVC-model.eps            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2524125"/>
            <a:ext cx="8188325" cy="299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The user interface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System users often judge a system by its </a:t>
            </a:r>
            <a:br>
              <a:rPr lang="en-GB" dirty="0"/>
            </a:br>
            <a:r>
              <a:rPr lang="en-GB" dirty="0"/>
              <a:t>interface rather than its functionality</a:t>
            </a:r>
          </a:p>
          <a:p>
            <a:r>
              <a:rPr lang="en-GB" dirty="0"/>
              <a:t>A poorly designed interface can cause a user to </a:t>
            </a:r>
            <a:r>
              <a:rPr lang="en-GB" dirty="0" smtClean="0"/>
              <a:t>make </a:t>
            </a:r>
            <a:r>
              <a:rPr lang="en-GB" dirty="0"/>
              <a:t>catastrophic errors</a:t>
            </a:r>
          </a:p>
          <a:p>
            <a:r>
              <a:rPr lang="en-GB" dirty="0"/>
              <a:t>Poor user interface design is the reason why so </a:t>
            </a:r>
            <a:r>
              <a:rPr lang="en-GB" dirty="0" smtClean="0"/>
              <a:t>many </a:t>
            </a:r>
            <a:r>
              <a:rPr lang="en-GB" dirty="0"/>
              <a:t>software systems are never used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Information presentation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Static information</a:t>
            </a:r>
          </a:p>
          <a:p>
            <a:pPr lvl="1"/>
            <a:r>
              <a:rPr lang="en-GB"/>
              <a:t>Initialised at the beginning of a session. It does not change </a:t>
            </a:r>
            <a:br>
              <a:rPr lang="en-GB"/>
            </a:br>
            <a:r>
              <a:rPr lang="en-GB"/>
              <a:t>during the session</a:t>
            </a:r>
          </a:p>
          <a:p>
            <a:pPr lvl="1"/>
            <a:r>
              <a:rPr lang="en-GB"/>
              <a:t>May be either numeric or textual</a:t>
            </a:r>
          </a:p>
          <a:p>
            <a:r>
              <a:rPr lang="en-GB"/>
              <a:t>Dynamic  information</a:t>
            </a:r>
          </a:p>
          <a:p>
            <a:pPr lvl="1"/>
            <a:r>
              <a:rPr lang="en-GB"/>
              <a:t>Changes during a session and the changes must be </a:t>
            </a:r>
            <a:br>
              <a:rPr lang="en-GB"/>
            </a:br>
            <a:r>
              <a:rPr lang="en-GB"/>
              <a:t>communicated to the system user</a:t>
            </a:r>
          </a:p>
          <a:p>
            <a:pPr lvl="1"/>
            <a:r>
              <a:rPr lang="en-GB"/>
              <a:t>May be either numeric or textual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Information display factors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Is the user interested in precise information or </a:t>
            </a:r>
            <a:br>
              <a:rPr lang="en-GB"/>
            </a:br>
            <a:r>
              <a:rPr lang="en-GB"/>
              <a:t>data relationships?</a:t>
            </a:r>
          </a:p>
          <a:p>
            <a:r>
              <a:rPr lang="en-GB"/>
              <a:t>How quickly do information values change? </a:t>
            </a:r>
            <a:br>
              <a:rPr lang="en-GB"/>
            </a:br>
            <a:r>
              <a:rPr lang="en-GB"/>
              <a:t>Must the change be indicated immediately?</a:t>
            </a:r>
          </a:p>
          <a:p>
            <a:r>
              <a:rPr lang="en-GB"/>
              <a:t>Must the user take some action in response to </a:t>
            </a:r>
            <a:br>
              <a:rPr lang="en-GB"/>
            </a:br>
            <a:r>
              <a:rPr lang="en-GB"/>
              <a:t>a change?</a:t>
            </a:r>
          </a:p>
          <a:p>
            <a:r>
              <a:rPr lang="en-GB"/>
              <a:t>Is there a direct manipulation interface?</a:t>
            </a:r>
          </a:p>
          <a:p>
            <a:r>
              <a:rPr lang="en-GB"/>
              <a:t>Is the information textual or numeric? Are relative values important?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266113" cy="1108075"/>
          </a:xfrm>
          <a:noFill/>
          <a:ln/>
        </p:spPr>
        <p:txBody>
          <a:bodyPr/>
          <a:lstStyle/>
          <a:p>
            <a:r>
              <a:rPr lang="en-GB" sz="3600"/>
              <a:t>Alternative information presentations</a:t>
            </a:r>
            <a:endParaRPr lang="en-GB"/>
          </a:p>
        </p:txBody>
      </p:sp>
      <p:pic>
        <p:nvPicPr>
          <p:cNvPr id="58371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925" y="1490663"/>
            <a:ext cx="5408613" cy="530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335963" cy="11080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Analogue vs. digital presentation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Digital presentation</a:t>
            </a:r>
          </a:p>
          <a:p>
            <a:pPr lvl="1"/>
            <a:r>
              <a:rPr lang="en-GB"/>
              <a:t>Compact - takes up little screen space</a:t>
            </a:r>
          </a:p>
          <a:p>
            <a:pPr lvl="1"/>
            <a:r>
              <a:rPr lang="en-GB"/>
              <a:t>Precise values can be communicated</a:t>
            </a:r>
          </a:p>
          <a:p>
            <a:r>
              <a:rPr lang="en-GB"/>
              <a:t>Analogue presentation</a:t>
            </a:r>
          </a:p>
          <a:p>
            <a:pPr lvl="1"/>
            <a:r>
              <a:rPr lang="en-GB"/>
              <a:t>Easier to get an 'at a glance' impression of a value</a:t>
            </a:r>
          </a:p>
          <a:p>
            <a:pPr lvl="1"/>
            <a:r>
              <a:rPr lang="en-GB"/>
              <a:t>Possible to show relative values</a:t>
            </a:r>
          </a:p>
          <a:p>
            <a:pPr lvl="1"/>
            <a:r>
              <a:rPr lang="en-GB"/>
              <a:t>Easier to see exceptional data values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Dynamic information display</a:t>
            </a:r>
          </a:p>
        </p:txBody>
      </p:sp>
      <p:pic>
        <p:nvPicPr>
          <p:cNvPr id="62467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2141538"/>
            <a:ext cx="8672512" cy="3392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Displaying relative values</a:t>
            </a:r>
          </a:p>
        </p:txBody>
      </p:sp>
      <p:pic>
        <p:nvPicPr>
          <p:cNvPr id="6451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2752725"/>
            <a:ext cx="8518525" cy="174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Textual highlighting</a:t>
            </a:r>
          </a:p>
        </p:txBody>
      </p:sp>
      <p:pic>
        <p:nvPicPr>
          <p:cNvPr id="66564" name="Picture 4" descr="15.11 Textual-highlighting.eps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988" y="1911350"/>
            <a:ext cx="7881937" cy="36306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Data visualisation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GB"/>
              <a:t>Concerned with techniques for displaying large amounts of information</a:t>
            </a:r>
          </a:p>
          <a:p>
            <a:r>
              <a:rPr lang="en-GB"/>
              <a:t>Visualisation can reveal relationships between entities and trends in the data</a:t>
            </a:r>
          </a:p>
          <a:p>
            <a:r>
              <a:rPr lang="en-GB"/>
              <a:t>Possible data visualisations are:</a:t>
            </a:r>
          </a:p>
          <a:p>
            <a:pPr lvl="1"/>
            <a:r>
              <a:rPr lang="en-GB"/>
              <a:t>Weather information collected from a number of sources</a:t>
            </a:r>
          </a:p>
          <a:p>
            <a:pPr lvl="1"/>
            <a:r>
              <a:rPr lang="en-GB"/>
              <a:t>The state of a telephone network as a linked set of nodes</a:t>
            </a:r>
          </a:p>
          <a:p>
            <a:pPr lvl="1"/>
            <a:r>
              <a:rPr lang="en-GB"/>
              <a:t>Chemical plant visualised by showing pressures and temperatures in a linked set of tanks and pipes</a:t>
            </a:r>
          </a:p>
          <a:p>
            <a:pPr lvl="1"/>
            <a:r>
              <a:rPr lang="en-GB"/>
              <a:t>A model of a molecule displayed in 3 dimensions</a:t>
            </a:r>
          </a:p>
          <a:p>
            <a:pPr lvl="1"/>
            <a:r>
              <a:rPr lang="en-GB"/>
              <a:t>Web pages displayed as a hyperbolic tree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Colour displays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Colour adds an extra dimension to an interface </a:t>
            </a:r>
            <a:br>
              <a:rPr lang="en-GB"/>
            </a:br>
            <a:r>
              <a:rPr lang="en-GB"/>
              <a:t>and can help the user understand complex </a:t>
            </a:r>
            <a:br>
              <a:rPr lang="en-GB"/>
            </a:br>
            <a:r>
              <a:rPr lang="en-GB"/>
              <a:t>information structures</a:t>
            </a:r>
          </a:p>
          <a:p>
            <a:r>
              <a:rPr lang="en-GB"/>
              <a:t>Can be used to highlight exceptional events</a:t>
            </a:r>
          </a:p>
          <a:p>
            <a:r>
              <a:rPr lang="en-GB"/>
              <a:t>Common mistakes in the use of colour in </a:t>
            </a:r>
            <a:br>
              <a:rPr lang="en-GB"/>
            </a:br>
            <a:r>
              <a:rPr lang="en-GB"/>
              <a:t>interface design include:</a:t>
            </a:r>
          </a:p>
          <a:p>
            <a:pPr lvl="1"/>
            <a:r>
              <a:rPr lang="en-GB"/>
              <a:t>The use of colour to communicate meaning</a:t>
            </a:r>
          </a:p>
          <a:p>
            <a:pPr lvl="1"/>
            <a:r>
              <a:rPr lang="en-GB"/>
              <a:t>Over-use of colour in the display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Colour use guidelines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Don't use too many colours</a:t>
            </a:r>
          </a:p>
          <a:p>
            <a:r>
              <a:rPr lang="en-GB"/>
              <a:t>Use colour coding to support use tasks</a:t>
            </a:r>
          </a:p>
          <a:p>
            <a:r>
              <a:rPr lang="en-GB"/>
              <a:t>Allow users to control colour coding</a:t>
            </a:r>
          </a:p>
          <a:p>
            <a:r>
              <a:rPr lang="en-GB"/>
              <a:t>Design for monochrome then add colour</a:t>
            </a:r>
          </a:p>
          <a:p>
            <a:r>
              <a:rPr lang="en-GB"/>
              <a:t>Use colour coding consistently</a:t>
            </a:r>
          </a:p>
          <a:p>
            <a:r>
              <a:rPr lang="en-GB"/>
              <a:t>Avoid colour pairings which clash</a:t>
            </a:r>
          </a:p>
          <a:p>
            <a:r>
              <a:rPr lang="en-GB"/>
              <a:t>Use colour change to show status change</a:t>
            </a:r>
          </a:p>
          <a:p>
            <a:r>
              <a:rPr lang="en-GB"/>
              <a:t>Be aware that colour displays are usually lower </a:t>
            </a:r>
            <a:br>
              <a:rPr lang="en-GB"/>
            </a:br>
            <a:r>
              <a:rPr lang="en-GB"/>
              <a:t>resolution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Graphical user interfaces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Most users of business systems interact with these systems through graphical interfaces although, in some cases, legacy text-based interfaces are still used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support 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User guidance covers all system facilities to support users including on-line help, error messages, manuals etc.</a:t>
            </a:r>
          </a:p>
          <a:p>
            <a:r>
              <a:rPr lang="en-GB"/>
              <a:t>The user guidance system should be integrated with the user interface to help users when they need information about the system or when they make some kind of error</a:t>
            </a:r>
          </a:p>
          <a:p>
            <a:r>
              <a:rPr lang="en-GB"/>
              <a:t>The help and message system should, if possible, be integrated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and message system</a:t>
            </a:r>
          </a:p>
        </p:txBody>
      </p:sp>
      <p:pic>
        <p:nvPicPr>
          <p:cNvPr id="7577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1414463"/>
            <a:ext cx="5713413" cy="5018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Error messages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Error message design is critically important. </a:t>
            </a:r>
            <a:br>
              <a:rPr lang="en-GB"/>
            </a:br>
            <a:r>
              <a:rPr lang="en-GB"/>
              <a:t>Poor error messages can mean that a user </a:t>
            </a:r>
            <a:br>
              <a:rPr lang="en-GB"/>
            </a:br>
            <a:r>
              <a:rPr lang="en-GB"/>
              <a:t>rejects rather than accepts a system</a:t>
            </a:r>
          </a:p>
          <a:p>
            <a:r>
              <a:rPr lang="en-GB"/>
              <a:t>Messages should be polite, concise, consistent </a:t>
            </a:r>
            <a:br>
              <a:rPr lang="en-GB"/>
            </a:br>
            <a:r>
              <a:rPr lang="en-GB"/>
              <a:t>and constructive</a:t>
            </a:r>
          </a:p>
          <a:p>
            <a:r>
              <a:rPr lang="en-GB"/>
              <a:t>The background and experience of users </a:t>
            </a:r>
            <a:br>
              <a:rPr lang="en-GB"/>
            </a:br>
            <a:r>
              <a:rPr lang="en-GB"/>
              <a:t>should be the determining factor in message </a:t>
            </a:r>
            <a:br>
              <a:rPr lang="en-GB"/>
            </a:br>
            <a:r>
              <a:rPr lang="en-GB"/>
              <a:t>design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62963" cy="11080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Design factors in message wording</a:t>
            </a:r>
          </a:p>
        </p:txBody>
      </p:sp>
      <p:graphicFrame>
        <p:nvGraphicFramePr>
          <p:cNvPr id="79875" name="Object 3"/>
          <p:cNvGraphicFramePr>
            <a:graphicFrameLocks/>
          </p:cNvGraphicFramePr>
          <p:nvPr/>
        </p:nvGraphicFramePr>
        <p:xfrm>
          <a:off x="665163" y="1504950"/>
          <a:ext cx="7470775" cy="5248275"/>
        </p:xfrm>
        <a:graphic>
          <a:graphicData uri="http://schemas.openxmlformats.org/presentationml/2006/ole">
            <p:oleObj spid="_x0000_s4098" name="Document" r:id="rId3" imgW="4356100" imgH="30607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Nurse input of a patient’s name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38138" y="2019300"/>
            <a:ext cx="8467725" cy="3733800"/>
          </a:xfrm>
          <a:prstGeom prst="rect">
            <a:avLst/>
          </a:prstGeom>
          <a:solidFill>
            <a:srgbClr val="D3E2C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54013" y="2035175"/>
            <a:ext cx="8469312" cy="3740150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673100" y="2519363"/>
            <a:ext cx="7731125" cy="53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688975" y="2535238"/>
            <a:ext cx="7732713" cy="546100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838200" y="2667000"/>
            <a:ext cx="750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Please type the patient name in the box then click ok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73100" y="3327400"/>
            <a:ext cx="7731125" cy="7318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688975" y="3343275"/>
            <a:ext cx="7732713" cy="738188"/>
          </a:xfrm>
          <a:prstGeom prst="rect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873125" y="3521075"/>
            <a:ext cx="955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Bates</a:t>
            </a:r>
            <a:endParaRPr lang="en-US">
              <a:latin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1576388" y="3521075"/>
            <a:ext cx="320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, J</a:t>
            </a:r>
            <a:endParaRPr lang="en-US">
              <a:latin typeface="Arial" pitchFamily="34" charset="0"/>
            </a:endParaRP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1844675" y="3521075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>
              <a:latin typeface="Arial" pitchFamily="34" charset="0"/>
            </a:endParaRPr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1343025" y="4097338"/>
            <a:ext cx="1404938" cy="157797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4" name="Oval 18"/>
          <p:cNvSpPr>
            <a:spLocks noChangeArrowheads="1"/>
          </p:cNvSpPr>
          <p:nvPr/>
        </p:nvSpPr>
        <p:spPr bwMode="auto">
          <a:xfrm>
            <a:off x="1443038" y="4175125"/>
            <a:ext cx="1238250" cy="14239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1509713" y="4251325"/>
            <a:ext cx="1104900" cy="1270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6" name="Oval 20"/>
          <p:cNvSpPr>
            <a:spLocks noChangeArrowheads="1"/>
          </p:cNvSpPr>
          <p:nvPr/>
        </p:nvSpPr>
        <p:spPr bwMode="auto">
          <a:xfrm>
            <a:off x="1576388" y="4329113"/>
            <a:ext cx="936625" cy="1116012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1643063" y="4405313"/>
            <a:ext cx="803275" cy="962025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8" name="Oval 22"/>
          <p:cNvSpPr>
            <a:spLocks noChangeArrowheads="1"/>
          </p:cNvSpPr>
          <p:nvPr/>
        </p:nvSpPr>
        <p:spPr bwMode="auto">
          <a:xfrm>
            <a:off x="1709738" y="4483100"/>
            <a:ext cx="669925" cy="808038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9" name="Oval 23"/>
          <p:cNvSpPr>
            <a:spLocks noChangeArrowheads="1"/>
          </p:cNvSpPr>
          <p:nvPr/>
        </p:nvSpPr>
        <p:spPr bwMode="auto">
          <a:xfrm>
            <a:off x="1778000" y="4559300"/>
            <a:ext cx="534988" cy="61595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0" name="Oval 24"/>
          <p:cNvSpPr>
            <a:spLocks noChangeArrowheads="1"/>
          </p:cNvSpPr>
          <p:nvPr/>
        </p:nvSpPr>
        <p:spPr bwMode="auto">
          <a:xfrm>
            <a:off x="1844675" y="4637088"/>
            <a:ext cx="401638" cy="461962"/>
          </a:xfrm>
          <a:prstGeom prst="ellips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1911350" y="4713288"/>
            <a:ext cx="268288" cy="307975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1978025" y="4791075"/>
            <a:ext cx="133350" cy="15398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3" name="AutoShape 27"/>
          <p:cNvSpPr>
            <a:spLocks noChangeArrowheads="1"/>
          </p:cNvSpPr>
          <p:nvPr/>
        </p:nvSpPr>
        <p:spPr bwMode="auto">
          <a:xfrm>
            <a:off x="1392238" y="4498975"/>
            <a:ext cx="1339850" cy="776288"/>
          </a:xfrm>
          <a:prstGeom prst="roundRect">
            <a:avLst>
              <a:gd name="adj" fmla="val 47620"/>
            </a:avLst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1844675" y="4675188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OK</a:t>
            </a:r>
            <a:endParaRPr lang="en-US">
              <a:latin typeface="Arial" pitchFamily="34" charset="0"/>
            </a:endParaRPr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3584575" y="4097338"/>
            <a:ext cx="1338263" cy="157797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6" name="Oval 30"/>
          <p:cNvSpPr>
            <a:spLocks noChangeArrowheads="1"/>
          </p:cNvSpPr>
          <p:nvPr/>
        </p:nvSpPr>
        <p:spPr bwMode="auto">
          <a:xfrm>
            <a:off x="3651250" y="4175125"/>
            <a:ext cx="1204913" cy="14239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3717925" y="4251325"/>
            <a:ext cx="1071563" cy="1270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3786188" y="4329113"/>
            <a:ext cx="936625" cy="1116012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>
            <a:off x="3852863" y="4405313"/>
            <a:ext cx="803275" cy="962025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3919538" y="4483100"/>
            <a:ext cx="669925" cy="808038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3986213" y="4559300"/>
            <a:ext cx="568325" cy="61595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4052888" y="4637088"/>
            <a:ext cx="434975" cy="461962"/>
          </a:xfrm>
          <a:prstGeom prst="ellips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4152900" y="4713288"/>
            <a:ext cx="268288" cy="307975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34" name="Oval 38"/>
          <p:cNvSpPr>
            <a:spLocks noChangeArrowheads="1"/>
          </p:cNvSpPr>
          <p:nvPr/>
        </p:nvSpPr>
        <p:spPr bwMode="auto">
          <a:xfrm>
            <a:off x="4221163" y="4791075"/>
            <a:ext cx="133350" cy="15398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35" name="AutoShape 39"/>
          <p:cNvSpPr>
            <a:spLocks noChangeArrowheads="1"/>
          </p:cNvSpPr>
          <p:nvPr/>
        </p:nvSpPr>
        <p:spPr bwMode="auto">
          <a:xfrm>
            <a:off x="3633788" y="4498975"/>
            <a:ext cx="1306512" cy="776288"/>
          </a:xfrm>
          <a:prstGeom prst="roundRect">
            <a:avLst>
              <a:gd name="adj" fmla="val 47620"/>
            </a:avLst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3852863" y="4675188"/>
            <a:ext cx="1000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Cancel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200"/>
              <a:t>System and user-oriented error messages</a:t>
            </a:r>
            <a:endParaRPr lang="en-GB"/>
          </a:p>
        </p:txBody>
      </p:sp>
      <p:pic>
        <p:nvPicPr>
          <p:cNvPr id="82949" name="Picture 5" descr="15.14 error messages.eps      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47925"/>
            <a:ext cx="8799513" cy="26463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system design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i="1"/>
              <a:t>Help?</a:t>
            </a:r>
            <a:r>
              <a:rPr lang="en-GB"/>
              <a:t> means ‘help I want information”</a:t>
            </a:r>
          </a:p>
          <a:p>
            <a:r>
              <a:rPr lang="en-GB" i="1"/>
              <a:t>Help!</a:t>
            </a:r>
            <a:r>
              <a:rPr lang="en-GB"/>
              <a:t> means “HELP. I'm in trouble”</a:t>
            </a:r>
          </a:p>
          <a:p>
            <a:r>
              <a:rPr lang="en-GB"/>
              <a:t>Both of these requirements have to be taken </a:t>
            </a:r>
            <a:br>
              <a:rPr lang="en-GB"/>
            </a:br>
            <a:r>
              <a:rPr lang="en-GB"/>
              <a:t>into account in help system design</a:t>
            </a:r>
          </a:p>
          <a:p>
            <a:r>
              <a:rPr lang="en-GB"/>
              <a:t>Different facilities in the help system may be </a:t>
            </a:r>
            <a:br>
              <a:rPr lang="en-GB"/>
            </a:br>
            <a:r>
              <a:rPr lang="en-GB"/>
              <a:t>required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information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Should not simply be an on-line manual</a:t>
            </a:r>
          </a:p>
          <a:p>
            <a:r>
              <a:rPr lang="en-GB"/>
              <a:t>Screens or windows don't map well onto paper </a:t>
            </a:r>
            <a:br>
              <a:rPr lang="en-GB"/>
            </a:br>
            <a:r>
              <a:rPr lang="en-GB"/>
              <a:t>pages.</a:t>
            </a:r>
          </a:p>
          <a:p>
            <a:r>
              <a:rPr lang="en-GB"/>
              <a:t>The dynamic characteristics of the display can </a:t>
            </a:r>
            <a:br>
              <a:rPr lang="en-GB"/>
            </a:br>
            <a:r>
              <a:rPr lang="en-GB"/>
              <a:t>improve information presentation.</a:t>
            </a:r>
          </a:p>
          <a:p>
            <a:r>
              <a:rPr lang="en-GB"/>
              <a:t>People are not so good at reading screen as </a:t>
            </a:r>
            <a:br>
              <a:rPr lang="en-GB"/>
            </a:br>
            <a:r>
              <a:rPr lang="en-GB"/>
              <a:t>they are text.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Help system use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Multiple entry points should be provided so that </a:t>
            </a:r>
            <a:br>
              <a:rPr lang="en-GB"/>
            </a:br>
            <a:r>
              <a:rPr lang="en-GB"/>
              <a:t>the user can get into the help system from </a:t>
            </a:r>
            <a:br>
              <a:rPr lang="en-GB"/>
            </a:br>
            <a:r>
              <a:rPr lang="en-GB"/>
              <a:t>different places.</a:t>
            </a:r>
          </a:p>
          <a:p>
            <a:r>
              <a:rPr lang="en-GB"/>
              <a:t>Some indication of where the user is positioned </a:t>
            </a:r>
            <a:br>
              <a:rPr lang="en-GB"/>
            </a:br>
            <a:r>
              <a:rPr lang="en-GB"/>
              <a:t>in the help system is valuable.</a:t>
            </a:r>
          </a:p>
          <a:p>
            <a:r>
              <a:rPr lang="en-GB"/>
              <a:t>Facilities should be provided to allow the user </a:t>
            </a:r>
            <a:br>
              <a:rPr lang="en-GB"/>
            </a:br>
            <a:r>
              <a:rPr lang="en-GB"/>
              <a:t>to navigate and traverse the help system.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documentation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As well as on-line information, paper documentation should be supplied with a system</a:t>
            </a:r>
          </a:p>
          <a:p>
            <a:r>
              <a:rPr lang="en-GB"/>
              <a:t>Documentation should be designed for a range of users from inexperienced to experienced</a:t>
            </a:r>
          </a:p>
          <a:p>
            <a:r>
              <a:rPr lang="en-GB"/>
              <a:t>As well as manuals, other easy-to-use documentation such as a quick reference card may be provided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GUI characteristics</a:t>
            </a:r>
          </a:p>
        </p:txBody>
      </p:sp>
      <p:graphicFrame>
        <p:nvGraphicFramePr>
          <p:cNvPr id="1138688" name="Object 1024"/>
          <p:cNvGraphicFramePr>
            <a:graphicFrameLocks/>
          </p:cNvGraphicFramePr>
          <p:nvPr/>
        </p:nvGraphicFramePr>
        <p:xfrm>
          <a:off x="0" y="1981200"/>
          <a:ext cx="8221661" cy="4192587"/>
        </p:xfrm>
        <a:graphic>
          <a:graphicData uri="http://schemas.openxmlformats.org/presentationml/2006/ole">
            <p:oleObj spid="_x0000_s1026" name="Document" r:id="rId4" imgW="4191000" imgH="20955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Document types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804150" cy="4600575"/>
          </a:xfrm>
          <a:noFill/>
          <a:ln/>
        </p:spPr>
        <p:txBody>
          <a:bodyPr/>
          <a:lstStyle/>
          <a:p>
            <a:r>
              <a:rPr lang="en-GB"/>
              <a:t>Functional description</a:t>
            </a:r>
          </a:p>
          <a:p>
            <a:pPr lvl="1"/>
            <a:r>
              <a:rPr lang="en-GB"/>
              <a:t>Brief description of what the system can do</a:t>
            </a:r>
          </a:p>
          <a:p>
            <a:r>
              <a:rPr lang="en-GB"/>
              <a:t>Introductory manual</a:t>
            </a:r>
          </a:p>
          <a:p>
            <a:pPr lvl="1"/>
            <a:r>
              <a:rPr lang="en-GB"/>
              <a:t>Presents an informal introduction to the system</a:t>
            </a:r>
          </a:p>
          <a:p>
            <a:r>
              <a:rPr lang="en-GB"/>
              <a:t>System reference manual</a:t>
            </a:r>
          </a:p>
          <a:p>
            <a:pPr lvl="1"/>
            <a:r>
              <a:rPr lang="en-GB"/>
              <a:t>Describes all system facilities in detail</a:t>
            </a:r>
          </a:p>
          <a:p>
            <a:r>
              <a:rPr lang="en-GB"/>
              <a:t>System installation manual</a:t>
            </a:r>
          </a:p>
          <a:p>
            <a:pPr lvl="1"/>
            <a:r>
              <a:rPr lang="en-GB"/>
              <a:t>Describes how to install the system</a:t>
            </a:r>
          </a:p>
          <a:p>
            <a:r>
              <a:rPr lang="en-GB"/>
              <a:t>System administrator’s manual</a:t>
            </a:r>
          </a:p>
          <a:p>
            <a:pPr lvl="1"/>
            <a:r>
              <a:rPr lang="en-GB"/>
              <a:t>Describes how to manage the system when it is in use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User interface evaluation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Some evaluation of a user interface design </a:t>
            </a:r>
            <a:br>
              <a:rPr lang="en-GB"/>
            </a:br>
            <a:r>
              <a:rPr lang="en-GB"/>
              <a:t>should be carried out to assess its suitability</a:t>
            </a:r>
          </a:p>
          <a:p>
            <a:r>
              <a:rPr lang="en-GB"/>
              <a:t>Full scale evaluation is very expensive and </a:t>
            </a:r>
            <a:br>
              <a:rPr lang="en-GB"/>
            </a:br>
            <a:r>
              <a:rPr lang="en-GB"/>
              <a:t>impractical for most systems</a:t>
            </a:r>
          </a:p>
          <a:p>
            <a:r>
              <a:rPr lang="en-GB"/>
              <a:t>Ideally, an interface should be evaluated against a usability specification. However, it is rare for such specifications to be produced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Usability attributes</a:t>
            </a:r>
          </a:p>
        </p:txBody>
      </p:sp>
      <p:graphicFrame>
        <p:nvGraphicFramePr>
          <p:cNvPr id="100355" name="Object 3"/>
          <p:cNvGraphicFramePr>
            <a:graphicFrameLocks/>
          </p:cNvGraphicFramePr>
          <p:nvPr/>
        </p:nvGraphicFramePr>
        <p:xfrm>
          <a:off x="206375" y="1927225"/>
          <a:ext cx="8512175" cy="3970338"/>
        </p:xfrm>
        <a:graphic>
          <a:graphicData uri="http://schemas.openxmlformats.org/presentationml/2006/ole">
            <p:oleObj spid="_x0000_s5122" name="Document" r:id="rId3" imgW="3594100" imgH="1676400" progId="Word.Document.6">
              <p:embed/>
            </p:oleObj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Simple evaluation techniques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416"/>
            <a:ext cx="7620000" cy="4846320"/>
          </a:xfrm>
          <a:noFill/>
          <a:ln/>
        </p:spPr>
        <p:txBody>
          <a:bodyPr/>
          <a:lstStyle/>
          <a:p>
            <a:r>
              <a:rPr lang="en-GB" dirty="0"/>
              <a:t>Questionnaires for user feedback</a:t>
            </a:r>
          </a:p>
          <a:p>
            <a:r>
              <a:rPr lang="en-GB" dirty="0"/>
              <a:t>Video recording of system use and subsequent </a:t>
            </a:r>
            <a:r>
              <a:rPr lang="en-GB" dirty="0" smtClean="0"/>
              <a:t>tape </a:t>
            </a:r>
            <a:r>
              <a:rPr lang="en-GB" dirty="0"/>
              <a:t>evaluation.</a:t>
            </a:r>
          </a:p>
          <a:p>
            <a:r>
              <a:rPr lang="en-GB" dirty="0"/>
              <a:t>Instrumentation of code to collect information </a:t>
            </a:r>
            <a:r>
              <a:rPr lang="en-GB" dirty="0" smtClean="0"/>
              <a:t>about </a:t>
            </a:r>
            <a:r>
              <a:rPr lang="en-GB" dirty="0"/>
              <a:t>facility use and user errors.</a:t>
            </a:r>
          </a:p>
          <a:p>
            <a:r>
              <a:rPr lang="en-GB" dirty="0"/>
              <a:t>The provision of a grip button for on-line user </a:t>
            </a:r>
            <a:r>
              <a:rPr lang="en-GB" dirty="0" smtClean="0"/>
              <a:t>feedback</a:t>
            </a:r>
            <a:r>
              <a:rPr lang="en-GB" dirty="0"/>
              <a:t>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GUI advantages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They are easy to learn and use. </a:t>
            </a:r>
          </a:p>
          <a:p>
            <a:pPr lvl="1"/>
            <a:r>
              <a:rPr lang="en-GB" dirty="0"/>
              <a:t>Users without experience can learn to use the system </a:t>
            </a:r>
            <a:r>
              <a:rPr lang="en-GB" dirty="0" smtClean="0"/>
              <a:t>quickly</a:t>
            </a:r>
            <a:r>
              <a:rPr lang="en-GB" dirty="0"/>
              <a:t>.</a:t>
            </a:r>
          </a:p>
          <a:p>
            <a:r>
              <a:rPr lang="en-GB" dirty="0"/>
              <a:t>The user may switch quickly from one task to </a:t>
            </a:r>
            <a:br>
              <a:rPr lang="en-GB" dirty="0"/>
            </a:br>
            <a:r>
              <a:rPr lang="en-GB" dirty="0"/>
              <a:t>another and can interact with several different applications.</a:t>
            </a:r>
          </a:p>
          <a:p>
            <a:pPr lvl="1"/>
            <a:r>
              <a:rPr lang="en-GB" dirty="0"/>
              <a:t>Information remains visible in its own window when </a:t>
            </a:r>
            <a:r>
              <a:rPr lang="en-GB" dirty="0" smtClean="0"/>
              <a:t>attention </a:t>
            </a:r>
            <a:r>
              <a:rPr lang="en-GB" dirty="0"/>
              <a:t>is switched.</a:t>
            </a:r>
          </a:p>
          <a:p>
            <a:r>
              <a:rPr lang="en-GB" dirty="0"/>
              <a:t>Fast, full-screen interaction is possible with immediate access to anywhere on the screen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User-centred design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User-centred </a:t>
            </a:r>
            <a:r>
              <a:rPr lang="en-GB" dirty="0"/>
              <a:t>design is an approach to UI design where the needs of the user are paramount and where the user is involved in the design process</a:t>
            </a:r>
          </a:p>
          <a:p>
            <a:r>
              <a:rPr lang="en-GB" dirty="0"/>
              <a:t>UI design always involves the development of prototype interfaces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User interface design process</a:t>
            </a:r>
          </a:p>
        </p:txBody>
      </p:sp>
      <p:pic>
        <p:nvPicPr>
          <p:cNvPr id="107524" name="Picture 4" descr="15.2 UI-design-proc.eps                                        00002F28Docs                           B1931E2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7674533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UI design principles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UI design must take account of the needs, experience and capabilities of the system users</a:t>
            </a:r>
          </a:p>
          <a:p>
            <a:r>
              <a:rPr lang="en-GB" dirty="0"/>
              <a:t>Designers should be aware of people’s physical and mental limitations (e.g. limited short-term memory) and should recognise that people make mistakes</a:t>
            </a:r>
          </a:p>
          <a:p>
            <a:r>
              <a:rPr lang="en-GB" dirty="0"/>
              <a:t>UI design principles underlie interface designs although not all principles are applicable to all designs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</TotalTime>
  <Words>1154</Words>
  <Application>Microsoft Office PowerPoint</Application>
  <PresentationFormat>On-screen Show (4:3)</PresentationFormat>
  <Paragraphs>203</Paragraphs>
  <Slides>53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Opulent</vt:lpstr>
      <vt:lpstr>Document</vt:lpstr>
      <vt:lpstr>Microsoft Word Document</vt:lpstr>
      <vt:lpstr>UI/UX Design Principles</vt:lpstr>
      <vt:lpstr>User interface design</vt:lpstr>
      <vt:lpstr>The user interface</vt:lpstr>
      <vt:lpstr>Graphical user interfaces</vt:lpstr>
      <vt:lpstr>GUI characteristics</vt:lpstr>
      <vt:lpstr>GUI advantages</vt:lpstr>
      <vt:lpstr>User-centred design</vt:lpstr>
      <vt:lpstr>User interface design process</vt:lpstr>
      <vt:lpstr>UI design principles</vt:lpstr>
      <vt:lpstr>Design principles</vt:lpstr>
      <vt:lpstr>Design principles</vt:lpstr>
      <vt:lpstr>User-system interaction</vt:lpstr>
      <vt:lpstr>Interaction styles</vt:lpstr>
      <vt:lpstr>Advantages and disadvantages</vt:lpstr>
      <vt:lpstr>Direct manipulation advantages</vt:lpstr>
      <vt:lpstr>Direct manipulation problems</vt:lpstr>
      <vt:lpstr>Control panel interface</vt:lpstr>
      <vt:lpstr>Menu systems</vt:lpstr>
      <vt:lpstr>Advantages of menu systems</vt:lpstr>
      <vt:lpstr>Problems with menu systems</vt:lpstr>
      <vt:lpstr>Form-based interface</vt:lpstr>
      <vt:lpstr>Command interfaces</vt:lpstr>
      <vt:lpstr>Problems with command interfaces</vt:lpstr>
      <vt:lpstr>Command languages</vt:lpstr>
      <vt:lpstr>Natural language interfaces</vt:lpstr>
      <vt:lpstr>Multiple user interfaces</vt:lpstr>
      <vt:lpstr>Information presentation</vt:lpstr>
      <vt:lpstr>Information presentation</vt:lpstr>
      <vt:lpstr>Model-view-controller</vt:lpstr>
      <vt:lpstr>Information presentation</vt:lpstr>
      <vt:lpstr>Information display factors</vt:lpstr>
      <vt:lpstr>Alternative information presentations</vt:lpstr>
      <vt:lpstr>Analogue vs. digital presentation</vt:lpstr>
      <vt:lpstr>Dynamic information display</vt:lpstr>
      <vt:lpstr>Displaying relative values</vt:lpstr>
      <vt:lpstr>Textual highlighting</vt:lpstr>
      <vt:lpstr>Data visualisation</vt:lpstr>
      <vt:lpstr>Colour displays</vt:lpstr>
      <vt:lpstr>Colour use guidelines</vt:lpstr>
      <vt:lpstr>User support  </vt:lpstr>
      <vt:lpstr>Help and message system</vt:lpstr>
      <vt:lpstr>Error messages</vt:lpstr>
      <vt:lpstr>Design factors in message wording</vt:lpstr>
      <vt:lpstr>Nurse input of a patient’s name</vt:lpstr>
      <vt:lpstr>System and user-oriented error messages</vt:lpstr>
      <vt:lpstr>Help system design</vt:lpstr>
      <vt:lpstr>Help information </vt:lpstr>
      <vt:lpstr>Help system use</vt:lpstr>
      <vt:lpstr>User documentation</vt:lpstr>
      <vt:lpstr>Document types</vt:lpstr>
      <vt:lpstr>User interface evaluation</vt:lpstr>
      <vt:lpstr>Usability attributes</vt:lpstr>
      <vt:lpstr>Simple evaluation techniques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Design Principles</dc:title>
  <dc:creator>GOPINATH</dc:creator>
  <cp:lastModifiedBy>GOPINATH</cp:lastModifiedBy>
  <cp:revision>7</cp:revision>
  <dcterms:created xsi:type="dcterms:W3CDTF">2006-08-16T00:00:00Z</dcterms:created>
  <dcterms:modified xsi:type="dcterms:W3CDTF">2019-08-19T00:33:53Z</dcterms:modified>
</cp:coreProperties>
</file>