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64" r:id="rId3"/>
    <p:sldId id="265" r:id="rId4"/>
    <p:sldId id="266" r:id="rId5"/>
    <p:sldId id="267" r:id="rId6"/>
    <p:sldId id="315" r:id="rId7"/>
    <p:sldId id="268" r:id="rId8"/>
    <p:sldId id="269" r:id="rId9"/>
    <p:sldId id="270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9" r:id="rId35"/>
    <p:sldId id="301" r:id="rId36"/>
    <p:sldId id="302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F8F86-17D3-4D44-BA1C-23263B78F5F5}" type="datetimeFigureOut">
              <a:rPr lang="en-US" smtClean="0"/>
              <a:pPr/>
              <a:t>26-Aug-19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C9745-AB8C-40BD-947D-CF71C4C5D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C53682-E063-47A1-9897-77E0E3387B8D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45A6B7-785F-4D67-89A5-205A4628866F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64ED6C-35EB-49FB-A0AD-06AA3B0DB3EB}" type="slidenum">
              <a:rPr lang="en-US" smtClean="0">
                <a:latin typeface="Arial" charset="0"/>
              </a:rPr>
              <a:pPr/>
              <a:t>18</a:t>
            </a:fld>
            <a:endParaRPr lang="en-US" smtClean="0">
              <a:latin typeface="Arial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A7AF50-1E1A-4315-83EC-A077B3A11654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82755-FC5F-4F9D-B979-3CCB40B50908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5E73F5-F2C6-405E-8EBA-F5AFA8648296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59A777-C86E-4AD3-A71F-5A43C9403D07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741A8-191A-42BD-B491-3B64F52FB8A7}" type="slidenum">
              <a:rPr lang="en-US" smtClean="0">
                <a:latin typeface="Arial" charset="0"/>
              </a:rPr>
              <a:pPr/>
              <a:t>23</a:t>
            </a:fld>
            <a:endParaRPr lang="en-US" smtClean="0">
              <a:latin typeface="Arial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8C286-34D8-4640-AD05-D8CCFE454F27}" type="slidenum">
              <a:rPr lang="en-US" smtClean="0">
                <a:latin typeface="Arial" charset="0"/>
              </a:rPr>
              <a:pPr/>
              <a:t>24</a:t>
            </a:fld>
            <a:endParaRPr lang="en-US" smtClean="0">
              <a:latin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A4C422-813C-4735-9049-D8C32CA1D611}" type="slidenum">
              <a:rPr lang="en-US" smtClean="0">
                <a:latin typeface="Arial" charset="0"/>
              </a:rPr>
              <a:pPr/>
              <a:t>25</a:t>
            </a:fld>
            <a:endParaRPr lang="en-US" smtClean="0">
              <a:latin typeface="Arial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0B689-DA6E-4403-ABFD-37319B5F38AC}" type="slidenum">
              <a:rPr lang="en-US" smtClean="0">
                <a:latin typeface="Arial" charset="0"/>
              </a:rPr>
              <a:pPr/>
              <a:t>26</a:t>
            </a:fld>
            <a:endParaRPr lang="en-US" smtClean="0">
              <a:latin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A98058-6910-4F10-A580-4FEB78323FAD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7B61B8-8E3F-4921-9140-91F9F3106CA0}" type="slidenum">
              <a:rPr lang="en-US" smtClean="0">
                <a:latin typeface="Arial" charset="0"/>
              </a:rPr>
              <a:pPr/>
              <a:t>27</a:t>
            </a:fld>
            <a:endParaRPr lang="en-US" smtClean="0">
              <a:latin typeface="Arial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BCE7ED-6B47-4C2E-B087-F6DC06F9162F}" type="slidenum">
              <a:rPr lang="en-US" smtClean="0">
                <a:latin typeface="Arial" charset="0"/>
              </a:rPr>
              <a:pPr/>
              <a:t>28</a:t>
            </a:fld>
            <a:endParaRPr lang="en-US" smtClean="0">
              <a:latin typeface="Arial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11E0E8-D341-4169-825C-C8C0A609AA74}" type="slidenum">
              <a:rPr lang="en-US" smtClean="0">
                <a:latin typeface="Arial" charset="0"/>
              </a:rPr>
              <a:pPr/>
              <a:t>29</a:t>
            </a:fld>
            <a:endParaRPr lang="en-US" smtClean="0">
              <a:latin typeface="Arial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E2EC19-0F51-4C3F-86BE-08D701E481BC}" type="slidenum">
              <a:rPr lang="en-US" smtClean="0">
                <a:latin typeface="Arial" charset="0"/>
              </a:rPr>
              <a:pPr/>
              <a:t>30</a:t>
            </a:fld>
            <a:endParaRPr lang="en-US" smtClean="0">
              <a:latin typeface="Arial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A0B4F6-CFAF-44C1-AFE2-E56758FA0844}" type="slidenum">
              <a:rPr lang="en-US" smtClean="0">
                <a:latin typeface="Arial" charset="0"/>
              </a:rPr>
              <a:pPr/>
              <a:t>31</a:t>
            </a:fld>
            <a:endParaRPr lang="en-US" smtClean="0">
              <a:latin typeface="Arial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44032-F37F-4ECD-A63D-052208C29DD5}" type="slidenum">
              <a:rPr lang="en-US" smtClean="0">
                <a:latin typeface="Arial" charset="0"/>
              </a:rPr>
              <a:pPr/>
              <a:t>32</a:t>
            </a:fld>
            <a:endParaRPr lang="en-US" smtClean="0">
              <a:latin typeface="Arial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919B61-5647-483B-9CA4-64495318A59E}" type="slidenum">
              <a:rPr lang="en-US" smtClean="0">
                <a:latin typeface="Arial" charset="0"/>
              </a:rPr>
              <a:pPr/>
              <a:t>33</a:t>
            </a:fld>
            <a:endParaRPr lang="en-US" smtClean="0">
              <a:latin typeface="Arial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1FF28E-1C5D-4909-87B3-3CB081FB5745}" type="slidenum">
              <a:rPr lang="en-US" smtClean="0">
                <a:latin typeface="Arial" charset="0"/>
              </a:rPr>
              <a:pPr/>
              <a:t>34</a:t>
            </a:fld>
            <a:endParaRPr lang="en-US" smtClean="0">
              <a:latin typeface="Arial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F0D879-33B0-4EC1-A365-7882FE10F866}" type="slidenum">
              <a:rPr lang="en-US" smtClean="0">
                <a:latin typeface="Arial" charset="0"/>
              </a:rPr>
              <a:pPr/>
              <a:t>35</a:t>
            </a:fld>
            <a:endParaRPr lang="en-US" smtClean="0">
              <a:latin typeface="Arial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6CCE8-A6AA-48A6-952E-CE8D696231FF}" type="slidenum">
              <a:rPr lang="en-US" smtClean="0">
                <a:latin typeface="Arial" charset="0"/>
              </a:rPr>
              <a:pPr/>
              <a:t>36</a:t>
            </a:fld>
            <a:endParaRPr lang="en-US" smtClean="0">
              <a:latin typeface="Arial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DBC3E3-452D-4A6D-B80A-C0721F64C9E8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562CEB-217C-475D-8814-DC6E54398B04}" type="slidenum">
              <a:rPr lang="en-US" smtClean="0">
                <a:latin typeface="Arial" charset="0"/>
              </a:rPr>
              <a:pPr/>
              <a:t>37</a:t>
            </a:fld>
            <a:endParaRPr lang="en-US" smtClean="0">
              <a:latin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8CE37-DAB5-4F78-8F28-97F5E13B0784}" type="slidenum">
              <a:rPr lang="en-US" smtClean="0">
                <a:latin typeface="Arial" charset="0"/>
              </a:rPr>
              <a:pPr/>
              <a:t>38</a:t>
            </a:fld>
            <a:endParaRPr lang="en-US" smtClean="0">
              <a:latin typeface="Arial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ECCB-B935-4DBB-A657-2E78C9C4AFC4}" type="slidenum">
              <a:rPr lang="en-US" smtClean="0">
                <a:latin typeface="Arial" charset="0"/>
              </a:rPr>
              <a:pPr/>
              <a:t>39</a:t>
            </a:fld>
            <a:endParaRPr lang="en-US" smtClean="0">
              <a:latin typeface="Arial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E5CC60-7C07-4C59-829C-43161FB5D90F}" type="slidenum">
              <a:rPr lang="en-US" smtClean="0">
                <a:latin typeface="Arial" charset="0"/>
              </a:rPr>
              <a:pPr/>
              <a:t>40</a:t>
            </a:fld>
            <a:endParaRPr lang="en-US" smtClean="0">
              <a:latin typeface="Arial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ABC27-B0D9-46FF-A4CE-0C32B6B338E2}" type="slidenum">
              <a:rPr lang="en-US" smtClean="0">
                <a:latin typeface="Arial" charset="0"/>
              </a:rPr>
              <a:pPr/>
              <a:t>41</a:t>
            </a:fld>
            <a:endParaRPr lang="en-US" smtClean="0">
              <a:latin typeface="Arial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A4D607-C824-4B2A-B94A-27D6D20943EA}" type="slidenum">
              <a:rPr lang="en-US" smtClean="0">
                <a:latin typeface="Arial" charset="0"/>
              </a:rPr>
              <a:pPr/>
              <a:t>42</a:t>
            </a:fld>
            <a:endParaRPr lang="en-US" smtClean="0">
              <a:latin typeface="Arial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39AB7D-3DE8-4E47-9E23-FCBE4A0235B8}" type="slidenum">
              <a:rPr lang="en-US" smtClean="0">
                <a:latin typeface="Arial" charset="0"/>
              </a:rPr>
              <a:pPr/>
              <a:t>43</a:t>
            </a:fld>
            <a:endParaRPr lang="en-US" smtClean="0">
              <a:latin typeface="Arial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43F71B-8F29-481C-B546-27D6A4F59AF5}" type="slidenum">
              <a:rPr lang="en-US" smtClean="0">
                <a:latin typeface="Arial" charset="0"/>
              </a:rPr>
              <a:pPr/>
              <a:t>44</a:t>
            </a:fld>
            <a:endParaRPr lang="en-US" smtClean="0">
              <a:latin typeface="Arial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CC5A4-DC0F-420F-8C7B-0060B9396157}" type="slidenum">
              <a:rPr lang="en-US" smtClean="0">
                <a:latin typeface="Arial" charset="0"/>
              </a:rPr>
              <a:pPr/>
              <a:t>45</a:t>
            </a:fld>
            <a:endParaRPr lang="en-US" smtClean="0">
              <a:latin typeface="Arial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DF9317-37D1-4017-B8C3-98B610AC30A8}" type="slidenum">
              <a:rPr lang="en-US" smtClean="0">
                <a:latin typeface="Arial" charset="0"/>
              </a:rPr>
              <a:pPr/>
              <a:t>46</a:t>
            </a:fld>
            <a:endParaRPr lang="en-US" smtClean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BB0B11-C23D-4D24-8577-D2147E1DBD42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E06F7D-BFCA-49C3-BC32-6EBF6C04D959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9E11F-FFBB-4B65-9D6B-D1164DD65277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4519ED-1EBD-4320-B94D-6B1C622142E5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11318B-FD94-4B8E-AC4F-B6AD35B7508F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21B3D-BB15-4A64-B8CE-069650430278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26-Aug-19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26-Aug-19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26-Aug-19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26-Aug-19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26-Aug-19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26-Aug-19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26-Aug-19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26-Aug-19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Microsoft_Office_Word_97_-_2003_Document1.doc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oleObject" Target="../embeddings/Microsoft_Office_Word_97_-_2003_Document2.doc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hyperlink" Target="mailto:deitel@deitel.com" TargetMode="External"/><Relationship Id="rId4" Type="http://schemas.openxmlformats.org/officeDocument/2006/relationships/oleObject" Target="../embeddings/Microsoft_Office_Word_97_-_2003_Document3.doc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png"/><Relationship Id="rId4" Type="http://schemas.openxmlformats.org/officeDocument/2006/relationships/oleObject" Target="../embeddings/Microsoft_Office_Word_97_-_2003_Document4.doc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Microsoft_Office_Word_97_-_2003_Document5.doc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oleObject" Target="../embeddings/Microsoft_Office_Word_97_-_2003_Document6.doc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Microsoft_Office_Word_97_-_2003_Document7.doc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png"/><Relationship Id="rId4" Type="http://schemas.openxmlformats.org/officeDocument/2006/relationships/oleObject" Target="../embeddings/Microsoft_Office_Word_97_-_2003_Document8.doc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8.png"/><Relationship Id="rId4" Type="http://schemas.openxmlformats.org/officeDocument/2006/relationships/oleObject" Target="../embeddings/Microsoft_Office_Word_97_-_2003_Document9.doc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Microsoft_Office_Word_97_-_2003_Document10.doc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Microsoft_Office_Word_97_-_2003_Document11.doc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Microsoft_Office_Word_97_-_2003_Document12.doc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Microsoft_Office_Word_97_-_2003_Document13.doc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Microsoft_Office_Word_97_-_2003_Document14.doc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7.png"/><Relationship Id="rId4" Type="http://schemas.openxmlformats.org/officeDocument/2006/relationships/oleObject" Target="../embeddings/Microsoft_Office_Word_97_-_2003_Document15.doc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Microsoft_Office_Word_97_-_2003_Document16.doc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Microsoft_Office_Word_97_-_2003_Document17.doc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Microsoft_Office_Word_97_-_2003_Document18.doc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Microsoft_Office_Word_97_-_2003_Document19.doc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Microsoft_Office_Word_97_-_2003_Document20.doc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Microsoft_Office_Word_97_-_2003_Document21.doc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XHTML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304800"/>
            <a:ext cx="8574088" cy="15271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Many start tags have </a:t>
            </a:r>
            <a:r>
              <a:rPr lang="en-US" dirty="0" smtClean="0">
                <a:solidFill>
                  <a:srgbClr val="0070C0"/>
                </a:solidFill>
              </a:rPr>
              <a:t>attributes</a:t>
            </a:r>
            <a:r>
              <a:rPr lang="en-US" dirty="0" smtClean="0"/>
              <a:t> that provide </a:t>
            </a:r>
            <a:r>
              <a:rPr lang="en-US" dirty="0" smtClean="0">
                <a:solidFill>
                  <a:srgbClr val="0070C0"/>
                </a:solidFill>
              </a:rPr>
              <a:t>additional information</a:t>
            </a:r>
            <a:r>
              <a:rPr lang="en-US" dirty="0" smtClean="0"/>
              <a:t> about an element</a:t>
            </a:r>
          </a:p>
          <a:p>
            <a:pPr lvl="1" eaLnBrk="1" hangingPunct="1"/>
            <a:r>
              <a:rPr lang="en-US" dirty="0" smtClean="0"/>
              <a:t>Each attribute has a </a:t>
            </a:r>
            <a:r>
              <a:rPr lang="en-US" dirty="0" smtClean="0">
                <a:solidFill>
                  <a:srgbClr val="0070C0"/>
                </a:solidFill>
              </a:rPr>
              <a:t>name</a:t>
            </a:r>
            <a:r>
              <a:rPr lang="en-US" dirty="0" smtClean="0"/>
              <a:t> and a </a:t>
            </a:r>
            <a:r>
              <a:rPr lang="en-US" dirty="0" smtClean="0">
                <a:solidFill>
                  <a:srgbClr val="0070C0"/>
                </a:solidFill>
              </a:rPr>
              <a:t>value</a:t>
            </a:r>
            <a:r>
              <a:rPr lang="en-US" dirty="0" smtClean="0"/>
              <a:t> separated by an equals sign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=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0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C108E6-6F4F-4B8F-89E2-9FCD8195EC01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50825" y="2205038"/>
            <a:ext cx="8713788" cy="4652962"/>
            <a:chOff x="1403648" y="2573337"/>
            <a:chExt cx="6950075" cy="4284663"/>
          </a:xfrm>
        </p:grpSpPr>
        <p:pic>
          <p:nvPicPr>
            <p:cNvPr id="1031" name="Picture 52" descr="main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11586" y="5316537"/>
              <a:ext cx="5803900" cy="1541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026" name="Object 99"/>
            <p:cNvGraphicFramePr>
              <a:graphicFrameLocks noChangeAspect="1"/>
            </p:cNvGraphicFramePr>
            <p:nvPr/>
          </p:nvGraphicFramePr>
          <p:xfrm>
            <a:off x="1403648" y="2573337"/>
            <a:ext cx="5876925" cy="2913063"/>
          </p:xfrm>
          <a:graphic>
            <a:graphicData uri="http://schemas.openxmlformats.org/presentationml/2006/ole">
              <p:oleObj spid="_x0000_s1026" name="Document" r:id="rId5" imgW="7181883" imgH="3560604" progId="Word.Document.8">
                <p:embed/>
              </p:oleObj>
            </a:graphicData>
          </a:graphic>
        </p:graphicFrame>
        <p:sp>
          <p:nvSpPr>
            <p:cNvPr id="1032" name="Text Box 100"/>
            <p:cNvSpPr txBox="1">
              <a:spLocks noChangeArrowheads="1"/>
            </p:cNvSpPr>
            <p:nvPr/>
          </p:nvSpPr>
          <p:spPr bwMode="auto">
            <a:xfrm>
              <a:off x="5137448" y="3640137"/>
              <a:ext cx="3216275" cy="346075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Creates a </a:t>
              </a:r>
              <a:r>
                <a:rPr lang="en-US" sz="1600">
                  <a:latin typeface="Courier New" pitchFamily="49" charset="0"/>
                </a:rPr>
                <a:t>head</a:t>
              </a:r>
              <a:r>
                <a:rPr lang="en-US" sz="1600">
                  <a:latin typeface="Times New Roman" pitchFamily="18" charset="0"/>
                </a:rPr>
                <a:t> element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1033" name="Line 101"/>
            <p:cNvSpPr>
              <a:spLocks noChangeShapeType="1"/>
            </p:cNvSpPr>
            <p:nvPr/>
          </p:nvSpPr>
          <p:spPr bwMode="auto">
            <a:xfrm flipH="1">
              <a:off x="2318048" y="3868737"/>
              <a:ext cx="2819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34" name="Text Box 102"/>
            <p:cNvSpPr txBox="1">
              <a:spLocks noChangeArrowheads="1"/>
            </p:cNvSpPr>
            <p:nvPr/>
          </p:nvSpPr>
          <p:spPr bwMode="auto">
            <a:xfrm>
              <a:off x="5137448" y="4087812"/>
              <a:ext cx="3216275" cy="590550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Creates a </a:t>
              </a:r>
              <a:r>
                <a:rPr lang="en-US" sz="1600">
                  <a:latin typeface="Courier New" pitchFamily="49" charset="0"/>
                </a:rPr>
                <a:t>title</a:t>
              </a:r>
              <a:r>
                <a:rPr lang="en-US" sz="1600">
                  <a:latin typeface="Times New Roman" pitchFamily="18" charset="0"/>
                </a:rPr>
                <a:t> element, which contains the text </a:t>
              </a:r>
              <a:r>
                <a:rPr lang="en-US" sz="1600">
                  <a:latin typeface="Courier New" pitchFamily="49" charset="0"/>
                </a:rPr>
                <a:t>Welcome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1035" name="Line 103"/>
            <p:cNvSpPr>
              <a:spLocks noChangeShapeType="1"/>
            </p:cNvSpPr>
            <p:nvPr/>
          </p:nvSpPr>
          <p:spPr bwMode="auto">
            <a:xfrm flipH="1" flipV="1">
              <a:off x="3689648" y="4173537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36" name="Text Box 104"/>
            <p:cNvSpPr txBox="1">
              <a:spLocks noChangeArrowheads="1"/>
            </p:cNvSpPr>
            <p:nvPr/>
          </p:nvSpPr>
          <p:spPr bwMode="auto">
            <a:xfrm>
              <a:off x="5137448" y="4783137"/>
              <a:ext cx="3216275" cy="590550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Creates a </a:t>
              </a:r>
              <a:r>
                <a:rPr lang="en-US" sz="1600">
                  <a:latin typeface="Courier New" pitchFamily="49" charset="0"/>
                </a:rPr>
                <a:t>p</a:t>
              </a:r>
              <a:r>
                <a:rPr lang="en-US" sz="1600">
                  <a:latin typeface="Times New Roman" pitchFamily="18" charset="0"/>
                </a:rPr>
                <a:t> element within the body, which displays welcome text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1037" name="Line 105"/>
            <p:cNvSpPr>
              <a:spLocks noChangeShapeType="1"/>
            </p:cNvSpPr>
            <p:nvPr/>
          </p:nvSpPr>
          <p:spPr bwMode="auto">
            <a:xfrm flipH="1" flipV="1">
              <a:off x="3765848" y="4859337"/>
              <a:ext cx="1371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38" name="Text Box 106"/>
            <p:cNvSpPr txBox="1">
              <a:spLocks noChangeArrowheads="1"/>
            </p:cNvSpPr>
            <p:nvPr/>
          </p:nvSpPr>
          <p:spPr bwMode="auto">
            <a:xfrm>
              <a:off x="5747048" y="2801937"/>
              <a:ext cx="2438400" cy="590550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XHTML comments, not interpreted by the browser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1039" name="Line 107"/>
            <p:cNvSpPr>
              <a:spLocks noChangeShapeType="1"/>
            </p:cNvSpPr>
            <p:nvPr/>
          </p:nvSpPr>
          <p:spPr bwMode="auto">
            <a:xfrm flipH="1">
              <a:off x="3689648" y="3078162"/>
              <a:ext cx="2095500" cy="333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15962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Headings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0" y="609600"/>
            <a:ext cx="8955088" cy="59880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XHTML provides </a:t>
            </a:r>
            <a:r>
              <a:rPr lang="en-US" dirty="0" smtClean="0">
                <a:solidFill>
                  <a:srgbClr val="FF0000"/>
                </a:solidFill>
              </a:rPr>
              <a:t>six headings (h1 through h6)</a:t>
            </a:r>
            <a:r>
              <a:rPr lang="en-US" dirty="0" smtClean="0"/>
              <a:t> for specifying the </a:t>
            </a:r>
            <a:r>
              <a:rPr lang="en-US" dirty="0" smtClean="0">
                <a:solidFill>
                  <a:srgbClr val="0070C0"/>
                </a:solidFill>
              </a:rPr>
              <a:t>relative importance of information</a:t>
            </a:r>
          </a:p>
          <a:p>
            <a:pPr lvl="1" eaLnBrk="1" hangingPunct="1"/>
            <a:r>
              <a:rPr lang="en-US" dirty="0" smtClean="0"/>
              <a:t>Heading element h1 is considered the most significant heading and is rendered in the largest font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/>
            <a:r>
              <a:rPr lang="en-US" dirty="0" smtClean="0"/>
              <a:t>Each successive heading element (i.e., h2, h3, etc.) is rendered in a progressively smaller font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/>
            <a:r>
              <a:rPr lang="en-US" dirty="0" smtClean="0"/>
              <a:t>The text size used to display each heading element can vary significantly between browsers. 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/>
            <a:r>
              <a:rPr lang="en-US" dirty="0" smtClean="0"/>
              <a:t>Placing a heading at the top of every XHTML page helps viewers understand the purpose of each page.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/>
            <a:r>
              <a:rPr lang="en-US" dirty="0" smtClean="0"/>
              <a:t>Use larger headings to emphasize more important sections of a web page.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434464-2B42-4BBE-B598-7E92CEAF0058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05800" cy="487362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Linking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990600"/>
            <a:ext cx="7897812" cy="5638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dirty="0" smtClean="0"/>
              <a:t>A hyperlink references or links to other resources, such as XHTML documents and images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 smtClean="0"/>
              <a:t>Web browsers typically </a:t>
            </a:r>
            <a:r>
              <a:rPr lang="en-US" sz="2000" dirty="0" smtClean="0">
                <a:solidFill>
                  <a:srgbClr val="0070C0"/>
                </a:solidFill>
              </a:rPr>
              <a:t>underline text</a:t>
            </a:r>
            <a:r>
              <a:rPr lang="en-US" sz="2000" dirty="0" smtClean="0"/>
              <a:t> hyperlinks and color them blue by default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 smtClean="0"/>
              <a:t>Users can insert links with the 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a</a:t>
            </a:r>
            <a:r>
              <a:rPr lang="en-US" sz="2000" dirty="0" smtClean="0">
                <a:solidFill>
                  <a:srgbClr val="FF0000"/>
                </a:solidFill>
              </a:rPr>
              <a:t> (anchor) element</a:t>
            </a:r>
            <a:r>
              <a:rPr lang="en-US" sz="2000" dirty="0" smtClean="0"/>
              <a:t>.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The </a:t>
            </a:r>
            <a:r>
              <a:rPr lang="en-US" sz="2000" dirty="0" err="1" smtClean="0">
                <a:solidFill>
                  <a:srgbClr val="0070C0"/>
                </a:solidFill>
                <a:latin typeface="Lucida Console" pitchFamily="49" charset="0"/>
              </a:rPr>
              <a:t>href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attribute</a:t>
            </a:r>
            <a:r>
              <a:rPr lang="en-US" sz="2000" dirty="0" smtClean="0"/>
              <a:t> specifies the resource (e.g., page, file, e-mail address) being linked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Anchors can link to an e-mail address using a </a:t>
            </a:r>
            <a:r>
              <a:rPr lang="en-US" sz="2000" dirty="0" smtClean="0">
                <a:latin typeface="Lucida Console" pitchFamily="49" charset="0"/>
              </a:rPr>
              <a:t>mailto:</a:t>
            </a:r>
            <a:r>
              <a:rPr lang="en-US" sz="2000" dirty="0" smtClean="0"/>
              <a:t> URL </a:t>
            </a:r>
          </a:p>
          <a:p>
            <a:pPr lvl="2" eaLnBrk="1" hangingPunct="1">
              <a:lnSpc>
                <a:spcPct val="120000"/>
              </a:lnSpc>
            </a:pPr>
            <a:r>
              <a:rPr lang="en-US" dirty="0" smtClean="0"/>
              <a:t>When a user clicks this type of anchored link, most browsers launch the default e-mail program (e.g., Outlook Express) to initiate an e-mail message addressed to the linked address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strong</a:t>
            </a:r>
            <a:r>
              <a:rPr lang="en-US" sz="2000" dirty="0" smtClean="0"/>
              <a:t> element typically causes the browser to render text in a bold font</a:t>
            </a:r>
          </a:p>
          <a:p>
            <a:pPr lvl="1" eaLnBrk="1" hangingPunct="1">
              <a:lnSpc>
                <a:spcPct val="120000"/>
              </a:lnSpc>
            </a:pPr>
            <a:endParaRPr lang="en-US" sz="2000" dirty="0" smtClean="0"/>
          </a:p>
          <a:p>
            <a:pPr eaLnBrk="1" hangingPunct="1">
              <a:lnSpc>
                <a:spcPct val="120000"/>
              </a:lnSpc>
            </a:pPr>
            <a:endParaRPr lang="en-US" sz="2000" dirty="0" smtClean="0"/>
          </a:p>
          <a:p>
            <a:pPr lvl="1" eaLnBrk="1" hangingPunct="1">
              <a:lnSpc>
                <a:spcPct val="120000"/>
              </a:lnSpc>
            </a:pPr>
            <a:endParaRPr lang="en-US" sz="2000" dirty="0" smtClean="0"/>
          </a:p>
        </p:txBody>
      </p:sp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EAB3F1-8B81-45BB-A51E-AAC2DD0DB6D9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1CEA41-38B4-4D30-8228-4D12496F70B4}" type="slidenum">
              <a:rPr lang="en-US" sz="1600" smtClean="0">
                <a:latin typeface="Arial" charset="0"/>
              </a:rPr>
              <a:pPr/>
              <a:t>13</a:t>
            </a:fld>
            <a:endParaRPr lang="en-US" sz="1600" smtClean="0">
              <a:latin typeface="Arial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-209550" y="92075"/>
            <a:ext cx="9353550" cy="6689725"/>
            <a:chOff x="-209550" y="92075"/>
            <a:chExt cx="7845425" cy="6689725"/>
          </a:xfrm>
        </p:grpSpPr>
        <p:graphicFrame>
          <p:nvGraphicFramePr>
            <p:cNvPr id="3074" name="Object 7"/>
            <p:cNvGraphicFramePr>
              <a:graphicFrameLocks noChangeAspect="1"/>
            </p:cNvGraphicFramePr>
            <p:nvPr/>
          </p:nvGraphicFramePr>
          <p:xfrm>
            <a:off x="-209550" y="92075"/>
            <a:ext cx="6143625" cy="4035425"/>
          </p:xfrm>
          <a:graphic>
            <a:graphicData uri="http://schemas.openxmlformats.org/presentationml/2006/ole">
              <p:oleObj spid="_x0000_s3074" name="Document" r:id="rId4" imgW="7626332" imgH="5007808" progId="Word.Document.8">
                <p:embed/>
              </p:oleObj>
            </a:graphicData>
          </a:graphic>
        </p:graphicFrame>
        <p:pic>
          <p:nvPicPr>
            <p:cNvPr id="3078" name="Picture 8" descr="links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63588" y="4046538"/>
              <a:ext cx="4113212" cy="2735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9" name="Text Box 9"/>
            <p:cNvSpPr txBox="1">
              <a:spLocks noChangeArrowheads="1"/>
            </p:cNvSpPr>
            <p:nvPr/>
          </p:nvSpPr>
          <p:spPr bwMode="auto">
            <a:xfrm>
              <a:off x="4419600" y="1371600"/>
              <a:ext cx="3216275" cy="835025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Creates anchor elements that link to the URL specified in the </a:t>
              </a:r>
              <a:r>
                <a:rPr lang="en-US" sz="1600">
                  <a:latin typeface="Courier New" pitchFamily="49" charset="0"/>
                </a:rPr>
                <a:t>href</a:t>
              </a:r>
              <a:r>
                <a:rPr lang="en-US" sz="1600">
                  <a:latin typeface="Times New Roman" pitchFamily="18" charset="0"/>
                </a:rPr>
                <a:t> attribute</a:t>
              </a:r>
              <a:endParaRPr lang="en-US" sz="1600" b="1">
                <a:latin typeface="Courier New" pitchFamily="49" charset="0"/>
              </a:endParaRPr>
            </a:p>
          </p:txBody>
        </p:sp>
      </p:grpSp>
      <p:sp>
        <p:nvSpPr>
          <p:cNvPr id="840714" name="Line 10"/>
          <p:cNvSpPr>
            <a:spLocks noChangeShapeType="1"/>
          </p:cNvSpPr>
          <p:nvPr/>
        </p:nvSpPr>
        <p:spPr bwMode="auto">
          <a:xfrm flipH="1">
            <a:off x="5651500" y="2205038"/>
            <a:ext cx="865188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7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F8C06E-AFFA-4EAA-9660-4386312C8FC3}" type="slidenum">
              <a:rPr lang="en-US" sz="1600" smtClean="0">
                <a:latin typeface="Arial" charset="0"/>
              </a:rPr>
              <a:pPr/>
              <a:t>14</a:t>
            </a:fld>
            <a:endParaRPr lang="en-US" sz="1600" smtClean="0">
              <a:latin typeface="Arial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-142875" y="87313"/>
            <a:ext cx="8891588" cy="6221412"/>
            <a:chOff x="-142875" y="87313"/>
            <a:chExt cx="7778750" cy="4025900"/>
          </a:xfrm>
        </p:grpSpPr>
        <p:graphicFrame>
          <p:nvGraphicFramePr>
            <p:cNvPr id="4098" name="Object 14"/>
            <p:cNvGraphicFramePr>
              <a:graphicFrameLocks noChangeAspect="1"/>
            </p:cNvGraphicFramePr>
            <p:nvPr/>
          </p:nvGraphicFramePr>
          <p:xfrm>
            <a:off x="-142875" y="87313"/>
            <a:ext cx="6019800" cy="4025900"/>
          </p:xfrm>
          <a:graphic>
            <a:graphicData uri="http://schemas.openxmlformats.org/presentationml/2006/ole">
              <p:oleObj spid="_x0000_s4098" name="Document" r:id="rId4" imgW="7473733" imgH="4998090" progId="Word.Document.8">
                <p:embed/>
              </p:oleObj>
            </a:graphicData>
          </a:graphic>
        </p:graphicFrame>
        <p:sp>
          <p:nvSpPr>
            <p:cNvPr id="4102" name="Text Box 17"/>
            <p:cNvSpPr txBox="1">
              <a:spLocks noChangeArrowheads="1"/>
            </p:cNvSpPr>
            <p:nvPr/>
          </p:nvSpPr>
          <p:spPr bwMode="auto">
            <a:xfrm>
              <a:off x="4419600" y="1371600"/>
              <a:ext cx="3216275" cy="1079500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Hyperlink that creates a message to the address </a:t>
              </a:r>
              <a:r>
                <a:rPr lang="en-US" sz="1600">
                  <a:latin typeface="Courier New" pitchFamily="49" charset="0"/>
                  <a:hlinkClick r:id="rId5"/>
                </a:rPr>
                <a:t>deitel@deitel.com</a:t>
              </a:r>
              <a:r>
                <a:rPr lang="en-US" sz="1600">
                  <a:latin typeface="Times New Roman" pitchFamily="18" charset="0"/>
                </a:rPr>
                <a:t> with the computer’s default e-mail program</a:t>
              </a:r>
              <a:endParaRPr lang="en-US" sz="1600" b="1">
                <a:latin typeface="Courier New" pitchFamily="49" charset="0"/>
              </a:endParaRPr>
            </a:p>
          </p:txBody>
        </p:sp>
      </p:grpSp>
      <p:sp>
        <p:nvSpPr>
          <p:cNvPr id="842770" name="Line 18"/>
          <p:cNvSpPr>
            <a:spLocks noChangeShapeType="1"/>
          </p:cNvSpPr>
          <p:nvPr/>
        </p:nvSpPr>
        <p:spPr bwMode="auto">
          <a:xfrm flipH="1">
            <a:off x="3851275" y="3284538"/>
            <a:ext cx="1203325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385B55-64E7-495F-A3A4-61A97F9AA5D3}" type="slidenum">
              <a:rPr lang="en-US" sz="1600" smtClean="0">
                <a:latin typeface="Arial" charset="0"/>
              </a:rPr>
              <a:pPr/>
              <a:t>15</a:t>
            </a:fld>
            <a:endParaRPr lang="en-US" sz="1600" smtClean="0">
              <a:latin typeface="Arial" charset="0"/>
            </a:endParaRPr>
          </a:p>
        </p:txBody>
      </p:sp>
      <p:pic>
        <p:nvPicPr>
          <p:cNvPr id="46083" name="Picture 4" descr="contact_a"/>
          <p:cNvPicPr>
            <a:picLocks noChangeAspect="1" noChangeArrowheads="1"/>
          </p:cNvPicPr>
          <p:nvPr/>
        </p:nvPicPr>
        <p:blipFill>
          <a:blip r:embed="rId3">
            <a:lum contrast="-4000"/>
          </a:blip>
          <a:srcRect/>
          <a:stretch>
            <a:fillRect/>
          </a:stretch>
        </p:blipFill>
        <p:spPr bwMode="auto">
          <a:xfrm>
            <a:off x="914400" y="304800"/>
            <a:ext cx="6970713" cy="186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5" descr="contact_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2208213"/>
            <a:ext cx="7450138" cy="404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Images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990600"/>
            <a:ext cx="8659812" cy="5638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  <a:latin typeface="Lucida Console" pitchFamily="49" charset="0"/>
              </a:rPr>
              <a:t>img</a:t>
            </a:r>
            <a:r>
              <a:rPr lang="en-US" dirty="0" smtClean="0">
                <a:solidFill>
                  <a:srgbClr val="FF0000"/>
                </a:solidFill>
              </a:rPr>
              <a:t> element’</a:t>
            </a:r>
            <a:r>
              <a:rPr lang="en-US" dirty="0" smtClean="0"/>
              <a:t>s </a:t>
            </a:r>
            <a:r>
              <a:rPr lang="en-US" dirty="0" err="1" smtClean="0">
                <a:latin typeface="Lucida Console" pitchFamily="49" charset="0"/>
              </a:rPr>
              <a:t>src</a:t>
            </a:r>
            <a:r>
              <a:rPr lang="en-US" dirty="0" smtClean="0"/>
              <a:t> attribute specifies an</a:t>
            </a:r>
            <a:r>
              <a:rPr lang="en-US" dirty="0" smtClean="0">
                <a:solidFill>
                  <a:srgbClr val="FF0000"/>
                </a:solidFill>
              </a:rPr>
              <a:t> image’s location</a:t>
            </a:r>
          </a:p>
          <a:p>
            <a:pPr eaLnBrk="1" hangingPunct="1"/>
            <a:r>
              <a:rPr lang="en-US" dirty="0" smtClean="0"/>
              <a:t>Every </a:t>
            </a:r>
            <a:r>
              <a:rPr lang="en-US" dirty="0" err="1" smtClean="0">
                <a:latin typeface="Lucida Console" pitchFamily="49" charset="0"/>
              </a:rPr>
              <a:t>img</a:t>
            </a:r>
            <a:r>
              <a:rPr lang="en-US" dirty="0" smtClean="0"/>
              <a:t> element must have an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alt</a:t>
            </a:r>
            <a:r>
              <a:rPr lang="en-US" dirty="0" smtClean="0">
                <a:solidFill>
                  <a:srgbClr val="0070C0"/>
                </a:solidFill>
              </a:rPr>
              <a:t> attribute</a:t>
            </a:r>
            <a:r>
              <a:rPr lang="en-US" dirty="0" smtClean="0"/>
              <a:t>, which </a:t>
            </a:r>
            <a:r>
              <a:rPr lang="en-US" dirty="0" smtClean="0">
                <a:solidFill>
                  <a:srgbClr val="0070C0"/>
                </a:solidFill>
              </a:rPr>
              <a:t>contains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text</a:t>
            </a:r>
            <a:r>
              <a:rPr lang="en-US" dirty="0" smtClean="0"/>
              <a:t> that is displayed if the client cannot render the image</a:t>
            </a:r>
          </a:p>
          <a:p>
            <a:pPr lvl="1" eaLnBrk="1" hangingPunct="1"/>
            <a:r>
              <a:rPr lang="en-US" dirty="0" smtClean="0"/>
              <a:t>The </a:t>
            </a:r>
            <a:r>
              <a:rPr lang="en-US" dirty="0" smtClean="0">
                <a:latin typeface="Lucida Console" pitchFamily="49" charset="0"/>
              </a:rPr>
              <a:t>alt</a:t>
            </a:r>
            <a:r>
              <a:rPr lang="en-US" dirty="0" smtClean="0"/>
              <a:t> attribute makes web pages more accessible to users with </a:t>
            </a:r>
            <a:r>
              <a:rPr lang="en-US" dirty="0" smtClean="0">
                <a:solidFill>
                  <a:srgbClr val="0070C0"/>
                </a:solidFill>
              </a:rPr>
              <a:t>disabilities</a:t>
            </a:r>
            <a:r>
              <a:rPr lang="en-US" dirty="0" smtClean="0"/>
              <a:t>, especially vision impairments</a:t>
            </a:r>
          </a:p>
          <a:p>
            <a:pPr lvl="1" eaLnBrk="1" hangingPunct="1"/>
            <a:r>
              <a:rPr lang="en-US" dirty="0" smtClean="0">
                <a:latin typeface="Lucida Console" pitchFamily="49" charset="0"/>
              </a:rPr>
              <a:t>Width</a:t>
            </a:r>
            <a:r>
              <a:rPr lang="en-US" dirty="0" smtClean="0"/>
              <a:t> and </a:t>
            </a:r>
            <a:r>
              <a:rPr lang="en-US" dirty="0" smtClean="0">
                <a:latin typeface="Lucida Console" pitchFamily="49" charset="0"/>
              </a:rPr>
              <a:t>height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0070C0"/>
                </a:solidFill>
              </a:rPr>
              <a:t>optional</a:t>
            </a:r>
            <a:r>
              <a:rPr lang="en-US" dirty="0" smtClean="0"/>
              <a:t> attributes</a:t>
            </a:r>
          </a:p>
          <a:p>
            <a:pPr lvl="2" eaLnBrk="1" hangingPunct="1"/>
            <a:r>
              <a:rPr lang="en-US" dirty="0" smtClean="0"/>
              <a:t>If omitted, the browser uses the image’s </a:t>
            </a:r>
            <a:r>
              <a:rPr lang="en-US" dirty="0" smtClean="0">
                <a:solidFill>
                  <a:srgbClr val="0070C0"/>
                </a:solidFill>
              </a:rPr>
              <a:t>actual width and height</a:t>
            </a:r>
          </a:p>
          <a:p>
            <a:pPr lvl="2" eaLnBrk="1" hangingPunct="1"/>
            <a:r>
              <a:rPr lang="en-US" dirty="0" smtClean="0"/>
              <a:t>Images are measured in </a:t>
            </a:r>
            <a:r>
              <a:rPr lang="en-US" dirty="0" smtClean="0">
                <a:solidFill>
                  <a:srgbClr val="0070C0"/>
                </a:solidFill>
              </a:rPr>
              <a:t>pixels</a:t>
            </a:r>
          </a:p>
          <a:p>
            <a:pPr lvl="2" eaLnBrk="1" hangingPunct="1"/>
            <a:r>
              <a:rPr lang="en-US" dirty="0" smtClean="0"/>
              <a:t>Always include the </a:t>
            </a:r>
            <a:r>
              <a:rPr lang="en-US" dirty="0" smtClean="0">
                <a:latin typeface="Lucida Console" pitchFamily="49" charset="0"/>
              </a:rPr>
              <a:t>width</a:t>
            </a:r>
            <a:r>
              <a:rPr lang="en-US" dirty="0" smtClean="0"/>
              <a:t> and the </a:t>
            </a:r>
            <a:r>
              <a:rPr lang="en-US" dirty="0" smtClean="0">
                <a:latin typeface="Lucida Console" pitchFamily="49" charset="0"/>
              </a:rPr>
              <a:t>height</a:t>
            </a:r>
            <a:r>
              <a:rPr lang="en-US" dirty="0" smtClean="0"/>
              <a:t> of an image inside the </a:t>
            </a:r>
            <a:r>
              <a:rPr lang="en-US" dirty="0" smtClean="0">
                <a:latin typeface="Lucida Console" pitchFamily="49" charset="0"/>
              </a:rPr>
              <a:t>&lt;</a:t>
            </a:r>
            <a:r>
              <a:rPr lang="en-US" dirty="0" err="1" smtClean="0">
                <a:latin typeface="Lucida Console" pitchFamily="49" charset="0"/>
              </a:rPr>
              <a:t>img</a:t>
            </a:r>
            <a:r>
              <a:rPr lang="en-US" dirty="0" smtClean="0">
                <a:latin typeface="Lucida Console" pitchFamily="49" charset="0"/>
              </a:rPr>
              <a:t>&gt;</a:t>
            </a:r>
            <a:r>
              <a:rPr lang="en-US" dirty="0" smtClean="0"/>
              <a:t> tag. When the browser loads the XHTML file, it will know immediately from these attributes </a:t>
            </a:r>
            <a:r>
              <a:rPr lang="en-US" dirty="0" smtClean="0">
                <a:solidFill>
                  <a:srgbClr val="0070C0"/>
                </a:solidFill>
              </a:rPr>
              <a:t>how much screen space to provide for the image</a:t>
            </a:r>
            <a:r>
              <a:rPr lang="en-US" dirty="0" smtClean="0"/>
              <a:t> and will lay out the page properly, even before it downloads the image.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36EC4B-BAD8-4F01-B107-A7AC2CD0243C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>
          <a:xfrm>
            <a:off x="0" y="457200"/>
            <a:ext cx="8686800" cy="5791200"/>
          </a:xfrm>
        </p:spPr>
        <p:txBody>
          <a:bodyPr>
            <a:normAutofit lnSpcReduction="10000"/>
          </a:bodyPr>
          <a:lstStyle/>
          <a:p>
            <a:pPr lvl="1" eaLnBrk="1" hangingPunct="1"/>
            <a:r>
              <a:rPr lang="en-US" dirty="0" smtClean="0"/>
              <a:t>Including the </a:t>
            </a:r>
            <a:r>
              <a:rPr lang="en-US" dirty="0" smtClean="0">
                <a:latin typeface="Lucida Console" pitchFamily="49" charset="0"/>
              </a:rPr>
              <a:t>width</a:t>
            </a:r>
            <a:r>
              <a:rPr lang="en-US" dirty="0" smtClean="0"/>
              <a:t> and </a:t>
            </a:r>
            <a:r>
              <a:rPr lang="en-US" dirty="0" smtClean="0">
                <a:latin typeface="Lucida Console" pitchFamily="49" charset="0"/>
              </a:rPr>
              <a:t>height</a:t>
            </a:r>
            <a:r>
              <a:rPr lang="en-US" dirty="0" smtClean="0"/>
              <a:t> attributes in an </a:t>
            </a:r>
            <a:r>
              <a:rPr lang="en-US" dirty="0" smtClean="0">
                <a:latin typeface="Lucida Console" pitchFamily="49" charset="0"/>
              </a:rPr>
              <a:t>&lt;</a:t>
            </a:r>
            <a:r>
              <a:rPr lang="en-US" dirty="0" err="1" smtClean="0">
                <a:latin typeface="Lucida Console" pitchFamily="49" charset="0"/>
              </a:rPr>
              <a:t>img</a:t>
            </a:r>
            <a:r>
              <a:rPr lang="en-US" dirty="0" smtClean="0">
                <a:latin typeface="Lucida Console" pitchFamily="49" charset="0"/>
              </a:rPr>
              <a:t>&gt;</a:t>
            </a:r>
            <a:r>
              <a:rPr lang="en-US" dirty="0" smtClean="0"/>
              <a:t> tag can result in the browser’s </a:t>
            </a:r>
            <a:r>
              <a:rPr lang="en-US" dirty="0" smtClean="0">
                <a:solidFill>
                  <a:srgbClr val="0070C0"/>
                </a:solidFill>
              </a:rPr>
              <a:t>loading and rendering pages faster</a:t>
            </a:r>
            <a:r>
              <a:rPr lang="en-US" dirty="0" smtClean="0"/>
              <a:t>.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/>
            <a:r>
              <a:rPr lang="en-US" dirty="0" smtClean="0"/>
              <a:t>Entering </a:t>
            </a:r>
            <a:r>
              <a:rPr lang="en-US" dirty="0" smtClean="0">
                <a:solidFill>
                  <a:srgbClr val="0070C0"/>
                </a:solidFill>
              </a:rPr>
              <a:t>new dimensions</a:t>
            </a:r>
            <a:r>
              <a:rPr lang="en-US" dirty="0" smtClean="0"/>
              <a:t> for an image that change its inherent width-to-height ratio distorts the appearance of the image. For example, if your image is 200 pixels wide and 100 pixels high, you should ensure that any new dimensions have a 2:1 width-to-height ratio.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Some XHTML elements are empty elements that contain only attributes and do not mark up text</a:t>
            </a:r>
          </a:p>
          <a:p>
            <a:pPr eaLnBrk="1" hangingPunct="1"/>
            <a:r>
              <a:rPr lang="en-US" dirty="0" smtClean="0"/>
              <a:t>Empty elements (e.g., </a:t>
            </a:r>
            <a:r>
              <a:rPr lang="en-US" dirty="0" err="1" smtClean="0"/>
              <a:t>img</a:t>
            </a:r>
            <a:r>
              <a:rPr lang="en-US" dirty="0" smtClean="0"/>
              <a:t>) must be terminated, either by using the forward slash character (/) inside the closing right angle bracket or by explicitly writing an end tag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0A5C8F-4FD7-4A96-A668-2C245B7AE00F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5016D0-42B9-403B-91FC-AFB056D42B10}" type="slidenum">
              <a:rPr lang="en-US" sz="1600" smtClean="0">
                <a:latin typeface="Arial" charset="0"/>
              </a:rPr>
              <a:pPr/>
              <a:t>18</a:t>
            </a:fld>
            <a:endParaRPr lang="en-US" sz="1600" smtClean="0">
              <a:latin typeface="Arial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0" y="63500"/>
            <a:ext cx="8820150" cy="5237163"/>
            <a:chOff x="0" y="63500"/>
            <a:chExt cx="7391400" cy="3633788"/>
          </a:xfrm>
        </p:grpSpPr>
        <p:graphicFrame>
          <p:nvGraphicFramePr>
            <p:cNvPr id="5122" name="Object 10"/>
            <p:cNvGraphicFramePr>
              <a:graphicFrameLocks noChangeAspect="1"/>
            </p:cNvGraphicFramePr>
            <p:nvPr/>
          </p:nvGraphicFramePr>
          <p:xfrm>
            <a:off x="0" y="63500"/>
            <a:ext cx="5876925" cy="3633788"/>
          </p:xfrm>
          <a:graphic>
            <a:graphicData uri="http://schemas.openxmlformats.org/presentationml/2006/ole">
              <p:oleObj spid="_x0000_s5122" name="Document" r:id="rId4" imgW="7578712" imgH="4686407" progId="Word.Document.8">
                <p:embed/>
              </p:oleObj>
            </a:graphicData>
          </a:graphic>
        </p:graphicFrame>
        <p:sp>
          <p:nvSpPr>
            <p:cNvPr id="5126" name="Text Box 12"/>
            <p:cNvSpPr txBox="1">
              <a:spLocks noChangeArrowheads="1"/>
            </p:cNvSpPr>
            <p:nvPr/>
          </p:nvSpPr>
          <p:spPr bwMode="auto">
            <a:xfrm>
              <a:off x="3352800" y="762000"/>
              <a:ext cx="2286000" cy="590550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Specifies the image file’s location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5127" name="Line 13"/>
            <p:cNvSpPr>
              <a:spLocks noChangeShapeType="1"/>
            </p:cNvSpPr>
            <p:nvPr/>
          </p:nvSpPr>
          <p:spPr bwMode="auto">
            <a:xfrm flipH="1">
              <a:off x="1600200" y="1219200"/>
              <a:ext cx="17526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28" name="Text Box 14"/>
            <p:cNvSpPr txBox="1">
              <a:spLocks noChangeArrowheads="1"/>
            </p:cNvSpPr>
            <p:nvPr/>
          </p:nvSpPr>
          <p:spPr bwMode="auto">
            <a:xfrm>
              <a:off x="3438525" y="1409700"/>
              <a:ext cx="2667000" cy="346075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Specifies the image’s width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5129" name="Line 15"/>
            <p:cNvSpPr>
              <a:spLocks noChangeShapeType="1"/>
            </p:cNvSpPr>
            <p:nvPr/>
          </p:nvSpPr>
          <p:spPr bwMode="auto">
            <a:xfrm flipH="1">
              <a:off x="2971800" y="1752600"/>
              <a:ext cx="990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30" name="Text Box 16"/>
            <p:cNvSpPr txBox="1">
              <a:spLocks noChangeArrowheads="1"/>
            </p:cNvSpPr>
            <p:nvPr/>
          </p:nvSpPr>
          <p:spPr bwMode="auto">
            <a:xfrm>
              <a:off x="4572000" y="1828800"/>
              <a:ext cx="2667000" cy="346075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Specifies the image’s height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5131" name="Line 17"/>
            <p:cNvSpPr>
              <a:spLocks noChangeShapeType="1"/>
            </p:cNvSpPr>
            <p:nvPr/>
          </p:nvSpPr>
          <p:spPr bwMode="auto">
            <a:xfrm flipH="1">
              <a:off x="3933825" y="1981200"/>
              <a:ext cx="638175" cy="352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32" name="Text Box 26"/>
            <p:cNvSpPr txBox="1">
              <a:spLocks noChangeArrowheads="1"/>
            </p:cNvSpPr>
            <p:nvPr/>
          </p:nvSpPr>
          <p:spPr bwMode="auto">
            <a:xfrm>
              <a:off x="4953000" y="2362200"/>
              <a:ext cx="2438400" cy="590550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Specifies text to display if the image is unavailable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5133" name="Line 27"/>
            <p:cNvSpPr>
              <a:spLocks noChangeShapeType="1"/>
            </p:cNvSpPr>
            <p:nvPr/>
          </p:nvSpPr>
          <p:spPr bwMode="auto">
            <a:xfrm flipH="1">
              <a:off x="3743325" y="2590800"/>
              <a:ext cx="1209675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5125" name="Picture 11" descr="pictu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24075" y="4489450"/>
            <a:ext cx="5054600" cy="236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0" y="404813"/>
            <a:ext cx="8001000" cy="863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Create an image hyperlink by </a:t>
            </a:r>
            <a:r>
              <a:rPr lang="en-US" dirty="0" smtClean="0">
                <a:solidFill>
                  <a:schemeClr val="tx2"/>
                </a:solidFill>
              </a:rPr>
              <a:t>nesting</a:t>
            </a:r>
            <a:r>
              <a:rPr lang="en-US" dirty="0" smtClean="0"/>
              <a:t> an </a:t>
            </a:r>
            <a:r>
              <a:rPr lang="en-US" dirty="0" err="1" smtClean="0">
                <a:latin typeface="Lucida Console" pitchFamily="49" charset="0"/>
              </a:rPr>
              <a:t>img</a:t>
            </a:r>
            <a:r>
              <a:rPr lang="en-US" dirty="0" smtClean="0"/>
              <a:t> element in an anchor element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FACDDA-3540-4785-9F9E-C3287A2DAE29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1341438"/>
            <a:ext cx="8748713" cy="5332412"/>
            <a:chOff x="827584" y="1340768"/>
            <a:chExt cx="6238875" cy="5332412"/>
          </a:xfrm>
        </p:grpSpPr>
        <p:graphicFrame>
          <p:nvGraphicFramePr>
            <p:cNvPr id="6146" name="Object 6"/>
            <p:cNvGraphicFramePr>
              <a:graphicFrameLocks noChangeAspect="1"/>
            </p:cNvGraphicFramePr>
            <p:nvPr/>
          </p:nvGraphicFramePr>
          <p:xfrm>
            <a:off x="827584" y="1340768"/>
            <a:ext cx="6238875" cy="5332412"/>
          </p:xfrm>
          <a:graphic>
            <a:graphicData uri="http://schemas.openxmlformats.org/presentationml/2006/ole">
              <p:oleObj spid="_x0000_s6146" name="Document" r:id="rId4" imgW="7378133" imgH="6307808" progId="Word.Document.8">
                <p:embed/>
              </p:oleObj>
            </a:graphicData>
          </a:graphic>
        </p:graphicFrame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4485184" y="2850480"/>
              <a:ext cx="2286000" cy="590550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Creates a hyperlinked image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6152" name="Line 8"/>
            <p:cNvSpPr>
              <a:spLocks noChangeShapeType="1"/>
            </p:cNvSpPr>
            <p:nvPr/>
          </p:nvSpPr>
          <p:spPr bwMode="auto">
            <a:xfrm flipH="1">
              <a:off x="3570784" y="3231480"/>
              <a:ext cx="914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/>
          <a:lstStyle/>
          <a:p>
            <a:pPr eaLnBrk="1" hangingPunct="1"/>
            <a:r>
              <a:rPr lang="en-US" dirty="0" smtClean="0"/>
              <a:t>From HTML to XHTML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97888" cy="5410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up XHTML version 1.0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Allows only a document’s content and structure to appear in a valid XHTML document, and not its formatting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Formatting is specified with Cascading Style Sheets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XHTML documents must be well-formed</a:t>
            </a:r>
          </a:p>
          <a:p>
            <a:pPr lvl="1" eaLnBrk="1" hangingPunct="1">
              <a:lnSpc>
                <a:spcPct val="90000"/>
              </a:lnSpc>
              <a:buClr>
                <a:srgbClr val="FFFF7F"/>
              </a:buClr>
              <a:buFontTx/>
              <a:buChar char=" "/>
            </a:pPr>
            <a:r>
              <a:rPr lang="en-US" dirty="0" smtClean="0">
                <a:solidFill>
                  <a:srgbClr val="803F00"/>
                </a:solidFill>
                <a:latin typeface="Trebuchet MS" pitchFamily="34" charset="0"/>
              </a:rPr>
              <a:t>&lt;html&gt;</a:t>
            </a:r>
            <a:br>
              <a:rPr lang="en-US" dirty="0" smtClean="0">
                <a:solidFill>
                  <a:srgbClr val="803F00"/>
                </a:solidFill>
                <a:latin typeface="Trebuchet MS" pitchFamily="34" charset="0"/>
              </a:rPr>
            </a:br>
            <a:r>
              <a:rPr lang="en-US" dirty="0" smtClean="0">
                <a:solidFill>
                  <a:srgbClr val="803F00"/>
                </a:solidFill>
                <a:latin typeface="Trebuchet MS" pitchFamily="34" charset="0"/>
              </a:rPr>
              <a:t>&lt;head&gt; ... &lt;/head&gt;</a:t>
            </a:r>
            <a:br>
              <a:rPr lang="en-US" dirty="0" smtClean="0">
                <a:solidFill>
                  <a:srgbClr val="803F00"/>
                </a:solidFill>
                <a:latin typeface="Trebuchet MS" pitchFamily="34" charset="0"/>
              </a:rPr>
            </a:br>
            <a:r>
              <a:rPr lang="en-US" dirty="0" smtClean="0">
                <a:solidFill>
                  <a:srgbClr val="803F00"/>
                </a:solidFill>
                <a:latin typeface="Trebuchet MS" pitchFamily="34" charset="0"/>
              </a:rPr>
              <a:t>&lt;body&gt; ... &lt;/body&gt;</a:t>
            </a:r>
            <a:br>
              <a:rPr lang="en-US" dirty="0" smtClean="0">
                <a:solidFill>
                  <a:srgbClr val="803F00"/>
                </a:solidFill>
                <a:latin typeface="Trebuchet MS" pitchFamily="34" charset="0"/>
              </a:rPr>
            </a:br>
            <a:r>
              <a:rPr lang="en-US" dirty="0" smtClean="0">
                <a:solidFill>
                  <a:srgbClr val="803F00"/>
                </a:solidFill>
                <a:latin typeface="Trebuchet MS" pitchFamily="34" charset="0"/>
              </a:rPr>
              <a:t>&lt;/html&gt;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XHTML elements must be properly nested</a:t>
            </a:r>
          </a:p>
          <a:p>
            <a:pPr lvl="1" eaLnBrk="1" hangingPunct="1">
              <a:lnSpc>
                <a:spcPct val="90000"/>
              </a:lnSpc>
              <a:buClr>
                <a:srgbClr val="FFFF7F"/>
              </a:buClr>
              <a:buFontTx/>
              <a:buChar char=" "/>
            </a:pPr>
            <a:r>
              <a:rPr lang="en-US" dirty="0" smtClean="0">
                <a:latin typeface="Lucida Console" pitchFamily="49" charset="0"/>
              </a:rPr>
              <a:t>&lt;head&gt;&lt;title&gt;hello&lt;/head&gt;&lt;/title&gt;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XHTML tag names must be in lowercase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	&lt;HTML&gt;</a:t>
            </a:r>
          </a:p>
          <a:p>
            <a:pPr eaLnBrk="1" hangingPunct="1">
              <a:lnSpc>
                <a:spcPct val="90000"/>
              </a:lnSpc>
            </a:pPr>
            <a:r>
              <a:rPr lang="en-US" i="1" dirty="0" smtClean="0"/>
              <a:t>All</a:t>
            </a:r>
            <a:r>
              <a:rPr lang="en-US" dirty="0" smtClean="0"/>
              <a:t> XHTML elements must be closed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If an HTML tag is not a container, close it like this:</a:t>
            </a:r>
            <a:br>
              <a:rPr lang="en-US" dirty="0" smtClean="0"/>
            </a:br>
            <a:r>
              <a:rPr lang="en-US" dirty="0" smtClean="0">
                <a:solidFill>
                  <a:srgbClr val="803F00"/>
                </a:solidFill>
                <a:latin typeface="Trebuchet MS" pitchFamily="34" charset="0"/>
              </a:rPr>
              <a:t>&lt;</a:t>
            </a:r>
            <a:r>
              <a:rPr lang="en-US" dirty="0" err="1" smtClean="0">
                <a:solidFill>
                  <a:srgbClr val="803F00"/>
                </a:solidFill>
                <a:latin typeface="Trebuchet MS" pitchFamily="34" charset="0"/>
              </a:rPr>
              <a:t>br</a:t>
            </a:r>
            <a:r>
              <a:rPr lang="en-US" dirty="0" smtClean="0">
                <a:solidFill>
                  <a:srgbClr val="803F00"/>
                </a:solidFill>
                <a:latin typeface="Trebuchet MS" pitchFamily="34" charset="0"/>
              </a:rPr>
              <a:t> /&gt;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803F00"/>
                </a:solidFill>
              </a:rPr>
              <a:t> </a:t>
            </a:r>
            <a:r>
              <a:rPr lang="en-US" dirty="0" smtClean="0">
                <a:solidFill>
                  <a:srgbClr val="803F00"/>
                </a:solidFill>
                <a:latin typeface="Trebuchet MS" pitchFamily="34" charset="0"/>
              </a:rPr>
              <a:t>&lt;hr /&gt;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803F00"/>
                </a:solidFill>
              </a:rPr>
              <a:t> </a:t>
            </a:r>
            <a:r>
              <a:rPr lang="en-US" dirty="0" smtClean="0">
                <a:solidFill>
                  <a:srgbClr val="803F00"/>
                </a:solidFill>
                <a:latin typeface="Trebuchet MS" pitchFamily="34" charset="0"/>
              </a:rPr>
              <a:t>&lt;image </a:t>
            </a:r>
            <a:r>
              <a:rPr lang="en-US" dirty="0" err="1" smtClean="0">
                <a:solidFill>
                  <a:srgbClr val="803F00"/>
                </a:solidFill>
                <a:latin typeface="Trebuchet MS" pitchFamily="34" charset="0"/>
              </a:rPr>
              <a:t>src</a:t>
            </a:r>
            <a:r>
              <a:rPr lang="en-US" dirty="0" smtClean="0">
                <a:solidFill>
                  <a:srgbClr val="803F00"/>
                </a:solidFill>
                <a:latin typeface="Trebuchet MS" pitchFamily="34" charset="0"/>
              </a:rPr>
              <a:t>="smile.gif" /&gt;</a:t>
            </a:r>
          </a:p>
        </p:txBody>
      </p:sp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A01838-8A23-4A21-8C39-99C990CF2EAB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  <p:sp>
        <p:nvSpPr>
          <p:cNvPr id="36869" name="Line 13"/>
          <p:cNvSpPr>
            <a:spLocks noChangeShapeType="1"/>
          </p:cNvSpPr>
          <p:nvPr/>
        </p:nvSpPr>
        <p:spPr bwMode="auto">
          <a:xfrm>
            <a:off x="3132138" y="4149725"/>
            <a:ext cx="18288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0" name="Line 14"/>
          <p:cNvSpPr>
            <a:spLocks noChangeShapeType="1"/>
          </p:cNvSpPr>
          <p:nvPr/>
        </p:nvSpPr>
        <p:spPr bwMode="auto">
          <a:xfrm flipH="1">
            <a:off x="3132138" y="4149725"/>
            <a:ext cx="17526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1" name="Line 13"/>
          <p:cNvSpPr>
            <a:spLocks noChangeShapeType="1"/>
          </p:cNvSpPr>
          <p:nvPr/>
        </p:nvSpPr>
        <p:spPr bwMode="auto">
          <a:xfrm>
            <a:off x="1042988" y="4941888"/>
            <a:ext cx="18288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2" name="Line 14"/>
          <p:cNvSpPr>
            <a:spLocks noChangeShapeType="1"/>
          </p:cNvSpPr>
          <p:nvPr/>
        </p:nvSpPr>
        <p:spPr bwMode="auto">
          <a:xfrm flipH="1">
            <a:off x="1042988" y="4941888"/>
            <a:ext cx="17526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3" name="Line 13"/>
          <p:cNvSpPr>
            <a:spLocks noChangeShapeType="1"/>
          </p:cNvSpPr>
          <p:nvPr/>
        </p:nvSpPr>
        <p:spPr bwMode="auto">
          <a:xfrm>
            <a:off x="2987675" y="6021388"/>
            <a:ext cx="18288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4" name="Line 14"/>
          <p:cNvSpPr>
            <a:spLocks noChangeShapeType="1"/>
          </p:cNvSpPr>
          <p:nvPr/>
        </p:nvSpPr>
        <p:spPr bwMode="auto">
          <a:xfrm flipH="1">
            <a:off x="2987675" y="6021388"/>
            <a:ext cx="17526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16D4C9-4A23-4609-9218-84C245D23398}" type="slidenum">
              <a:rPr lang="en-US" sz="1600" smtClean="0">
                <a:latin typeface="Arial" charset="0"/>
              </a:rPr>
              <a:pPr/>
              <a:t>20</a:t>
            </a:fld>
            <a:endParaRPr lang="en-US" sz="1600" smtClean="0">
              <a:latin typeface="Arial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0"/>
            <a:ext cx="8893175" cy="6850063"/>
            <a:chOff x="0" y="0"/>
            <a:chExt cx="7445375" cy="6850063"/>
          </a:xfrm>
        </p:grpSpPr>
        <p:graphicFrame>
          <p:nvGraphicFramePr>
            <p:cNvPr id="7170" name="Object 11"/>
            <p:cNvGraphicFramePr>
              <a:graphicFrameLocks noChangeAspect="1"/>
            </p:cNvGraphicFramePr>
            <p:nvPr/>
          </p:nvGraphicFramePr>
          <p:xfrm>
            <a:off x="0" y="0"/>
            <a:ext cx="7445375" cy="2808288"/>
          </p:xfrm>
          <a:graphic>
            <a:graphicData uri="http://schemas.openxmlformats.org/presentationml/2006/ole">
              <p:oleObj spid="_x0000_s7170" name="Document" r:id="rId4" imgW="7444873" imgH="2808749" progId="Word.Document.8">
                <p:embed/>
              </p:oleObj>
            </a:graphicData>
          </a:graphic>
        </p:graphicFrame>
        <p:pic>
          <p:nvPicPr>
            <p:cNvPr id="7173" name="Picture 12" descr="nav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17385" y="2590800"/>
              <a:ext cx="6779814" cy="1535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4" name="Picture 13" descr="links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91429" y="4114800"/>
              <a:ext cx="6631369" cy="2735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0040"/>
            <a:ext cx="7239000" cy="74676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dirty="0" smtClean="0"/>
              <a:t>Special Characters and Horizontal Rules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229600" cy="5791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XHTML provides special characters or entity references (in the form </a:t>
            </a:r>
            <a:r>
              <a:rPr lang="en-US" dirty="0" smtClean="0">
                <a:solidFill>
                  <a:srgbClr val="FF0000"/>
                </a:solidFill>
                <a:latin typeface="Lucida Console" pitchFamily="49" charset="0"/>
              </a:rPr>
              <a:t>&amp;</a:t>
            </a:r>
            <a:r>
              <a:rPr lang="en-US" i="1" dirty="0" smtClean="0">
                <a:solidFill>
                  <a:srgbClr val="FF0000"/>
                </a:solidFill>
              </a:rPr>
              <a:t>code</a:t>
            </a:r>
            <a:r>
              <a:rPr lang="en-US" dirty="0" smtClean="0">
                <a:latin typeface="Lucida Console" pitchFamily="49" charset="0"/>
              </a:rPr>
              <a:t>;</a:t>
            </a:r>
            <a:r>
              <a:rPr lang="en-US" dirty="0" smtClean="0"/>
              <a:t>) for </a:t>
            </a:r>
            <a:r>
              <a:rPr lang="en-US" dirty="0" smtClean="0">
                <a:solidFill>
                  <a:srgbClr val="FF0000"/>
                </a:solidFill>
              </a:rPr>
              <a:t>representing characters that cannot be rendered </a:t>
            </a:r>
            <a:r>
              <a:rPr lang="en-US" dirty="0" smtClean="0"/>
              <a:t>otherwise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code can be: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Word abbreviations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Numbers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Decimal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Hexadecimal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Example: </a:t>
            </a:r>
            <a:r>
              <a:rPr lang="en-US" dirty="0" smtClean="0">
                <a:latin typeface="Lucida Console" pitchFamily="49" charset="0"/>
              </a:rPr>
              <a:t>&amp;</a:t>
            </a:r>
            <a:r>
              <a:rPr lang="en-US" dirty="0" smtClean="0"/>
              <a:t> character represented by: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Lucida Console" pitchFamily="49" charset="0"/>
              </a:rPr>
              <a:t>&amp;amp</a:t>
            </a:r>
            <a:r>
              <a:rPr lang="en-US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Lucida Console" pitchFamily="49" charset="0"/>
              </a:rPr>
              <a:t>&amp;#38</a:t>
            </a:r>
            <a:r>
              <a:rPr lang="en-US" dirty="0" smtClean="0"/>
              <a:t> (decimal)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Lucida Console" pitchFamily="49" charset="0"/>
              </a:rPr>
              <a:t>&amp;#x26</a:t>
            </a:r>
            <a:r>
              <a:rPr lang="en-US" dirty="0" smtClean="0"/>
              <a:t> (hexadecimal)</a:t>
            </a:r>
          </a:p>
          <a:p>
            <a:pPr eaLnBrk="1" hangingPunct="1"/>
            <a:r>
              <a:rPr lang="en-US" dirty="0" smtClean="0"/>
              <a:t>Most browsers render a horizontal rule, indicated by the </a:t>
            </a:r>
            <a:br>
              <a:rPr lang="en-US" dirty="0" smtClean="0"/>
            </a:br>
            <a:r>
              <a:rPr lang="en-US" dirty="0" smtClean="0">
                <a:solidFill>
                  <a:schemeClr val="tx2"/>
                </a:solidFill>
                <a:latin typeface="Lucida Console" pitchFamily="49" charset="0"/>
              </a:rPr>
              <a:t>&lt;hr /&gt;</a:t>
            </a:r>
            <a:r>
              <a:rPr lang="en-US" dirty="0" smtClean="0">
                <a:solidFill>
                  <a:schemeClr val="tx2"/>
                </a:solidFill>
              </a:rPr>
              <a:t> tag</a:t>
            </a:r>
            <a:r>
              <a:rPr lang="en-US" dirty="0" smtClean="0"/>
              <a:t>, as a horizontal line</a:t>
            </a:r>
          </a:p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hr element</a:t>
            </a:r>
            <a:r>
              <a:rPr lang="en-US" dirty="0" smtClean="0"/>
              <a:t> also </a:t>
            </a:r>
            <a:r>
              <a:rPr lang="en-US" dirty="0" smtClean="0">
                <a:solidFill>
                  <a:srgbClr val="0070C0"/>
                </a:solidFill>
              </a:rPr>
              <a:t>inserts </a:t>
            </a:r>
            <a:r>
              <a:rPr lang="en-US" dirty="0" smtClean="0"/>
              <a:t>a line break above and below the horizontal line</a:t>
            </a:r>
          </a:p>
        </p:txBody>
      </p:sp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CC935C-846D-470D-AB3C-E99092BC379C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A8C700-2298-41B9-A81C-C50707EE0A72}" type="slidenum">
              <a:rPr lang="en-US" sz="1600" smtClean="0">
                <a:latin typeface="Arial" charset="0"/>
              </a:rPr>
              <a:pPr/>
              <a:t>22</a:t>
            </a:fld>
            <a:endParaRPr lang="en-US" sz="1600" smtClean="0">
              <a:latin typeface="Arial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7938"/>
            <a:ext cx="8893175" cy="6661150"/>
            <a:chOff x="0" y="7938"/>
            <a:chExt cx="7162800" cy="4906962"/>
          </a:xfrm>
        </p:grpSpPr>
        <p:graphicFrame>
          <p:nvGraphicFramePr>
            <p:cNvPr id="8194" name="Object 7"/>
            <p:cNvGraphicFramePr>
              <a:graphicFrameLocks noChangeAspect="1"/>
            </p:cNvGraphicFramePr>
            <p:nvPr/>
          </p:nvGraphicFramePr>
          <p:xfrm>
            <a:off x="0" y="7938"/>
            <a:ext cx="6096000" cy="4906962"/>
          </p:xfrm>
          <a:graphic>
            <a:graphicData uri="http://schemas.openxmlformats.org/presentationml/2006/ole">
              <p:oleObj spid="_x0000_s8194" name="Document" r:id="rId4" imgW="7292274" imgH="5869796" progId="Word.Document.8">
                <p:embed/>
              </p:oleObj>
            </a:graphicData>
          </a:graphic>
        </p:graphicFrame>
        <p:sp>
          <p:nvSpPr>
            <p:cNvPr id="8197" name="Text Box 8"/>
            <p:cNvSpPr txBox="1">
              <a:spLocks noChangeArrowheads="1"/>
            </p:cNvSpPr>
            <p:nvPr/>
          </p:nvSpPr>
          <p:spPr bwMode="auto">
            <a:xfrm>
              <a:off x="4648200" y="1905000"/>
              <a:ext cx="2286000" cy="835025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Inserts a horizontal rule, with a line break before and after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8198" name="Line 9"/>
            <p:cNvSpPr>
              <a:spLocks noChangeShapeType="1"/>
            </p:cNvSpPr>
            <p:nvPr/>
          </p:nvSpPr>
          <p:spPr bwMode="auto">
            <a:xfrm flipH="1">
              <a:off x="3657600" y="2286000"/>
              <a:ext cx="990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199" name="Text Box 10"/>
            <p:cNvSpPr txBox="1">
              <a:spLocks noChangeArrowheads="1"/>
            </p:cNvSpPr>
            <p:nvPr/>
          </p:nvSpPr>
          <p:spPr bwMode="auto">
            <a:xfrm>
              <a:off x="4876800" y="3124200"/>
              <a:ext cx="2286000" cy="590550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Inserts the special characters © and </a:t>
              </a:r>
              <a:r>
                <a:rPr lang="en-US" sz="1600">
                  <a:latin typeface="Courier New" pitchFamily="49" charset="0"/>
                </a:rPr>
                <a:t>&amp;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8200" name="Line 11"/>
            <p:cNvSpPr>
              <a:spLocks noChangeShapeType="1"/>
            </p:cNvSpPr>
            <p:nvPr/>
          </p:nvSpPr>
          <p:spPr bwMode="auto">
            <a:xfrm flipH="1">
              <a:off x="4191000" y="3505200"/>
              <a:ext cx="685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452C42-4ED7-4F22-9330-F308565E1AD0}" type="slidenum">
              <a:rPr lang="en-US" sz="1600" smtClean="0">
                <a:latin typeface="Arial" charset="0"/>
              </a:rPr>
              <a:pPr/>
              <a:t>23</a:t>
            </a:fld>
            <a:endParaRPr lang="en-US" sz="1600" smtClean="0">
              <a:latin typeface="Arial" charset="0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0" y="0"/>
            <a:ext cx="8893175" cy="6858000"/>
            <a:chOff x="0" y="0"/>
            <a:chExt cx="7229475" cy="6448425"/>
          </a:xfrm>
        </p:grpSpPr>
        <p:graphicFrame>
          <p:nvGraphicFramePr>
            <p:cNvPr id="9218" name="Object 6"/>
            <p:cNvGraphicFramePr>
              <a:graphicFrameLocks noChangeAspect="1"/>
            </p:cNvGraphicFramePr>
            <p:nvPr/>
          </p:nvGraphicFramePr>
          <p:xfrm>
            <a:off x="0" y="6350"/>
            <a:ext cx="7229475" cy="2578100"/>
          </p:xfrm>
          <a:graphic>
            <a:graphicData uri="http://schemas.openxmlformats.org/presentationml/2006/ole">
              <p:oleObj spid="_x0000_s9218" name="Document" r:id="rId4" imgW="7263774" imgH="2591362" progId="Word.Document.8">
                <p:embed/>
              </p:oleObj>
            </a:graphicData>
          </a:graphic>
        </p:graphicFrame>
        <p:pic>
          <p:nvPicPr>
            <p:cNvPr id="9221" name="Picture 7" descr="contact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62000" y="3048000"/>
              <a:ext cx="5745163" cy="3400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22" name="Text Box 8"/>
            <p:cNvSpPr txBox="1">
              <a:spLocks noChangeArrowheads="1"/>
            </p:cNvSpPr>
            <p:nvPr/>
          </p:nvSpPr>
          <p:spPr bwMode="auto">
            <a:xfrm>
              <a:off x="5029200" y="228600"/>
              <a:ext cx="1828800" cy="590550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Makes the </a:t>
              </a:r>
              <a:r>
                <a:rPr lang="en-US" sz="1600">
                  <a:latin typeface="Courier New" pitchFamily="49" charset="0"/>
                </a:rPr>
                <a:t>2</a:t>
              </a:r>
              <a:r>
                <a:rPr lang="en-US" sz="1600">
                  <a:latin typeface="Times New Roman" pitchFamily="18" charset="0"/>
                </a:rPr>
                <a:t> superscript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9223" name="Line 9"/>
            <p:cNvSpPr>
              <a:spLocks noChangeShapeType="1"/>
            </p:cNvSpPr>
            <p:nvPr/>
          </p:nvSpPr>
          <p:spPr bwMode="auto">
            <a:xfrm flipH="1">
              <a:off x="4267200" y="457200"/>
              <a:ext cx="762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224" name="Text Box 10"/>
            <p:cNvSpPr txBox="1">
              <a:spLocks noChangeArrowheads="1"/>
            </p:cNvSpPr>
            <p:nvPr/>
          </p:nvSpPr>
          <p:spPr bwMode="auto">
            <a:xfrm>
              <a:off x="3124200" y="0"/>
              <a:ext cx="1524000" cy="590550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Makes the </a:t>
              </a:r>
              <a:r>
                <a:rPr lang="en-US" sz="1600">
                  <a:latin typeface="Courier New" pitchFamily="49" charset="0"/>
                </a:rPr>
                <a:t>1</a:t>
              </a:r>
              <a:r>
                <a:rPr lang="en-US" sz="1600">
                  <a:latin typeface="Times New Roman" pitchFamily="18" charset="0"/>
                </a:rPr>
                <a:t>  subscript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9225" name="Line 11"/>
            <p:cNvSpPr>
              <a:spLocks noChangeShapeType="1"/>
            </p:cNvSpPr>
            <p:nvPr/>
          </p:nvSpPr>
          <p:spPr bwMode="auto">
            <a:xfrm flipH="1">
              <a:off x="2057400" y="609600"/>
              <a:ext cx="1447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226" name="Text Box 12"/>
            <p:cNvSpPr txBox="1">
              <a:spLocks noChangeArrowheads="1"/>
            </p:cNvSpPr>
            <p:nvPr/>
          </p:nvSpPr>
          <p:spPr bwMode="auto">
            <a:xfrm>
              <a:off x="381000" y="0"/>
              <a:ext cx="2514600" cy="590550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Creates a strikethrough effect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9227" name="Line 13"/>
            <p:cNvSpPr>
              <a:spLocks noChangeShapeType="1"/>
            </p:cNvSpPr>
            <p:nvPr/>
          </p:nvSpPr>
          <p:spPr bwMode="auto">
            <a:xfrm>
              <a:off x="1066800" y="609600"/>
              <a:ext cx="76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228" name="Text Box 20"/>
            <p:cNvSpPr txBox="1">
              <a:spLocks noChangeArrowheads="1"/>
            </p:cNvSpPr>
            <p:nvPr/>
          </p:nvSpPr>
          <p:spPr bwMode="auto">
            <a:xfrm>
              <a:off x="1524000" y="2209800"/>
              <a:ext cx="1524000" cy="346075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Emphasizes text 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9229" name="Line 21"/>
            <p:cNvSpPr>
              <a:spLocks noChangeShapeType="1"/>
            </p:cNvSpPr>
            <p:nvPr/>
          </p:nvSpPr>
          <p:spPr bwMode="auto">
            <a:xfrm flipH="1" flipV="1">
              <a:off x="1333500" y="1685925"/>
              <a:ext cx="647700" cy="523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230" name="Text Box 22"/>
            <p:cNvSpPr txBox="1">
              <a:spLocks noChangeArrowheads="1"/>
            </p:cNvSpPr>
            <p:nvPr/>
          </p:nvSpPr>
          <p:spPr bwMode="auto">
            <a:xfrm>
              <a:off x="3505200" y="2133600"/>
              <a:ext cx="2209800" cy="590550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Inserts the special symbols </a:t>
              </a:r>
              <a:r>
                <a:rPr lang="en-US" sz="1600">
                  <a:latin typeface="Courier New" pitchFamily="49" charset="0"/>
                </a:rPr>
                <a:t>&lt;</a:t>
              </a:r>
              <a:r>
                <a:rPr lang="en-US" sz="1600">
                  <a:latin typeface="Times New Roman" pitchFamily="18" charset="0"/>
                </a:rPr>
                <a:t> and </a:t>
              </a:r>
              <a:r>
                <a:rPr lang="en-US" sz="1600">
                  <a:latin typeface="Courier New" pitchFamily="49" charset="0"/>
                </a:rPr>
                <a:t>¼</a:t>
              </a:r>
              <a:r>
                <a:rPr lang="en-US" sz="1600">
                  <a:latin typeface="Times New Roman" pitchFamily="18" charset="0"/>
                </a:rPr>
                <a:t>  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9231" name="Line 23"/>
            <p:cNvSpPr>
              <a:spLocks noChangeShapeType="1"/>
            </p:cNvSpPr>
            <p:nvPr/>
          </p:nvSpPr>
          <p:spPr bwMode="auto">
            <a:xfrm flipH="1" flipV="1">
              <a:off x="2438400" y="1752600"/>
              <a:ext cx="1295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Lists (unordered and ordered)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066800"/>
            <a:ext cx="8893175" cy="5562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Unordered</a:t>
            </a:r>
            <a:r>
              <a:rPr lang="en-US" dirty="0" smtClean="0"/>
              <a:t> list element </a:t>
            </a:r>
            <a:r>
              <a:rPr lang="en-US" b="1" dirty="0" err="1" smtClean="0">
                <a:solidFill>
                  <a:srgbClr val="0070C0"/>
                </a:solidFill>
                <a:latin typeface="Lucida Console" pitchFamily="49" charset="0"/>
              </a:rPr>
              <a:t>ul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</a:p>
          <a:p>
            <a:pPr lvl="1" eaLnBrk="1" hangingPunct="1"/>
            <a:r>
              <a:rPr lang="en-US" dirty="0" smtClean="0"/>
              <a:t>creates a list in which each item in the list begins with a bullet symbol (called a disc)</a:t>
            </a:r>
          </a:p>
          <a:p>
            <a:pPr lvl="1" eaLnBrk="1" hangingPunct="1"/>
            <a:r>
              <a:rPr lang="en-US" dirty="0" smtClean="0"/>
              <a:t>Each entry is an </a:t>
            </a:r>
            <a:r>
              <a:rPr lang="en-US" b="1" dirty="0" err="1" smtClean="0">
                <a:solidFill>
                  <a:srgbClr val="0070C0"/>
                </a:solidFill>
                <a:latin typeface="Lucida Console" pitchFamily="49" charset="0"/>
              </a:rPr>
              <a:t>li</a:t>
            </a:r>
            <a:r>
              <a:rPr lang="en-US" dirty="0" smtClean="0"/>
              <a:t> (list item) element. Most web browsers render these elements with a line break and a bullet symbol at the beginning of the line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Ordered</a:t>
            </a:r>
            <a:r>
              <a:rPr lang="en-US" dirty="0" smtClean="0"/>
              <a:t> list element </a:t>
            </a:r>
            <a:r>
              <a:rPr lang="en-US" b="1" dirty="0" err="1" smtClean="0">
                <a:solidFill>
                  <a:srgbClr val="0070C0"/>
                </a:solidFill>
                <a:latin typeface="Lucida Console" pitchFamily="49" charset="0"/>
              </a:rPr>
              <a:t>ol</a:t>
            </a:r>
            <a:endParaRPr lang="en-US" b="1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pPr lvl="1" eaLnBrk="1" hangingPunct="1"/>
            <a:r>
              <a:rPr lang="en-US" dirty="0" smtClean="0"/>
              <a:t> creates a list in which each item begins with a number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Lists may be </a:t>
            </a:r>
            <a:r>
              <a:rPr lang="en-US" dirty="0" smtClean="0">
                <a:solidFill>
                  <a:srgbClr val="C00000"/>
                </a:solidFill>
              </a:rPr>
              <a:t>nested</a:t>
            </a:r>
            <a:r>
              <a:rPr lang="en-US" dirty="0" smtClean="0"/>
              <a:t> to represent </a:t>
            </a:r>
            <a:r>
              <a:rPr lang="en-US" dirty="0" smtClean="0">
                <a:solidFill>
                  <a:srgbClr val="C00000"/>
                </a:solidFill>
              </a:rPr>
              <a:t>hierarchical</a:t>
            </a:r>
            <a:r>
              <a:rPr lang="en-US" dirty="0" smtClean="0"/>
              <a:t> data relationships</a:t>
            </a:r>
          </a:p>
        </p:txBody>
      </p:sp>
      <p:sp>
        <p:nvSpPr>
          <p:cNvPr id="501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80C407-9097-44AC-95FA-03B38989D95B}" type="slidenum">
              <a:rPr lang="en-US" smtClean="0">
                <a:latin typeface="Arial" charset="0"/>
              </a:rPr>
              <a:pPr/>
              <a:t>24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77DD84-693B-4F7D-89BE-FFF28AAB7018}" type="slidenum">
              <a:rPr lang="en-US" sz="1600" smtClean="0">
                <a:latin typeface="Arial" charset="0"/>
              </a:rPr>
              <a:pPr/>
              <a:t>25</a:t>
            </a:fld>
            <a:endParaRPr lang="en-US" sz="1600" smtClean="0">
              <a:latin typeface="Arial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9525"/>
            <a:ext cx="9144000" cy="4572000"/>
            <a:chOff x="0" y="9525"/>
            <a:chExt cx="6553200" cy="4665663"/>
          </a:xfrm>
        </p:grpSpPr>
        <p:graphicFrame>
          <p:nvGraphicFramePr>
            <p:cNvPr id="10242" name="Object 6"/>
            <p:cNvGraphicFramePr>
              <a:graphicFrameLocks noChangeAspect="1"/>
            </p:cNvGraphicFramePr>
            <p:nvPr/>
          </p:nvGraphicFramePr>
          <p:xfrm>
            <a:off x="0" y="9525"/>
            <a:ext cx="5934075" cy="4665663"/>
          </p:xfrm>
          <a:graphic>
            <a:graphicData uri="http://schemas.openxmlformats.org/presentationml/2006/ole">
              <p:oleObj spid="_x0000_s10242" name="Document" r:id="rId4" imgW="7187294" imgH="5650610" progId="Word.Document.8">
                <p:embed/>
              </p:oleObj>
            </a:graphicData>
          </a:graphic>
        </p:graphicFrame>
        <p:sp>
          <p:nvSpPr>
            <p:cNvPr id="10246" name="Text Box 7"/>
            <p:cNvSpPr txBox="1">
              <a:spLocks noChangeArrowheads="1"/>
            </p:cNvSpPr>
            <p:nvPr/>
          </p:nvSpPr>
          <p:spPr bwMode="auto">
            <a:xfrm>
              <a:off x="3886200" y="1676400"/>
              <a:ext cx="2438400" cy="346075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Creates an unordered list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10247" name="Line 8"/>
            <p:cNvSpPr>
              <a:spLocks noChangeShapeType="1"/>
            </p:cNvSpPr>
            <p:nvPr/>
          </p:nvSpPr>
          <p:spPr bwMode="auto">
            <a:xfrm flipH="1">
              <a:off x="1066800" y="1905000"/>
              <a:ext cx="2819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48" name="Text Box 9"/>
            <p:cNvSpPr txBox="1">
              <a:spLocks noChangeArrowheads="1"/>
            </p:cNvSpPr>
            <p:nvPr/>
          </p:nvSpPr>
          <p:spPr bwMode="auto">
            <a:xfrm>
              <a:off x="4724400" y="2590800"/>
              <a:ext cx="1828800" cy="835025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Makes hyperlinked elements into individual list items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10249" name="Line 10"/>
            <p:cNvSpPr>
              <a:spLocks noChangeShapeType="1"/>
            </p:cNvSpPr>
            <p:nvPr/>
          </p:nvSpPr>
          <p:spPr bwMode="auto">
            <a:xfrm flipH="1">
              <a:off x="3048000" y="2743200"/>
              <a:ext cx="1676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10245" name="Picture 4" descr="links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16013" y="4221163"/>
            <a:ext cx="7343775" cy="263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1EF80D-3510-4944-A2E9-BBBBA68DB51A}" type="slidenum">
              <a:rPr lang="en-US" sz="1600" smtClean="0">
                <a:latin typeface="Arial" charset="0"/>
              </a:rPr>
              <a:pPr/>
              <a:t>26</a:t>
            </a:fld>
            <a:endParaRPr lang="en-US" sz="1600" smtClean="0">
              <a:latin typeface="Arial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1101725"/>
            <a:ext cx="8675688" cy="5832475"/>
            <a:chOff x="0" y="201174"/>
            <a:chExt cx="6629400" cy="5230813"/>
          </a:xfrm>
        </p:grpSpPr>
        <p:graphicFrame>
          <p:nvGraphicFramePr>
            <p:cNvPr id="11266" name="Object 3"/>
            <p:cNvGraphicFramePr>
              <a:graphicFrameLocks noChangeAspect="1"/>
            </p:cNvGraphicFramePr>
            <p:nvPr/>
          </p:nvGraphicFramePr>
          <p:xfrm>
            <a:off x="0" y="201174"/>
            <a:ext cx="6048375" cy="5230813"/>
          </p:xfrm>
          <a:graphic>
            <a:graphicData uri="http://schemas.openxmlformats.org/presentationml/2006/ole">
              <p:oleObj spid="_x0000_s11266" name="Document" r:id="rId4" imgW="7292274" imgH="6307808" progId="Word.Document.8">
                <p:embed/>
              </p:oleObj>
            </a:graphicData>
          </a:graphic>
        </p:graphicFrame>
        <p:sp>
          <p:nvSpPr>
            <p:cNvPr id="11270" name="Text Box 4"/>
            <p:cNvSpPr txBox="1">
              <a:spLocks noChangeArrowheads="1"/>
            </p:cNvSpPr>
            <p:nvPr/>
          </p:nvSpPr>
          <p:spPr bwMode="auto">
            <a:xfrm>
              <a:off x="4419600" y="4267200"/>
              <a:ext cx="2209800" cy="346075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A single list element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11271" name="Line 5"/>
            <p:cNvSpPr>
              <a:spLocks noChangeShapeType="1"/>
            </p:cNvSpPr>
            <p:nvPr/>
          </p:nvSpPr>
          <p:spPr bwMode="auto">
            <a:xfrm flipH="1">
              <a:off x="2819400" y="4419600"/>
              <a:ext cx="1600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1269" name="TextBox 8"/>
          <p:cNvSpPr txBox="1">
            <a:spLocks noChangeArrowheads="1"/>
          </p:cNvSpPr>
          <p:nvPr/>
        </p:nvSpPr>
        <p:spPr bwMode="auto">
          <a:xfrm>
            <a:off x="755650" y="0"/>
            <a:ext cx="83883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400" dirty="0"/>
              <a:t>List- Nested and ordered list</a:t>
            </a:r>
            <a:endParaRPr lang="ar-SA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47A0F6-3B31-4832-B9DB-C8BB6E699095}" type="slidenum">
              <a:rPr lang="en-US" sz="1600" smtClean="0">
                <a:latin typeface="Arial" charset="0"/>
              </a:rPr>
              <a:pPr/>
              <a:t>27</a:t>
            </a:fld>
            <a:endParaRPr lang="en-US" sz="1600" smtClean="0">
              <a:latin typeface="Arial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0" y="0"/>
            <a:ext cx="8893175" cy="6669088"/>
            <a:chOff x="0" y="0"/>
            <a:chExt cx="6858000" cy="5783263"/>
          </a:xfrm>
        </p:grpSpPr>
        <p:graphicFrame>
          <p:nvGraphicFramePr>
            <p:cNvPr id="12290" name="Object 7"/>
            <p:cNvGraphicFramePr>
              <a:graphicFrameLocks noChangeAspect="1"/>
            </p:cNvGraphicFramePr>
            <p:nvPr/>
          </p:nvGraphicFramePr>
          <p:xfrm>
            <a:off x="0" y="17463"/>
            <a:ext cx="6210300" cy="5765800"/>
          </p:xfrm>
          <a:graphic>
            <a:graphicData uri="http://schemas.openxmlformats.org/presentationml/2006/ole">
              <p:oleObj spid="_x0000_s12290" name="Document" r:id="rId4" imgW="7263774" imgH="6745820" progId="Word.Document.8">
                <p:embed/>
              </p:oleObj>
            </a:graphicData>
          </a:graphic>
        </p:graphicFrame>
        <p:sp>
          <p:nvSpPr>
            <p:cNvPr id="12293" name="Text Box 8"/>
            <p:cNvSpPr txBox="1">
              <a:spLocks noChangeArrowheads="1"/>
            </p:cNvSpPr>
            <p:nvPr/>
          </p:nvSpPr>
          <p:spPr bwMode="auto">
            <a:xfrm>
              <a:off x="4267200" y="0"/>
              <a:ext cx="2209800" cy="590550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Creates an ordered list within a list element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12294" name="Line 9"/>
            <p:cNvSpPr>
              <a:spLocks noChangeShapeType="1"/>
            </p:cNvSpPr>
            <p:nvPr/>
          </p:nvSpPr>
          <p:spPr bwMode="auto">
            <a:xfrm flipH="1">
              <a:off x="2133600" y="30480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295" name="Text Box 19"/>
            <p:cNvSpPr txBox="1">
              <a:spLocks noChangeArrowheads="1"/>
            </p:cNvSpPr>
            <p:nvPr/>
          </p:nvSpPr>
          <p:spPr bwMode="auto">
            <a:xfrm>
              <a:off x="4572000" y="1752600"/>
              <a:ext cx="2209800" cy="590550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Another single unordered list element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12296" name="Line 20"/>
            <p:cNvSpPr>
              <a:spLocks noChangeShapeType="1"/>
            </p:cNvSpPr>
            <p:nvPr/>
          </p:nvSpPr>
          <p:spPr bwMode="auto">
            <a:xfrm flipH="1">
              <a:off x="2514600" y="1981200"/>
              <a:ext cx="205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297" name="Text Box 21"/>
            <p:cNvSpPr txBox="1">
              <a:spLocks noChangeArrowheads="1"/>
            </p:cNvSpPr>
            <p:nvPr/>
          </p:nvSpPr>
          <p:spPr bwMode="auto">
            <a:xfrm>
              <a:off x="4267200" y="2438400"/>
              <a:ext cx="2209800" cy="590550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Creates an ordered list within this list element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12298" name="Line 22"/>
            <p:cNvSpPr>
              <a:spLocks noChangeShapeType="1"/>
            </p:cNvSpPr>
            <p:nvPr/>
          </p:nvSpPr>
          <p:spPr bwMode="auto">
            <a:xfrm flipH="1">
              <a:off x="2133600" y="259080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299" name="Text Box 23"/>
            <p:cNvSpPr txBox="1">
              <a:spLocks noChangeArrowheads="1"/>
            </p:cNvSpPr>
            <p:nvPr/>
          </p:nvSpPr>
          <p:spPr bwMode="auto">
            <a:xfrm>
              <a:off x="4876800" y="1295400"/>
              <a:ext cx="1981200" cy="346075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Ends the list element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12300" name="Line 24"/>
            <p:cNvSpPr>
              <a:spLocks noChangeShapeType="1"/>
            </p:cNvSpPr>
            <p:nvPr/>
          </p:nvSpPr>
          <p:spPr bwMode="auto">
            <a:xfrm flipH="1" flipV="1">
              <a:off x="1600200" y="1143000"/>
              <a:ext cx="3276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301" name="Text Box 25"/>
            <p:cNvSpPr txBox="1">
              <a:spLocks noChangeArrowheads="1"/>
            </p:cNvSpPr>
            <p:nvPr/>
          </p:nvSpPr>
          <p:spPr bwMode="auto">
            <a:xfrm>
              <a:off x="4886325" y="762000"/>
              <a:ext cx="1676400" cy="346075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Ends nested list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12302" name="Line 26"/>
            <p:cNvSpPr>
              <a:spLocks noChangeShapeType="1"/>
            </p:cNvSpPr>
            <p:nvPr/>
          </p:nvSpPr>
          <p:spPr bwMode="auto">
            <a:xfrm flipH="1" flipV="1">
              <a:off x="1981200" y="838200"/>
              <a:ext cx="28956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9D1810-7E8E-452C-B46F-B0330C968935}" type="slidenum">
              <a:rPr lang="en-US" smtClean="0">
                <a:latin typeface="Arial" charset="0"/>
              </a:rPr>
              <a:pPr/>
              <a:t>28</a:t>
            </a:fld>
            <a:endParaRPr lang="en-US" smtClean="0">
              <a:latin typeface="Arial" charset="0"/>
            </a:endParaRPr>
          </a:p>
        </p:txBody>
      </p:sp>
      <p:pic>
        <p:nvPicPr>
          <p:cNvPr id="51203" name="Picture 4" descr="lis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304800"/>
            <a:ext cx="8353425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Tables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144000" cy="5715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Lucida Console" pitchFamily="49" charset="0"/>
              </a:rPr>
              <a:t>table</a:t>
            </a:r>
            <a:r>
              <a:rPr lang="en-US" dirty="0" smtClean="0"/>
              <a:t> element </a:t>
            </a:r>
          </a:p>
          <a:p>
            <a:pPr lvl="1" eaLnBrk="1" hangingPunct="1"/>
            <a:r>
              <a:rPr lang="en-US" dirty="0" smtClean="0"/>
              <a:t>defines an XHTML table</a:t>
            </a:r>
          </a:p>
          <a:p>
            <a:pPr lvl="1" eaLnBrk="1" hangingPunct="1"/>
            <a:r>
              <a:rPr lang="en-US" dirty="0" smtClean="0"/>
              <a:t>Attribute </a:t>
            </a:r>
            <a:r>
              <a:rPr lang="en-US" dirty="0" smtClean="0">
                <a:solidFill>
                  <a:srgbClr val="C00000"/>
                </a:solidFill>
                <a:latin typeface="Lucida Console" pitchFamily="49" charset="0"/>
              </a:rPr>
              <a:t>summary</a:t>
            </a:r>
            <a:r>
              <a:rPr lang="en-US" dirty="0" smtClean="0"/>
              <a:t> summarizes the </a:t>
            </a:r>
            <a:r>
              <a:rPr lang="en-US" dirty="0" smtClean="0">
                <a:solidFill>
                  <a:srgbClr val="C00000"/>
                </a:solidFill>
              </a:rPr>
              <a:t>table’s contents</a:t>
            </a:r>
            <a:r>
              <a:rPr lang="en-US" dirty="0" smtClean="0"/>
              <a:t> and is used by speech devices to make the table more accessible to users with </a:t>
            </a:r>
            <a:r>
              <a:rPr lang="en-US" dirty="0" smtClean="0">
                <a:solidFill>
                  <a:srgbClr val="C00000"/>
                </a:solidFill>
              </a:rPr>
              <a:t>visual impairments</a:t>
            </a:r>
          </a:p>
          <a:p>
            <a:pPr lvl="1" eaLnBrk="1" hangingPunct="1"/>
            <a:r>
              <a:rPr lang="en-US" dirty="0" smtClean="0"/>
              <a:t>Element </a:t>
            </a:r>
            <a:r>
              <a:rPr lang="en-US" dirty="0" smtClean="0">
                <a:solidFill>
                  <a:srgbClr val="C00000"/>
                </a:solidFill>
                <a:latin typeface="Lucida Console" pitchFamily="49" charset="0"/>
              </a:rPr>
              <a:t>caption</a:t>
            </a:r>
            <a:r>
              <a:rPr lang="en-US" dirty="0" smtClean="0"/>
              <a:t> describes the</a:t>
            </a:r>
            <a:r>
              <a:rPr lang="en-US" dirty="0" smtClean="0">
                <a:solidFill>
                  <a:srgbClr val="C00000"/>
                </a:solidFill>
              </a:rPr>
              <a:t> table’s content</a:t>
            </a:r>
          </a:p>
          <a:p>
            <a:pPr lvl="2" eaLnBrk="1" hangingPunct="1"/>
            <a:r>
              <a:rPr lang="en-US" dirty="0" smtClean="0"/>
              <a:t>The text inside the </a:t>
            </a:r>
            <a:r>
              <a:rPr lang="en-US" dirty="0" smtClean="0">
                <a:latin typeface="Lucida Console" pitchFamily="49" charset="0"/>
              </a:rPr>
              <a:t>&lt;caption&gt;</a:t>
            </a:r>
            <a:r>
              <a:rPr lang="en-US" dirty="0" smtClean="0"/>
              <a:t> tag is rendered above the table in most browsers</a:t>
            </a:r>
          </a:p>
          <a:p>
            <a:pPr eaLnBrk="1" hangingPunct="1"/>
            <a:r>
              <a:rPr lang="en-US" dirty="0" smtClean="0"/>
              <a:t>A table can be </a:t>
            </a:r>
            <a:r>
              <a:rPr lang="en-US" dirty="0" smtClean="0">
                <a:solidFill>
                  <a:srgbClr val="C00000"/>
                </a:solidFill>
              </a:rPr>
              <a:t>split</a:t>
            </a:r>
            <a:r>
              <a:rPr lang="en-US" dirty="0" smtClean="0"/>
              <a:t> into three distinct sections: </a:t>
            </a:r>
          </a:p>
          <a:p>
            <a:pPr lvl="1" eaLnBrk="1" hangingPunct="1"/>
            <a:r>
              <a:rPr lang="en-US" dirty="0" smtClean="0"/>
              <a:t>Head (</a:t>
            </a:r>
            <a:r>
              <a:rPr lang="en-US" dirty="0" err="1" smtClean="0">
                <a:solidFill>
                  <a:srgbClr val="C00000"/>
                </a:solidFill>
                <a:latin typeface="Lucida Console" pitchFamily="49" charset="0"/>
              </a:rPr>
              <a:t>thead</a:t>
            </a:r>
            <a:r>
              <a:rPr lang="en-US" dirty="0" smtClean="0"/>
              <a:t> element)</a:t>
            </a:r>
          </a:p>
          <a:p>
            <a:pPr lvl="2" eaLnBrk="1" hangingPunct="1"/>
            <a:r>
              <a:rPr lang="en-US" dirty="0" smtClean="0"/>
              <a:t>Table titles</a:t>
            </a:r>
          </a:p>
          <a:p>
            <a:pPr lvl="2" eaLnBrk="1" hangingPunct="1"/>
            <a:r>
              <a:rPr lang="en-US" dirty="0" smtClean="0"/>
              <a:t>Column headers</a:t>
            </a:r>
          </a:p>
          <a:p>
            <a:pPr lvl="1" eaLnBrk="1" hangingPunct="1"/>
            <a:r>
              <a:rPr lang="en-US" dirty="0" smtClean="0"/>
              <a:t>Body (</a:t>
            </a:r>
            <a:r>
              <a:rPr lang="en-US" dirty="0" err="1" smtClean="0">
                <a:solidFill>
                  <a:srgbClr val="C00000"/>
                </a:solidFill>
                <a:latin typeface="Lucida Console" pitchFamily="49" charset="0"/>
              </a:rPr>
              <a:t>tbody</a:t>
            </a:r>
            <a:r>
              <a:rPr lang="en-US" dirty="0" smtClean="0"/>
              <a:t> element)</a:t>
            </a:r>
          </a:p>
          <a:p>
            <a:pPr lvl="2" eaLnBrk="1" hangingPunct="1"/>
            <a:r>
              <a:rPr lang="en-US" dirty="0" smtClean="0"/>
              <a:t>Primary table data</a:t>
            </a:r>
          </a:p>
          <a:p>
            <a:pPr lvl="2" eaLnBrk="1" hangingPunct="1"/>
            <a:endParaRPr lang="en-US" dirty="0" smtClean="0"/>
          </a:p>
        </p:txBody>
      </p:sp>
      <p:sp>
        <p:nvSpPr>
          <p:cNvPr id="522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258850-0BF7-4642-827F-D5FB0348B7B0}" type="slidenum">
              <a:rPr lang="en-US" smtClean="0">
                <a:latin typeface="Arial" charset="0"/>
              </a:rPr>
              <a:pPr/>
              <a:t>29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239000" cy="701040"/>
          </a:xfrm>
        </p:spPr>
        <p:txBody>
          <a:bodyPr/>
          <a:lstStyle/>
          <a:p>
            <a:pPr eaLnBrk="1" hangingPunct="1"/>
            <a:r>
              <a:rPr lang="en-US" dirty="0" smtClean="0"/>
              <a:t>From HTML to XHTML (Cont.)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05800" cy="5562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Attribute</a:t>
            </a:r>
            <a:r>
              <a:rPr lang="en-US" dirty="0" smtClean="0"/>
              <a:t> names must also be in lower case</a:t>
            </a:r>
          </a:p>
          <a:p>
            <a:pPr lvl="1" eaLnBrk="1" hangingPunct="1"/>
            <a:r>
              <a:rPr lang="en-US" dirty="0" smtClean="0"/>
              <a:t>Example: </a:t>
            </a:r>
            <a:r>
              <a:rPr lang="en-US" dirty="0" smtClean="0">
                <a:solidFill>
                  <a:srgbClr val="803F00"/>
                </a:solidFill>
                <a:latin typeface="Trebuchet MS" pitchFamily="34" charset="0"/>
              </a:rPr>
              <a:t>&lt;table </a:t>
            </a:r>
            <a:r>
              <a:rPr lang="en-US" u="sng" dirty="0" smtClean="0">
                <a:solidFill>
                  <a:srgbClr val="803F00"/>
                </a:solidFill>
                <a:latin typeface="Trebuchet MS" pitchFamily="34" charset="0"/>
              </a:rPr>
              <a:t>width</a:t>
            </a:r>
            <a:r>
              <a:rPr lang="en-US" dirty="0" smtClean="0">
                <a:solidFill>
                  <a:srgbClr val="803F00"/>
                </a:solidFill>
                <a:latin typeface="Trebuchet MS" pitchFamily="34" charset="0"/>
              </a:rPr>
              <a:t>="100%"&gt;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>
              <a:solidFill>
                <a:srgbClr val="803F00"/>
              </a:solidFill>
            </a:endParaRPr>
          </a:p>
          <a:p>
            <a:pPr eaLnBrk="1" hangingPunct="1"/>
            <a:r>
              <a:rPr lang="en-US" dirty="0" smtClean="0"/>
              <a:t>Attribute values must be quoted</a:t>
            </a:r>
          </a:p>
          <a:p>
            <a:pPr lvl="1" eaLnBrk="1" hangingPunct="1"/>
            <a:r>
              <a:rPr lang="en-US" dirty="0" smtClean="0"/>
              <a:t>Example: </a:t>
            </a:r>
            <a:r>
              <a:rPr lang="en-US" dirty="0" smtClean="0">
                <a:solidFill>
                  <a:srgbClr val="803F00"/>
                </a:solidFill>
                <a:latin typeface="Trebuchet MS" pitchFamily="34" charset="0"/>
              </a:rPr>
              <a:t>&lt;table width=</a:t>
            </a:r>
            <a:r>
              <a:rPr lang="en-US" u="sng" dirty="0" smtClean="0">
                <a:solidFill>
                  <a:srgbClr val="803F00"/>
                </a:solidFill>
                <a:latin typeface="Trebuchet MS" pitchFamily="34" charset="0"/>
              </a:rPr>
              <a:t>"100%"</a:t>
            </a:r>
            <a:r>
              <a:rPr lang="en-US" dirty="0" smtClean="0">
                <a:solidFill>
                  <a:srgbClr val="803F00"/>
                </a:solidFill>
                <a:latin typeface="Trebuchet MS" pitchFamily="34" charset="0"/>
              </a:rPr>
              <a:t>&gt;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>
              <a:solidFill>
                <a:srgbClr val="803F00"/>
              </a:solidFill>
            </a:endParaRPr>
          </a:p>
          <a:p>
            <a:pPr eaLnBrk="1" hangingPunct="1"/>
            <a:r>
              <a:rPr lang="en-US" dirty="0" smtClean="0"/>
              <a:t>Attribute minimization is forbidden</a:t>
            </a:r>
          </a:p>
          <a:p>
            <a:pPr lvl="1" eaLnBrk="1" hangingPunct="1"/>
            <a:r>
              <a:rPr lang="en-US" dirty="0" smtClean="0"/>
              <a:t>Example:</a:t>
            </a:r>
            <a:r>
              <a:rPr lang="en-US" dirty="0" smtClean="0">
                <a:solidFill>
                  <a:srgbClr val="803F00"/>
                </a:solidFill>
              </a:rPr>
              <a:t> </a:t>
            </a:r>
            <a:r>
              <a:rPr lang="en-US" dirty="0" smtClean="0">
                <a:solidFill>
                  <a:srgbClr val="803F00"/>
                </a:solidFill>
                <a:latin typeface="Trebuchet MS" pitchFamily="34" charset="0"/>
              </a:rPr>
              <a:t>&lt;frame </a:t>
            </a:r>
            <a:r>
              <a:rPr lang="en-US" dirty="0" err="1" smtClean="0">
                <a:solidFill>
                  <a:srgbClr val="803F00"/>
                </a:solidFill>
                <a:latin typeface="Trebuchet MS" pitchFamily="34" charset="0"/>
              </a:rPr>
              <a:t>noresize</a:t>
            </a:r>
            <a:r>
              <a:rPr lang="en-US" dirty="0" smtClean="0">
                <a:solidFill>
                  <a:srgbClr val="803F00"/>
                </a:solidFill>
                <a:latin typeface="Trebuchet MS" pitchFamily="34" charset="0"/>
              </a:rPr>
              <a:t>="</a:t>
            </a:r>
            <a:r>
              <a:rPr lang="en-US" dirty="0" err="1" smtClean="0">
                <a:solidFill>
                  <a:srgbClr val="803F00"/>
                </a:solidFill>
                <a:latin typeface="Trebuchet MS" pitchFamily="34" charset="0"/>
              </a:rPr>
              <a:t>noresize</a:t>
            </a:r>
            <a:r>
              <a:rPr lang="en-US" dirty="0" smtClean="0">
                <a:solidFill>
                  <a:srgbClr val="803F00"/>
                </a:solidFill>
                <a:latin typeface="Trebuchet MS" pitchFamily="34" charset="0"/>
              </a:rPr>
              <a:t>"&gt;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cannot be abbreviated to</a:t>
            </a:r>
            <a:r>
              <a:rPr lang="en-US" dirty="0" smtClean="0">
                <a:solidFill>
                  <a:srgbClr val="803F00"/>
                </a:solidFill>
              </a:rPr>
              <a:t> </a:t>
            </a:r>
            <a:r>
              <a:rPr lang="en-US" dirty="0" smtClean="0">
                <a:solidFill>
                  <a:srgbClr val="803F00"/>
                </a:solidFill>
                <a:latin typeface="Trebuchet MS" pitchFamily="34" charset="0"/>
              </a:rPr>
              <a:t>&lt;frame </a:t>
            </a:r>
            <a:r>
              <a:rPr lang="en-US" dirty="0" err="1" smtClean="0">
                <a:solidFill>
                  <a:srgbClr val="803F00"/>
                </a:solidFill>
                <a:latin typeface="Trebuchet MS" pitchFamily="34" charset="0"/>
              </a:rPr>
              <a:t>noresize</a:t>
            </a:r>
            <a:r>
              <a:rPr lang="en-US" dirty="0" smtClean="0">
                <a:solidFill>
                  <a:srgbClr val="803F00"/>
                </a:solidFill>
                <a:latin typeface="Trebuchet MS" pitchFamily="34" charset="0"/>
              </a:rPr>
              <a:t>&gt;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>
              <a:solidFill>
                <a:srgbClr val="803F00"/>
              </a:solidFill>
              <a:latin typeface="Trebuchet MS" pitchFamily="34" charset="0"/>
            </a:endParaRPr>
          </a:p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rgbClr val="803F00"/>
                </a:solidFill>
                <a:latin typeface="Trebuchet MS" pitchFamily="34" charset="0"/>
              </a:rPr>
              <a:t>id</a:t>
            </a:r>
            <a:r>
              <a:rPr lang="en-US" dirty="0" smtClean="0"/>
              <a:t> attribute replaces the </a:t>
            </a:r>
            <a:r>
              <a:rPr lang="en-US" dirty="0" smtClean="0">
                <a:solidFill>
                  <a:srgbClr val="803F00"/>
                </a:solidFill>
                <a:latin typeface="Trebuchet MS" pitchFamily="34" charset="0"/>
              </a:rPr>
              <a:t>name</a:t>
            </a:r>
            <a:r>
              <a:rPr lang="en-US" dirty="0" smtClean="0"/>
              <a:t> attribute</a:t>
            </a:r>
          </a:p>
          <a:p>
            <a:pPr lvl="1" eaLnBrk="1" hangingPunct="1"/>
            <a:r>
              <a:rPr lang="en-US" dirty="0" smtClean="0"/>
              <a:t>Wrong: </a:t>
            </a:r>
            <a:r>
              <a:rPr lang="en-US" dirty="0" smtClean="0">
                <a:solidFill>
                  <a:srgbClr val="803F00"/>
                </a:solidFill>
                <a:latin typeface="Trebuchet MS" pitchFamily="34" charset="0"/>
              </a:rPr>
              <a:t>&lt;</a:t>
            </a:r>
            <a:r>
              <a:rPr lang="en-US" dirty="0" err="1" smtClean="0">
                <a:solidFill>
                  <a:srgbClr val="803F00"/>
                </a:solidFill>
                <a:latin typeface="Trebuchet MS" pitchFamily="34" charset="0"/>
              </a:rPr>
              <a:t>img</a:t>
            </a:r>
            <a:r>
              <a:rPr lang="en-US" dirty="0" smtClean="0">
                <a:solidFill>
                  <a:srgbClr val="803F00"/>
                </a:solidFill>
                <a:latin typeface="Trebuchet MS" pitchFamily="34" charset="0"/>
              </a:rPr>
              <a:t> </a:t>
            </a:r>
            <a:r>
              <a:rPr lang="en-US" dirty="0" err="1" smtClean="0">
                <a:solidFill>
                  <a:srgbClr val="803F00"/>
                </a:solidFill>
                <a:latin typeface="Trebuchet MS" pitchFamily="34" charset="0"/>
              </a:rPr>
              <a:t>src</a:t>
            </a:r>
            <a:r>
              <a:rPr lang="en-US" dirty="0" smtClean="0">
                <a:solidFill>
                  <a:srgbClr val="803F00"/>
                </a:solidFill>
                <a:latin typeface="Trebuchet MS" pitchFamily="34" charset="0"/>
              </a:rPr>
              <a:t>="picture.gif" name="picture1" /&gt;</a:t>
            </a:r>
          </a:p>
          <a:p>
            <a:pPr lvl="1" eaLnBrk="1" hangingPunct="1"/>
            <a:r>
              <a:rPr lang="en-US" dirty="0" smtClean="0"/>
              <a:t>Right:   </a:t>
            </a:r>
            <a:r>
              <a:rPr lang="en-US" dirty="0" smtClean="0">
                <a:solidFill>
                  <a:srgbClr val="803F00"/>
                </a:solidFill>
                <a:latin typeface="Trebuchet MS" pitchFamily="34" charset="0"/>
              </a:rPr>
              <a:t>&lt;</a:t>
            </a:r>
            <a:r>
              <a:rPr lang="en-US" dirty="0" err="1" smtClean="0">
                <a:solidFill>
                  <a:srgbClr val="803F00"/>
                </a:solidFill>
                <a:latin typeface="Trebuchet MS" pitchFamily="34" charset="0"/>
              </a:rPr>
              <a:t>img</a:t>
            </a:r>
            <a:r>
              <a:rPr lang="en-US" dirty="0" smtClean="0">
                <a:solidFill>
                  <a:srgbClr val="803F00"/>
                </a:solidFill>
                <a:latin typeface="Trebuchet MS" pitchFamily="34" charset="0"/>
              </a:rPr>
              <a:t> </a:t>
            </a:r>
            <a:r>
              <a:rPr lang="en-US" dirty="0" err="1" smtClean="0">
                <a:solidFill>
                  <a:srgbClr val="803F00"/>
                </a:solidFill>
                <a:latin typeface="Trebuchet MS" pitchFamily="34" charset="0"/>
              </a:rPr>
              <a:t>src</a:t>
            </a:r>
            <a:r>
              <a:rPr lang="en-US" dirty="0" smtClean="0">
                <a:solidFill>
                  <a:srgbClr val="803F00"/>
                </a:solidFill>
                <a:latin typeface="Trebuchet MS" pitchFamily="34" charset="0"/>
              </a:rPr>
              <a:t>="picture.gif" id="picture1" /&gt;</a:t>
            </a:r>
          </a:p>
          <a:p>
            <a:pPr lvl="1" eaLnBrk="1" hangingPunct="1"/>
            <a:r>
              <a:rPr lang="en-US" dirty="0" smtClean="0"/>
              <a:t>Best:     </a:t>
            </a:r>
            <a:r>
              <a:rPr lang="en-US" dirty="0" smtClean="0">
                <a:solidFill>
                  <a:srgbClr val="803F00"/>
                </a:solidFill>
                <a:latin typeface="Trebuchet MS" pitchFamily="34" charset="0"/>
              </a:rPr>
              <a:t>&lt;</a:t>
            </a:r>
            <a:r>
              <a:rPr lang="en-US" dirty="0" err="1" smtClean="0">
                <a:solidFill>
                  <a:srgbClr val="803F00"/>
                </a:solidFill>
                <a:latin typeface="Trebuchet MS" pitchFamily="34" charset="0"/>
              </a:rPr>
              <a:t>img</a:t>
            </a:r>
            <a:r>
              <a:rPr lang="en-US" dirty="0" smtClean="0">
                <a:solidFill>
                  <a:srgbClr val="803F00"/>
                </a:solidFill>
                <a:latin typeface="Trebuchet MS" pitchFamily="34" charset="0"/>
              </a:rPr>
              <a:t> </a:t>
            </a:r>
            <a:r>
              <a:rPr lang="en-US" dirty="0" err="1" smtClean="0">
                <a:solidFill>
                  <a:srgbClr val="803F00"/>
                </a:solidFill>
                <a:latin typeface="Trebuchet MS" pitchFamily="34" charset="0"/>
              </a:rPr>
              <a:t>src</a:t>
            </a:r>
            <a:r>
              <a:rPr lang="en-US" dirty="0" smtClean="0">
                <a:solidFill>
                  <a:srgbClr val="803F00"/>
                </a:solidFill>
                <a:latin typeface="Trebuchet MS" pitchFamily="34" charset="0"/>
              </a:rPr>
              <a:t>="picture.gif" name="picture1" id="picture1" /&gt;</a:t>
            </a:r>
            <a:endParaRPr lang="en-US" dirty="0" smtClean="0">
              <a:solidFill>
                <a:srgbClr val="803F00"/>
              </a:solidFill>
            </a:endParaRPr>
          </a:p>
        </p:txBody>
      </p:sp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29B325-45E7-42DF-8ED0-2A5F9CAC67BB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>
          <a:xfrm>
            <a:off x="0" y="452438"/>
            <a:ext cx="9144000" cy="5795962"/>
          </a:xfrm>
        </p:spPr>
        <p:txBody>
          <a:bodyPr>
            <a:normAutofit lnSpcReduction="10000"/>
          </a:bodyPr>
          <a:lstStyle/>
          <a:p>
            <a:pPr lvl="1" eaLnBrk="1" hangingPunct="1"/>
            <a:r>
              <a:rPr lang="en-US" dirty="0" smtClean="0"/>
              <a:t>Foot (</a:t>
            </a:r>
            <a:r>
              <a:rPr lang="en-US" dirty="0" err="1" smtClean="0">
                <a:solidFill>
                  <a:srgbClr val="C00000"/>
                </a:solidFill>
                <a:latin typeface="Lucida Console" pitchFamily="49" charset="0"/>
              </a:rPr>
              <a:t>tfoot</a:t>
            </a:r>
            <a:r>
              <a:rPr lang="en-US" dirty="0" smtClean="0"/>
              <a:t> element)</a:t>
            </a:r>
          </a:p>
          <a:p>
            <a:pPr lvl="2" eaLnBrk="1" hangingPunct="1"/>
            <a:r>
              <a:rPr lang="en-US" dirty="0" smtClean="0"/>
              <a:t>Calculation results</a:t>
            </a:r>
          </a:p>
          <a:p>
            <a:pPr lvl="2" eaLnBrk="1" hangingPunct="1"/>
            <a:r>
              <a:rPr lang="en-US" dirty="0" smtClean="0"/>
              <a:t>Footnotes</a:t>
            </a:r>
          </a:p>
          <a:p>
            <a:pPr lvl="2" eaLnBrk="1" hangingPunct="1"/>
            <a:r>
              <a:rPr lang="en-US" dirty="0" smtClean="0"/>
              <a:t>Above body section in the code, but displays at the bottom in the page</a:t>
            </a:r>
          </a:p>
          <a:p>
            <a:pPr eaLnBrk="1" hangingPunct="1"/>
            <a:r>
              <a:rPr lang="en-US" dirty="0" smtClean="0"/>
              <a:t>Element </a:t>
            </a:r>
            <a:r>
              <a:rPr lang="en-US" dirty="0" err="1" smtClean="0">
                <a:solidFill>
                  <a:srgbClr val="C00000"/>
                </a:solidFill>
                <a:latin typeface="Lucida Console" pitchFamily="49" charset="0"/>
              </a:rPr>
              <a:t>tr</a:t>
            </a:r>
            <a:endParaRPr lang="en-US" dirty="0" smtClean="0">
              <a:solidFill>
                <a:srgbClr val="C00000"/>
              </a:solidFill>
              <a:latin typeface="Lucida Console" pitchFamily="49" charset="0"/>
            </a:endParaRPr>
          </a:p>
          <a:p>
            <a:pPr lvl="1" eaLnBrk="1" hangingPunct="1"/>
            <a:r>
              <a:rPr lang="en-US" dirty="0" smtClean="0"/>
              <a:t>Defines individual table </a:t>
            </a:r>
            <a:r>
              <a:rPr lang="en-US" dirty="0" smtClean="0">
                <a:solidFill>
                  <a:srgbClr val="C00000"/>
                </a:solidFill>
              </a:rPr>
              <a:t>rows</a:t>
            </a:r>
          </a:p>
          <a:p>
            <a:pPr lvl="1" eaLnBrk="1" hangingPunct="1"/>
            <a:r>
              <a:rPr lang="en-US" dirty="0" smtClean="0"/>
              <a:t>Element </a:t>
            </a:r>
            <a:r>
              <a:rPr lang="en-US" dirty="0" err="1" smtClean="0">
                <a:solidFill>
                  <a:srgbClr val="C00000"/>
                </a:solidFill>
                <a:latin typeface="Lucida Console" pitchFamily="49" charset="0"/>
              </a:rPr>
              <a:t>th</a:t>
            </a:r>
            <a:endParaRPr lang="en-US" dirty="0" smtClean="0">
              <a:solidFill>
                <a:srgbClr val="C00000"/>
              </a:solidFill>
              <a:latin typeface="Lucida Console" pitchFamily="49" charset="0"/>
            </a:endParaRPr>
          </a:p>
          <a:p>
            <a:pPr lvl="2" eaLnBrk="1" hangingPunct="1"/>
            <a:r>
              <a:rPr lang="en-US" dirty="0" smtClean="0"/>
              <a:t>Defines a </a:t>
            </a:r>
            <a:r>
              <a:rPr lang="en-US" dirty="0" smtClean="0">
                <a:solidFill>
                  <a:srgbClr val="C00000"/>
                </a:solidFill>
              </a:rPr>
              <a:t>header</a:t>
            </a:r>
            <a:r>
              <a:rPr lang="en-US" dirty="0" smtClean="0"/>
              <a:t> cell</a:t>
            </a:r>
          </a:p>
          <a:p>
            <a:pPr lvl="1" eaLnBrk="1" hangingPunct="1"/>
            <a:r>
              <a:rPr lang="en-US" dirty="0" smtClean="0"/>
              <a:t>Element </a:t>
            </a:r>
            <a:r>
              <a:rPr lang="en-US" dirty="0" smtClean="0">
                <a:solidFill>
                  <a:srgbClr val="C00000"/>
                </a:solidFill>
                <a:latin typeface="Lucida Console" pitchFamily="49" charset="0"/>
              </a:rPr>
              <a:t>td</a:t>
            </a:r>
          </a:p>
          <a:p>
            <a:pPr lvl="2" eaLnBrk="1" hangingPunct="1"/>
            <a:r>
              <a:rPr lang="en-US" dirty="0" smtClean="0"/>
              <a:t>Contains table </a:t>
            </a:r>
            <a:r>
              <a:rPr lang="en-US" dirty="0" smtClean="0">
                <a:solidFill>
                  <a:srgbClr val="C00000"/>
                </a:solidFill>
              </a:rPr>
              <a:t>data</a:t>
            </a:r>
            <a:r>
              <a:rPr lang="en-US" dirty="0" smtClean="0"/>
              <a:t> elements</a:t>
            </a:r>
          </a:p>
          <a:p>
            <a:pPr eaLnBrk="1" hangingPunct="1"/>
            <a:r>
              <a:rPr lang="en-US" dirty="0" smtClean="0"/>
              <a:t>You can </a:t>
            </a:r>
            <a:r>
              <a:rPr lang="en-US" dirty="0" smtClean="0">
                <a:solidFill>
                  <a:srgbClr val="C00000"/>
                </a:solidFill>
              </a:rPr>
              <a:t>merge</a:t>
            </a:r>
            <a:r>
              <a:rPr lang="en-US" dirty="0" smtClean="0"/>
              <a:t> data cells with the </a:t>
            </a:r>
            <a:r>
              <a:rPr lang="en-US" dirty="0" err="1" smtClean="0">
                <a:solidFill>
                  <a:srgbClr val="C00000"/>
                </a:solidFill>
                <a:latin typeface="Lucida Console" pitchFamily="49" charset="0"/>
              </a:rPr>
              <a:t>rowspan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C00000"/>
                </a:solidFill>
                <a:latin typeface="Lucida Console" pitchFamily="49" charset="0"/>
              </a:rPr>
              <a:t>colspan</a:t>
            </a:r>
            <a:r>
              <a:rPr lang="en-US" dirty="0" smtClean="0"/>
              <a:t> attributes</a:t>
            </a:r>
          </a:p>
          <a:p>
            <a:pPr lvl="1" eaLnBrk="1" hangingPunct="1"/>
            <a:r>
              <a:rPr lang="en-US" dirty="0" smtClean="0"/>
              <a:t>The values of these attributes specify the number of rows or columns occupied by the cell</a:t>
            </a:r>
          </a:p>
          <a:p>
            <a:pPr lvl="1" eaLnBrk="1" hangingPunct="1"/>
            <a:r>
              <a:rPr lang="en-US" dirty="0" smtClean="0"/>
              <a:t>Can be placed inside any data cell or table header cell</a:t>
            </a:r>
          </a:p>
          <a:p>
            <a:pPr lvl="2" eaLnBrk="1" hangingPunct="1"/>
            <a:endParaRPr lang="en-US" dirty="0" smtClean="0"/>
          </a:p>
        </p:txBody>
      </p:sp>
      <p:sp>
        <p:nvSpPr>
          <p:cNvPr id="532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2220A0-C26C-47A8-81C9-EB780CA420E5}" type="slidenum">
              <a:rPr lang="en-US" smtClean="0">
                <a:latin typeface="Arial" charset="0"/>
              </a:rPr>
              <a:pPr/>
              <a:t>30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F14D3D-249F-483F-9D5E-ACAA3DF55187}" type="slidenum">
              <a:rPr lang="en-US" sz="1600" smtClean="0">
                <a:latin typeface="Arial" charset="0"/>
              </a:rPr>
              <a:pPr/>
              <a:t>31</a:t>
            </a:fld>
            <a:endParaRPr lang="en-US" sz="1600" smtClean="0">
              <a:latin typeface="Arial" charset="0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0" y="404813"/>
            <a:ext cx="8820150" cy="6264275"/>
            <a:chOff x="0" y="11113"/>
            <a:chExt cx="7391400" cy="6430962"/>
          </a:xfrm>
        </p:grpSpPr>
        <p:graphicFrame>
          <p:nvGraphicFramePr>
            <p:cNvPr id="13314" name="Object 6"/>
            <p:cNvGraphicFramePr>
              <a:graphicFrameLocks noChangeAspect="1"/>
            </p:cNvGraphicFramePr>
            <p:nvPr/>
          </p:nvGraphicFramePr>
          <p:xfrm>
            <a:off x="0" y="11113"/>
            <a:ext cx="6134100" cy="5959475"/>
          </p:xfrm>
          <a:graphic>
            <a:graphicData uri="http://schemas.openxmlformats.org/presentationml/2006/ole">
              <p:oleObj spid="_x0000_s13314" name="Document" r:id="rId4" imgW="7168174" imgH="6965006" progId="Word.Document.8">
                <p:embed/>
              </p:oleObj>
            </a:graphicData>
          </a:graphic>
        </p:graphicFrame>
        <p:sp>
          <p:nvSpPr>
            <p:cNvPr id="13318" name="Text Box 7"/>
            <p:cNvSpPr txBox="1">
              <a:spLocks noChangeArrowheads="1"/>
            </p:cNvSpPr>
            <p:nvPr/>
          </p:nvSpPr>
          <p:spPr bwMode="auto">
            <a:xfrm>
              <a:off x="3962400" y="838200"/>
              <a:ext cx="2209800" cy="590550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Begins a new XHTML table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13319" name="Line 8"/>
            <p:cNvSpPr>
              <a:spLocks noChangeShapeType="1"/>
            </p:cNvSpPr>
            <p:nvPr/>
          </p:nvSpPr>
          <p:spPr bwMode="auto">
            <a:xfrm flipH="1">
              <a:off x="1066800" y="1447800"/>
              <a:ext cx="33528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320" name="Text Box 9"/>
            <p:cNvSpPr txBox="1">
              <a:spLocks noChangeArrowheads="1"/>
            </p:cNvSpPr>
            <p:nvPr/>
          </p:nvSpPr>
          <p:spPr bwMode="auto">
            <a:xfrm>
              <a:off x="4572000" y="1524000"/>
              <a:ext cx="2209800" cy="590550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Sets the table’s border to be one pixel wide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13321" name="Line 10"/>
            <p:cNvSpPr>
              <a:spLocks noChangeShapeType="1"/>
            </p:cNvSpPr>
            <p:nvPr/>
          </p:nvSpPr>
          <p:spPr bwMode="auto">
            <a:xfrm flipH="1">
              <a:off x="1905000" y="1828800"/>
              <a:ext cx="2667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322" name="Text Box 11"/>
            <p:cNvSpPr txBox="1">
              <a:spLocks noChangeArrowheads="1"/>
            </p:cNvSpPr>
            <p:nvPr/>
          </p:nvSpPr>
          <p:spPr bwMode="auto">
            <a:xfrm>
              <a:off x="5029200" y="2362200"/>
              <a:ext cx="2209800" cy="590550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Sets the table’s width to 40% of the screen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13323" name="Line 12"/>
            <p:cNvSpPr>
              <a:spLocks noChangeShapeType="1"/>
            </p:cNvSpPr>
            <p:nvPr/>
          </p:nvSpPr>
          <p:spPr bwMode="auto">
            <a:xfrm flipH="1">
              <a:off x="3200400" y="2667000"/>
              <a:ext cx="18288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324" name="Text Box 13"/>
            <p:cNvSpPr txBox="1">
              <a:spLocks noChangeArrowheads="1"/>
            </p:cNvSpPr>
            <p:nvPr/>
          </p:nvSpPr>
          <p:spPr bwMode="auto">
            <a:xfrm>
              <a:off x="5181600" y="3200400"/>
              <a:ext cx="2209800" cy="835025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Describes the table’s contents in the </a:t>
              </a:r>
              <a:r>
                <a:rPr lang="en-US" sz="1600">
                  <a:latin typeface="Courier New" pitchFamily="49" charset="0"/>
                </a:rPr>
                <a:t>summary</a:t>
              </a:r>
              <a:r>
                <a:rPr lang="en-US" sz="1600">
                  <a:latin typeface="Times New Roman" pitchFamily="18" charset="0"/>
                </a:rPr>
                <a:t> attribute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13325" name="Line 14"/>
            <p:cNvSpPr>
              <a:spLocks noChangeShapeType="1"/>
            </p:cNvSpPr>
            <p:nvPr/>
          </p:nvSpPr>
          <p:spPr bwMode="auto">
            <a:xfrm flipH="1" flipV="1">
              <a:off x="2743200" y="3048000"/>
              <a:ext cx="2438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326" name="Text Box 15"/>
            <p:cNvSpPr txBox="1">
              <a:spLocks noChangeArrowheads="1"/>
            </p:cNvSpPr>
            <p:nvPr/>
          </p:nvSpPr>
          <p:spPr bwMode="auto">
            <a:xfrm>
              <a:off x="5029200" y="4114800"/>
              <a:ext cx="2209800" cy="590550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Sets the text above the table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13327" name="Line 16"/>
            <p:cNvSpPr>
              <a:spLocks noChangeShapeType="1"/>
            </p:cNvSpPr>
            <p:nvPr/>
          </p:nvSpPr>
          <p:spPr bwMode="auto">
            <a:xfrm flipH="1" flipV="1">
              <a:off x="2743200" y="3962400"/>
              <a:ext cx="2286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328" name="Text Box 17"/>
            <p:cNvSpPr txBox="1">
              <a:spLocks noChangeArrowheads="1"/>
            </p:cNvSpPr>
            <p:nvPr/>
          </p:nvSpPr>
          <p:spPr bwMode="auto">
            <a:xfrm>
              <a:off x="5181600" y="4953000"/>
              <a:ext cx="2209800" cy="346075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Creates a head element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13329" name="Line 18"/>
            <p:cNvSpPr>
              <a:spLocks noChangeShapeType="1"/>
            </p:cNvSpPr>
            <p:nvPr/>
          </p:nvSpPr>
          <p:spPr bwMode="auto">
            <a:xfrm flipH="1" flipV="1">
              <a:off x="1524000" y="4648200"/>
              <a:ext cx="3657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330" name="Text Box 20"/>
            <p:cNvSpPr txBox="1">
              <a:spLocks noChangeArrowheads="1"/>
            </p:cNvSpPr>
            <p:nvPr/>
          </p:nvSpPr>
          <p:spPr bwMode="auto">
            <a:xfrm>
              <a:off x="4267200" y="5410200"/>
              <a:ext cx="2514600" cy="590550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Creates a table heading cell in the new table row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13331" name="Line 21"/>
            <p:cNvSpPr>
              <a:spLocks noChangeShapeType="1"/>
            </p:cNvSpPr>
            <p:nvPr/>
          </p:nvSpPr>
          <p:spPr bwMode="auto">
            <a:xfrm flipH="1" flipV="1">
              <a:off x="1752600" y="5029200"/>
              <a:ext cx="2514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332" name="Text Box 22"/>
            <p:cNvSpPr txBox="1">
              <a:spLocks noChangeArrowheads="1"/>
            </p:cNvSpPr>
            <p:nvPr/>
          </p:nvSpPr>
          <p:spPr bwMode="auto">
            <a:xfrm>
              <a:off x="152400" y="6019800"/>
              <a:ext cx="2209800" cy="346075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Makes a new table row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13333" name="Line 23"/>
            <p:cNvSpPr>
              <a:spLocks noChangeShapeType="1"/>
            </p:cNvSpPr>
            <p:nvPr/>
          </p:nvSpPr>
          <p:spPr bwMode="auto">
            <a:xfrm flipV="1">
              <a:off x="609600" y="48768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334" name="Text Box 24"/>
            <p:cNvSpPr txBox="1">
              <a:spLocks noChangeArrowheads="1"/>
            </p:cNvSpPr>
            <p:nvPr/>
          </p:nvSpPr>
          <p:spPr bwMode="auto">
            <a:xfrm>
              <a:off x="3352800" y="6096000"/>
              <a:ext cx="3048000" cy="346075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Creates the next cell in the row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13335" name="Line 25"/>
            <p:cNvSpPr>
              <a:spLocks noChangeShapeType="1"/>
            </p:cNvSpPr>
            <p:nvPr/>
          </p:nvSpPr>
          <p:spPr bwMode="auto">
            <a:xfrm flipH="1" flipV="1">
              <a:off x="1600200" y="5181600"/>
              <a:ext cx="19812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DB6C7D-2D9E-4DCA-B292-D840FBDD8CF0}" type="slidenum">
              <a:rPr lang="en-US" sz="1600" smtClean="0">
                <a:latin typeface="Arial" charset="0"/>
              </a:rPr>
              <a:pPr/>
              <a:t>32</a:t>
            </a:fld>
            <a:endParaRPr lang="en-US" sz="1600" smtClean="0">
              <a:latin typeface="Arial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0" y="14288"/>
            <a:ext cx="8893175" cy="6843712"/>
            <a:chOff x="0" y="14288"/>
            <a:chExt cx="6553200" cy="5753100"/>
          </a:xfrm>
        </p:grpSpPr>
        <p:graphicFrame>
          <p:nvGraphicFramePr>
            <p:cNvPr id="14338" name="Object 4"/>
            <p:cNvGraphicFramePr>
              <a:graphicFrameLocks noChangeAspect="1"/>
            </p:cNvGraphicFramePr>
            <p:nvPr/>
          </p:nvGraphicFramePr>
          <p:xfrm>
            <a:off x="0" y="14288"/>
            <a:ext cx="5572125" cy="5753100"/>
          </p:xfrm>
          <a:graphic>
            <a:graphicData uri="http://schemas.openxmlformats.org/presentationml/2006/ole">
              <p:oleObj spid="_x0000_s14338" name="Document" r:id="rId4" imgW="7374526" imgH="7613567" progId="Word.Document.8">
                <p:embed/>
              </p:oleObj>
            </a:graphicData>
          </a:graphic>
        </p:graphicFrame>
        <p:sp>
          <p:nvSpPr>
            <p:cNvPr id="14341" name="Text Box 5"/>
            <p:cNvSpPr txBox="1">
              <a:spLocks noChangeArrowheads="1"/>
            </p:cNvSpPr>
            <p:nvPr/>
          </p:nvSpPr>
          <p:spPr bwMode="auto">
            <a:xfrm>
              <a:off x="3200400" y="304800"/>
              <a:ext cx="2209800" cy="346075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Creates a foot section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 flipH="1" flipV="1">
              <a:off x="1285875" y="419100"/>
              <a:ext cx="1914525" cy="38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43" name="Text Box 7"/>
            <p:cNvSpPr txBox="1">
              <a:spLocks noChangeArrowheads="1"/>
            </p:cNvSpPr>
            <p:nvPr/>
          </p:nvSpPr>
          <p:spPr bwMode="auto">
            <a:xfrm>
              <a:off x="3505200" y="838200"/>
              <a:ext cx="2209800" cy="835025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Creates table header cells at the bottom of the table 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14344" name="Line 8"/>
            <p:cNvSpPr>
              <a:spLocks noChangeShapeType="1"/>
            </p:cNvSpPr>
            <p:nvPr/>
          </p:nvSpPr>
          <p:spPr bwMode="auto">
            <a:xfrm flipH="1" flipV="1">
              <a:off x="2133600" y="762000"/>
              <a:ext cx="1371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45" name="Text Box 9"/>
            <p:cNvSpPr txBox="1">
              <a:spLocks noChangeArrowheads="1"/>
            </p:cNvSpPr>
            <p:nvPr/>
          </p:nvSpPr>
          <p:spPr bwMode="auto">
            <a:xfrm>
              <a:off x="3657600" y="1828800"/>
              <a:ext cx="2209800" cy="346075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Creates a body section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 flipH="1" flipV="1">
              <a:off x="1295400" y="1981200"/>
              <a:ext cx="2362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47" name="Text Box 11"/>
            <p:cNvSpPr txBox="1">
              <a:spLocks noChangeArrowheads="1"/>
            </p:cNvSpPr>
            <p:nvPr/>
          </p:nvSpPr>
          <p:spPr bwMode="auto">
            <a:xfrm>
              <a:off x="4343400" y="2362200"/>
              <a:ext cx="2209800" cy="590550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Inserts a cell in the body of the table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14348" name="Line 12"/>
            <p:cNvSpPr>
              <a:spLocks noChangeShapeType="1"/>
            </p:cNvSpPr>
            <p:nvPr/>
          </p:nvSpPr>
          <p:spPr bwMode="auto">
            <a:xfrm flipH="1" flipV="1">
              <a:off x="2667000" y="2362200"/>
              <a:ext cx="1676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49" name="Text Box 13"/>
            <p:cNvSpPr txBox="1">
              <a:spLocks noChangeArrowheads="1"/>
            </p:cNvSpPr>
            <p:nvPr/>
          </p:nvSpPr>
          <p:spPr bwMode="auto">
            <a:xfrm>
              <a:off x="3200400" y="4800600"/>
              <a:ext cx="1524000" cy="346075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Ends the table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 flipH="1">
              <a:off x="1143000" y="5029200"/>
              <a:ext cx="205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Tables-Basic table </a:t>
            </a:r>
          </a:p>
        </p:txBody>
      </p:sp>
      <p:sp>
        <p:nvSpPr>
          <p:cNvPr id="542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EE514A-2A60-40BD-A119-99B24312ABC1}" type="slidenum">
              <a:rPr lang="en-US" smtClean="0">
                <a:latin typeface="Arial" charset="0"/>
              </a:rPr>
              <a:pPr/>
              <a:t>33</a:t>
            </a:fld>
            <a:endParaRPr lang="en-US" smtClean="0">
              <a:latin typeface="Arial" charset="0"/>
            </a:endParaRPr>
          </a:p>
        </p:txBody>
      </p:sp>
      <p:pic>
        <p:nvPicPr>
          <p:cNvPr id="54275" name="Picture 4" descr="table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304800"/>
            <a:ext cx="8893175" cy="645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Forms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9144000" cy="54102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XHTML provides forms for </a:t>
            </a:r>
            <a:r>
              <a:rPr lang="en-US" dirty="0" smtClean="0">
                <a:solidFill>
                  <a:srgbClr val="FF0000"/>
                </a:solidFill>
              </a:rPr>
              <a:t>collecting information from users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dirty="0" smtClean="0"/>
              <a:t>Forms contain </a:t>
            </a:r>
            <a:r>
              <a:rPr lang="en-US" dirty="0" smtClean="0">
                <a:solidFill>
                  <a:srgbClr val="FF0000"/>
                </a:solidFill>
              </a:rPr>
              <a:t>visual components</a:t>
            </a:r>
            <a:r>
              <a:rPr lang="en-US" dirty="0" smtClean="0"/>
              <a:t>, such as </a:t>
            </a:r>
            <a:r>
              <a:rPr lang="en-US" dirty="0" smtClean="0">
                <a:solidFill>
                  <a:srgbClr val="FF0000"/>
                </a:solidFill>
              </a:rPr>
              <a:t>buttons</a:t>
            </a:r>
            <a:r>
              <a:rPr lang="en-US" dirty="0" smtClean="0"/>
              <a:t>, that users interact with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Forms may also contain </a:t>
            </a:r>
            <a:r>
              <a:rPr lang="en-US" dirty="0" err="1" smtClean="0">
                <a:solidFill>
                  <a:srgbClr val="FF0000"/>
                </a:solidFill>
              </a:rPr>
              <a:t>nonvisual</a:t>
            </a:r>
            <a:r>
              <a:rPr lang="en-US" dirty="0" smtClean="0">
                <a:solidFill>
                  <a:srgbClr val="FF0000"/>
                </a:solidFill>
              </a:rPr>
              <a:t> components</a:t>
            </a:r>
            <a:r>
              <a:rPr lang="en-US" dirty="0" smtClean="0"/>
              <a:t>, called </a:t>
            </a:r>
            <a:r>
              <a:rPr lang="en-US" dirty="0" smtClean="0">
                <a:solidFill>
                  <a:srgbClr val="FF0000"/>
                </a:solidFill>
              </a:rPr>
              <a:t>hidden inputs</a:t>
            </a:r>
            <a:r>
              <a:rPr lang="en-US" dirty="0" smtClean="0"/>
              <a:t>, which are used to store any data that needs to be sent to the </a:t>
            </a:r>
            <a:r>
              <a:rPr lang="en-US" dirty="0" smtClean="0">
                <a:solidFill>
                  <a:srgbClr val="FF0000"/>
                </a:solidFill>
              </a:rPr>
              <a:t>server</a:t>
            </a:r>
            <a:r>
              <a:rPr lang="en-US" dirty="0" smtClean="0"/>
              <a:t>, but i</a:t>
            </a:r>
            <a:r>
              <a:rPr lang="en-US" dirty="0" smtClean="0">
                <a:solidFill>
                  <a:srgbClr val="FF0000"/>
                </a:solidFill>
              </a:rPr>
              <a:t>s not entered by the user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dirty="0" smtClean="0"/>
              <a:t>A form begins with the </a:t>
            </a:r>
            <a:r>
              <a:rPr lang="en-US" dirty="0" smtClean="0">
                <a:solidFill>
                  <a:srgbClr val="FF0000"/>
                </a:solidFill>
                <a:latin typeface="Lucida Console" pitchFamily="49" charset="0"/>
              </a:rPr>
              <a:t>form</a:t>
            </a:r>
            <a:r>
              <a:rPr lang="en-US" dirty="0" smtClean="0"/>
              <a:t> element </a:t>
            </a:r>
          </a:p>
          <a:p>
            <a:pPr lvl="1" eaLnBrk="1" hangingPunct="1"/>
            <a:r>
              <a:rPr lang="en-US" dirty="0" smtClean="0"/>
              <a:t>Attribute </a:t>
            </a:r>
            <a:r>
              <a:rPr lang="en-US" dirty="0" smtClean="0">
                <a:solidFill>
                  <a:srgbClr val="FF0000"/>
                </a:solidFill>
                <a:latin typeface="Lucida Console" pitchFamily="49" charset="0"/>
              </a:rPr>
              <a:t>method</a:t>
            </a:r>
            <a:r>
              <a:rPr lang="en-US" dirty="0" smtClean="0"/>
              <a:t> specifies how the form’s data is sent to the web server</a:t>
            </a:r>
          </a:p>
          <a:p>
            <a:pPr lvl="1"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  <a:latin typeface="Lucida Console" pitchFamily="49" charset="0"/>
              </a:rPr>
              <a:t>action</a:t>
            </a:r>
            <a:r>
              <a:rPr lang="en-US" dirty="0" smtClean="0"/>
              <a:t> attribute of the form element specifies the </a:t>
            </a:r>
            <a:r>
              <a:rPr lang="en-US" dirty="0" smtClean="0">
                <a:solidFill>
                  <a:srgbClr val="FF0000"/>
                </a:solidFill>
              </a:rPr>
              <a:t>script</a:t>
            </a:r>
            <a:r>
              <a:rPr lang="en-US" dirty="0" smtClean="0"/>
              <a:t> to which the form data will be sent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563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0FB54B-371F-4692-A506-A3979C076D22}" type="slidenum">
              <a:rPr lang="en-US" smtClean="0">
                <a:latin typeface="Arial" charset="0"/>
              </a:rPr>
              <a:pPr/>
              <a:t>34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822325" y="11113"/>
          <a:ext cx="7104063" cy="6846887"/>
        </p:xfrm>
        <a:graphic>
          <a:graphicData uri="http://schemas.openxmlformats.org/presentationml/2006/ole">
            <p:oleObj spid="_x0000_s17410" name="Document" r:id="rId4" imgW="7225534" imgH="6965006" progId="Word.Document.8">
              <p:embed/>
            </p:oleObj>
          </a:graphicData>
        </a:graphic>
      </p:graphicFrame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EECE6A-5F3F-4386-B4B5-406899D46B74}" type="slidenum">
              <a:rPr lang="en-US" sz="1600" smtClean="0">
                <a:latin typeface="Arial" charset="0"/>
              </a:rPr>
              <a:pPr/>
              <a:t>35</a:t>
            </a:fld>
            <a:endParaRPr lang="en-US" sz="1600" smtClean="0">
              <a:latin typeface="Arial" charset="0"/>
            </a:endParaRPr>
          </a:p>
        </p:txBody>
      </p:sp>
      <p:sp>
        <p:nvSpPr>
          <p:cNvPr id="17412" name="Text Box 7"/>
          <p:cNvSpPr txBox="1">
            <a:spLocks noChangeArrowheads="1"/>
          </p:cNvSpPr>
          <p:nvPr/>
        </p:nvSpPr>
        <p:spPr bwMode="auto">
          <a:xfrm>
            <a:off x="6324600" y="2898775"/>
            <a:ext cx="22098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No URL is used to process this form’s data</a:t>
            </a:r>
            <a:endParaRPr lang="en-US" sz="1600" b="1">
              <a:latin typeface="Courier New" pitchFamily="49" charset="0"/>
            </a:endParaRPr>
          </a:p>
        </p:txBody>
      </p:sp>
      <p:sp>
        <p:nvSpPr>
          <p:cNvPr id="17413" name="Text Box 9"/>
          <p:cNvSpPr txBox="1">
            <a:spLocks noChangeArrowheads="1"/>
          </p:cNvSpPr>
          <p:nvPr/>
        </p:nvSpPr>
        <p:spPr bwMode="auto">
          <a:xfrm>
            <a:off x="6934200" y="4117975"/>
            <a:ext cx="22098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Creates hidden inputs not visible to the user</a:t>
            </a:r>
            <a:endParaRPr lang="en-US" sz="1600" b="1">
              <a:latin typeface="Courier New" pitchFamily="49" charset="0"/>
            </a:endParaRP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5867400" y="2060575"/>
            <a:ext cx="22098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Appends form data to the browser request</a:t>
            </a:r>
            <a:endParaRPr lang="en-US" sz="1600" b="1">
              <a:latin typeface="Courier New" pitchFamily="49" charset="0"/>
            </a:endParaRPr>
          </a:p>
        </p:txBody>
      </p:sp>
      <p:sp>
        <p:nvSpPr>
          <p:cNvPr id="17415" name="Line 6"/>
          <p:cNvSpPr>
            <a:spLocks noChangeShapeType="1"/>
          </p:cNvSpPr>
          <p:nvPr/>
        </p:nvSpPr>
        <p:spPr bwMode="auto">
          <a:xfrm flipH="1">
            <a:off x="2771775" y="2670175"/>
            <a:ext cx="3324225" cy="162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H="1">
            <a:off x="4356100" y="3508375"/>
            <a:ext cx="2197100" cy="784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17" name="Line 10"/>
          <p:cNvSpPr>
            <a:spLocks noChangeShapeType="1"/>
          </p:cNvSpPr>
          <p:nvPr/>
        </p:nvSpPr>
        <p:spPr bwMode="auto">
          <a:xfrm flipH="1">
            <a:off x="3995738" y="4270375"/>
            <a:ext cx="2938462" cy="887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3A2D93-0462-4342-BD5D-C54C2AECA614}" type="slidenum">
              <a:rPr lang="en-US" sz="1600" smtClean="0">
                <a:latin typeface="Arial" charset="0"/>
              </a:rPr>
              <a:pPr/>
              <a:t>36</a:t>
            </a:fld>
            <a:endParaRPr lang="en-US" sz="1600" smtClean="0">
              <a:latin typeface="Arial" charset="0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0" y="9525"/>
            <a:ext cx="9144000" cy="6772275"/>
            <a:chOff x="0" y="9525"/>
            <a:chExt cx="7848600" cy="6772275"/>
          </a:xfrm>
        </p:grpSpPr>
        <p:graphicFrame>
          <p:nvGraphicFramePr>
            <p:cNvPr id="18434" name="Object 4"/>
            <p:cNvGraphicFramePr>
              <a:graphicFrameLocks noChangeAspect="1"/>
            </p:cNvGraphicFramePr>
            <p:nvPr/>
          </p:nvGraphicFramePr>
          <p:xfrm>
            <a:off x="0" y="9525"/>
            <a:ext cx="7181850" cy="3846513"/>
          </p:xfrm>
          <a:graphic>
            <a:graphicData uri="http://schemas.openxmlformats.org/presentationml/2006/ole">
              <p:oleObj spid="_x0000_s18434" name="Document" r:id="rId4" imgW="7292274" imgH="3905759" progId="Word.Document.8">
                <p:embed/>
              </p:oleObj>
            </a:graphicData>
          </a:graphic>
        </p:graphicFrame>
        <p:pic>
          <p:nvPicPr>
            <p:cNvPr id="18437" name="Picture 5" descr="form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62000" y="3752850"/>
              <a:ext cx="5562600" cy="3028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38" name="Text Box 6"/>
            <p:cNvSpPr txBox="1">
              <a:spLocks noChangeArrowheads="1"/>
            </p:cNvSpPr>
            <p:nvPr/>
          </p:nvSpPr>
          <p:spPr bwMode="auto">
            <a:xfrm>
              <a:off x="4905375" y="19050"/>
              <a:ext cx="2209800" cy="590550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Creates a label for the text field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18439" name="Line 7"/>
            <p:cNvSpPr>
              <a:spLocks noChangeShapeType="1"/>
            </p:cNvSpPr>
            <p:nvPr/>
          </p:nvSpPr>
          <p:spPr bwMode="auto">
            <a:xfrm flipH="1">
              <a:off x="2438400" y="381000"/>
              <a:ext cx="2438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440" name="Text Box 8"/>
            <p:cNvSpPr txBox="1">
              <a:spLocks noChangeArrowheads="1"/>
            </p:cNvSpPr>
            <p:nvPr/>
          </p:nvSpPr>
          <p:spPr bwMode="auto">
            <a:xfrm>
              <a:off x="4267200" y="838200"/>
              <a:ext cx="2895600" cy="835025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Inserts a text box called “name” with 25 characters visible and a 30 character limit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 flipH="1" flipV="1">
              <a:off x="1828800" y="838200"/>
              <a:ext cx="2438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442" name="Text Box 10"/>
            <p:cNvSpPr txBox="1">
              <a:spLocks noChangeArrowheads="1"/>
            </p:cNvSpPr>
            <p:nvPr/>
          </p:nvSpPr>
          <p:spPr bwMode="auto">
            <a:xfrm>
              <a:off x="5410200" y="1905000"/>
              <a:ext cx="2209800" cy="584775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Inserts a submit button with “Submit” written on it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 flipH="1">
              <a:off x="3276600" y="2133600"/>
              <a:ext cx="2133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444" name="Text Box 12"/>
            <p:cNvSpPr txBox="1">
              <a:spLocks noChangeArrowheads="1"/>
            </p:cNvSpPr>
            <p:nvPr/>
          </p:nvSpPr>
          <p:spPr bwMode="auto">
            <a:xfrm>
              <a:off x="5105400" y="2743200"/>
              <a:ext cx="2743200" cy="590550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Inserts a reset button with “Clear” written on it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 flipH="1" flipV="1">
              <a:off x="2971800" y="2819400"/>
              <a:ext cx="2133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446" name="Text Box 14"/>
            <p:cNvSpPr txBox="1">
              <a:spLocks noChangeArrowheads="1"/>
            </p:cNvSpPr>
            <p:nvPr/>
          </p:nvSpPr>
          <p:spPr bwMode="auto">
            <a:xfrm>
              <a:off x="2438400" y="3048000"/>
              <a:ext cx="2286000" cy="346075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Ends the XHTML form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18447" name="Line 15"/>
            <p:cNvSpPr>
              <a:spLocks noChangeShapeType="1"/>
            </p:cNvSpPr>
            <p:nvPr/>
          </p:nvSpPr>
          <p:spPr bwMode="auto">
            <a:xfrm flipH="1" flipV="1">
              <a:off x="1371600" y="3124200"/>
              <a:ext cx="10668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56588" cy="2286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Forms-</a:t>
            </a:r>
          </a:p>
        </p:txBody>
      </p:sp>
      <p:graphicFrame>
        <p:nvGraphicFramePr>
          <p:cNvPr id="19458" name="Object 5"/>
          <p:cNvGraphicFramePr>
            <a:graphicFrameLocks noChangeAspect="1"/>
          </p:cNvGraphicFramePr>
          <p:nvPr>
            <p:ph idx="1"/>
          </p:nvPr>
        </p:nvGraphicFramePr>
        <p:xfrm>
          <a:off x="304800" y="770240"/>
          <a:ext cx="7848600" cy="6087759"/>
        </p:xfrm>
        <a:graphic>
          <a:graphicData uri="http://schemas.openxmlformats.org/presentationml/2006/ole">
            <p:oleObj spid="_x0000_s19458" name="Document" r:id="rId4" imgW="7158434" imgH="6745460" progId="Word.Document.8">
              <p:embed/>
            </p:oleObj>
          </a:graphicData>
        </a:graphic>
      </p:graphicFrame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83E16D-8679-43B4-B228-24515489E56D}" type="slidenum">
              <a:rPr lang="en-US" smtClean="0">
                <a:latin typeface="Arial" charset="0"/>
              </a:rPr>
              <a:pPr/>
              <a:t>37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ABC21A-9F88-4055-A226-0A013CD168F5}" type="slidenum">
              <a:rPr lang="en-US" sz="1600" smtClean="0">
                <a:latin typeface="Arial" charset="0"/>
              </a:rPr>
              <a:pPr/>
              <a:t>38</a:t>
            </a:fld>
            <a:endParaRPr lang="en-US" sz="1600" smtClean="0">
              <a:latin typeface="Arial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0" y="17463"/>
            <a:ext cx="9144000" cy="6840537"/>
            <a:chOff x="0" y="17463"/>
            <a:chExt cx="7848600" cy="6069012"/>
          </a:xfrm>
        </p:grpSpPr>
        <p:graphicFrame>
          <p:nvGraphicFramePr>
            <p:cNvPr id="20482" name="Object 4"/>
            <p:cNvGraphicFramePr>
              <a:graphicFrameLocks noChangeAspect="1"/>
            </p:cNvGraphicFramePr>
            <p:nvPr/>
          </p:nvGraphicFramePr>
          <p:xfrm>
            <a:off x="0" y="17463"/>
            <a:ext cx="6105525" cy="6069012"/>
          </p:xfrm>
          <a:graphic>
            <a:graphicData uri="http://schemas.openxmlformats.org/presentationml/2006/ole">
              <p:oleObj spid="_x0000_s20482" name="Document" r:id="rId4" imgW="7225534" imgH="7183832" progId="Word.Document.8">
                <p:embed/>
              </p:oleObj>
            </a:graphicData>
          </a:graphic>
        </p:graphicFrame>
        <p:sp>
          <p:nvSpPr>
            <p:cNvPr id="20485" name="Text Box 5"/>
            <p:cNvSpPr txBox="1">
              <a:spLocks noChangeArrowheads="1"/>
            </p:cNvSpPr>
            <p:nvPr/>
          </p:nvSpPr>
          <p:spPr bwMode="auto">
            <a:xfrm>
              <a:off x="4295141" y="935970"/>
              <a:ext cx="3124200" cy="737271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Inserts a text area with 4 rows and 36 columns, whose initial text is “Enter comments here.”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 flipH="1" flipV="1">
              <a:off x="1575639" y="488766"/>
              <a:ext cx="2719502" cy="6758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487" name="Text Box 7"/>
            <p:cNvSpPr txBox="1">
              <a:spLocks noChangeArrowheads="1"/>
            </p:cNvSpPr>
            <p:nvPr/>
          </p:nvSpPr>
          <p:spPr bwMode="auto">
            <a:xfrm>
              <a:off x="4114800" y="2133600"/>
              <a:ext cx="2743200" cy="835025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Inserts an input field that displays entered text as asterisks (or another character)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 flipH="1" flipV="1">
              <a:off x="2057400" y="2057400"/>
              <a:ext cx="2057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>
              <a:off x="5105400" y="3352800"/>
              <a:ext cx="2743200" cy="590550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Inserts several checkboxes with different labels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 flipH="1" flipV="1">
              <a:off x="4648200" y="35814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4E033C-D72A-4982-B852-927195E626F3}" type="slidenum">
              <a:rPr lang="en-US" sz="1600" smtClean="0">
                <a:latin typeface="Arial" charset="0"/>
              </a:rPr>
              <a:pPr/>
              <a:t>39</a:t>
            </a:fld>
            <a:endParaRPr lang="en-US" sz="1600" smtClean="0">
              <a:latin typeface="Arial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14288"/>
            <a:ext cx="9144000" cy="6654800"/>
            <a:chOff x="0" y="14288"/>
            <a:chExt cx="7913266" cy="5265737"/>
          </a:xfrm>
        </p:grpSpPr>
        <p:graphicFrame>
          <p:nvGraphicFramePr>
            <p:cNvPr id="21506" name="Object 4"/>
            <p:cNvGraphicFramePr>
              <a:graphicFrameLocks noChangeAspect="1"/>
            </p:cNvGraphicFramePr>
            <p:nvPr/>
          </p:nvGraphicFramePr>
          <p:xfrm>
            <a:off x="0" y="14288"/>
            <a:ext cx="7695599" cy="5265737"/>
          </p:xfrm>
          <a:graphic>
            <a:graphicData uri="http://schemas.openxmlformats.org/presentationml/2006/ole">
              <p:oleObj spid="_x0000_s21506" name="Document" r:id="rId4" imgW="7244654" imgH="6307808" progId="Word.Document.8">
                <p:embed/>
              </p:oleObj>
            </a:graphicData>
          </a:graphic>
        </p:graphicFrame>
        <p:sp>
          <p:nvSpPr>
            <p:cNvPr id="21509" name="Text Box 5"/>
            <p:cNvSpPr txBox="1">
              <a:spLocks noChangeArrowheads="1"/>
            </p:cNvSpPr>
            <p:nvPr/>
          </p:nvSpPr>
          <p:spPr bwMode="auto">
            <a:xfrm>
              <a:off x="5170065" y="2488333"/>
              <a:ext cx="2743201" cy="835025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Inserts a group of radio buttons, only one of which can be selected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21510" name="Line 6"/>
            <p:cNvSpPr>
              <a:spLocks noChangeShapeType="1"/>
            </p:cNvSpPr>
            <p:nvPr/>
          </p:nvSpPr>
          <p:spPr bwMode="auto">
            <a:xfrm flipH="1" flipV="1">
              <a:off x="4579794" y="2716244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5703465" y="665047"/>
              <a:ext cx="2209800" cy="462714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Initially sets this radio button as selected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 flipH="1">
              <a:off x="4392845" y="875803"/>
              <a:ext cx="1357392" cy="985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0838"/>
            <a:ext cx="8229600" cy="7159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SGML and DTDs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534400" cy="524033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SGML</a:t>
            </a:r>
            <a:r>
              <a:rPr lang="en-US" dirty="0" smtClean="0"/>
              <a:t> stands for “</a:t>
            </a:r>
            <a:r>
              <a:rPr lang="en-US" dirty="0" smtClean="0">
                <a:solidFill>
                  <a:schemeClr val="tx2"/>
                </a:solidFill>
              </a:rPr>
              <a:t>Standard Generalized Markup Language</a:t>
            </a:r>
            <a:r>
              <a:rPr lang="en-US" dirty="0" smtClean="0"/>
              <a:t>”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HTML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tx2"/>
                </a:solidFill>
              </a:rPr>
              <a:t> XHTML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tx2"/>
                </a:solidFill>
              </a:rPr>
              <a:t> XML</a:t>
            </a:r>
            <a:r>
              <a:rPr lang="en-US" dirty="0" smtClean="0"/>
              <a:t> and many other markup languages are defined in SGML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A </a:t>
            </a:r>
            <a:r>
              <a:rPr lang="en-US" dirty="0" smtClean="0">
                <a:solidFill>
                  <a:schemeClr val="tx2"/>
                </a:solidFill>
              </a:rPr>
              <a:t>DTD</a:t>
            </a:r>
            <a:r>
              <a:rPr lang="en-US" dirty="0" smtClean="0"/>
              <a:t>, or “</a:t>
            </a:r>
            <a:r>
              <a:rPr lang="en-US" dirty="0" smtClean="0">
                <a:solidFill>
                  <a:schemeClr val="tx2"/>
                </a:solidFill>
              </a:rPr>
              <a:t>Document Type Definition</a:t>
            </a:r>
            <a:r>
              <a:rPr lang="en-US" dirty="0" smtClean="0"/>
              <a:t>” describes the syntax to use for the current document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There are three different DTDs for XHTML--you can pick the one you want</a:t>
            </a:r>
          </a:p>
          <a:p>
            <a:pPr lvl="1" eaLnBrk="1" hangingPunct="1"/>
            <a:r>
              <a:rPr lang="en-US" dirty="0" smtClean="0"/>
              <a:t>These DTDs are </a:t>
            </a:r>
            <a:r>
              <a:rPr lang="en-US" i="1" dirty="0" smtClean="0"/>
              <a:t>public</a:t>
            </a:r>
            <a:r>
              <a:rPr lang="en-US" dirty="0" smtClean="0"/>
              <a:t> and on the web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/>
            <a:r>
              <a:rPr lang="en-US" dirty="0" smtClean="0"/>
              <a:t>You must start your XHTML document with a reference to one of these DTDs</a:t>
            </a:r>
          </a:p>
        </p:txBody>
      </p:sp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21BDF2-454E-4E35-A83D-A7F588F5D557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513A30-BA2D-4207-BA0A-70EC24DD6D89}" type="slidenum">
              <a:rPr lang="en-US" sz="1600" smtClean="0">
                <a:latin typeface="Arial" charset="0"/>
              </a:rPr>
              <a:pPr/>
              <a:t>40</a:t>
            </a:fld>
            <a:endParaRPr lang="en-US" sz="1600" smtClean="0">
              <a:latin typeface="Arial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15875"/>
            <a:ext cx="9144000" cy="6842125"/>
            <a:chOff x="0" y="15875"/>
            <a:chExt cx="6858000" cy="5083175"/>
          </a:xfrm>
        </p:grpSpPr>
        <p:graphicFrame>
          <p:nvGraphicFramePr>
            <p:cNvPr id="22530" name="Object 4"/>
            <p:cNvGraphicFramePr>
              <a:graphicFrameLocks noChangeAspect="1"/>
            </p:cNvGraphicFramePr>
            <p:nvPr/>
          </p:nvGraphicFramePr>
          <p:xfrm>
            <a:off x="0" y="15875"/>
            <a:ext cx="6105525" cy="5083175"/>
          </p:xfrm>
          <a:graphic>
            <a:graphicData uri="http://schemas.openxmlformats.org/presentationml/2006/ole">
              <p:oleObj spid="_x0000_s22530" name="Document" r:id="rId4" imgW="7311394" imgH="6088622" progId="Word.Document.8">
                <p:embed/>
              </p:oleObj>
            </a:graphicData>
          </a:graphic>
        </p:graphicFrame>
        <p:sp>
          <p:nvSpPr>
            <p:cNvPr id="22533" name="Text Box 5"/>
            <p:cNvSpPr txBox="1">
              <a:spLocks noChangeArrowheads="1"/>
            </p:cNvSpPr>
            <p:nvPr/>
          </p:nvSpPr>
          <p:spPr bwMode="auto">
            <a:xfrm>
              <a:off x="4114800" y="152400"/>
              <a:ext cx="2743200" cy="590550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Create a drop-down list named “rating”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 flipH="1">
              <a:off x="3124200" y="381000"/>
              <a:ext cx="990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535" name="Text Box 7"/>
            <p:cNvSpPr txBox="1">
              <a:spLocks noChangeArrowheads="1"/>
            </p:cNvSpPr>
            <p:nvPr/>
          </p:nvSpPr>
          <p:spPr bwMode="auto">
            <a:xfrm>
              <a:off x="3429000" y="1219200"/>
              <a:ext cx="2743200" cy="590550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Sets “Amazing” as the initially selected option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22536" name="Line 8"/>
            <p:cNvSpPr>
              <a:spLocks noChangeShapeType="1"/>
            </p:cNvSpPr>
            <p:nvPr/>
          </p:nvSpPr>
          <p:spPr bwMode="auto">
            <a:xfrm flipH="1" flipV="1">
              <a:off x="3124200" y="914400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D45F47-FF59-424C-8B5C-E723B2322EA7}" type="slidenum">
              <a:rPr lang="en-US" smtClean="0">
                <a:latin typeface="Arial" charset="0"/>
              </a:rPr>
              <a:pPr/>
              <a:t>41</a:t>
            </a:fld>
            <a:endParaRPr lang="en-US" smtClean="0">
              <a:latin typeface="Arial" charset="0"/>
            </a:endParaRPr>
          </a:p>
        </p:txBody>
      </p:sp>
      <p:pic>
        <p:nvPicPr>
          <p:cNvPr id="60419" name="Picture 4" descr="form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2400"/>
            <a:ext cx="91440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8401050" cy="5492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Form- Common Programming Error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620713"/>
            <a:ext cx="8359775" cy="3740150"/>
          </a:xfrm>
        </p:spPr>
        <p:txBody>
          <a:bodyPr>
            <a:normAutofit/>
          </a:bodyPr>
          <a:lstStyle/>
          <a:p>
            <a:pPr marL="0" indent="0" eaLnBrk="1" hangingPunct="1"/>
            <a:r>
              <a:rPr lang="en-US" smtClean="0"/>
              <a:t>When your </a:t>
            </a:r>
            <a:r>
              <a:rPr lang="en-US" smtClean="0">
                <a:latin typeface="Lucida Console" pitchFamily="49" charset="0"/>
              </a:rPr>
              <a:t>form</a:t>
            </a:r>
            <a:r>
              <a:rPr lang="en-US" smtClean="0"/>
              <a:t> has several checkboxes with the same </a:t>
            </a:r>
            <a:r>
              <a:rPr lang="en-US" smtClean="0">
                <a:latin typeface="Lucida Console" pitchFamily="49" charset="0"/>
              </a:rPr>
              <a:t>name</a:t>
            </a:r>
            <a:r>
              <a:rPr lang="en-US" smtClean="0"/>
              <a:t>, you must make sure that they have different </a:t>
            </a:r>
            <a:r>
              <a:rPr lang="en-US" smtClean="0">
                <a:latin typeface="Lucida Console" pitchFamily="49" charset="0"/>
              </a:rPr>
              <a:t>values</a:t>
            </a:r>
            <a:r>
              <a:rPr lang="en-US" smtClean="0"/>
              <a:t>, or the scripts running on the web server will not be able to distinguish them.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mtClean="0"/>
          </a:p>
          <a:p>
            <a:pPr marL="0" indent="0" eaLnBrk="1" hangingPunct="1"/>
            <a:r>
              <a:rPr lang="en-US" smtClean="0">
                <a:solidFill>
                  <a:srgbClr val="0070C0"/>
                </a:solidFill>
              </a:rPr>
              <a:t>Not setting</a:t>
            </a:r>
            <a:r>
              <a:rPr lang="en-US" smtClean="0"/>
              <a:t> the </a:t>
            </a:r>
            <a:r>
              <a:rPr lang="en-US" smtClean="0">
                <a:latin typeface="Lucida Console" pitchFamily="49" charset="0"/>
              </a:rPr>
              <a:t>name</a:t>
            </a:r>
            <a:r>
              <a:rPr lang="en-US" smtClean="0"/>
              <a:t> attributes of the radio buttons in a form to the same name is a </a:t>
            </a:r>
            <a:r>
              <a:rPr lang="en-US" smtClean="0">
                <a:solidFill>
                  <a:srgbClr val="FF0000"/>
                </a:solidFill>
              </a:rPr>
              <a:t>logic</a:t>
            </a:r>
            <a:r>
              <a:rPr lang="en-US" smtClean="0">
                <a:solidFill>
                  <a:srgbClr val="0070C0"/>
                </a:solidFill>
              </a:rPr>
              <a:t> </a:t>
            </a:r>
            <a:r>
              <a:rPr lang="en-US" smtClean="0">
                <a:solidFill>
                  <a:srgbClr val="FF0000"/>
                </a:solidFill>
              </a:rPr>
              <a:t>error</a:t>
            </a:r>
            <a:r>
              <a:rPr lang="en-US" smtClean="0">
                <a:solidFill>
                  <a:srgbClr val="0070C0"/>
                </a:solidFill>
              </a:rPr>
              <a:t> because it lets the user select all of them at the same time</a:t>
            </a:r>
            <a:r>
              <a:rPr lang="en-US" smtClean="0"/>
              <a:t>.</a:t>
            </a:r>
          </a:p>
        </p:txBody>
      </p:sp>
      <p:sp>
        <p:nvSpPr>
          <p:cNvPr id="614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C70987-F900-4D26-A259-99D4A6BB975C}" type="slidenum">
              <a:rPr lang="en-US" smtClean="0">
                <a:latin typeface="Arial" charset="0"/>
              </a:rPr>
              <a:pPr/>
              <a:t>42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715962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Internal Linking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>
          <a:xfrm>
            <a:off x="0" y="990600"/>
            <a:ext cx="8077200" cy="54102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  <a:latin typeface="Lucida Console" pitchFamily="49" charset="0"/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 tag</a:t>
            </a:r>
            <a:r>
              <a:rPr lang="en-US" dirty="0" smtClean="0"/>
              <a:t> can be used to </a:t>
            </a:r>
            <a:r>
              <a:rPr lang="en-US" dirty="0" smtClean="0">
                <a:solidFill>
                  <a:srgbClr val="0070C0"/>
                </a:solidFill>
              </a:rPr>
              <a:t>link to another section of the same document </a:t>
            </a:r>
            <a:r>
              <a:rPr lang="en-US" dirty="0" smtClean="0"/>
              <a:t>by specifying the element’s </a:t>
            </a:r>
            <a:r>
              <a:rPr lang="en-US" b="1" dirty="0" smtClean="0">
                <a:solidFill>
                  <a:srgbClr val="0070C0"/>
                </a:solidFill>
                <a:latin typeface="Lucida Console" pitchFamily="49" charset="0"/>
              </a:rPr>
              <a:t>id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smtClean="0"/>
              <a:t>as the link’s </a:t>
            </a:r>
            <a:r>
              <a:rPr lang="en-US" dirty="0" err="1" smtClean="0">
                <a:latin typeface="Lucida Console" pitchFamily="49" charset="0"/>
              </a:rPr>
              <a:t>href</a:t>
            </a:r>
            <a:r>
              <a:rPr lang="en-US" dirty="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To link internally to an element with its </a:t>
            </a:r>
            <a:r>
              <a:rPr lang="en-US" dirty="0" smtClean="0">
                <a:latin typeface="Lucida Console" pitchFamily="49" charset="0"/>
              </a:rPr>
              <a:t>id</a:t>
            </a:r>
            <a:r>
              <a:rPr lang="en-US" dirty="0" smtClean="0"/>
              <a:t> attribute set, use the syntax </a:t>
            </a:r>
            <a:r>
              <a:rPr lang="en-US" b="1" i="1" dirty="0" smtClean="0">
                <a:solidFill>
                  <a:srgbClr val="0070C0"/>
                </a:solidFill>
              </a:rPr>
              <a:t>#id</a:t>
            </a:r>
            <a:r>
              <a:rPr lang="en-US" dirty="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Internal hyperlinks are useful in XHTML documents that contain </a:t>
            </a:r>
            <a:r>
              <a:rPr lang="en-US" dirty="0" smtClean="0">
                <a:solidFill>
                  <a:srgbClr val="0070C0"/>
                </a:solidFill>
              </a:rPr>
              <a:t>large amounts of information</a:t>
            </a:r>
            <a:r>
              <a:rPr lang="en-US" dirty="0" smtClean="0"/>
              <a:t>. Internal links to different parts of the page make it easier for users to navigate the page—they do not have to scroll to find the section they want.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Following example shows how internal links make pages more </a:t>
            </a:r>
            <a:r>
              <a:rPr lang="en-US" dirty="0" err="1" smtClean="0"/>
              <a:t>navigatable</a:t>
            </a:r>
            <a:endParaRPr lang="en-US" dirty="0" smtClean="0"/>
          </a:p>
        </p:txBody>
      </p:sp>
      <p:sp>
        <p:nvSpPr>
          <p:cNvPr id="624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35F501-B570-4A5D-B77B-3137633229CC}" type="slidenum">
              <a:rPr lang="en-US" smtClean="0">
                <a:latin typeface="Arial" charset="0"/>
              </a:rPr>
              <a:pPr/>
              <a:t>43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789B74-8C72-47A2-B480-0F823176F19D}" type="slidenum">
              <a:rPr lang="en-US" sz="1600" smtClean="0">
                <a:latin typeface="Arial" charset="0"/>
              </a:rPr>
              <a:pPr/>
              <a:t>44</a:t>
            </a:fld>
            <a:endParaRPr lang="en-US" sz="1600" smtClean="0">
              <a:latin typeface="Arial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15875"/>
            <a:ext cx="9144000" cy="6842125"/>
            <a:chOff x="0" y="15875"/>
            <a:chExt cx="7543800" cy="6024563"/>
          </a:xfrm>
        </p:grpSpPr>
        <p:graphicFrame>
          <p:nvGraphicFramePr>
            <p:cNvPr id="23554" name="Object 4"/>
            <p:cNvGraphicFramePr>
              <a:graphicFrameLocks noChangeAspect="1"/>
            </p:cNvGraphicFramePr>
            <p:nvPr/>
          </p:nvGraphicFramePr>
          <p:xfrm>
            <a:off x="0" y="15875"/>
            <a:ext cx="6267450" cy="6024563"/>
          </p:xfrm>
          <a:graphic>
            <a:graphicData uri="http://schemas.openxmlformats.org/presentationml/2006/ole">
              <p:oleObj spid="_x0000_s23554" name="Document" r:id="rId4" imgW="7244654" imgH="6965006" progId="Word.Document.8">
                <p:embed/>
              </p:oleObj>
            </a:graphicData>
          </a:graphic>
        </p:graphicFrame>
        <p:sp>
          <p:nvSpPr>
            <p:cNvPr id="23557" name="Text Box 5"/>
            <p:cNvSpPr txBox="1">
              <a:spLocks noChangeArrowheads="1"/>
            </p:cNvSpPr>
            <p:nvPr/>
          </p:nvSpPr>
          <p:spPr bwMode="auto">
            <a:xfrm>
              <a:off x="3505200" y="1295400"/>
              <a:ext cx="2209800" cy="590550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Sets the </a:t>
              </a:r>
              <a:r>
                <a:rPr lang="en-US" sz="1600">
                  <a:latin typeface="Courier New" pitchFamily="49" charset="0"/>
                </a:rPr>
                <a:t>id</a:t>
              </a:r>
              <a:r>
                <a:rPr lang="en-US" sz="1600">
                  <a:latin typeface="Times New Roman" pitchFamily="18" charset="0"/>
                </a:rPr>
                <a:t> attribute for the </a:t>
              </a:r>
              <a:r>
                <a:rPr lang="en-US" sz="1600">
                  <a:latin typeface="Courier New" pitchFamily="49" charset="0"/>
                </a:rPr>
                <a:t>h1</a:t>
              </a:r>
              <a:r>
                <a:rPr lang="en-US" sz="1600">
                  <a:latin typeface="Times New Roman" pitchFamily="18" charset="0"/>
                </a:rPr>
                <a:t> element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23558" name="Line 6"/>
            <p:cNvSpPr>
              <a:spLocks noChangeShapeType="1"/>
            </p:cNvSpPr>
            <p:nvPr/>
          </p:nvSpPr>
          <p:spPr bwMode="auto">
            <a:xfrm flipH="1">
              <a:off x="1276823" y="1524000"/>
              <a:ext cx="2228377" cy="863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4953000" y="3429000"/>
              <a:ext cx="2590800" cy="835025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Creates a link to the element in this document with </a:t>
              </a:r>
              <a:r>
                <a:rPr lang="en-US" sz="1600">
                  <a:latin typeface="Courier New" pitchFamily="49" charset="0"/>
                </a:rPr>
                <a:t>id</a:t>
              </a:r>
              <a:r>
                <a:rPr lang="en-US" sz="1600">
                  <a:latin typeface="Times New Roman" pitchFamily="18" charset="0"/>
                </a:rPr>
                <a:t> = </a:t>
              </a:r>
              <a:r>
                <a:rPr lang="en-US" sz="1600">
                  <a:latin typeface="Courier New" pitchFamily="49" charset="0"/>
                </a:rPr>
                <a:t>bugs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 flipH="1" flipV="1">
              <a:off x="1455043" y="3211378"/>
              <a:ext cx="3497958" cy="446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6792C6-39D6-4E69-BA89-747F41EF259C}" type="slidenum">
              <a:rPr lang="en-US" sz="1600" smtClean="0">
                <a:latin typeface="Arial" charset="0"/>
              </a:rPr>
              <a:pPr/>
              <a:t>45</a:t>
            </a:fld>
            <a:endParaRPr lang="en-US" sz="1600" smtClean="0">
              <a:latin typeface="Arial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14288"/>
            <a:ext cx="9144000" cy="6332537"/>
            <a:chOff x="0" y="14288"/>
            <a:chExt cx="9144000" cy="6332537"/>
          </a:xfrm>
        </p:grpSpPr>
        <p:graphicFrame>
          <p:nvGraphicFramePr>
            <p:cNvPr id="24578" name="Object 4"/>
            <p:cNvGraphicFramePr>
              <a:graphicFrameLocks noChangeAspect="1"/>
            </p:cNvGraphicFramePr>
            <p:nvPr/>
          </p:nvGraphicFramePr>
          <p:xfrm>
            <a:off x="0" y="14288"/>
            <a:ext cx="8964488" cy="6332537"/>
          </p:xfrm>
          <a:graphic>
            <a:graphicData uri="http://schemas.openxmlformats.org/presentationml/2006/ole">
              <p:oleObj spid="_x0000_s24578" name="Document" r:id="rId4" imgW="7225534" imgH="7403018" progId="Word.Document.8">
                <p:embed/>
              </p:oleObj>
            </a:graphicData>
          </a:graphic>
        </p:graphicFrame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5638800" y="5143128"/>
              <a:ext cx="3505200" cy="590550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ea typeface="Times New Roman" pitchFamily="18" charset="0"/>
                  <a:cs typeface="AGaramond" pitchFamily="18" charset="0"/>
                </a:rPr>
                <a:t>Creates a link to the element  in this document with </a:t>
              </a:r>
              <a:r>
                <a:rPr lang="en-US" sz="1600">
                  <a:latin typeface="Courier New" pitchFamily="49" charset="0"/>
                  <a:ea typeface="Times New Roman" pitchFamily="18" charset="0"/>
                  <a:cs typeface="AGaramond" pitchFamily="18" charset="0"/>
                </a:rPr>
                <a:t>id</a:t>
              </a:r>
              <a:r>
                <a:rPr lang="en-US" sz="1600">
                  <a:ea typeface="Times New Roman" pitchFamily="18" charset="0"/>
                  <a:cs typeface="AGaramond" pitchFamily="18" charset="0"/>
                </a:rPr>
                <a:t> = </a:t>
              </a:r>
              <a:r>
                <a:rPr lang="en-US" sz="1600">
                  <a:latin typeface="Courier New" pitchFamily="49" charset="0"/>
                  <a:ea typeface="Times New Roman" pitchFamily="18" charset="0"/>
                  <a:cs typeface="AGaramond" pitchFamily="18" charset="0"/>
                </a:rPr>
                <a:t>features</a:t>
              </a:r>
            </a:p>
          </p:txBody>
        </p:sp>
        <p:sp>
          <p:nvSpPr>
            <p:cNvPr id="24582" name="Line 6"/>
            <p:cNvSpPr>
              <a:spLocks noChangeShapeType="1"/>
            </p:cNvSpPr>
            <p:nvPr/>
          </p:nvSpPr>
          <p:spPr bwMode="auto">
            <a:xfrm flipH="1" flipV="1">
              <a:off x="1907704" y="4653136"/>
              <a:ext cx="3731096" cy="718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583" name="Text Box 8"/>
            <p:cNvSpPr txBox="1">
              <a:spLocks noChangeArrowheads="1"/>
            </p:cNvSpPr>
            <p:nvPr/>
          </p:nvSpPr>
          <p:spPr bwMode="auto">
            <a:xfrm>
              <a:off x="6019800" y="2780928"/>
              <a:ext cx="2895600" cy="590550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ea typeface="Times New Roman" pitchFamily="18" charset="0"/>
                  <a:cs typeface="AGaramond" pitchFamily="18" charset="0"/>
                </a:rPr>
                <a:t>Sets the </a:t>
              </a:r>
              <a:r>
                <a:rPr lang="en-US" sz="1600">
                  <a:latin typeface="Courier New" pitchFamily="49" charset="0"/>
                  <a:ea typeface="Times New Roman" pitchFamily="18" charset="0"/>
                  <a:cs typeface="AGaramond" pitchFamily="18" charset="0"/>
                </a:rPr>
                <a:t>id</a:t>
              </a:r>
              <a:r>
                <a:rPr lang="en-US" sz="1600">
                  <a:ea typeface="Times New Roman" pitchFamily="18" charset="0"/>
                  <a:cs typeface="AGaramond" pitchFamily="18" charset="0"/>
                </a:rPr>
                <a:t> attribute for this </a:t>
              </a:r>
              <a:r>
                <a:rPr lang="en-US" sz="1600">
                  <a:latin typeface="Courier New" pitchFamily="49" charset="0"/>
                  <a:ea typeface="Times New Roman" pitchFamily="18" charset="0"/>
                  <a:cs typeface="AGaramond" pitchFamily="18" charset="0"/>
                </a:rPr>
                <a:t>h1</a:t>
              </a:r>
              <a:r>
                <a:rPr lang="en-US" sz="1600">
                  <a:ea typeface="Times New Roman" pitchFamily="18" charset="0"/>
                  <a:cs typeface="AGaramond" pitchFamily="18" charset="0"/>
                </a:rPr>
                <a:t> element</a:t>
              </a:r>
            </a:p>
          </p:txBody>
        </p:sp>
        <p:sp>
          <p:nvSpPr>
            <p:cNvPr id="24584" name="Line 9"/>
            <p:cNvSpPr>
              <a:spLocks noChangeShapeType="1"/>
            </p:cNvSpPr>
            <p:nvPr/>
          </p:nvSpPr>
          <p:spPr bwMode="auto">
            <a:xfrm flipH="1">
              <a:off x="1691680" y="3009528"/>
              <a:ext cx="4328120" cy="923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F0F946-0153-4628-A286-C0BE6317B4C6}" type="slidenum">
              <a:rPr lang="en-US" smtClean="0">
                <a:latin typeface="Arial" charset="0"/>
              </a:rPr>
              <a:pPr/>
              <a:t>46</a:t>
            </a:fld>
            <a:endParaRPr lang="en-US" smtClean="0">
              <a:latin typeface="Arial" charset="0"/>
            </a:endParaRPr>
          </a:p>
        </p:txBody>
      </p:sp>
      <p:pic>
        <p:nvPicPr>
          <p:cNvPr id="63491" name="Picture 4" descr="internal_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57150"/>
            <a:ext cx="8496300" cy="330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2" name="Picture 5" descr="internal_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850" y="3429000"/>
            <a:ext cx="8497888" cy="320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DOCTYPE</a:t>
            </a:r>
            <a:r>
              <a:rPr lang="en-US" dirty="0" smtClean="0"/>
              <a:t> declaration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0" y="990600"/>
            <a:ext cx="9144000" cy="546258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Every XHTML document must begin with one of the </a:t>
            </a:r>
            <a:r>
              <a:rPr lang="en-US" dirty="0" smtClean="0">
                <a:solidFill>
                  <a:srgbClr val="803F00"/>
                </a:solidFill>
                <a:latin typeface="Trebuchet MS" pitchFamily="34" charset="0"/>
              </a:rPr>
              <a:t>DOCTYPE</a:t>
            </a:r>
            <a:r>
              <a:rPr lang="en-US" dirty="0" smtClean="0"/>
              <a:t> declarations (DTDs):</a:t>
            </a:r>
          </a:p>
          <a:p>
            <a:pPr eaLnBrk="1" hangingPunct="1"/>
            <a:r>
              <a:rPr lang="en-US" sz="3200" dirty="0" smtClean="0"/>
              <a:t>The three main DTDs are as follows:</a:t>
            </a:r>
          </a:p>
          <a:p>
            <a:pPr lvl="1" eaLnBrk="1" hangingPunct="1"/>
            <a:r>
              <a:rPr lang="en-US" sz="2800" dirty="0" smtClean="0">
                <a:solidFill>
                  <a:srgbClr val="803F00"/>
                </a:solidFill>
                <a:latin typeface="Trebuchet MS" pitchFamily="34" charset="0"/>
              </a:rPr>
              <a:t>Strict</a:t>
            </a:r>
            <a:endParaRPr lang="en-US" sz="2800" dirty="0" smtClean="0">
              <a:solidFill>
                <a:srgbClr val="803F00"/>
              </a:solidFill>
            </a:endParaRPr>
          </a:p>
          <a:p>
            <a:pPr lvl="2" eaLnBrk="1" hangingPunct="1"/>
            <a:r>
              <a:rPr lang="en-US" dirty="0" smtClean="0"/>
              <a:t>Use for really clean markup, with no display information (no font, color, or size information)</a:t>
            </a:r>
          </a:p>
          <a:p>
            <a:pPr lvl="2" eaLnBrk="1" hangingPunct="1"/>
            <a:r>
              <a:rPr lang="en-US" dirty="0" smtClean="0"/>
              <a:t>Use with CSS (Cascading Style Sheets) if you want to define how the document should look</a:t>
            </a:r>
          </a:p>
          <a:p>
            <a:pPr lvl="1" eaLnBrk="1" hangingPunct="1"/>
            <a:r>
              <a:rPr lang="en-US" sz="2800" dirty="0" smtClean="0">
                <a:solidFill>
                  <a:srgbClr val="803F00"/>
                </a:solidFill>
                <a:latin typeface="Trebuchet MS" pitchFamily="34" charset="0"/>
              </a:rPr>
              <a:t>Transitional</a:t>
            </a:r>
            <a:endParaRPr lang="en-US" sz="2800" dirty="0" smtClean="0">
              <a:solidFill>
                <a:srgbClr val="803F00"/>
              </a:solidFill>
            </a:endParaRPr>
          </a:p>
          <a:p>
            <a:pPr lvl="2" eaLnBrk="1" hangingPunct="1"/>
            <a:r>
              <a:rPr lang="en-US" dirty="0" smtClean="0"/>
              <a:t>Use with standard HTML and/or with CSS</a:t>
            </a:r>
          </a:p>
          <a:p>
            <a:pPr lvl="2" eaLnBrk="1" hangingPunct="1"/>
            <a:r>
              <a:rPr lang="en-US" dirty="0" smtClean="0"/>
              <a:t>Allows deprecated HTML elements</a:t>
            </a:r>
          </a:p>
          <a:p>
            <a:pPr lvl="1" eaLnBrk="1" hangingPunct="1"/>
            <a:r>
              <a:rPr lang="en-US" sz="2800" dirty="0" smtClean="0">
                <a:solidFill>
                  <a:srgbClr val="803F00"/>
                </a:solidFill>
                <a:latin typeface="Trebuchet MS" pitchFamily="34" charset="0"/>
              </a:rPr>
              <a:t>Frameset</a:t>
            </a:r>
            <a:endParaRPr lang="en-US" sz="2800" dirty="0" smtClean="0">
              <a:solidFill>
                <a:srgbClr val="803F00"/>
              </a:solidFill>
            </a:endParaRPr>
          </a:p>
          <a:p>
            <a:pPr lvl="2" eaLnBrk="1" hangingPunct="1"/>
            <a:r>
              <a:rPr lang="en-US" dirty="0" smtClean="0"/>
              <a:t>Use if your document uses HTML frames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>
              <a:solidFill>
                <a:srgbClr val="803F00"/>
              </a:solidFill>
            </a:endParaRPr>
          </a:p>
        </p:txBody>
      </p:sp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1BCD4E-3E1D-43B0-BE3F-9128418C7077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762000"/>
          </a:xfrm>
        </p:spPr>
        <p:txBody>
          <a:bodyPr/>
          <a:lstStyle/>
          <a:p>
            <a:r>
              <a:rPr lang="en-US" dirty="0" smtClean="0"/>
              <a:t>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077200" cy="55413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&lt;!DOCTYPE html PUBLIC "-//W3C//DTD XHTML 1.0 Strict//EN" "http://www.w3.org/TR/xhtml1/DTD/xhtml1-strict.dtd</a:t>
            </a:r>
            <a:r>
              <a:rPr lang="en-US" dirty="0" smtClean="0"/>
              <a:t>"&gt;</a:t>
            </a:r>
          </a:p>
          <a:p>
            <a:endParaRPr lang="en-US" dirty="0" smtClean="0"/>
          </a:p>
          <a:p>
            <a:r>
              <a:rPr lang="en-US" dirty="0" smtClean="0"/>
              <a:t>&lt;!DOCTYPE html PUBLIC "-//W3C//DTD XHTML 1.0 Transitional//EN" "http://www.w3.org/TR/xhtml1/DTD/xhtml1-transitional.dtd</a:t>
            </a:r>
            <a:r>
              <a:rPr lang="en-US" dirty="0" smtClean="0"/>
              <a:t>"&gt;</a:t>
            </a:r>
          </a:p>
          <a:p>
            <a:endParaRPr lang="en-US" dirty="0" smtClean="0"/>
          </a:p>
          <a:p>
            <a:r>
              <a:rPr lang="en-US" dirty="0" smtClean="0"/>
              <a:t>&lt;!DOCTYPE html PUBLIC "-//W3C//DTD XHTML 1.0 Frameset//EN" "http://www.w3.org/TR/xhtml1/DTD/xhtml1-frameset.dtd"&gt;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pPr eaLnBrk="1" hangingPunct="1"/>
            <a:r>
              <a:rPr lang="en-US" dirty="0" smtClean="0"/>
              <a:t>An XHTML Structure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This is an XHTML document with a minimum of required tags:</a:t>
            </a:r>
          </a:p>
          <a:p>
            <a:r>
              <a:rPr lang="en-US" dirty="0" smtClean="0"/>
              <a:t>&lt;!DOCTYPE </a:t>
            </a:r>
            <a:r>
              <a:rPr lang="en-US" dirty="0" err="1" smtClean="0"/>
              <a:t>Doctype</a:t>
            </a:r>
            <a:r>
              <a:rPr lang="en-US" dirty="0" smtClean="0"/>
              <a:t> goes here&gt;</a:t>
            </a:r>
            <a:br>
              <a:rPr lang="en-US" dirty="0" smtClean="0"/>
            </a:br>
            <a:r>
              <a:rPr lang="en-US" dirty="0" smtClean="0"/>
              <a:t>&lt;html </a:t>
            </a:r>
            <a:r>
              <a:rPr lang="en-US" dirty="0" err="1" smtClean="0"/>
              <a:t>xmlns</a:t>
            </a:r>
            <a:r>
              <a:rPr lang="en-US" dirty="0" smtClean="0"/>
              <a:t>="http://www.w3.org/1999/xhtml"&gt;</a:t>
            </a:r>
            <a:br>
              <a:rPr lang="en-US" dirty="0" smtClean="0"/>
            </a:br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&lt;title&gt;Title goes here&lt;/title&gt;</a:t>
            </a:r>
            <a:br>
              <a:rPr lang="en-US" dirty="0" smtClean="0"/>
            </a:br>
            <a:r>
              <a:rPr lang="en-US" dirty="0" smtClean="0"/>
              <a:t>&lt;/head&gt;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&lt;body&gt;</a:t>
            </a:r>
            <a:br>
              <a:rPr lang="en-US" dirty="0" smtClean="0"/>
            </a:br>
            <a:r>
              <a:rPr lang="en-US" dirty="0" smtClean="0"/>
              <a:t>&lt;/body&gt;</a:t>
            </a:r>
            <a:br>
              <a:rPr lang="en-US" dirty="0" smtClean="0"/>
            </a:br>
            <a:r>
              <a:rPr lang="en-US" b="1" dirty="0" smtClean="0"/>
              <a:t>Note:</a:t>
            </a:r>
            <a:r>
              <a:rPr lang="en-US" dirty="0" smtClean="0"/>
              <a:t> The </a:t>
            </a:r>
            <a:r>
              <a:rPr lang="en-US" dirty="0" err="1" smtClean="0"/>
              <a:t>xmlns</a:t>
            </a:r>
            <a:r>
              <a:rPr lang="en-US" dirty="0" smtClean="0"/>
              <a:t> attribute in &lt;html&gt;, specifies the </a:t>
            </a:r>
            <a:r>
              <a:rPr lang="en-US" b="1" dirty="0" smtClean="0"/>
              <a:t>xml namespace for a document</a:t>
            </a:r>
            <a:r>
              <a:rPr lang="en-US" dirty="0" smtClean="0"/>
              <a:t>, and is required in XHTML documents. However, the HTML </a:t>
            </a:r>
            <a:r>
              <a:rPr lang="en-US" dirty="0" err="1" smtClean="0"/>
              <a:t>validator</a:t>
            </a:r>
            <a:r>
              <a:rPr lang="en-US" dirty="0" smtClean="0"/>
              <a:t> at w3.org does not complain when the </a:t>
            </a:r>
            <a:r>
              <a:rPr lang="en-US" dirty="0" err="1" smtClean="0"/>
              <a:t>xmlns</a:t>
            </a:r>
            <a:r>
              <a:rPr lang="en-US" dirty="0" smtClean="0"/>
              <a:t> attribute is missing. This is because the namespace "</a:t>
            </a:r>
            <a:r>
              <a:rPr lang="en-US" dirty="0" err="1" smtClean="0"/>
              <a:t>xmlns</a:t>
            </a:r>
            <a:r>
              <a:rPr lang="en-US" dirty="0" smtClean="0"/>
              <a:t>=http://www.w3.org/1999/xhtml" is default, and will be added to the &lt;html&gt; tag even if you do not include it.</a:t>
            </a:r>
          </a:p>
          <a:p>
            <a:r>
              <a:rPr lang="en-US" dirty="0" smtClean="0"/>
              <a:t>This declaration tells the schema-</a:t>
            </a:r>
            <a:r>
              <a:rPr lang="en-US" dirty="0" err="1" smtClean="0"/>
              <a:t>validator</a:t>
            </a:r>
            <a:r>
              <a:rPr lang="en-US" dirty="0" smtClean="0"/>
              <a:t> that all the elements used in this XML document are declared in that namespace.</a:t>
            </a:r>
          </a:p>
        </p:txBody>
      </p:sp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47C83A-2B2E-4ECE-993F-C2493406F024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4572000" y="2276475"/>
            <a:ext cx="457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W3C HTML Validation Tool</a:t>
            </a:r>
            <a:r>
              <a:rPr lang="en-US"/>
              <a:t/>
            </a:r>
            <a:br>
              <a:rPr lang="en-US"/>
            </a:br>
            <a:r>
              <a:rPr lang="en-US">
                <a:hlinkClick r:id="rId2"/>
              </a:rPr>
              <a:t>http://validator.w3.org/</a:t>
            </a:r>
            <a:r>
              <a:rPr lang="en-US"/>
              <a:t> is an HTML form for checking (but not fixing) HTML and XHTML documents </a:t>
            </a:r>
            <a:endParaRPr lang="ar-SA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First XHTML Example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153400" cy="553085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In XHTML, text is marked up with </a:t>
            </a:r>
            <a:r>
              <a:rPr lang="en-US" dirty="0" smtClean="0">
                <a:solidFill>
                  <a:srgbClr val="FF0000"/>
                </a:solidFill>
              </a:rPr>
              <a:t>elements</a:t>
            </a:r>
            <a:r>
              <a:rPr lang="en-US" dirty="0" smtClean="0"/>
              <a:t> delimited by tags that are names contained in pairs of</a:t>
            </a:r>
            <a:r>
              <a:rPr lang="en-US" dirty="0" smtClean="0">
                <a:solidFill>
                  <a:srgbClr val="0070C0"/>
                </a:solidFill>
              </a:rPr>
              <a:t> angle brackets</a:t>
            </a:r>
          </a:p>
          <a:p>
            <a:pPr lvl="1" eaLnBrk="1" hangingPunct="1"/>
            <a:r>
              <a:rPr lang="en-US" dirty="0" smtClean="0"/>
              <a:t>Every XHTML document contains a </a:t>
            </a:r>
            <a:r>
              <a:rPr lang="en-US" dirty="0" smtClean="0">
                <a:solidFill>
                  <a:srgbClr val="0070C0"/>
                </a:solidFill>
              </a:rPr>
              <a:t>start </a:t>
            </a:r>
          </a:p>
          <a:p>
            <a:pPr lvl="2" eaLnBrk="1" hangingPunct="1"/>
            <a:r>
              <a:rPr lang="en-US" dirty="0" smtClean="0">
                <a:latin typeface="Lucida Console" pitchFamily="49" charset="0"/>
              </a:rPr>
              <a:t>&lt;html&gt; </a:t>
            </a:r>
            <a:r>
              <a:rPr lang="en-US" dirty="0" smtClean="0"/>
              <a:t>tag and an </a:t>
            </a:r>
            <a:r>
              <a:rPr lang="en-US" dirty="0" smtClean="0">
                <a:solidFill>
                  <a:srgbClr val="0070C0"/>
                </a:solidFill>
              </a:rPr>
              <a:t>end</a:t>
            </a:r>
            <a:r>
              <a:rPr lang="en-US" dirty="0" smtClean="0"/>
              <a:t> </a:t>
            </a:r>
            <a:r>
              <a:rPr lang="en-US" dirty="0" smtClean="0">
                <a:latin typeface="Lucida Console" pitchFamily="49" charset="0"/>
              </a:rPr>
              <a:t>&lt;/html&gt;</a:t>
            </a:r>
            <a:r>
              <a:rPr lang="en-US" dirty="0" smtClean="0"/>
              <a:t> tag</a:t>
            </a:r>
          </a:p>
          <a:p>
            <a:pPr eaLnBrk="1" hangingPunct="1"/>
            <a:r>
              <a:rPr lang="en-US" dirty="0" smtClean="0"/>
              <a:t>Some elements may contain </a:t>
            </a:r>
            <a:r>
              <a:rPr lang="en-US" dirty="0" smtClean="0">
                <a:solidFill>
                  <a:srgbClr val="FF0000"/>
                </a:solidFill>
              </a:rPr>
              <a:t>attributes</a:t>
            </a:r>
            <a:r>
              <a:rPr lang="en-US" dirty="0" smtClean="0"/>
              <a:t> that provide additional information about the element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Comments</a:t>
            </a:r>
            <a:r>
              <a:rPr lang="en-US" dirty="0" smtClean="0"/>
              <a:t> in XHTML always begin with </a:t>
            </a:r>
            <a:r>
              <a:rPr lang="en-US" dirty="0" smtClean="0">
                <a:solidFill>
                  <a:srgbClr val="FF0000"/>
                </a:solidFill>
                <a:latin typeface="Lucida Console" pitchFamily="49" charset="0"/>
              </a:rPr>
              <a:t>&lt;!--</a:t>
            </a:r>
            <a:r>
              <a:rPr lang="en-US" dirty="0" smtClean="0"/>
              <a:t> and end with </a:t>
            </a:r>
            <a:r>
              <a:rPr lang="en-US" dirty="0" smtClean="0">
                <a:solidFill>
                  <a:srgbClr val="FF0000"/>
                </a:solidFill>
                <a:latin typeface="Lucida Console" pitchFamily="49" charset="0"/>
              </a:rPr>
              <a:t>--&gt;</a:t>
            </a:r>
            <a:r>
              <a:rPr lang="en-US" dirty="0" smtClean="0"/>
              <a:t>. The browser ignores all text inside a comment</a:t>
            </a:r>
          </a:p>
          <a:p>
            <a:pPr eaLnBrk="1" hangingPunct="1"/>
            <a:r>
              <a:rPr lang="en-US" dirty="0" smtClean="0"/>
              <a:t>Every XHTML document contains a </a:t>
            </a:r>
            <a:r>
              <a:rPr lang="en-US" dirty="0" smtClean="0">
                <a:solidFill>
                  <a:srgbClr val="FF0000"/>
                </a:solidFill>
                <a:latin typeface="Lucida Console" pitchFamily="49" charset="0"/>
              </a:rPr>
              <a:t>head</a:t>
            </a:r>
            <a:r>
              <a:rPr lang="en-US" dirty="0" smtClean="0"/>
              <a:t> element which generally contains:</a:t>
            </a:r>
          </a:p>
          <a:p>
            <a:pPr lvl="1" eaLnBrk="1" hangingPunct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  <a:latin typeface="Lucida Console" pitchFamily="49" charset="0"/>
              </a:rPr>
              <a:t>title</a:t>
            </a:r>
          </a:p>
          <a:p>
            <a:pPr lvl="1" eaLnBrk="1" hangingPunct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  <a:latin typeface="Lucida Console" pitchFamily="49" charset="0"/>
              </a:rPr>
              <a:t>body</a:t>
            </a:r>
            <a:r>
              <a:rPr lang="en-US" dirty="0" smtClean="0"/>
              <a:t> element</a:t>
            </a:r>
          </a:p>
          <a:p>
            <a:pPr eaLnBrk="1" hangingPunct="1"/>
            <a:r>
              <a:rPr lang="en-US" dirty="0" smtClean="0">
                <a:latin typeface="Lucida Console" pitchFamily="49" charset="0"/>
              </a:rPr>
              <a:t>head</a:t>
            </a:r>
            <a:r>
              <a:rPr lang="en-US" dirty="0" smtClean="0"/>
              <a:t> element </a:t>
            </a:r>
          </a:p>
          <a:p>
            <a:pPr lvl="1" eaLnBrk="1" hangingPunct="1"/>
            <a:r>
              <a:rPr lang="en-US" dirty="0" smtClean="0"/>
              <a:t>generally is not rendered in the display window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>
              <a:solidFill>
                <a:srgbClr val="FF0000"/>
              </a:solidFill>
            </a:endParaRPr>
          </a:p>
          <a:p>
            <a:pPr eaLnBrk="1" hangingPunct="1"/>
            <a:endParaRPr lang="en-US" dirty="0" smtClean="0"/>
          </a:p>
        </p:txBody>
      </p:sp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A58E7C-628F-4E4D-8561-E7CDDA9FAF82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096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First XHTML Example (Cont.)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09600"/>
            <a:ext cx="7924800" cy="62484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The </a:t>
            </a:r>
            <a:r>
              <a:rPr lang="en-US" sz="2200" dirty="0" smtClean="0">
                <a:solidFill>
                  <a:srgbClr val="FF0000"/>
                </a:solidFill>
                <a:latin typeface="Lucida Console" pitchFamily="49" charset="0"/>
              </a:rPr>
              <a:t>title</a:t>
            </a:r>
            <a:r>
              <a:rPr lang="en-US" dirty="0" smtClean="0"/>
              <a:t> element:</a:t>
            </a:r>
          </a:p>
          <a:p>
            <a:pPr lvl="1" eaLnBrk="1" hangingPunct="1"/>
            <a:r>
              <a:rPr lang="en-US" dirty="0" smtClean="0"/>
              <a:t>Names a web page</a:t>
            </a:r>
          </a:p>
          <a:p>
            <a:pPr lvl="1" eaLnBrk="1" hangingPunct="1"/>
            <a:r>
              <a:rPr lang="en-US" dirty="0" smtClean="0"/>
              <a:t>Usually appears in the colored bar (called the title bar) at the top of the browser window</a:t>
            </a:r>
          </a:p>
          <a:p>
            <a:pPr lvl="1" eaLnBrk="1" hangingPunct="1"/>
            <a:r>
              <a:rPr lang="en-US" dirty="0" smtClean="0"/>
              <a:t>Is the text identifying a page when users add your page to their list of </a:t>
            </a:r>
            <a:r>
              <a:rPr lang="en-US" dirty="0" smtClean="0">
                <a:latin typeface="Helvetica" pitchFamily="34" charset="0"/>
              </a:rPr>
              <a:t>Favorites</a:t>
            </a:r>
            <a:r>
              <a:rPr lang="en-US" dirty="0" smtClean="0"/>
              <a:t> or </a:t>
            </a:r>
            <a:r>
              <a:rPr lang="en-US" dirty="0" smtClean="0">
                <a:latin typeface="Helvetica" pitchFamily="34" charset="0"/>
              </a:rPr>
              <a:t>Bookmarks </a:t>
            </a:r>
            <a:endParaRPr lang="en-US" dirty="0" smtClean="0">
              <a:solidFill>
                <a:srgbClr val="FF0000"/>
              </a:solidFill>
              <a:latin typeface="Helvetica" pitchFamily="34" charset="0"/>
            </a:endParaRPr>
          </a:p>
          <a:p>
            <a:pPr eaLnBrk="1" hangingPunct="1"/>
            <a:r>
              <a:rPr lang="en-US" dirty="0" smtClean="0"/>
              <a:t>The </a:t>
            </a:r>
            <a:r>
              <a:rPr lang="en-US" sz="2200" dirty="0" smtClean="0">
                <a:solidFill>
                  <a:srgbClr val="FF0000"/>
                </a:solidFill>
                <a:latin typeface="Lucida Console" pitchFamily="49" charset="0"/>
              </a:rPr>
              <a:t>body</a:t>
            </a:r>
            <a:r>
              <a:rPr lang="en-US" dirty="0" smtClean="0"/>
              <a:t> element:</a:t>
            </a:r>
          </a:p>
          <a:p>
            <a:pPr lvl="1" eaLnBrk="1" hangingPunct="1"/>
            <a:r>
              <a:rPr lang="en-US" dirty="0" smtClean="0"/>
              <a:t>Contains the document’s content, which may include text and tags</a:t>
            </a:r>
          </a:p>
          <a:p>
            <a:pPr eaLnBrk="1" hangingPunct="1"/>
            <a:r>
              <a:rPr lang="en-US" dirty="0" smtClean="0"/>
              <a:t>All text placed between the </a:t>
            </a:r>
            <a:r>
              <a:rPr lang="en-US" dirty="0" smtClean="0">
                <a:latin typeface="Lucida Console" pitchFamily="49" charset="0"/>
              </a:rPr>
              <a:t>&lt;p&gt;</a:t>
            </a:r>
            <a:r>
              <a:rPr lang="en-US" dirty="0" smtClean="0"/>
              <a:t> and </a:t>
            </a:r>
            <a:r>
              <a:rPr lang="en-US" dirty="0" smtClean="0">
                <a:latin typeface="Lucida Console" pitchFamily="49" charset="0"/>
              </a:rPr>
              <a:t>&lt;/p&gt;</a:t>
            </a:r>
            <a:r>
              <a:rPr lang="en-US" dirty="0" smtClean="0"/>
              <a:t> tags forms one paragraph</a:t>
            </a:r>
          </a:p>
          <a:p>
            <a:pPr eaLnBrk="1" hangingPunct="1"/>
            <a:r>
              <a:rPr lang="en-US" dirty="0" smtClean="0"/>
              <a:t>XHTML documents </a:t>
            </a:r>
            <a:r>
              <a:rPr lang="en-US" dirty="0" smtClean="0">
                <a:solidFill>
                  <a:srgbClr val="FF0000"/>
                </a:solidFill>
              </a:rPr>
              <a:t>delimit</a:t>
            </a:r>
            <a:r>
              <a:rPr lang="en-US" dirty="0" smtClean="0"/>
              <a:t> an element with start and end tags</a:t>
            </a:r>
          </a:p>
          <a:p>
            <a:pPr lvl="1" eaLnBrk="1" hangingPunct="1"/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start tag </a:t>
            </a:r>
            <a:r>
              <a:rPr lang="en-US" dirty="0" smtClean="0"/>
              <a:t>consists of the element name in angle brackets (e.g., </a:t>
            </a:r>
            <a:r>
              <a:rPr lang="en-US" dirty="0" smtClean="0">
                <a:latin typeface="Lucida Console" pitchFamily="49" charset="0"/>
              </a:rPr>
              <a:t>&lt;html&gt;</a:t>
            </a:r>
            <a:r>
              <a:rPr lang="en-US" dirty="0" smtClean="0"/>
              <a:t>)</a:t>
            </a:r>
            <a:endParaRPr lang="en-US" dirty="0" smtClean="0">
              <a:latin typeface="Lucida Console" pitchFamily="49" charset="0"/>
            </a:endParaRPr>
          </a:p>
          <a:p>
            <a:pPr lvl="1" eaLnBrk="1" hangingPunct="1"/>
            <a:r>
              <a:rPr lang="en-US" dirty="0" smtClean="0"/>
              <a:t>An </a:t>
            </a:r>
            <a:r>
              <a:rPr lang="en-US" dirty="0" smtClean="0">
                <a:solidFill>
                  <a:srgbClr val="0070C0"/>
                </a:solidFill>
              </a:rPr>
              <a:t>end tag</a:t>
            </a:r>
            <a:r>
              <a:rPr lang="en-US" dirty="0" smtClean="0"/>
              <a:t> consists of the element name preceded by a forward slash (</a:t>
            </a:r>
            <a:r>
              <a:rPr lang="en-US" dirty="0" smtClean="0">
                <a:latin typeface="Lucida Console" pitchFamily="49" charset="0"/>
              </a:rPr>
              <a:t>/</a:t>
            </a:r>
            <a:r>
              <a:rPr lang="en-US" dirty="0" smtClean="0"/>
              <a:t>) in angle brackets (e.g., </a:t>
            </a:r>
            <a:r>
              <a:rPr lang="en-US" dirty="0" smtClean="0">
                <a:latin typeface="Lucida Console" pitchFamily="49" charset="0"/>
              </a:rPr>
              <a:t>&lt;/html&gt;</a:t>
            </a:r>
            <a:r>
              <a:rPr lang="en-US" dirty="0" smtClean="0"/>
              <a:t>)</a:t>
            </a:r>
          </a:p>
        </p:txBody>
      </p:sp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6F40CF-96BC-42A8-B1C7-3A9730A7DB1F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57</TotalTime>
  <Words>2142</Words>
  <Application>Microsoft Office PowerPoint</Application>
  <PresentationFormat>On-screen Show (4:3)</PresentationFormat>
  <Paragraphs>337</Paragraphs>
  <Slides>46</Slides>
  <Notes>39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Opulent</vt:lpstr>
      <vt:lpstr>Document</vt:lpstr>
      <vt:lpstr>XHTML</vt:lpstr>
      <vt:lpstr>From HTML to XHTML</vt:lpstr>
      <vt:lpstr>From HTML to XHTML (Cont.)</vt:lpstr>
      <vt:lpstr>SGML and DTDs</vt:lpstr>
      <vt:lpstr>DOCTYPE declaration</vt:lpstr>
      <vt:lpstr>DTD</vt:lpstr>
      <vt:lpstr>An XHTML Structure</vt:lpstr>
      <vt:lpstr>First XHTML Example</vt:lpstr>
      <vt:lpstr>First XHTML Example (Cont.)</vt:lpstr>
      <vt:lpstr>Slide 10</vt:lpstr>
      <vt:lpstr>Headings</vt:lpstr>
      <vt:lpstr>Linking</vt:lpstr>
      <vt:lpstr>Slide 13</vt:lpstr>
      <vt:lpstr>Slide 14</vt:lpstr>
      <vt:lpstr>Slide 15</vt:lpstr>
      <vt:lpstr>Images</vt:lpstr>
      <vt:lpstr>Slide 17</vt:lpstr>
      <vt:lpstr>Slide 18</vt:lpstr>
      <vt:lpstr>Slide 19</vt:lpstr>
      <vt:lpstr>Slide 20</vt:lpstr>
      <vt:lpstr>Special Characters and Horizontal Rules</vt:lpstr>
      <vt:lpstr>Slide 22</vt:lpstr>
      <vt:lpstr>Slide 23</vt:lpstr>
      <vt:lpstr>Lists (unordered and ordered)</vt:lpstr>
      <vt:lpstr>Slide 25</vt:lpstr>
      <vt:lpstr>Slide 26</vt:lpstr>
      <vt:lpstr>Slide 27</vt:lpstr>
      <vt:lpstr>Slide 28</vt:lpstr>
      <vt:lpstr>Tables</vt:lpstr>
      <vt:lpstr>Slide 30</vt:lpstr>
      <vt:lpstr>Slide 31</vt:lpstr>
      <vt:lpstr>Slide 32</vt:lpstr>
      <vt:lpstr>Tables-Basic table </vt:lpstr>
      <vt:lpstr>Forms</vt:lpstr>
      <vt:lpstr>Slide 35</vt:lpstr>
      <vt:lpstr>Slide 36</vt:lpstr>
      <vt:lpstr>Forms-</vt:lpstr>
      <vt:lpstr>Slide 38</vt:lpstr>
      <vt:lpstr>Slide 39</vt:lpstr>
      <vt:lpstr>Slide 40</vt:lpstr>
      <vt:lpstr>Slide 41</vt:lpstr>
      <vt:lpstr>Form- Common Programming Error</vt:lpstr>
      <vt:lpstr>Internal Linking</vt:lpstr>
      <vt:lpstr>Slide 44</vt:lpstr>
      <vt:lpstr>Slide 45</vt:lpstr>
      <vt:lpstr>Slide 46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XHTML</dc:title>
  <dc:creator>GOPINATH</dc:creator>
  <cp:lastModifiedBy>GOPINATH</cp:lastModifiedBy>
  <cp:revision>15</cp:revision>
  <dcterms:created xsi:type="dcterms:W3CDTF">2006-08-16T00:00:00Z</dcterms:created>
  <dcterms:modified xsi:type="dcterms:W3CDTF">2019-08-26T00:27:47Z</dcterms:modified>
</cp:coreProperties>
</file>