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3a76377c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3a76377c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3a76377c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3a76377c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3a76377c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3a76377c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3a76377c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3a76377c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3a76377c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3a76377c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3a76377c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3a76377c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3a76377c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3a76377c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3a76377c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3a76377c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3a76377c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3a76377c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blogs.nvidia.com/accelerating-graph-betweenness-centrality-cuda/" TargetMode="External"/><Relationship Id="rId4" Type="http://schemas.openxmlformats.org/officeDocument/2006/relationships/hyperlink" Target="https://devblogs.nvidia.com/accelerating-graph-betweenness-centrality-cuda/" TargetMode="External"/><Relationship Id="rId5" Type="http://schemas.openxmlformats.org/officeDocument/2006/relationships/hyperlink" Target="https://ieeexplore.ieee.org/stamp/stamp.jsp?tp=&amp;arnumber=7013034" TargetMode="External"/><Relationship Id="rId6" Type="http://schemas.openxmlformats.org/officeDocument/2006/relationships/hyperlink" Target="http://matteo.rionda.to/centrtutorial/BonchiDeFrancisciMoralesRiondato-CentralityBigGraphsTutorial-Slide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92650" y="1578400"/>
            <a:ext cx="5361900" cy="21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Graph </a:t>
            </a:r>
            <a:r>
              <a:rPr lang="en" sz="3000"/>
              <a:t>Betweenness</a:t>
            </a:r>
            <a:r>
              <a:rPr lang="en" sz="3000"/>
              <a:t> </a:t>
            </a:r>
            <a:endParaRPr sz="3000"/>
          </a:p>
          <a:p>
            <a:pPr indent="0" lvl="0" marL="0" rtl="0" algn="l">
              <a:spcBef>
                <a:spcPts val="0"/>
              </a:spcBef>
              <a:spcAft>
                <a:spcPts val="0"/>
              </a:spcAft>
              <a:buNone/>
            </a:pPr>
            <a:r>
              <a:rPr lang="en" sz="3000"/>
              <a:t>Centrality for Sparse Graphs using CUDA</a:t>
            </a:r>
            <a:endParaRPr sz="3000"/>
          </a:p>
        </p:txBody>
      </p:sp>
      <p:sp>
        <p:nvSpPr>
          <p:cNvPr id="135" name="Google Shape;135;p13"/>
          <p:cNvSpPr txBox="1"/>
          <p:nvPr>
            <p:ph idx="1" type="subTitle"/>
          </p:nvPr>
        </p:nvSpPr>
        <p:spPr>
          <a:xfrm>
            <a:off x="4858450" y="3924925"/>
            <a:ext cx="3696300" cy="9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 :</a:t>
            </a:r>
            <a:endParaRPr/>
          </a:p>
          <a:p>
            <a:pPr indent="0" lvl="0" marL="0" rtl="0" algn="l">
              <a:spcBef>
                <a:spcPts val="0"/>
              </a:spcBef>
              <a:spcAft>
                <a:spcPts val="0"/>
              </a:spcAft>
              <a:buNone/>
            </a:pPr>
            <a:r>
              <a:rPr lang="en"/>
              <a:t>Aniketh Anagawadi 171IT208</a:t>
            </a:r>
            <a:endParaRPr/>
          </a:p>
          <a:p>
            <a:pPr indent="0" lvl="0" marL="0" rtl="0" algn="l">
              <a:spcBef>
                <a:spcPts val="0"/>
              </a:spcBef>
              <a:spcAft>
                <a:spcPts val="0"/>
              </a:spcAft>
              <a:buNone/>
            </a:pPr>
            <a:r>
              <a:rPr lang="en"/>
              <a:t>Sai Siddharth 171IT236</a:t>
            </a:r>
            <a:endParaRPr/>
          </a:p>
          <a:p>
            <a:pPr indent="0" lvl="0" marL="0" rtl="0" algn="l">
              <a:spcBef>
                <a:spcPts val="0"/>
              </a:spcBef>
              <a:spcAft>
                <a:spcPts val="0"/>
              </a:spcAft>
              <a:buNone/>
            </a:pPr>
            <a:r>
              <a:rPr lang="en"/>
              <a:t>Ayush Gupta 171IT212</a:t>
            </a:r>
            <a:endParaRPr/>
          </a:p>
        </p:txBody>
      </p:sp>
      <p:sp>
        <p:nvSpPr>
          <p:cNvPr id="136" name="Google Shape;136;p13"/>
          <p:cNvSpPr txBox="1"/>
          <p:nvPr/>
        </p:nvSpPr>
        <p:spPr>
          <a:xfrm>
            <a:off x="134175" y="3973175"/>
            <a:ext cx="2810400" cy="10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Instructor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Neelima B</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3" name="Google Shape;193;p22"/>
          <p:cNvSpPr txBox="1"/>
          <p:nvPr>
            <p:ph idx="1" type="body"/>
          </p:nvPr>
        </p:nvSpPr>
        <p:spPr>
          <a:xfrm>
            <a:off x="1297500" y="1061625"/>
            <a:ext cx="7038900" cy="350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u="sng">
                <a:solidFill>
                  <a:schemeClr val="hlink"/>
                </a:solidFill>
                <a:hlinkClick r:id="rId3"/>
              </a:rPr>
              <a:t>https://devblogs.nvidia.com/accelerating-graph-betweenness-centrality-cuda</a:t>
            </a:r>
            <a:r>
              <a:rPr lang="en" sz="1800" u="sng">
                <a:solidFill>
                  <a:schemeClr val="hlink"/>
                </a:solidFill>
                <a:hlinkClick r:id="rId4"/>
              </a:rPr>
              <a:t>/</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u="sng">
                <a:solidFill>
                  <a:schemeClr val="hlink"/>
                </a:solidFill>
                <a:latin typeface="Arial"/>
                <a:ea typeface="Arial"/>
                <a:cs typeface="Arial"/>
                <a:sym typeface="Arial"/>
                <a:hlinkClick r:id="rId5"/>
              </a:rPr>
              <a:t>https://ieeexplore.ieee.org/stamp/stamp.jsp?tp=&amp;arnumber=7013034</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u="sng">
                <a:solidFill>
                  <a:schemeClr val="hlink"/>
                </a:solidFill>
                <a:hlinkClick r:id="rId6"/>
              </a:rPr>
              <a:t>http://matteo.rionda.to/centrtutorial/BonchiDeFrancisciMoralesRiondato-CentralityBigGraphsTutorial-Slides.pdf</a:t>
            </a:r>
            <a:endParaRPr sz="1800"/>
          </a:p>
          <a:p>
            <a:pPr indent="0" lvl="0" marL="0" rtl="0" algn="l">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2" name="Google Shape;142;p14"/>
          <p:cNvSpPr txBox="1"/>
          <p:nvPr/>
        </p:nvSpPr>
        <p:spPr>
          <a:xfrm>
            <a:off x="1252875" y="986300"/>
            <a:ext cx="7038900" cy="3065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Betweenness centrality  is a measure of the influence of a vertex in a graph</a:t>
            </a:r>
            <a:endParaRPr sz="1800">
              <a:solidFill>
                <a:srgbClr val="FFFFFF"/>
              </a:solidFill>
              <a:latin typeface="Lato"/>
              <a:ea typeface="Lato"/>
              <a:cs typeface="Lato"/>
              <a:sym typeface="Lato"/>
            </a:endParaRPr>
          </a:p>
          <a:p>
            <a:pPr indent="0" lvl="0" marL="914400" rtl="0" algn="l">
              <a:spcBef>
                <a:spcPts val="0"/>
              </a:spcBef>
              <a:spcAft>
                <a:spcPts val="0"/>
              </a:spcAft>
              <a:buNone/>
            </a:pPr>
            <a:r>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It measures the ratio of shortest paths passing through a particular vertex to the total number of shortest paths between all pairs of vertices.</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Betweenness centrality is calculated using Brande’s algorithm on the graph</a:t>
            </a:r>
            <a:endParaRPr sz="1800">
              <a:solidFill>
                <a:srgbClr val="FFFFFF"/>
              </a:solidFill>
              <a:latin typeface="Lato"/>
              <a:ea typeface="Lato"/>
              <a:cs typeface="Lato"/>
              <a:sym typeface="Lato"/>
            </a:endParaRPr>
          </a:p>
        </p:txBody>
      </p:sp>
      <p:pic>
        <p:nvPicPr>
          <p:cNvPr id="143" name="Google Shape;143;p14"/>
          <p:cNvPicPr preferRelativeResize="0"/>
          <p:nvPr/>
        </p:nvPicPr>
        <p:blipFill>
          <a:blip r:embed="rId3">
            <a:alphaModFix/>
          </a:blip>
          <a:stretch>
            <a:fillRect/>
          </a:stretch>
        </p:blipFill>
        <p:spPr>
          <a:xfrm>
            <a:off x="1851924" y="3828500"/>
            <a:ext cx="5662675" cy="94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9" name="Google Shape;149;p15"/>
          <p:cNvSpPr txBox="1"/>
          <p:nvPr>
            <p:ph idx="1" type="body"/>
          </p:nvPr>
        </p:nvSpPr>
        <p:spPr>
          <a:xfrm>
            <a:off x="1260300" y="1224375"/>
            <a:ext cx="7038900" cy="348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Betweenness centrality is widely used to  find best locations for stores within cities, power grid contingency analysis </a:t>
            </a:r>
            <a:r>
              <a:rPr lang="en" sz="1400"/>
              <a:t>and community detection.</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The naive implementation of solving the all-pairs shortest paths problem is of the order of O(n^^3)  by Floyd-Warshall technique and </a:t>
            </a:r>
            <a:r>
              <a:rPr lang="en" sz="1400"/>
              <a:t>Betweenness</a:t>
            </a:r>
            <a:r>
              <a:rPr lang="en" sz="1400"/>
              <a:t> Centrality is calculated by counting the necessary shortest paths.</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Brande's algorithm  reuses the already calculated shortest distances by using partial dependencies of shortest paths between pairs of nodes for calculating BC of a given vertex w.r.t a fixed root vertex.</a:t>
            </a:r>
            <a:endParaRPr sz="1400"/>
          </a:p>
          <a:p>
            <a:pPr indent="0" lvl="0" marL="4572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55" name="Google Shape;155;p16"/>
          <p:cNvSpPr txBox="1"/>
          <p:nvPr>
            <p:ph idx="1" type="body"/>
          </p:nvPr>
        </p:nvSpPr>
        <p:spPr>
          <a:xfrm>
            <a:off x="1252850" y="1061625"/>
            <a:ext cx="7038900" cy="355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recursive relation for defining the partial dependency(𝛿) w.r.t root node s is: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This is the Brande's Partial Dependency equation</a:t>
            </a:r>
            <a:endParaRPr sz="1800"/>
          </a:p>
          <a:p>
            <a:pPr indent="-342900" lvl="0" marL="457200" rtl="0" algn="l">
              <a:spcBef>
                <a:spcPts val="0"/>
              </a:spcBef>
              <a:spcAft>
                <a:spcPts val="0"/>
              </a:spcAft>
              <a:buSzPts val="1800"/>
              <a:buChar char="●"/>
            </a:pPr>
            <a:r>
              <a:rPr lang="en" sz="1800"/>
              <a:t>The project aims to parallelise the Brandon’s algorithm using CUDA and show the improvements with respect to a serial implementation of the same.</a:t>
            </a:r>
            <a:endParaRPr sz="1800"/>
          </a:p>
          <a:p>
            <a:pPr indent="0" lvl="0" marL="457200" rtl="0" algn="l">
              <a:spcBef>
                <a:spcPts val="1600"/>
              </a:spcBef>
              <a:spcAft>
                <a:spcPts val="1600"/>
              </a:spcAft>
              <a:buNone/>
            </a:pPr>
            <a:r>
              <a:t/>
            </a:r>
            <a:endParaRPr/>
          </a:p>
        </p:txBody>
      </p:sp>
      <p:pic>
        <p:nvPicPr>
          <p:cNvPr id="156" name="Google Shape;156;p16"/>
          <p:cNvPicPr preferRelativeResize="0"/>
          <p:nvPr/>
        </p:nvPicPr>
        <p:blipFill>
          <a:blip r:embed="rId3">
            <a:alphaModFix/>
          </a:blip>
          <a:stretch>
            <a:fillRect/>
          </a:stretch>
        </p:blipFill>
        <p:spPr>
          <a:xfrm>
            <a:off x="1804100" y="1912925"/>
            <a:ext cx="6350350" cy="91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62" name="Google Shape;162;p17"/>
          <p:cNvSpPr txBox="1"/>
          <p:nvPr>
            <p:ph idx="1" type="body"/>
          </p:nvPr>
        </p:nvSpPr>
        <p:spPr>
          <a:xfrm>
            <a:off x="1297500" y="1195550"/>
            <a:ext cx="7038900" cy="33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Effectively the calculation of BC values can be divided into 2 steps:</a:t>
            </a:r>
            <a:endParaRPr sz="1400"/>
          </a:p>
          <a:p>
            <a:pPr indent="-317500" lvl="0" marL="457200" rtl="0" algn="l">
              <a:spcBef>
                <a:spcPts val="1600"/>
              </a:spcBef>
              <a:spcAft>
                <a:spcPts val="0"/>
              </a:spcAft>
              <a:buSzPts val="1400"/>
              <a:buAutoNum type="arabicPeriod"/>
            </a:pPr>
            <a:r>
              <a:rPr lang="en" sz="1400"/>
              <a:t>Calculating the partial dependencies w.r.t all nodes. This is done by fixing a root and doing a forward Breadth First Search (BFS) to calculate the depth of other nodes w.r.t the fixed root s</a:t>
            </a:r>
            <a:endParaRPr sz="1400"/>
          </a:p>
          <a:p>
            <a:pPr indent="-317500" lvl="0" marL="457200" rtl="0" algn="l">
              <a:spcBef>
                <a:spcPts val="0"/>
              </a:spcBef>
              <a:spcAft>
                <a:spcPts val="0"/>
              </a:spcAft>
              <a:buSzPts val="1400"/>
              <a:buAutoNum type="arabicPeriod"/>
            </a:pPr>
            <a:r>
              <a:rPr lang="en" sz="1400"/>
              <a:t>Accumulating the partial dependencies for all root nodes to calculate the BC value. </a:t>
            </a:r>
            <a:r>
              <a:rPr lang="en" sz="1400"/>
              <a:t>c</a:t>
            </a:r>
            <a:r>
              <a:rPr lang="en" sz="1400"/>
              <a:t>an  be done using a reverse Breadth First Search by level-order traversal from the deepest level towards the root to calculate partial dependencies of the shortest paths between the current node to the fixed root which passes for all the predecessor nodes, i.e. the nodes which are immediately one level above of the current node and the shortest path from root to the current elements passes through them.</a:t>
            </a:r>
            <a:endParaRPr sz="1400"/>
          </a:p>
          <a:p>
            <a:pPr indent="-317500" lvl="0" marL="457200" rtl="0" algn="l">
              <a:spcBef>
                <a:spcPts val="0"/>
              </a:spcBef>
              <a:spcAft>
                <a:spcPts val="0"/>
              </a:spcAft>
              <a:buSzPts val="1400"/>
              <a:buAutoNum type="arabicPeriod"/>
            </a:pPr>
            <a:r>
              <a:rPr lang="en" sz="1400"/>
              <a:t>This gives a running Time of O(V*E)</a:t>
            </a:r>
            <a:endParaRPr sz="1400"/>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68" name="Google Shape;168;p18"/>
          <p:cNvSpPr txBox="1"/>
          <p:nvPr>
            <p:ph idx="1" type="body"/>
          </p:nvPr>
        </p:nvSpPr>
        <p:spPr>
          <a:xfrm>
            <a:off x="1297500" y="987550"/>
            <a:ext cx="7038900" cy="379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Serial Implementation Of Brande’s Algorithm</a:t>
            </a:r>
            <a:endParaRPr sz="1800"/>
          </a:p>
          <a:p>
            <a:pPr indent="-342900" lvl="0" marL="457200" marR="0" rtl="0" algn="l">
              <a:lnSpc>
                <a:spcPct val="115000"/>
              </a:lnSpc>
              <a:spcBef>
                <a:spcPts val="0"/>
              </a:spcBef>
              <a:spcAft>
                <a:spcPts val="0"/>
              </a:spcAft>
              <a:buClr>
                <a:schemeClr val="lt1"/>
              </a:buClr>
              <a:buSzPts val="1800"/>
              <a:buFont typeface="Lato"/>
              <a:buChar char="●"/>
            </a:pPr>
            <a:r>
              <a:rPr lang="en" sz="1800"/>
              <a:t>Multiple blocks in a CUDA grid can be used for parallelising partial dependencies for </a:t>
            </a:r>
            <a:r>
              <a:rPr lang="en" sz="1800"/>
              <a:t>independent</a:t>
            </a:r>
            <a:r>
              <a:rPr lang="en" sz="1800"/>
              <a:t> roots.</a:t>
            </a:r>
            <a:endParaRPr sz="1800"/>
          </a:p>
          <a:p>
            <a:pPr indent="-342900" lvl="0" marL="457200" marR="0" rtl="0" algn="l">
              <a:lnSpc>
                <a:spcPct val="115000"/>
              </a:lnSpc>
              <a:spcBef>
                <a:spcPts val="0"/>
              </a:spcBef>
              <a:spcAft>
                <a:spcPts val="0"/>
              </a:spcAft>
              <a:buSzPts val="1800"/>
              <a:buChar char="●"/>
            </a:pPr>
            <a:r>
              <a:rPr lang="en" sz="1800"/>
              <a:t>This can achieve a coarse grained parallelism by processing each source independently in parallel.</a:t>
            </a:r>
            <a:endParaRPr sz="1800"/>
          </a:p>
          <a:p>
            <a:pPr indent="-342900" lvl="0" marL="457200" marR="0" rtl="0" algn="l">
              <a:lnSpc>
                <a:spcPct val="115000"/>
              </a:lnSpc>
              <a:spcBef>
                <a:spcPts val="0"/>
              </a:spcBef>
              <a:spcAft>
                <a:spcPts val="0"/>
              </a:spcAft>
              <a:buSzPts val="1800"/>
              <a:buChar char="●"/>
            </a:pPr>
            <a:r>
              <a:rPr lang="en" sz="1800"/>
              <a:t>Fine grained parallelism can be achieved by running a parallel BFS using optimal work distribution strategies.</a:t>
            </a:r>
            <a:endParaRPr sz="1800"/>
          </a:p>
          <a:p>
            <a:pPr indent="-342900" lvl="0" marL="457200" marR="0" rtl="0" algn="l">
              <a:lnSpc>
                <a:spcPct val="115000"/>
              </a:lnSpc>
              <a:spcBef>
                <a:spcPts val="0"/>
              </a:spcBef>
              <a:spcAft>
                <a:spcPts val="0"/>
              </a:spcAft>
              <a:buSzPts val="1800"/>
              <a:buChar char="●"/>
            </a:pPr>
            <a:r>
              <a:rPr lang="en" sz="1800"/>
              <a:t>A top down BFS can  be used to calculate the distance and number of shortest paths to each node with respect to a given source.</a:t>
            </a:r>
            <a:endParaRPr sz="1800"/>
          </a:p>
          <a:p>
            <a:pPr indent="-342900" lvl="0" marL="457200" marR="0" rtl="0" algn="l">
              <a:lnSpc>
                <a:spcPct val="115000"/>
              </a:lnSpc>
              <a:spcBef>
                <a:spcPts val="0"/>
              </a:spcBef>
              <a:spcAft>
                <a:spcPts val="0"/>
              </a:spcAft>
              <a:buSzPts val="1800"/>
              <a:buChar char="●"/>
            </a:pPr>
            <a:r>
              <a:rPr lang="en" sz="1800"/>
              <a:t>Using these values, dependency values can be calculated by traversing the graph bottom up, using a multi-sourced bottom up Breadth First Search in parallel.</a:t>
            </a:r>
            <a:endParaRPr sz="1800"/>
          </a:p>
          <a:p>
            <a:pPr indent="0" lvl="0" marL="914400" marR="0" rtl="0" algn="l">
              <a:lnSpc>
                <a:spcPct val="115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Compressed Sparse Row (CSR) format is a common way to store Graphs for GPU computations </a:t>
            </a:r>
            <a:endParaRPr sz="1800"/>
          </a:p>
          <a:p>
            <a:pPr indent="-342900" lvl="0" marL="457200" rtl="0" algn="l">
              <a:spcBef>
                <a:spcPts val="0"/>
              </a:spcBef>
              <a:spcAft>
                <a:spcPts val="0"/>
              </a:spcAft>
              <a:buSzPts val="1800"/>
              <a:buChar char="●"/>
            </a:pPr>
            <a:r>
              <a:rPr lang="en" sz="1800"/>
              <a:t>It consists of 2 arrays:</a:t>
            </a:r>
            <a:endParaRPr sz="1800"/>
          </a:p>
          <a:p>
            <a:pPr indent="-342900" lvl="1" marL="914400" rtl="0" algn="l">
              <a:spcBef>
                <a:spcPts val="0"/>
              </a:spcBef>
              <a:spcAft>
                <a:spcPts val="0"/>
              </a:spcAft>
              <a:buSzPts val="1800"/>
              <a:buChar char="○"/>
            </a:pPr>
            <a:r>
              <a:rPr lang="en" sz="1800"/>
              <a:t>Adjacency List array (Column Indices): The Adjacency List array is a concatenation of adjacency list of each vertex into an array of E elements.</a:t>
            </a:r>
            <a:endParaRPr sz="1800"/>
          </a:p>
          <a:p>
            <a:pPr indent="-342900" lvl="1" marL="914400" rtl="0" algn="l">
              <a:spcBef>
                <a:spcPts val="0"/>
              </a:spcBef>
              <a:spcAft>
                <a:spcPts val="0"/>
              </a:spcAft>
              <a:buSzPts val="1800"/>
              <a:buChar char="○"/>
            </a:pPr>
            <a:r>
              <a:rPr lang="en" sz="1800"/>
              <a:t>Adjacency List Pointers array (Row Offset): Array of V+1 element that points at where adjacency list of each vertex begins and ends within the column indices array.</a:t>
            </a:r>
            <a:endParaRPr sz="1800"/>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An example of the </a:t>
            </a:r>
            <a:r>
              <a:rPr lang="en" sz="1800"/>
              <a:t>Compressed Sparse Row format :</a:t>
            </a:r>
            <a:endParaRPr sz="1800"/>
          </a:p>
        </p:txBody>
      </p:sp>
      <p:pic>
        <p:nvPicPr>
          <p:cNvPr id="181" name="Google Shape;181;p20"/>
          <p:cNvPicPr preferRelativeResize="0"/>
          <p:nvPr/>
        </p:nvPicPr>
        <p:blipFill>
          <a:blip r:embed="rId3">
            <a:alphaModFix/>
          </a:blip>
          <a:stretch>
            <a:fillRect/>
          </a:stretch>
        </p:blipFill>
        <p:spPr>
          <a:xfrm>
            <a:off x="769425" y="2013999"/>
            <a:ext cx="7734749" cy="279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Results</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Parallel Implementation of Brandon’s algorithm is much more efficient than the serial implementation of the same</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For a large number of nodes, </a:t>
            </a:r>
            <a:r>
              <a:rPr lang="en" sz="1800"/>
              <a:t>coarse</a:t>
            </a:r>
            <a:r>
              <a:rPr lang="en" sz="1800"/>
              <a:t> grained parallel implementation should have a higher execution time than fine grained parallel implementation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