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2"/>
  </p:notesMasterIdLst>
  <p:sldIdLst>
    <p:sldId id="256" r:id="rId2"/>
    <p:sldId id="573" r:id="rId3"/>
    <p:sldId id="568" r:id="rId4"/>
    <p:sldId id="574" r:id="rId5"/>
    <p:sldId id="576" r:id="rId6"/>
    <p:sldId id="577" r:id="rId7"/>
    <p:sldId id="578" r:id="rId8"/>
    <p:sldId id="579" r:id="rId9"/>
    <p:sldId id="580" r:id="rId10"/>
    <p:sldId id="5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94"/>
  </p:normalViewPr>
  <p:slideViewPr>
    <p:cSldViewPr snapToGrid="0" snapToObjects="1">
      <p:cViewPr>
        <p:scale>
          <a:sx n="117" d="100"/>
          <a:sy n="117" d="100"/>
        </p:scale>
        <p:origin x="144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46E53-A894-194D-8276-1659D7C12373}" type="datetimeFigureOut">
              <a:rPr lang="en-US" smtClean="0"/>
              <a:t>12/5/19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CEA22-5E07-D94A-8CA6-78F33C078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4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Calibri" pitchFamily="34" charset="0"/>
              <a:buNone/>
            </a:pPr>
            <a:fld id="{5DF6C605-528A-477F-9C53-B08B3FD4B6BD}" type="slidenum">
              <a:rPr lang="en-US" smtClean="0">
                <a:latin typeface="Calibri" pitchFamily="34" charset="0"/>
                <a:ea typeface="DejaVu LGC Sans"/>
                <a:cs typeface="DejaVu LGC Sans"/>
              </a:rPr>
              <a:pPr>
                <a:buFont typeface="Calibri" pitchFamily="34" charset="0"/>
                <a:buNone/>
              </a:pPr>
              <a:t>2</a:t>
            </a:fld>
            <a:endParaRPr lang="en-US">
              <a:latin typeface="Calibri" pitchFamily="34" charset="0"/>
              <a:ea typeface="DejaVu LGC Sans"/>
              <a:cs typeface="DejaVu LGC Sans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0563"/>
            <a:ext cx="6075363" cy="3417887"/>
          </a:xfrm>
          <a:ln w="12700" cap="flat">
            <a:solidFill>
              <a:schemeClr val="tx1"/>
            </a:solidFill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noFill/>
          <a:ln/>
        </p:spPr>
        <p:txBody>
          <a:bodyPr lIns="85720" tIns="42859" rIns="85720" bIns="42859"/>
          <a:lstStyle/>
          <a:p>
            <a:endParaRPr lang="en-US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86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7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63F469-387C-4B3C-AA86-DD7401A1447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34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4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54B0A-2DFA-4D7D-A561-81706667E6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2696" b="4279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80BAC2-0DAF-AD45-8830-8EA0FAC5A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Fraud Transaction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EFD3A-8A82-C546-AC75-C2DF5C0C5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By: Bansari Desai and Aniketh Suresh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5719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DD82D3-D002-45B0-B16A-82B3DA4EF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DE756-E4D1-CD46-A1E2-2A53080E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073550" cy="512620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09C252-16FE-4557-AD6D-BB5CA7734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2" y="1778497"/>
            <a:ext cx="0" cy="3200400"/>
          </a:xfrm>
          <a:prstGeom prst="line">
            <a:avLst/>
          </a:prstGeom>
          <a:ln w="19050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A6EE6-68C2-9E4B-9A69-2183A924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786" y="621697"/>
            <a:ext cx="6791894" cy="514797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SVM and NN did not achieve as much accuracy as AdaBoost, </a:t>
            </a:r>
            <a:r>
              <a:rPr lang="en-US" dirty="0" err="1"/>
              <a:t>XGBoost</a:t>
            </a:r>
            <a:r>
              <a:rPr lang="en-US" dirty="0"/>
              <a:t> and Random Forest.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Execution wise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4E4FB9-9BBF-47B3-A09F-01A3868E9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80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381000"/>
            <a:ext cx="7564438" cy="1066800"/>
          </a:xfrm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733" y="1981200"/>
            <a:ext cx="5520267" cy="4382278"/>
          </a:xfrm>
        </p:spPr>
        <p:txBody>
          <a:bodyPr vert="horz" lIns="92075" tIns="46038" rIns="92075" bIns="46038" rtlCol="0"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IEEE-CIS </a:t>
            </a:r>
            <a:r>
              <a:rPr lang="en-US" sz="2000" dirty="0" err="1"/>
              <a:t>Fraduent</a:t>
            </a:r>
            <a:r>
              <a:rPr lang="en-US" sz="2000" dirty="0"/>
              <a:t> Transactions(KAGGLE)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GOAL – Predict if a </a:t>
            </a:r>
            <a:r>
              <a:rPr lang="en-US" sz="2000" b="1" dirty="0"/>
              <a:t>transaction is fraudulent</a:t>
            </a:r>
            <a:r>
              <a:rPr lang="en-US" sz="2000" dirty="0"/>
              <a:t>?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Two Datasets – </a:t>
            </a:r>
            <a:r>
              <a:rPr lang="en-US" sz="2000" u="sng" dirty="0"/>
              <a:t>Transaction</a:t>
            </a:r>
            <a:r>
              <a:rPr lang="en-US" sz="2000" dirty="0"/>
              <a:t> and </a:t>
            </a:r>
            <a:r>
              <a:rPr lang="en-US" sz="2000" u="sng" dirty="0"/>
              <a:t>Identity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identity section contains total of 41 features, like device type, device info, besides others.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transaction section contains 394 features, like </a:t>
            </a:r>
            <a:r>
              <a:rPr lang="en-US" sz="2000" dirty="0" err="1"/>
              <a:t>isFraud</a:t>
            </a:r>
            <a:r>
              <a:rPr lang="en-US" sz="2000" dirty="0"/>
              <a:t>(yes or no), transaction amt, payment card info like card type(Visa, Mastercard), issue bank, purchaser information.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The training dataset comprises of 569,877 fraud and 20,663 legitimate samples.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Use MacOS and Google </a:t>
            </a:r>
            <a:r>
              <a:rPr lang="en-US" sz="2100" dirty="0" err="1"/>
              <a:t>Colab</a:t>
            </a:r>
            <a:r>
              <a:rPr lang="en-US" sz="2100" dirty="0"/>
              <a:t> TPU to execute our code.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E3F4A-8F95-1648-A852-31134AD762D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15819" y="1948417"/>
            <a:ext cx="5898789" cy="1694991"/>
          </a:xfrm>
          <a:prstGeom prst="rect">
            <a:avLst/>
          </a:prstGeom>
        </p:spPr>
      </p:pic>
      <p:pic>
        <p:nvPicPr>
          <p:cNvPr id="22" name="Picture 21" descr="/var/folders/47/j11683ss2ws7zg19tt8b6tx40000gp/T/com.microsoft.Word/Content.MSO/D606AE36.tmp">
            <a:extLst>
              <a:ext uri="{FF2B5EF4-FFF2-40B4-BE49-F238E27FC236}">
                <a16:creationId xmlns:a16="http://schemas.microsoft.com/office/drawing/2014/main" id="{41737F85-38B5-0641-BF77-709FF42A77A3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66" b="662"/>
          <a:stretch/>
        </p:blipFill>
        <p:spPr bwMode="auto">
          <a:xfrm>
            <a:off x="9562533" y="3920323"/>
            <a:ext cx="2495107" cy="231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95802A-699B-BB40-B5A9-22D1F0D46F6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4571" r="-100"/>
          <a:stretch/>
        </p:blipFill>
        <p:spPr>
          <a:xfrm>
            <a:off x="5915819" y="4144026"/>
            <a:ext cx="3327006" cy="186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62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D40791F6-715D-481A-9C4A-3645AECFD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642257" y="634946"/>
            <a:ext cx="6432434" cy="1450757"/>
          </a:xfrm>
        </p:spPr>
        <p:txBody>
          <a:bodyPr>
            <a:normAutofit/>
          </a:bodyPr>
          <a:lstStyle/>
          <a:p>
            <a:r>
              <a:rPr lang="en-US" dirty="0"/>
              <a:t>Exploratory Data Analysis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0F83A4-FAC4-4867-95A5-BBFD280C7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6240" y="2267421"/>
            <a:ext cx="60350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4" name="Content Placeholder 11269">
            <a:extLst>
              <a:ext uri="{FF2B5EF4-FFF2-40B4-BE49-F238E27FC236}">
                <a16:creationId xmlns:a16="http://schemas.microsoft.com/office/drawing/2014/main" id="{43D122B6-E608-4F34-BA28-F25FB5BFD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2407436"/>
            <a:ext cx="6220263" cy="346165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of the transactions are made on </a:t>
            </a:r>
            <a:r>
              <a:rPr lang="en-US" dirty="0" err="1"/>
              <a:t>DeviceType</a:t>
            </a:r>
            <a:r>
              <a:rPr lang="en-US" dirty="0"/>
              <a:t> as desktop, with </a:t>
            </a:r>
            <a:r>
              <a:rPr lang="en-US" dirty="0" err="1"/>
              <a:t>mastercard</a:t>
            </a:r>
            <a:r>
              <a:rPr lang="en-US" dirty="0"/>
              <a:t> and visa as issuer bank, and </a:t>
            </a:r>
            <a:r>
              <a:rPr lang="en-US" dirty="0" err="1"/>
              <a:t>cardtype</a:t>
            </a:r>
            <a:r>
              <a:rPr lang="en-US" dirty="0"/>
              <a:t> as Debit.</a:t>
            </a:r>
          </a:p>
        </p:txBody>
      </p:sp>
      <p:pic>
        <p:nvPicPr>
          <p:cNvPr id="25" name="Picture 24" descr="/var/folders/47/j11683ss2ws7zg19tt8b6tx40000gp/T/com.microsoft.Word/Content.MSO/D606AE36.tmp">
            <a:extLst>
              <a:ext uri="{FF2B5EF4-FFF2-40B4-BE49-F238E27FC236}">
                <a16:creationId xmlns:a16="http://schemas.microsoft.com/office/drawing/2014/main" id="{114EF3C9-254E-1D4F-A889-7FCD31F15E6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2" t="-1" b="125"/>
          <a:stretch/>
        </p:blipFill>
        <p:spPr bwMode="auto">
          <a:xfrm>
            <a:off x="7074691" y="1061943"/>
            <a:ext cx="4788880" cy="2341103"/>
          </a:xfrm>
          <a:prstGeom prst="rect">
            <a:avLst/>
          </a:prstGeom>
          <a:noFill/>
        </p:spPr>
      </p:pic>
      <p:pic>
        <p:nvPicPr>
          <p:cNvPr id="26" name="Picture 25" descr="/var/folders/47/j11683ss2ws7zg19tt8b6tx40000gp/T/com.microsoft.Word/Content.MSO/69CCDE40.tmp">
            <a:extLst>
              <a:ext uri="{FF2B5EF4-FFF2-40B4-BE49-F238E27FC236}">
                <a16:creationId xmlns:a16="http://schemas.microsoft.com/office/drawing/2014/main" id="{034821A7-0481-824D-AB72-45D7283EC7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62521" y="3852963"/>
            <a:ext cx="5329478" cy="1838669"/>
          </a:xfrm>
          <a:prstGeom prst="rect">
            <a:avLst/>
          </a:prstGeom>
          <a:noFill/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811CBAFA-D7E0-40A7-BB94-2C05304B4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007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 dirty="0"/>
              <a:t>Exploratory Data Analysis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4" name="Content Placeholder 11269">
            <a:extLst>
              <a:ext uri="{FF2B5EF4-FFF2-40B4-BE49-F238E27FC236}">
                <a16:creationId xmlns:a16="http://schemas.microsoft.com/office/drawing/2014/main" id="{43D122B6-E608-4F34-BA28-F25FB5BFD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TransactionDT</a:t>
            </a:r>
            <a:r>
              <a:rPr lang="en-US" dirty="0"/>
              <a:t> (time delta from some reference time): Not-Fraud transactions tend to be near to the 'Time zero reference' for the transactions; Fraud transactions tend to be a bit more evenly distributed. There is a peak around 0.55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TransanctionAmt</a:t>
            </a:r>
            <a:r>
              <a:rPr lang="en-US" dirty="0"/>
              <a:t> (on dollars): Not-Fraud transactions are concentrated on the middle of the distribution, while Fraud transactions are a bit more concentrated on the tails (really small or really bit). This makes a lot of intuitive sense: micro-frauds and large-amounts-frauds are more likely.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7" name="Picture 26" descr="/var/folders/47/j11683ss2ws7zg19tt8b6tx40000gp/T/com.microsoft.Word/Content.MSO/1F701DAA.tmp">
            <a:extLst>
              <a:ext uri="{FF2B5EF4-FFF2-40B4-BE49-F238E27FC236}">
                <a16:creationId xmlns:a16="http://schemas.microsoft.com/office/drawing/2014/main" id="{F8F30857-0A50-BC43-9CE0-929F91E6415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3447" y="981732"/>
            <a:ext cx="6892560" cy="4549089"/>
          </a:xfrm>
          <a:prstGeom prst="rect">
            <a:avLst/>
          </a:prstGeom>
          <a:noFill/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23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Feature Engineering</a:t>
            </a:r>
            <a:endParaRPr lang="en-US" sz="40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4" name="Content Placeholder 11269">
            <a:extLst>
              <a:ext uri="{FF2B5EF4-FFF2-40B4-BE49-F238E27FC236}">
                <a16:creationId xmlns:a16="http://schemas.microsoft.com/office/drawing/2014/main" id="{43D122B6-E608-4F34-BA28-F25FB5BFD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Transaction - About 196 attributes were rejected on account of correlation with other attributes, and 20% of data was missing. Most of </a:t>
            </a:r>
            <a:r>
              <a:rPr lang="en-US" dirty="0" err="1"/>
              <a:t>v_’s</a:t>
            </a:r>
            <a:r>
              <a:rPr lang="en-US" dirty="0"/>
              <a:t> attributes seems to have correlation with each 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Identity – Since there was no correlation among attributes, they were not discarded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 descr="/var/folders/47/j11683ss2ws7zg19tt8b6tx40000gp/T/com.microsoft.Word/Content.MSO/18F33212.tmp">
            <a:extLst>
              <a:ext uri="{FF2B5EF4-FFF2-40B4-BE49-F238E27FC236}">
                <a16:creationId xmlns:a16="http://schemas.microsoft.com/office/drawing/2014/main" id="{25BDEF7E-E099-A641-BA1C-4301B2C3F57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699" y="181056"/>
            <a:ext cx="6162520" cy="6033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702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0A913F90-4522-4E66-98B7-DC02FD8BB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965200" y="3955867"/>
            <a:ext cx="4809068" cy="2033446"/>
          </a:xfrm>
        </p:spPr>
        <p:txBody>
          <a:bodyPr anchor="t">
            <a:normAutofit/>
          </a:bodyPr>
          <a:lstStyle/>
          <a:p>
            <a:r>
              <a:rPr lang="en-US" sz="4400"/>
              <a:t>Feature Engineering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E91E8F-E8EE-9043-9258-34C58AAE94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278468" y="935970"/>
            <a:ext cx="3256530" cy="126430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2E6CF4-1A0D-F043-8AF6-F2093B5A90C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44184" y="476250"/>
            <a:ext cx="3432887" cy="2291451"/>
          </a:xfrm>
          <a:prstGeom prst="rect">
            <a:avLst/>
          </a:prstGeom>
        </p:spPr>
      </p:pic>
      <p:pic>
        <p:nvPicPr>
          <p:cNvPr id="8" name="Picture 7" descr="/var/folders/47/j11683ss2ws7zg19tt8b6tx40000gp/T/com.microsoft.Word/Content.MSO/7093EBF0.tmp">
            <a:extLst>
              <a:ext uri="{FF2B5EF4-FFF2-40B4-BE49-F238E27FC236}">
                <a16:creationId xmlns:a16="http://schemas.microsoft.com/office/drawing/2014/main" id="{A0D2FF82-9A8F-644E-89B2-D2A25C8861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620" y="476251"/>
            <a:ext cx="3511205" cy="2311616"/>
          </a:xfrm>
          <a:prstGeom prst="rect">
            <a:avLst/>
          </a:prstGeom>
          <a:noFill/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4E369E2-CE06-4376-B557-4B5FE5B4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3955867"/>
            <a:ext cx="0" cy="2025423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4" name="Content Placeholder 11269">
            <a:extLst>
              <a:ext uri="{FF2B5EF4-FFF2-40B4-BE49-F238E27FC236}">
                <a16:creationId xmlns:a16="http://schemas.microsoft.com/office/drawing/2014/main" id="{43D122B6-E608-4F34-BA28-F25FB5BFD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3" y="3955867"/>
            <a:ext cx="4809064" cy="2025423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The dataset consisted over 500K non-fraudulent data and only 20K fraudulent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Class Imbalance – We used Down-sample the majority class, Up-sample the minority class, SMOTE technique.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Using last two techniques would only increase the data set over 1M, we choose </a:t>
            </a:r>
            <a:r>
              <a:rPr lang="en-US" sz="1800" dirty="0" err="1"/>
              <a:t>Downsample</a:t>
            </a:r>
            <a:r>
              <a:rPr lang="en-US" sz="1800" dirty="0"/>
              <a:t> majority class to study our model.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344C6FC-AA4A-4CB4-835E-C976EBC0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20143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1780B6-8124-9D42-997D-E4D95EAB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n-US" sz="4000"/>
              <a:t>Model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E8D0-D03D-6C45-B380-A2D7D9BA6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/>
              <a:t>The models we propose are:</a:t>
            </a:r>
          </a:p>
          <a:p>
            <a:pPr>
              <a:lnSpc>
                <a:spcPct val="100000"/>
              </a:lnSpc>
            </a:pPr>
            <a:r>
              <a:rPr lang="en-US" sz="2000"/>
              <a:t>1)   Support Vector Machine</a:t>
            </a:r>
          </a:p>
          <a:p>
            <a:pPr>
              <a:lnSpc>
                <a:spcPct val="100000"/>
              </a:lnSpc>
            </a:pPr>
            <a:r>
              <a:rPr lang="en-US" sz="2000"/>
              <a:t>2)   Random Forest Classifier</a:t>
            </a:r>
          </a:p>
          <a:p>
            <a:pPr>
              <a:lnSpc>
                <a:spcPct val="100000"/>
              </a:lnSpc>
            </a:pPr>
            <a:r>
              <a:rPr lang="en-US" sz="2000"/>
              <a:t>3)   AdaBoost Classifier</a:t>
            </a:r>
          </a:p>
          <a:p>
            <a:pPr>
              <a:lnSpc>
                <a:spcPct val="100000"/>
              </a:lnSpc>
            </a:pPr>
            <a:r>
              <a:rPr lang="en-US" sz="2000"/>
              <a:t>4)   </a:t>
            </a:r>
            <a:r>
              <a:rPr lang="en-US" sz="2000" err="1"/>
              <a:t>XGBoost</a:t>
            </a:r>
            <a:endParaRPr lang="en-US" sz="2000"/>
          </a:p>
          <a:p>
            <a:pPr>
              <a:lnSpc>
                <a:spcPct val="100000"/>
              </a:lnSpc>
            </a:pPr>
            <a:r>
              <a:rPr lang="en-US" sz="2000"/>
              <a:t>5)   Deep Neural Network (DNN)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CF30C0-9394-4459-976E-2AA223FB1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18297A-1B6F-6A4E-9DB9-7C0BFE646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32287"/>
              </p:ext>
            </p:extLst>
          </p:nvPr>
        </p:nvGraphicFramePr>
        <p:xfrm>
          <a:off x="4653447" y="1398323"/>
          <a:ext cx="6892562" cy="3715908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46427">
                  <a:extLst>
                    <a:ext uri="{9D8B030D-6E8A-4147-A177-3AD203B41FA5}">
                      <a16:colId xmlns:a16="http://schemas.microsoft.com/office/drawing/2014/main" val="2040668026"/>
                    </a:ext>
                  </a:extLst>
                </a:gridCol>
                <a:gridCol w="1253122">
                  <a:extLst>
                    <a:ext uri="{9D8B030D-6E8A-4147-A177-3AD203B41FA5}">
                      <a16:colId xmlns:a16="http://schemas.microsoft.com/office/drawing/2014/main" val="1914038287"/>
                    </a:ext>
                  </a:extLst>
                </a:gridCol>
                <a:gridCol w="1323216">
                  <a:extLst>
                    <a:ext uri="{9D8B030D-6E8A-4147-A177-3AD203B41FA5}">
                      <a16:colId xmlns:a16="http://schemas.microsoft.com/office/drawing/2014/main" val="2665809396"/>
                    </a:ext>
                  </a:extLst>
                </a:gridCol>
                <a:gridCol w="1412781">
                  <a:extLst>
                    <a:ext uri="{9D8B030D-6E8A-4147-A177-3AD203B41FA5}">
                      <a16:colId xmlns:a16="http://schemas.microsoft.com/office/drawing/2014/main" val="3159082258"/>
                    </a:ext>
                  </a:extLst>
                </a:gridCol>
                <a:gridCol w="1257016">
                  <a:extLst>
                    <a:ext uri="{9D8B030D-6E8A-4147-A177-3AD203B41FA5}">
                      <a16:colId xmlns:a16="http://schemas.microsoft.com/office/drawing/2014/main" val="4168955715"/>
                    </a:ext>
                  </a:extLst>
                </a:gridCol>
              </a:tblGrid>
              <a:tr h="49346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Support Vector Machines 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113" marR="8411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Random Forest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113" marR="8411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AdaBoost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113" marR="8411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XGBoost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113" marR="84113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effectLst/>
                        </a:rPr>
                        <a:t>DNN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113" marR="84113" marT="0" marB="0"/>
                </a:tc>
                <a:extLst>
                  <a:ext uri="{0D108BD9-81ED-4DB2-BD59-A6C34878D82A}">
                    <a16:rowId xmlns:a16="http://schemas.microsoft.com/office/drawing/2014/main" val="4171033543"/>
                  </a:ext>
                </a:extLst>
              </a:tr>
              <a:tr h="32224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Kernel: Sigmoid, Polynomial, RBF</a:t>
                      </a:r>
                      <a:br>
                        <a:rPr lang="en-US" sz="1200">
                          <a:effectLst/>
                        </a:rPr>
                      </a:b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Gamma:1e-2, 1e-3, 1e-4, 1e-5</a:t>
                      </a:r>
                      <a:br>
                        <a:rPr lang="en-US" sz="1200">
                          <a:effectLst/>
                        </a:rPr>
                      </a:b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C:1,10,1e2,1e3,1e4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113" marR="841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No. of estimators: 100,300, 500, 800, 1000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Criterion: </a:t>
                      </a:r>
                      <a:r>
                        <a:rPr lang="en-US" sz="1200" dirty="0" err="1">
                          <a:effectLst/>
                        </a:rPr>
                        <a:t>gini</a:t>
                      </a:r>
                      <a:r>
                        <a:rPr lang="en-US" sz="1200" dirty="0">
                          <a:effectLst/>
                        </a:rPr>
                        <a:t>, entropy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Bootstrap : True, False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113" marR="841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No. of estimators: 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10, 50, 100, 150, 200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Learning rate: 0.01, 0.05, 0.1, 0.5, 1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113" marR="841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Gamma: 0.5, 1, 1.5, 2, 2.5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Subsample: 0.6, 0.8, 1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Min Child Weight: 1, 5, 10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ColSample ByTree: 0.6, 0.7, 1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5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Max Depth: 3,4,5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113" marR="84113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5 layers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Layer 1: 200 *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Layer 2: 100 *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Layer 3: 50 *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Layer 4: 10 *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Layer 5: 1^</a:t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Optimizer: Adam</a:t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Loss: Binary </a:t>
                      </a:r>
                      <a:r>
                        <a:rPr lang="en-US" sz="1200" dirty="0" err="1">
                          <a:effectLst/>
                        </a:rPr>
                        <a:t>Crossentropy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*  activation function: </a:t>
                      </a:r>
                      <a:r>
                        <a:rPr lang="en-US" sz="1100" dirty="0" err="1">
                          <a:effectLst/>
                        </a:rPr>
                        <a:t>ReLU</a:t>
                      </a:r>
                      <a:endParaRPr lang="en-US" sz="1500" dirty="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^ activation function: sigmoid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84113" marR="84113" marT="0" marB="0"/>
                </a:tc>
                <a:extLst>
                  <a:ext uri="{0D108BD9-81ED-4DB2-BD59-A6C34878D82A}">
                    <a16:rowId xmlns:a16="http://schemas.microsoft.com/office/drawing/2014/main" val="1151767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809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780B6-8124-9D42-997D-E4D95EAB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Model Comparison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B8F6F79-6B19-B144-858B-92E489B2E181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4281" r="2348"/>
          <a:stretch/>
        </p:blipFill>
        <p:spPr>
          <a:xfrm>
            <a:off x="417585" y="2319454"/>
            <a:ext cx="3024425" cy="35997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B54655-743F-CF42-B1E3-0E07A2569E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14704" y="2158442"/>
            <a:ext cx="3097119" cy="41014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6AECDA-472F-6C47-BAE8-66127E2C3EB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48183" y="2158442"/>
            <a:ext cx="3402974" cy="3870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DC4CC4-1C69-FF4F-A4FE-C43264881BAE}"/>
              </a:ext>
            </a:extLst>
          </p:cNvPr>
          <p:cNvSpPr txBox="1"/>
          <p:nvPr/>
        </p:nvSpPr>
        <p:spPr>
          <a:xfrm>
            <a:off x="1492831" y="2158442"/>
            <a:ext cx="13455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SVM ~ 50% accuracy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F8882-94F5-9644-B86A-B4B11359702D}"/>
              </a:ext>
            </a:extLst>
          </p:cNvPr>
          <p:cNvSpPr txBox="1"/>
          <p:nvPr/>
        </p:nvSpPr>
        <p:spPr>
          <a:xfrm>
            <a:off x="6173208" y="2158442"/>
            <a:ext cx="576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99.9%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7551E8-54BF-A046-B504-E958C2719FA7}"/>
              </a:ext>
            </a:extLst>
          </p:cNvPr>
          <p:cNvSpPr txBox="1"/>
          <p:nvPr/>
        </p:nvSpPr>
        <p:spPr>
          <a:xfrm>
            <a:off x="9408709" y="2158442"/>
            <a:ext cx="576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99.9%</a:t>
            </a:r>
          </a:p>
        </p:txBody>
      </p:sp>
    </p:spTree>
    <p:extLst>
      <p:ext uri="{BB962C8B-B14F-4D97-AF65-F5344CB8AC3E}">
        <p14:creationId xmlns:p14="http://schemas.microsoft.com/office/powerpoint/2010/main" val="14558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0DAD836-AC9E-864F-805F-5065D06D4DD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rcRect t="5394" r="-12"/>
          <a:stretch/>
        </p:blipFill>
        <p:spPr>
          <a:xfrm>
            <a:off x="307497" y="2691161"/>
            <a:ext cx="5535742" cy="23923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1780B6-8124-9D42-997D-E4D95EAB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02FB9B-94D7-8C42-8FA2-49136BF9F8E3}"/>
              </a:ext>
            </a:extLst>
          </p:cNvPr>
          <p:cNvSpPr txBox="1"/>
          <p:nvPr/>
        </p:nvSpPr>
        <p:spPr>
          <a:xfrm>
            <a:off x="2412964" y="2475717"/>
            <a:ext cx="1880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XGBoost</a:t>
            </a:r>
            <a:r>
              <a:rPr lang="en-US" sz="1200" dirty="0"/>
              <a:t> ~ 100% accuracy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87546A-AD0B-704D-8E62-EBB64B281A1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97638" y="2691161"/>
            <a:ext cx="3781425" cy="7143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F82FAB-771F-B244-9CCA-D9691E0B0739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97638" y="3644962"/>
            <a:ext cx="3581400" cy="7143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4C3CF4F-E9FA-6E49-B422-87E387AA61D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197638" y="4609218"/>
            <a:ext cx="3695700" cy="723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2ED9A87-A727-F54F-AE65-FA035E3532A0}"/>
              </a:ext>
            </a:extLst>
          </p:cNvPr>
          <p:cNvSpPr txBox="1"/>
          <p:nvPr/>
        </p:nvSpPr>
        <p:spPr>
          <a:xfrm>
            <a:off x="6197637" y="2396944"/>
            <a:ext cx="3581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Using Logistic Optimizer + Adam Optimizer:</a:t>
            </a:r>
          </a:p>
          <a:p>
            <a:endParaRPr 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18AC87-9AF1-2A40-B70E-1621B9971C4E}"/>
              </a:ext>
            </a:extLst>
          </p:cNvPr>
          <p:cNvSpPr txBox="1"/>
          <p:nvPr/>
        </p:nvSpPr>
        <p:spPr>
          <a:xfrm>
            <a:off x="6197636" y="3350177"/>
            <a:ext cx="3581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Using RELU Optimizer + Adam Optimizer:</a:t>
            </a:r>
          </a:p>
          <a:p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BC9589-82CB-A042-9426-301B5ED63F54}"/>
              </a:ext>
            </a:extLst>
          </p:cNvPr>
          <p:cNvSpPr txBox="1"/>
          <p:nvPr/>
        </p:nvSpPr>
        <p:spPr>
          <a:xfrm>
            <a:off x="6197636" y="4377133"/>
            <a:ext cx="3581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Using SCG + Logistic Optimizer: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071871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243741"/>
      </a:dk2>
      <a:lt2>
        <a:srgbClr val="E8E2E2"/>
      </a:lt2>
      <a:accent1>
        <a:srgbClr val="2FB1BB"/>
      </a:accent1>
      <a:accent2>
        <a:srgbClr val="2578C7"/>
      </a:accent2>
      <a:accent3>
        <a:srgbClr val="4352DB"/>
      </a:accent3>
      <a:accent4>
        <a:srgbClr val="7245CF"/>
      </a:accent4>
      <a:accent5>
        <a:srgbClr val="AE37D9"/>
      </a:accent5>
      <a:accent6>
        <a:srgbClr val="C725AE"/>
      </a:accent6>
      <a:hlink>
        <a:srgbClr val="C75F58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506</Words>
  <Application>Microsoft Macintosh PowerPoint</Application>
  <PresentationFormat>Widescreen</PresentationFormat>
  <Paragraphs>85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Tw Cen MT</vt:lpstr>
      <vt:lpstr>RetrospectVTI</vt:lpstr>
      <vt:lpstr>Fraud Transaction</vt:lpstr>
      <vt:lpstr>Dataset</vt:lpstr>
      <vt:lpstr>Exploratory Data Analysis</vt:lpstr>
      <vt:lpstr>Exploratory Data Analysis</vt:lpstr>
      <vt:lpstr>Feature Engineering</vt:lpstr>
      <vt:lpstr>Feature Engineering</vt:lpstr>
      <vt:lpstr>Model</vt:lpstr>
      <vt:lpstr>Model Comparison</vt:lpstr>
      <vt:lpstr>Model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Transaction</dc:title>
  <dc:creator>Desai, Bansari</dc:creator>
  <cp:lastModifiedBy>Desai, Bansari</cp:lastModifiedBy>
  <cp:revision>5</cp:revision>
  <dcterms:created xsi:type="dcterms:W3CDTF">2019-12-05T14:37:28Z</dcterms:created>
  <dcterms:modified xsi:type="dcterms:W3CDTF">2019-12-05T14:52:33Z</dcterms:modified>
</cp:coreProperties>
</file>