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0" r:id="rId4"/>
    <p:sldId id="271" r:id="rId5"/>
    <p:sldId id="272" r:id="rId6"/>
    <p:sldId id="273" r:id="rId7"/>
    <p:sldId id="274" r:id="rId8"/>
    <p:sldId id="275" r:id="rId9"/>
    <p:sldId id="276" r:id="rId10"/>
    <p:sldId id="277" r:id="rId11"/>
    <p:sldId id="27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04" d="100"/>
          <a:sy n="104" d="100"/>
        </p:scale>
        <p:origin x="2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036D8-D526-EC82-C30E-7D8EDDF851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B4E2BF4-AE49-A238-9DF5-25138CA311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E02D7C-80BA-A4E6-0AFF-FB0E7CC9BEC7}"/>
              </a:ext>
            </a:extLst>
          </p:cNvPr>
          <p:cNvSpPr>
            <a:spLocks noGrp="1"/>
          </p:cNvSpPr>
          <p:nvPr>
            <p:ph type="dt" sz="half" idx="10"/>
          </p:nvPr>
        </p:nvSpPr>
        <p:spPr/>
        <p:txBody>
          <a:bodyPr/>
          <a:lstStyle/>
          <a:p>
            <a:fld id="{7E753E51-0F61-48FB-8345-2D69AE3E2BB2}" type="datetimeFigureOut">
              <a:rPr lang="en-IN" smtClean="0"/>
              <a:t>16-07-2024</a:t>
            </a:fld>
            <a:endParaRPr lang="en-IN"/>
          </a:p>
        </p:txBody>
      </p:sp>
      <p:sp>
        <p:nvSpPr>
          <p:cNvPr id="5" name="Footer Placeholder 4">
            <a:extLst>
              <a:ext uri="{FF2B5EF4-FFF2-40B4-BE49-F238E27FC236}">
                <a16:creationId xmlns:a16="http://schemas.microsoft.com/office/drawing/2014/main" id="{79958EE9-8537-176F-FCB5-0108552662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58837C-86F0-806D-9FD9-1912EDB7E75D}"/>
              </a:ext>
            </a:extLst>
          </p:cNvPr>
          <p:cNvSpPr>
            <a:spLocks noGrp="1"/>
          </p:cNvSpPr>
          <p:nvPr>
            <p:ph type="sldNum" sz="quarter" idx="12"/>
          </p:nvPr>
        </p:nvSpPr>
        <p:spPr/>
        <p:txBody>
          <a:bodyPr/>
          <a:lstStyle/>
          <a:p>
            <a:fld id="{C579AC78-7421-4C50-B7DC-6C46556B5E0A}" type="slidenum">
              <a:rPr lang="en-IN" smtClean="0"/>
              <a:t>‹#›</a:t>
            </a:fld>
            <a:endParaRPr lang="en-IN"/>
          </a:p>
        </p:txBody>
      </p:sp>
    </p:spTree>
    <p:extLst>
      <p:ext uri="{BB962C8B-B14F-4D97-AF65-F5344CB8AC3E}">
        <p14:creationId xmlns:p14="http://schemas.microsoft.com/office/powerpoint/2010/main" val="2667364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162A8-0041-13DD-2216-8422A650A93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F7F414-33DC-DCF8-CE56-217E6AF8E0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940B3E-E430-D541-F204-108804083521}"/>
              </a:ext>
            </a:extLst>
          </p:cNvPr>
          <p:cNvSpPr>
            <a:spLocks noGrp="1"/>
          </p:cNvSpPr>
          <p:nvPr>
            <p:ph type="dt" sz="half" idx="10"/>
          </p:nvPr>
        </p:nvSpPr>
        <p:spPr/>
        <p:txBody>
          <a:bodyPr/>
          <a:lstStyle/>
          <a:p>
            <a:fld id="{7E753E51-0F61-48FB-8345-2D69AE3E2BB2}" type="datetimeFigureOut">
              <a:rPr lang="en-IN" smtClean="0"/>
              <a:t>16-07-2024</a:t>
            </a:fld>
            <a:endParaRPr lang="en-IN"/>
          </a:p>
        </p:txBody>
      </p:sp>
      <p:sp>
        <p:nvSpPr>
          <p:cNvPr id="5" name="Footer Placeholder 4">
            <a:extLst>
              <a:ext uri="{FF2B5EF4-FFF2-40B4-BE49-F238E27FC236}">
                <a16:creationId xmlns:a16="http://schemas.microsoft.com/office/drawing/2014/main" id="{9F4D4BD4-F45C-0374-A651-5053A360C0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C1B989-6BAE-D880-CF3C-CA797F4B55F4}"/>
              </a:ext>
            </a:extLst>
          </p:cNvPr>
          <p:cNvSpPr>
            <a:spLocks noGrp="1"/>
          </p:cNvSpPr>
          <p:nvPr>
            <p:ph type="sldNum" sz="quarter" idx="12"/>
          </p:nvPr>
        </p:nvSpPr>
        <p:spPr/>
        <p:txBody>
          <a:bodyPr/>
          <a:lstStyle/>
          <a:p>
            <a:fld id="{C579AC78-7421-4C50-B7DC-6C46556B5E0A}" type="slidenum">
              <a:rPr lang="en-IN" smtClean="0"/>
              <a:t>‹#›</a:t>
            </a:fld>
            <a:endParaRPr lang="en-IN"/>
          </a:p>
        </p:txBody>
      </p:sp>
    </p:spTree>
    <p:extLst>
      <p:ext uri="{BB962C8B-B14F-4D97-AF65-F5344CB8AC3E}">
        <p14:creationId xmlns:p14="http://schemas.microsoft.com/office/powerpoint/2010/main" val="2853361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782BC2-8CEE-8D4F-FC61-3F6CAAAF28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AECEC0-3B72-60ED-893D-F43C6E2B1D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29A9C6-B613-82F4-1D2D-64E1588DBA06}"/>
              </a:ext>
            </a:extLst>
          </p:cNvPr>
          <p:cNvSpPr>
            <a:spLocks noGrp="1"/>
          </p:cNvSpPr>
          <p:nvPr>
            <p:ph type="dt" sz="half" idx="10"/>
          </p:nvPr>
        </p:nvSpPr>
        <p:spPr/>
        <p:txBody>
          <a:bodyPr/>
          <a:lstStyle/>
          <a:p>
            <a:fld id="{7E753E51-0F61-48FB-8345-2D69AE3E2BB2}" type="datetimeFigureOut">
              <a:rPr lang="en-IN" smtClean="0"/>
              <a:t>16-07-2024</a:t>
            </a:fld>
            <a:endParaRPr lang="en-IN"/>
          </a:p>
        </p:txBody>
      </p:sp>
      <p:sp>
        <p:nvSpPr>
          <p:cNvPr id="5" name="Footer Placeholder 4">
            <a:extLst>
              <a:ext uri="{FF2B5EF4-FFF2-40B4-BE49-F238E27FC236}">
                <a16:creationId xmlns:a16="http://schemas.microsoft.com/office/drawing/2014/main" id="{4A1426DD-3FAF-3F53-39E0-A294054A65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8AD092-101B-40C3-09D0-0898BC05553C}"/>
              </a:ext>
            </a:extLst>
          </p:cNvPr>
          <p:cNvSpPr>
            <a:spLocks noGrp="1"/>
          </p:cNvSpPr>
          <p:nvPr>
            <p:ph type="sldNum" sz="quarter" idx="12"/>
          </p:nvPr>
        </p:nvSpPr>
        <p:spPr/>
        <p:txBody>
          <a:bodyPr/>
          <a:lstStyle/>
          <a:p>
            <a:fld id="{C579AC78-7421-4C50-B7DC-6C46556B5E0A}" type="slidenum">
              <a:rPr lang="en-IN" smtClean="0"/>
              <a:t>‹#›</a:t>
            </a:fld>
            <a:endParaRPr lang="en-IN"/>
          </a:p>
        </p:txBody>
      </p:sp>
    </p:spTree>
    <p:extLst>
      <p:ext uri="{BB962C8B-B14F-4D97-AF65-F5344CB8AC3E}">
        <p14:creationId xmlns:p14="http://schemas.microsoft.com/office/powerpoint/2010/main" val="4815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C2F73-7073-FF68-7FD4-93E39D0B29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CF239D-32FD-D1D0-58C6-1F7C42FD10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72DACA-5223-2F0E-750B-FB93BF302313}"/>
              </a:ext>
            </a:extLst>
          </p:cNvPr>
          <p:cNvSpPr>
            <a:spLocks noGrp="1"/>
          </p:cNvSpPr>
          <p:nvPr>
            <p:ph type="dt" sz="half" idx="10"/>
          </p:nvPr>
        </p:nvSpPr>
        <p:spPr/>
        <p:txBody>
          <a:bodyPr/>
          <a:lstStyle/>
          <a:p>
            <a:fld id="{7E753E51-0F61-48FB-8345-2D69AE3E2BB2}" type="datetimeFigureOut">
              <a:rPr lang="en-IN" smtClean="0"/>
              <a:t>16-07-2024</a:t>
            </a:fld>
            <a:endParaRPr lang="en-IN"/>
          </a:p>
        </p:txBody>
      </p:sp>
      <p:sp>
        <p:nvSpPr>
          <p:cNvPr id="5" name="Footer Placeholder 4">
            <a:extLst>
              <a:ext uri="{FF2B5EF4-FFF2-40B4-BE49-F238E27FC236}">
                <a16:creationId xmlns:a16="http://schemas.microsoft.com/office/drawing/2014/main" id="{60DCDE80-7A0E-8F5A-AEDB-0E6263E3C6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9EBD14-A5B5-C852-4657-D44C8681EFF1}"/>
              </a:ext>
            </a:extLst>
          </p:cNvPr>
          <p:cNvSpPr>
            <a:spLocks noGrp="1"/>
          </p:cNvSpPr>
          <p:nvPr>
            <p:ph type="sldNum" sz="quarter" idx="12"/>
          </p:nvPr>
        </p:nvSpPr>
        <p:spPr/>
        <p:txBody>
          <a:bodyPr/>
          <a:lstStyle/>
          <a:p>
            <a:fld id="{C579AC78-7421-4C50-B7DC-6C46556B5E0A}" type="slidenum">
              <a:rPr lang="en-IN" smtClean="0"/>
              <a:t>‹#›</a:t>
            </a:fld>
            <a:endParaRPr lang="en-IN"/>
          </a:p>
        </p:txBody>
      </p:sp>
    </p:spTree>
    <p:extLst>
      <p:ext uri="{BB962C8B-B14F-4D97-AF65-F5344CB8AC3E}">
        <p14:creationId xmlns:p14="http://schemas.microsoft.com/office/powerpoint/2010/main" val="956533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15DBE-EABC-48CE-4799-68577F1E3C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5B5CD1A-4A8E-5D17-9C9B-A31EE6EA227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34122B-251B-E663-8F59-773C77A7C428}"/>
              </a:ext>
            </a:extLst>
          </p:cNvPr>
          <p:cNvSpPr>
            <a:spLocks noGrp="1"/>
          </p:cNvSpPr>
          <p:nvPr>
            <p:ph type="dt" sz="half" idx="10"/>
          </p:nvPr>
        </p:nvSpPr>
        <p:spPr/>
        <p:txBody>
          <a:bodyPr/>
          <a:lstStyle/>
          <a:p>
            <a:fld id="{7E753E51-0F61-48FB-8345-2D69AE3E2BB2}" type="datetimeFigureOut">
              <a:rPr lang="en-IN" smtClean="0"/>
              <a:t>16-07-2024</a:t>
            </a:fld>
            <a:endParaRPr lang="en-IN"/>
          </a:p>
        </p:txBody>
      </p:sp>
      <p:sp>
        <p:nvSpPr>
          <p:cNvPr id="5" name="Footer Placeholder 4">
            <a:extLst>
              <a:ext uri="{FF2B5EF4-FFF2-40B4-BE49-F238E27FC236}">
                <a16:creationId xmlns:a16="http://schemas.microsoft.com/office/drawing/2014/main" id="{42193E1B-C0E6-C55C-F30A-973C007542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165E5C-1EC0-B5DC-7C02-59B56B960C0D}"/>
              </a:ext>
            </a:extLst>
          </p:cNvPr>
          <p:cNvSpPr>
            <a:spLocks noGrp="1"/>
          </p:cNvSpPr>
          <p:nvPr>
            <p:ph type="sldNum" sz="quarter" idx="12"/>
          </p:nvPr>
        </p:nvSpPr>
        <p:spPr/>
        <p:txBody>
          <a:bodyPr/>
          <a:lstStyle/>
          <a:p>
            <a:fld id="{C579AC78-7421-4C50-B7DC-6C46556B5E0A}" type="slidenum">
              <a:rPr lang="en-IN" smtClean="0"/>
              <a:t>‹#›</a:t>
            </a:fld>
            <a:endParaRPr lang="en-IN"/>
          </a:p>
        </p:txBody>
      </p:sp>
    </p:spTree>
    <p:extLst>
      <p:ext uri="{BB962C8B-B14F-4D97-AF65-F5344CB8AC3E}">
        <p14:creationId xmlns:p14="http://schemas.microsoft.com/office/powerpoint/2010/main" val="3501182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E6CF-E3C4-151D-25E9-D386425BFB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C3A0B1-7AE5-7056-86D5-92CB96124A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4837029-4B5D-8D91-E8AE-2CB487B108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B231896-8E62-6DA0-2464-325922F9912C}"/>
              </a:ext>
            </a:extLst>
          </p:cNvPr>
          <p:cNvSpPr>
            <a:spLocks noGrp="1"/>
          </p:cNvSpPr>
          <p:nvPr>
            <p:ph type="dt" sz="half" idx="10"/>
          </p:nvPr>
        </p:nvSpPr>
        <p:spPr/>
        <p:txBody>
          <a:bodyPr/>
          <a:lstStyle/>
          <a:p>
            <a:fld id="{7E753E51-0F61-48FB-8345-2D69AE3E2BB2}" type="datetimeFigureOut">
              <a:rPr lang="en-IN" smtClean="0"/>
              <a:t>16-07-2024</a:t>
            </a:fld>
            <a:endParaRPr lang="en-IN"/>
          </a:p>
        </p:txBody>
      </p:sp>
      <p:sp>
        <p:nvSpPr>
          <p:cNvPr id="6" name="Footer Placeholder 5">
            <a:extLst>
              <a:ext uri="{FF2B5EF4-FFF2-40B4-BE49-F238E27FC236}">
                <a16:creationId xmlns:a16="http://schemas.microsoft.com/office/drawing/2014/main" id="{B29893B4-F935-C262-C02A-B0B8BC002B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A9461B-173A-AA0A-F850-EF54B21510D6}"/>
              </a:ext>
            </a:extLst>
          </p:cNvPr>
          <p:cNvSpPr>
            <a:spLocks noGrp="1"/>
          </p:cNvSpPr>
          <p:nvPr>
            <p:ph type="sldNum" sz="quarter" idx="12"/>
          </p:nvPr>
        </p:nvSpPr>
        <p:spPr/>
        <p:txBody>
          <a:bodyPr/>
          <a:lstStyle/>
          <a:p>
            <a:fld id="{C579AC78-7421-4C50-B7DC-6C46556B5E0A}" type="slidenum">
              <a:rPr lang="en-IN" smtClean="0"/>
              <a:t>‹#›</a:t>
            </a:fld>
            <a:endParaRPr lang="en-IN"/>
          </a:p>
        </p:txBody>
      </p:sp>
    </p:spTree>
    <p:extLst>
      <p:ext uri="{BB962C8B-B14F-4D97-AF65-F5344CB8AC3E}">
        <p14:creationId xmlns:p14="http://schemas.microsoft.com/office/powerpoint/2010/main" val="3570438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92DDA-FB58-1BD9-7797-E3E3D76B96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65AF92-144C-F660-BCE7-FFF390E87C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D45353-D6D0-1129-3EC6-A46FA5DE44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3E946F8-1723-0A93-C1BC-16CFD94F26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B4E05C-2868-ADE8-04ED-B28006BEE6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26CC450-3AE2-C6B4-FAA3-37B95B01D998}"/>
              </a:ext>
            </a:extLst>
          </p:cNvPr>
          <p:cNvSpPr>
            <a:spLocks noGrp="1"/>
          </p:cNvSpPr>
          <p:nvPr>
            <p:ph type="dt" sz="half" idx="10"/>
          </p:nvPr>
        </p:nvSpPr>
        <p:spPr/>
        <p:txBody>
          <a:bodyPr/>
          <a:lstStyle/>
          <a:p>
            <a:fld id="{7E753E51-0F61-48FB-8345-2D69AE3E2BB2}" type="datetimeFigureOut">
              <a:rPr lang="en-IN" smtClean="0"/>
              <a:t>16-07-2024</a:t>
            </a:fld>
            <a:endParaRPr lang="en-IN"/>
          </a:p>
        </p:txBody>
      </p:sp>
      <p:sp>
        <p:nvSpPr>
          <p:cNvPr id="8" name="Footer Placeholder 7">
            <a:extLst>
              <a:ext uri="{FF2B5EF4-FFF2-40B4-BE49-F238E27FC236}">
                <a16:creationId xmlns:a16="http://schemas.microsoft.com/office/drawing/2014/main" id="{998B18DC-5120-6CD2-E011-0205B54B103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3462D7C-77D7-26F1-17EF-65DF27ED9037}"/>
              </a:ext>
            </a:extLst>
          </p:cNvPr>
          <p:cNvSpPr>
            <a:spLocks noGrp="1"/>
          </p:cNvSpPr>
          <p:nvPr>
            <p:ph type="sldNum" sz="quarter" idx="12"/>
          </p:nvPr>
        </p:nvSpPr>
        <p:spPr/>
        <p:txBody>
          <a:bodyPr/>
          <a:lstStyle/>
          <a:p>
            <a:fld id="{C579AC78-7421-4C50-B7DC-6C46556B5E0A}" type="slidenum">
              <a:rPr lang="en-IN" smtClean="0"/>
              <a:t>‹#›</a:t>
            </a:fld>
            <a:endParaRPr lang="en-IN"/>
          </a:p>
        </p:txBody>
      </p:sp>
    </p:spTree>
    <p:extLst>
      <p:ext uri="{BB962C8B-B14F-4D97-AF65-F5344CB8AC3E}">
        <p14:creationId xmlns:p14="http://schemas.microsoft.com/office/powerpoint/2010/main" val="2978742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2C9CE-E976-784D-CDB3-AE4C63EF56D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A2CC7B-83B9-1C1F-995C-B2DC9C4EF41C}"/>
              </a:ext>
            </a:extLst>
          </p:cNvPr>
          <p:cNvSpPr>
            <a:spLocks noGrp="1"/>
          </p:cNvSpPr>
          <p:nvPr>
            <p:ph type="dt" sz="half" idx="10"/>
          </p:nvPr>
        </p:nvSpPr>
        <p:spPr/>
        <p:txBody>
          <a:bodyPr/>
          <a:lstStyle/>
          <a:p>
            <a:fld id="{7E753E51-0F61-48FB-8345-2D69AE3E2BB2}" type="datetimeFigureOut">
              <a:rPr lang="en-IN" smtClean="0"/>
              <a:t>16-07-2024</a:t>
            </a:fld>
            <a:endParaRPr lang="en-IN"/>
          </a:p>
        </p:txBody>
      </p:sp>
      <p:sp>
        <p:nvSpPr>
          <p:cNvPr id="4" name="Footer Placeholder 3">
            <a:extLst>
              <a:ext uri="{FF2B5EF4-FFF2-40B4-BE49-F238E27FC236}">
                <a16:creationId xmlns:a16="http://schemas.microsoft.com/office/drawing/2014/main" id="{DB69C046-18CC-028A-DCB4-CCF8BBD8E3A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87B0FE-8B84-A676-2E7B-2B6DBD826B7F}"/>
              </a:ext>
            </a:extLst>
          </p:cNvPr>
          <p:cNvSpPr>
            <a:spLocks noGrp="1"/>
          </p:cNvSpPr>
          <p:nvPr>
            <p:ph type="sldNum" sz="quarter" idx="12"/>
          </p:nvPr>
        </p:nvSpPr>
        <p:spPr/>
        <p:txBody>
          <a:bodyPr/>
          <a:lstStyle/>
          <a:p>
            <a:fld id="{C579AC78-7421-4C50-B7DC-6C46556B5E0A}" type="slidenum">
              <a:rPr lang="en-IN" smtClean="0"/>
              <a:t>‹#›</a:t>
            </a:fld>
            <a:endParaRPr lang="en-IN"/>
          </a:p>
        </p:txBody>
      </p:sp>
    </p:spTree>
    <p:extLst>
      <p:ext uri="{BB962C8B-B14F-4D97-AF65-F5344CB8AC3E}">
        <p14:creationId xmlns:p14="http://schemas.microsoft.com/office/powerpoint/2010/main" val="2263219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FD3BFE-C3E2-024A-BB54-8B919612B2A3}"/>
              </a:ext>
            </a:extLst>
          </p:cNvPr>
          <p:cNvSpPr>
            <a:spLocks noGrp="1"/>
          </p:cNvSpPr>
          <p:nvPr>
            <p:ph type="dt" sz="half" idx="10"/>
          </p:nvPr>
        </p:nvSpPr>
        <p:spPr/>
        <p:txBody>
          <a:bodyPr/>
          <a:lstStyle/>
          <a:p>
            <a:fld id="{7E753E51-0F61-48FB-8345-2D69AE3E2BB2}" type="datetimeFigureOut">
              <a:rPr lang="en-IN" smtClean="0"/>
              <a:t>16-07-2024</a:t>
            </a:fld>
            <a:endParaRPr lang="en-IN"/>
          </a:p>
        </p:txBody>
      </p:sp>
      <p:sp>
        <p:nvSpPr>
          <p:cNvPr id="3" name="Footer Placeholder 2">
            <a:extLst>
              <a:ext uri="{FF2B5EF4-FFF2-40B4-BE49-F238E27FC236}">
                <a16:creationId xmlns:a16="http://schemas.microsoft.com/office/drawing/2014/main" id="{F1BB1D45-EE9B-A89D-B76F-998AA6719E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FC674E-D59E-8F9A-439F-2EA7654A5C67}"/>
              </a:ext>
            </a:extLst>
          </p:cNvPr>
          <p:cNvSpPr>
            <a:spLocks noGrp="1"/>
          </p:cNvSpPr>
          <p:nvPr>
            <p:ph type="sldNum" sz="quarter" idx="12"/>
          </p:nvPr>
        </p:nvSpPr>
        <p:spPr/>
        <p:txBody>
          <a:bodyPr/>
          <a:lstStyle/>
          <a:p>
            <a:fld id="{C579AC78-7421-4C50-B7DC-6C46556B5E0A}" type="slidenum">
              <a:rPr lang="en-IN" smtClean="0"/>
              <a:t>‹#›</a:t>
            </a:fld>
            <a:endParaRPr lang="en-IN"/>
          </a:p>
        </p:txBody>
      </p:sp>
    </p:spTree>
    <p:extLst>
      <p:ext uri="{BB962C8B-B14F-4D97-AF65-F5344CB8AC3E}">
        <p14:creationId xmlns:p14="http://schemas.microsoft.com/office/powerpoint/2010/main" val="12389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C502B-B181-FF8B-BD41-FEB1A9CBE0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627A0B0-B765-4DC5-E5C3-C6717A5E45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8042960-4AF0-634B-B1DB-59F38E9551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4E65D0-26A2-7E2E-736F-FE3B7BE7A05B}"/>
              </a:ext>
            </a:extLst>
          </p:cNvPr>
          <p:cNvSpPr>
            <a:spLocks noGrp="1"/>
          </p:cNvSpPr>
          <p:nvPr>
            <p:ph type="dt" sz="half" idx="10"/>
          </p:nvPr>
        </p:nvSpPr>
        <p:spPr/>
        <p:txBody>
          <a:bodyPr/>
          <a:lstStyle/>
          <a:p>
            <a:fld id="{7E753E51-0F61-48FB-8345-2D69AE3E2BB2}" type="datetimeFigureOut">
              <a:rPr lang="en-IN" smtClean="0"/>
              <a:t>16-07-2024</a:t>
            </a:fld>
            <a:endParaRPr lang="en-IN"/>
          </a:p>
        </p:txBody>
      </p:sp>
      <p:sp>
        <p:nvSpPr>
          <p:cNvPr id="6" name="Footer Placeholder 5">
            <a:extLst>
              <a:ext uri="{FF2B5EF4-FFF2-40B4-BE49-F238E27FC236}">
                <a16:creationId xmlns:a16="http://schemas.microsoft.com/office/drawing/2014/main" id="{F1298AB3-E5DA-9D9E-3633-E9A0C4C3C9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60CC31-E473-6122-730A-BFFAD31AEB95}"/>
              </a:ext>
            </a:extLst>
          </p:cNvPr>
          <p:cNvSpPr>
            <a:spLocks noGrp="1"/>
          </p:cNvSpPr>
          <p:nvPr>
            <p:ph type="sldNum" sz="quarter" idx="12"/>
          </p:nvPr>
        </p:nvSpPr>
        <p:spPr/>
        <p:txBody>
          <a:bodyPr/>
          <a:lstStyle/>
          <a:p>
            <a:fld id="{C579AC78-7421-4C50-B7DC-6C46556B5E0A}" type="slidenum">
              <a:rPr lang="en-IN" smtClean="0"/>
              <a:t>‹#›</a:t>
            </a:fld>
            <a:endParaRPr lang="en-IN"/>
          </a:p>
        </p:txBody>
      </p:sp>
    </p:spTree>
    <p:extLst>
      <p:ext uri="{BB962C8B-B14F-4D97-AF65-F5344CB8AC3E}">
        <p14:creationId xmlns:p14="http://schemas.microsoft.com/office/powerpoint/2010/main" val="4175813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4180F-A087-B04D-6B15-C1F690D13A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CA6CF12-F453-4D41-F210-8FEAC07D4E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0CF849-ED4B-9A42-E525-4EE3308582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93809B-753C-8CA4-A552-B9E8D6A11464}"/>
              </a:ext>
            </a:extLst>
          </p:cNvPr>
          <p:cNvSpPr>
            <a:spLocks noGrp="1"/>
          </p:cNvSpPr>
          <p:nvPr>
            <p:ph type="dt" sz="half" idx="10"/>
          </p:nvPr>
        </p:nvSpPr>
        <p:spPr/>
        <p:txBody>
          <a:bodyPr/>
          <a:lstStyle/>
          <a:p>
            <a:fld id="{7E753E51-0F61-48FB-8345-2D69AE3E2BB2}" type="datetimeFigureOut">
              <a:rPr lang="en-IN" smtClean="0"/>
              <a:t>16-07-2024</a:t>
            </a:fld>
            <a:endParaRPr lang="en-IN"/>
          </a:p>
        </p:txBody>
      </p:sp>
      <p:sp>
        <p:nvSpPr>
          <p:cNvPr id="6" name="Footer Placeholder 5">
            <a:extLst>
              <a:ext uri="{FF2B5EF4-FFF2-40B4-BE49-F238E27FC236}">
                <a16:creationId xmlns:a16="http://schemas.microsoft.com/office/drawing/2014/main" id="{6E85B6FD-16AA-14BA-0E9A-EFD7568983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48F7D5-C010-C5A2-E00D-271F030810FF}"/>
              </a:ext>
            </a:extLst>
          </p:cNvPr>
          <p:cNvSpPr>
            <a:spLocks noGrp="1"/>
          </p:cNvSpPr>
          <p:nvPr>
            <p:ph type="sldNum" sz="quarter" idx="12"/>
          </p:nvPr>
        </p:nvSpPr>
        <p:spPr/>
        <p:txBody>
          <a:bodyPr/>
          <a:lstStyle/>
          <a:p>
            <a:fld id="{C579AC78-7421-4C50-B7DC-6C46556B5E0A}" type="slidenum">
              <a:rPr lang="en-IN" smtClean="0"/>
              <a:t>‹#›</a:t>
            </a:fld>
            <a:endParaRPr lang="en-IN"/>
          </a:p>
        </p:txBody>
      </p:sp>
    </p:spTree>
    <p:extLst>
      <p:ext uri="{BB962C8B-B14F-4D97-AF65-F5344CB8AC3E}">
        <p14:creationId xmlns:p14="http://schemas.microsoft.com/office/powerpoint/2010/main" val="618858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95A791-F55C-EEC3-7E08-BCC930EB95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98F55B-A77D-2631-219E-4D12219EAA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292309-C0B9-E3DB-20EE-3013C594CE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E753E51-0F61-48FB-8345-2D69AE3E2BB2}" type="datetimeFigureOut">
              <a:rPr lang="en-IN" smtClean="0"/>
              <a:t>16-07-2024</a:t>
            </a:fld>
            <a:endParaRPr lang="en-IN"/>
          </a:p>
        </p:txBody>
      </p:sp>
      <p:sp>
        <p:nvSpPr>
          <p:cNvPr id="5" name="Footer Placeholder 4">
            <a:extLst>
              <a:ext uri="{FF2B5EF4-FFF2-40B4-BE49-F238E27FC236}">
                <a16:creationId xmlns:a16="http://schemas.microsoft.com/office/drawing/2014/main" id="{A4D30F3E-9C75-942F-66F2-89BB722C07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35441D6C-4B2B-0865-725D-0780B01971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579AC78-7421-4C50-B7DC-6C46556B5E0A}" type="slidenum">
              <a:rPr lang="en-IN" smtClean="0"/>
              <a:t>‹#›</a:t>
            </a:fld>
            <a:endParaRPr lang="en-IN"/>
          </a:p>
        </p:txBody>
      </p:sp>
    </p:spTree>
    <p:extLst>
      <p:ext uri="{BB962C8B-B14F-4D97-AF65-F5344CB8AC3E}">
        <p14:creationId xmlns:p14="http://schemas.microsoft.com/office/powerpoint/2010/main" val="1210630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pp.powerbi.com/links/sSCEX7p3Rp?ctid=74ce676a-aa6e-41c1-bc31-f80e23d060ce&amp;pbi_source=linkShare&amp;bookmarkGuid=23e28439-0a10-4975-baf1-2c1af44033ed"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FCBE613-1860-9568-13F6-EFB30F9E45DB}"/>
              </a:ext>
            </a:extLst>
          </p:cNvPr>
          <p:cNvSpPr>
            <a:spLocks noGrp="1"/>
          </p:cNvSpPr>
          <p:nvPr>
            <p:ph type="ctrTitle"/>
          </p:nvPr>
        </p:nvSpPr>
        <p:spPr>
          <a:xfrm>
            <a:off x="1314824" y="735106"/>
            <a:ext cx="10053763" cy="2928470"/>
          </a:xfrm>
        </p:spPr>
        <p:txBody>
          <a:bodyPr anchor="b">
            <a:normAutofit/>
          </a:bodyPr>
          <a:lstStyle/>
          <a:p>
            <a:pPr algn="l"/>
            <a:r>
              <a:rPr lang="en-US" sz="8800" dirty="0">
                <a:solidFill>
                  <a:srgbClr val="FFFFFF"/>
                </a:solidFill>
                <a:latin typeface="Momcake" panose="02000203000000000000" pitchFamily="50" charset="0"/>
              </a:rPr>
              <a:t>CROP PRODUCTION</a:t>
            </a:r>
            <a:endParaRPr lang="en-IN" sz="8800" dirty="0">
              <a:solidFill>
                <a:srgbClr val="FFFFFF"/>
              </a:solidFill>
              <a:latin typeface="Momcake" panose="02000203000000000000" pitchFamily="50" charset="0"/>
            </a:endParaRPr>
          </a:p>
        </p:txBody>
      </p:sp>
      <p:sp>
        <p:nvSpPr>
          <p:cNvPr id="3" name="Subtitle 2">
            <a:extLst>
              <a:ext uri="{FF2B5EF4-FFF2-40B4-BE49-F238E27FC236}">
                <a16:creationId xmlns:a16="http://schemas.microsoft.com/office/drawing/2014/main" id="{4FC25A88-BA64-00F2-E3FB-BCF4AC15298E}"/>
              </a:ext>
            </a:extLst>
          </p:cNvPr>
          <p:cNvSpPr>
            <a:spLocks noGrp="1"/>
          </p:cNvSpPr>
          <p:nvPr>
            <p:ph type="subTitle" idx="1"/>
          </p:nvPr>
        </p:nvSpPr>
        <p:spPr>
          <a:xfrm>
            <a:off x="1350682" y="4870824"/>
            <a:ext cx="10005951" cy="1458258"/>
          </a:xfrm>
        </p:spPr>
        <p:txBody>
          <a:bodyPr anchor="ctr">
            <a:normAutofit/>
          </a:bodyPr>
          <a:lstStyle/>
          <a:p>
            <a:pPr algn="r"/>
            <a:r>
              <a:rPr lang="en-US" sz="3600" dirty="0">
                <a:solidFill>
                  <a:srgbClr val="FF0000"/>
                </a:solidFill>
                <a:latin typeface="SignPainter-HouseScript" panose="02000006070000020004" pitchFamily="2" charset="0"/>
              </a:rPr>
              <a:t>By Aniket </a:t>
            </a:r>
            <a:r>
              <a:rPr lang="en-US" sz="3600" dirty="0" err="1">
                <a:solidFill>
                  <a:srgbClr val="FF0000"/>
                </a:solidFill>
                <a:latin typeface="SignPainter-HouseScript" panose="02000006070000020004" pitchFamily="2" charset="0"/>
              </a:rPr>
              <a:t>Jamdade</a:t>
            </a:r>
            <a:endParaRPr lang="en-IN" sz="3600" dirty="0">
              <a:solidFill>
                <a:srgbClr val="FF0000"/>
              </a:solidFill>
              <a:latin typeface="SignPainter-HouseScript" panose="02000006070000020004" pitchFamily="2" charset="0"/>
            </a:endParaRPr>
          </a:p>
        </p:txBody>
      </p:sp>
    </p:spTree>
    <p:extLst>
      <p:ext uri="{BB962C8B-B14F-4D97-AF65-F5344CB8AC3E}">
        <p14:creationId xmlns:p14="http://schemas.microsoft.com/office/powerpoint/2010/main" val="4000978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FCBE613-1860-9568-13F6-EFB30F9E45DB}"/>
              </a:ext>
            </a:extLst>
          </p:cNvPr>
          <p:cNvSpPr>
            <a:spLocks noGrp="1"/>
          </p:cNvSpPr>
          <p:nvPr>
            <p:ph type="ctrTitle"/>
          </p:nvPr>
        </p:nvSpPr>
        <p:spPr>
          <a:xfrm>
            <a:off x="708020" y="242187"/>
            <a:ext cx="10053763" cy="1216432"/>
          </a:xfrm>
        </p:spPr>
        <p:txBody>
          <a:bodyPr anchor="b">
            <a:normAutofit fontScale="90000"/>
          </a:bodyPr>
          <a:lstStyle/>
          <a:p>
            <a:pPr algn="l"/>
            <a:r>
              <a:rPr lang="en-US" sz="8800" dirty="0">
                <a:solidFill>
                  <a:srgbClr val="FFFFFF"/>
                </a:solidFill>
                <a:latin typeface="Momcake" panose="02000203000000000000" pitchFamily="50" charset="0"/>
              </a:rPr>
              <a:t>My design</a:t>
            </a:r>
            <a:endParaRPr lang="en-IN" sz="8800" dirty="0">
              <a:solidFill>
                <a:srgbClr val="FFFFFF"/>
              </a:solidFill>
              <a:latin typeface="Momcake" panose="02000203000000000000" pitchFamily="50" charset="0"/>
            </a:endParaRPr>
          </a:p>
        </p:txBody>
      </p:sp>
      <p:pic>
        <p:nvPicPr>
          <p:cNvPr id="4" name="Picture 3">
            <a:extLst>
              <a:ext uri="{FF2B5EF4-FFF2-40B4-BE49-F238E27FC236}">
                <a16:creationId xmlns:a16="http://schemas.microsoft.com/office/drawing/2014/main" id="{0C747569-5E25-E8CE-269A-17A15F7D01E7}"/>
              </a:ext>
            </a:extLst>
          </p:cNvPr>
          <p:cNvPicPr>
            <a:picLocks noChangeAspect="1"/>
          </p:cNvPicPr>
          <p:nvPr/>
        </p:nvPicPr>
        <p:blipFill rotWithShape="1">
          <a:blip r:embed="rId2"/>
          <a:srcRect t="1141"/>
          <a:stretch/>
        </p:blipFill>
        <p:spPr>
          <a:xfrm>
            <a:off x="2023362" y="1632419"/>
            <a:ext cx="7423078" cy="4079229"/>
          </a:xfrm>
          <a:prstGeom prst="rect">
            <a:avLst/>
          </a:prstGeom>
        </p:spPr>
      </p:pic>
      <p:sp>
        <p:nvSpPr>
          <p:cNvPr id="3" name="Title 1">
            <a:extLst>
              <a:ext uri="{FF2B5EF4-FFF2-40B4-BE49-F238E27FC236}">
                <a16:creationId xmlns:a16="http://schemas.microsoft.com/office/drawing/2014/main" id="{41FA9ACE-5776-4458-BEFA-F436DCA3620C}"/>
              </a:ext>
            </a:extLst>
          </p:cNvPr>
          <p:cNvSpPr txBox="1">
            <a:spLocks/>
          </p:cNvSpPr>
          <p:nvPr/>
        </p:nvSpPr>
        <p:spPr>
          <a:xfrm>
            <a:off x="3309048" y="5909846"/>
            <a:ext cx="5102179" cy="64752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latin typeface="Momcake" panose="02000203000000000000" pitchFamily="50" charset="0"/>
                <a:hlinkClick r:id="rId3"/>
              </a:rPr>
              <a:t>Link to Report</a:t>
            </a:r>
            <a:endParaRPr lang="en-IN" sz="4000" dirty="0">
              <a:latin typeface="Momcake" panose="02000203000000000000" pitchFamily="50" charset="0"/>
            </a:endParaRPr>
          </a:p>
        </p:txBody>
      </p:sp>
    </p:spTree>
    <p:extLst>
      <p:ext uri="{BB962C8B-B14F-4D97-AF65-F5344CB8AC3E}">
        <p14:creationId xmlns:p14="http://schemas.microsoft.com/office/powerpoint/2010/main" val="1240903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FCBE613-1860-9568-13F6-EFB30F9E45DB}"/>
              </a:ext>
            </a:extLst>
          </p:cNvPr>
          <p:cNvSpPr>
            <a:spLocks noGrp="1"/>
          </p:cNvSpPr>
          <p:nvPr>
            <p:ph type="ctrTitle"/>
          </p:nvPr>
        </p:nvSpPr>
        <p:spPr>
          <a:xfrm>
            <a:off x="708020" y="242187"/>
            <a:ext cx="10053763" cy="1216432"/>
          </a:xfrm>
        </p:spPr>
        <p:txBody>
          <a:bodyPr anchor="b">
            <a:normAutofit fontScale="90000"/>
          </a:bodyPr>
          <a:lstStyle/>
          <a:p>
            <a:pPr algn="l"/>
            <a:r>
              <a:rPr lang="en-US" sz="8800" dirty="0">
                <a:solidFill>
                  <a:srgbClr val="FFFFFF"/>
                </a:solidFill>
                <a:latin typeface="Momcake" panose="02000203000000000000" pitchFamily="50" charset="0"/>
              </a:rPr>
              <a:t>Thank you</a:t>
            </a:r>
            <a:endParaRPr lang="en-IN" sz="8800" dirty="0">
              <a:solidFill>
                <a:srgbClr val="FFFFFF"/>
              </a:solidFill>
              <a:latin typeface="Momcake" panose="02000203000000000000" pitchFamily="50" charset="0"/>
            </a:endParaRPr>
          </a:p>
        </p:txBody>
      </p:sp>
    </p:spTree>
    <p:extLst>
      <p:ext uri="{BB962C8B-B14F-4D97-AF65-F5344CB8AC3E}">
        <p14:creationId xmlns:p14="http://schemas.microsoft.com/office/powerpoint/2010/main" val="3936979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FCBE613-1860-9568-13F6-EFB30F9E45DB}"/>
              </a:ext>
            </a:extLst>
          </p:cNvPr>
          <p:cNvSpPr>
            <a:spLocks noGrp="1"/>
          </p:cNvSpPr>
          <p:nvPr>
            <p:ph type="ctrTitle"/>
          </p:nvPr>
        </p:nvSpPr>
        <p:spPr>
          <a:xfrm>
            <a:off x="1314824" y="735106"/>
            <a:ext cx="10053763" cy="1216432"/>
          </a:xfrm>
        </p:spPr>
        <p:txBody>
          <a:bodyPr anchor="b">
            <a:normAutofit fontScale="90000"/>
          </a:bodyPr>
          <a:lstStyle/>
          <a:p>
            <a:pPr algn="l"/>
            <a:r>
              <a:rPr lang="en-US" sz="8800" dirty="0">
                <a:solidFill>
                  <a:srgbClr val="FFFFFF"/>
                </a:solidFill>
                <a:latin typeface="Momcake" panose="02000203000000000000" pitchFamily="50" charset="0"/>
              </a:rPr>
              <a:t>Introduction</a:t>
            </a:r>
            <a:endParaRPr lang="en-IN" sz="8800" dirty="0">
              <a:solidFill>
                <a:srgbClr val="FFFFFF"/>
              </a:solidFill>
              <a:latin typeface="Momcake" panose="02000203000000000000" pitchFamily="50" charset="0"/>
            </a:endParaRPr>
          </a:p>
        </p:txBody>
      </p:sp>
      <p:sp>
        <p:nvSpPr>
          <p:cNvPr id="3" name="Subtitle 2">
            <a:extLst>
              <a:ext uri="{FF2B5EF4-FFF2-40B4-BE49-F238E27FC236}">
                <a16:creationId xmlns:a16="http://schemas.microsoft.com/office/drawing/2014/main" id="{4FC25A88-BA64-00F2-E3FB-BCF4AC15298E}"/>
              </a:ext>
            </a:extLst>
          </p:cNvPr>
          <p:cNvSpPr>
            <a:spLocks noGrp="1"/>
          </p:cNvSpPr>
          <p:nvPr>
            <p:ph type="subTitle" idx="1"/>
          </p:nvPr>
        </p:nvSpPr>
        <p:spPr>
          <a:xfrm>
            <a:off x="1338729" y="2298887"/>
            <a:ext cx="10005951" cy="4150478"/>
          </a:xfrm>
        </p:spPr>
        <p:txBody>
          <a:bodyPr anchor="ctr">
            <a:normAutofit/>
          </a:bodyPr>
          <a:lstStyle/>
          <a:p>
            <a:pPr algn="l"/>
            <a:r>
              <a:rPr lang="en-US" dirty="0">
                <a:solidFill>
                  <a:srgbClr val="FF0000"/>
                </a:solidFill>
                <a:latin typeface="Avenir Light" panose="020B0403020203020204" pitchFamily="34" charset="-78"/>
                <a:cs typeface="Avenir Light" panose="020B0403020203020204" pitchFamily="34" charset="-78"/>
              </a:rPr>
              <a:t>This dataset offers extensive information on crop production in India from 1997 to 2014, revealing key shifts and trends. The monsoon season consistently leads in production but shows a downward trend over time. The North region has stable production, while the East region has declined, and the West Zone and Union Territory have increased their production. Notably, Whole Year Season production has declined since 2003, whereas Winter and Monsoon Seasons have seen growth post-2003. The goal is to predict future crop production and identify key indicators and metrics that influence it, providing valuable insights for improving agricultural productivity in India.</a:t>
            </a:r>
            <a:endParaRPr lang="en-IN" sz="3200" dirty="0">
              <a:solidFill>
                <a:srgbClr val="FF0000"/>
              </a:solidFill>
              <a:latin typeface="Avenir Light" panose="020B0403020203020204" pitchFamily="34" charset="-78"/>
              <a:cs typeface="Avenir Light" panose="020B0403020203020204" pitchFamily="34" charset="-78"/>
            </a:endParaRPr>
          </a:p>
        </p:txBody>
      </p:sp>
    </p:spTree>
    <p:extLst>
      <p:ext uri="{BB962C8B-B14F-4D97-AF65-F5344CB8AC3E}">
        <p14:creationId xmlns:p14="http://schemas.microsoft.com/office/powerpoint/2010/main" val="1895045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FCBE613-1860-9568-13F6-EFB30F9E45DB}"/>
              </a:ext>
            </a:extLst>
          </p:cNvPr>
          <p:cNvSpPr>
            <a:spLocks noGrp="1"/>
          </p:cNvSpPr>
          <p:nvPr>
            <p:ph type="ctrTitle"/>
          </p:nvPr>
        </p:nvSpPr>
        <p:spPr>
          <a:xfrm>
            <a:off x="1314824" y="735106"/>
            <a:ext cx="10053763" cy="1216432"/>
          </a:xfrm>
        </p:spPr>
        <p:txBody>
          <a:bodyPr anchor="b">
            <a:normAutofit fontScale="90000"/>
          </a:bodyPr>
          <a:lstStyle/>
          <a:p>
            <a:pPr algn="l"/>
            <a:r>
              <a:rPr lang="en-US" sz="8800" dirty="0">
                <a:solidFill>
                  <a:srgbClr val="FFFFFF"/>
                </a:solidFill>
                <a:latin typeface="Momcake" panose="02000203000000000000" pitchFamily="50" charset="0"/>
              </a:rPr>
              <a:t>About </a:t>
            </a:r>
            <a:r>
              <a:rPr lang="en-US" sz="8800" dirty="0" err="1">
                <a:solidFill>
                  <a:srgbClr val="FFFFFF"/>
                </a:solidFill>
                <a:latin typeface="Momcake" panose="02000203000000000000" pitchFamily="50" charset="0"/>
              </a:rPr>
              <a:t>dataSet</a:t>
            </a:r>
            <a:endParaRPr lang="en-IN" sz="8800" dirty="0">
              <a:solidFill>
                <a:srgbClr val="FFFFFF"/>
              </a:solidFill>
              <a:latin typeface="Momcake" panose="02000203000000000000" pitchFamily="50" charset="0"/>
            </a:endParaRPr>
          </a:p>
        </p:txBody>
      </p:sp>
      <p:sp>
        <p:nvSpPr>
          <p:cNvPr id="4" name="Right Bracket 3">
            <a:extLst>
              <a:ext uri="{FF2B5EF4-FFF2-40B4-BE49-F238E27FC236}">
                <a16:creationId xmlns:a16="http://schemas.microsoft.com/office/drawing/2014/main" id="{94BD3437-5979-2458-0B67-038484D9EDBA}"/>
              </a:ext>
            </a:extLst>
          </p:cNvPr>
          <p:cNvSpPr/>
          <p:nvPr/>
        </p:nvSpPr>
        <p:spPr>
          <a:xfrm>
            <a:off x="3742213" y="2685531"/>
            <a:ext cx="497199" cy="1572081"/>
          </a:xfrm>
          <a:prstGeom prst="rightBracket">
            <a:avLst>
              <a:gd name="adj" fmla="val 70984"/>
            </a:avLst>
          </a:prstGeom>
          <a:noFill/>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b="1">
              <a:ln>
                <a:solidFill>
                  <a:schemeClr val="accent3"/>
                </a:solidFill>
              </a:ln>
              <a:solidFill>
                <a:srgbClr val="FF0000"/>
              </a:solidFill>
            </a:endParaRPr>
          </a:p>
        </p:txBody>
      </p:sp>
      <p:sp>
        <p:nvSpPr>
          <p:cNvPr id="5" name="Right Bracket 4">
            <a:extLst>
              <a:ext uri="{FF2B5EF4-FFF2-40B4-BE49-F238E27FC236}">
                <a16:creationId xmlns:a16="http://schemas.microsoft.com/office/drawing/2014/main" id="{E4A61973-34AD-E06A-79BD-3C18917E4ABB}"/>
              </a:ext>
            </a:extLst>
          </p:cNvPr>
          <p:cNvSpPr/>
          <p:nvPr/>
        </p:nvSpPr>
        <p:spPr>
          <a:xfrm>
            <a:off x="3708637" y="4566605"/>
            <a:ext cx="623703" cy="1900522"/>
          </a:xfrm>
          <a:prstGeom prst="rightBracket">
            <a:avLst>
              <a:gd name="adj" fmla="val 70984"/>
            </a:avLst>
          </a:prstGeom>
          <a:noFill/>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b="1">
              <a:ln>
                <a:solidFill>
                  <a:schemeClr val="accent3"/>
                </a:solidFill>
              </a:ln>
              <a:solidFill>
                <a:srgbClr val="FF0000"/>
              </a:solidFill>
            </a:endParaRPr>
          </a:p>
        </p:txBody>
      </p:sp>
      <p:cxnSp>
        <p:nvCxnSpPr>
          <p:cNvPr id="6" name="Straight Arrow Connector 5">
            <a:extLst>
              <a:ext uri="{FF2B5EF4-FFF2-40B4-BE49-F238E27FC236}">
                <a16:creationId xmlns:a16="http://schemas.microsoft.com/office/drawing/2014/main" id="{CC28D109-DEED-F2B4-78C1-E2D7BA5E190F}"/>
              </a:ext>
            </a:extLst>
          </p:cNvPr>
          <p:cNvCxnSpPr>
            <a:cxnSpLocks/>
          </p:cNvCxnSpPr>
          <p:nvPr/>
        </p:nvCxnSpPr>
        <p:spPr>
          <a:xfrm>
            <a:off x="4401790" y="4415331"/>
            <a:ext cx="4105358"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28FC544-C4B1-5988-BFBA-581BF07BC66B}"/>
              </a:ext>
            </a:extLst>
          </p:cNvPr>
          <p:cNvSpPr txBox="1"/>
          <p:nvPr/>
        </p:nvSpPr>
        <p:spPr>
          <a:xfrm>
            <a:off x="4311012" y="4044316"/>
            <a:ext cx="5177850" cy="307777"/>
          </a:xfrm>
          <a:prstGeom prst="rect">
            <a:avLst/>
          </a:prstGeom>
          <a:noFill/>
        </p:spPr>
        <p:txBody>
          <a:bodyPr wrap="square" rtlCol="0">
            <a:spAutoFit/>
          </a:bodyPr>
          <a:lstStyle/>
          <a:p>
            <a:r>
              <a:rPr lang="en-US" sz="1400" dirty="0">
                <a:solidFill>
                  <a:srgbClr val="FF0000"/>
                </a:solidFill>
                <a:latin typeface="Avenir Next LT Pro Demi" panose="020B0704020202020204" pitchFamily="34" charset="0"/>
              </a:rPr>
              <a:t>Sudden Decrease in Production to 54 Billion </a:t>
            </a:r>
            <a:endParaRPr lang="en-IN" sz="1400" dirty="0">
              <a:solidFill>
                <a:srgbClr val="FF0000"/>
              </a:solidFill>
              <a:latin typeface="Avenir Next LT Pro Demi" panose="020B0704020202020204" pitchFamily="34" charset="0"/>
            </a:endParaRPr>
          </a:p>
        </p:txBody>
      </p:sp>
      <p:sp>
        <p:nvSpPr>
          <p:cNvPr id="9" name="TextBox 8">
            <a:extLst>
              <a:ext uri="{FF2B5EF4-FFF2-40B4-BE49-F238E27FC236}">
                <a16:creationId xmlns:a16="http://schemas.microsoft.com/office/drawing/2014/main" id="{9E169564-DA07-7AC1-07BE-F4F0853EAF52}"/>
              </a:ext>
            </a:extLst>
          </p:cNvPr>
          <p:cNvSpPr txBox="1"/>
          <p:nvPr/>
        </p:nvSpPr>
        <p:spPr>
          <a:xfrm>
            <a:off x="1549230" y="2473176"/>
            <a:ext cx="2121383" cy="4154984"/>
          </a:xfrm>
          <a:prstGeom prst="rect">
            <a:avLst/>
          </a:prstGeom>
          <a:noFill/>
          <a:ln>
            <a:noFill/>
          </a:ln>
        </p:spPr>
        <p:txBody>
          <a:bodyPr wrap="square" rtlCol="0">
            <a:spAutoFit/>
          </a:bodyPr>
          <a:lstStyle/>
          <a:p>
            <a:pPr marL="285750" indent="-285750">
              <a:buFont typeface="Wingdings" panose="05000000000000000000" pitchFamily="2" charset="2"/>
              <a:buChar char="q"/>
            </a:pPr>
            <a:r>
              <a:rPr lang="en-US" sz="2400" dirty="0">
                <a:solidFill>
                  <a:srgbClr val="FF0000"/>
                </a:solidFill>
                <a:latin typeface="Avenir Next LT Pro Demi" panose="020B0704020202020204" pitchFamily="34" charset="0"/>
              </a:rPr>
              <a:t>1997</a:t>
            </a:r>
          </a:p>
          <a:p>
            <a:pPr marL="285750" indent="-285750">
              <a:buFont typeface="Wingdings" panose="05000000000000000000" pitchFamily="2" charset="2"/>
              <a:buChar char="q"/>
            </a:pPr>
            <a:endParaRPr lang="en-US" sz="2400" dirty="0">
              <a:solidFill>
                <a:srgbClr val="FF0000"/>
              </a:solidFill>
              <a:latin typeface="Avenir Next LT Pro Demi" panose="020B0704020202020204" pitchFamily="34" charset="0"/>
            </a:endParaRPr>
          </a:p>
          <a:p>
            <a:pPr marL="285750" indent="-285750">
              <a:buFont typeface="Wingdings" panose="05000000000000000000" pitchFamily="2" charset="2"/>
              <a:buChar char="q"/>
            </a:pPr>
            <a:endParaRPr lang="en-US" sz="2400" dirty="0">
              <a:solidFill>
                <a:srgbClr val="FF0000"/>
              </a:solidFill>
              <a:latin typeface="Avenir Next LT Pro Demi" panose="020B0704020202020204" pitchFamily="34" charset="0"/>
            </a:endParaRPr>
          </a:p>
          <a:p>
            <a:pPr marL="285750" indent="-285750">
              <a:buFont typeface="Wingdings" panose="05000000000000000000" pitchFamily="2" charset="2"/>
              <a:buChar char="q"/>
            </a:pPr>
            <a:endParaRPr lang="en-US" sz="2400" dirty="0">
              <a:solidFill>
                <a:srgbClr val="FF0000"/>
              </a:solidFill>
              <a:latin typeface="Avenir Next LT Pro Demi" panose="020B0704020202020204" pitchFamily="34" charset="0"/>
            </a:endParaRPr>
          </a:p>
          <a:p>
            <a:pPr marL="285750" indent="-285750">
              <a:buFont typeface="Wingdings" panose="05000000000000000000" pitchFamily="2" charset="2"/>
              <a:buChar char="q"/>
            </a:pPr>
            <a:endParaRPr lang="en-US" sz="2400" dirty="0">
              <a:solidFill>
                <a:srgbClr val="FF0000"/>
              </a:solidFill>
              <a:latin typeface="Avenir Next LT Pro Demi" panose="020B0704020202020204" pitchFamily="34" charset="0"/>
            </a:endParaRPr>
          </a:p>
          <a:p>
            <a:pPr marL="285750" indent="-285750">
              <a:buFont typeface="Wingdings" panose="05000000000000000000" pitchFamily="2" charset="2"/>
              <a:buChar char="q"/>
            </a:pPr>
            <a:r>
              <a:rPr lang="en-IN" sz="2400" dirty="0">
                <a:solidFill>
                  <a:srgbClr val="FF0000"/>
                </a:solidFill>
                <a:latin typeface="Avenir Next LT Pro Demi" panose="020B0704020202020204" pitchFamily="34" charset="0"/>
              </a:rPr>
              <a:t>1998</a:t>
            </a:r>
          </a:p>
          <a:p>
            <a:pPr marL="285750" indent="-285750">
              <a:buFont typeface="Wingdings" panose="05000000000000000000" pitchFamily="2" charset="2"/>
              <a:buChar char="q"/>
            </a:pPr>
            <a:endParaRPr lang="en-IN" sz="2400" dirty="0">
              <a:solidFill>
                <a:srgbClr val="FF0000"/>
              </a:solidFill>
              <a:latin typeface="Avenir Next LT Pro Demi" panose="020B0704020202020204" pitchFamily="34" charset="0"/>
            </a:endParaRPr>
          </a:p>
          <a:p>
            <a:pPr marL="285750" indent="-285750">
              <a:buFont typeface="Wingdings" panose="05000000000000000000" pitchFamily="2" charset="2"/>
              <a:buChar char="q"/>
            </a:pPr>
            <a:endParaRPr lang="en-IN" sz="2400" dirty="0">
              <a:solidFill>
                <a:srgbClr val="FF0000"/>
              </a:solidFill>
              <a:latin typeface="Avenir Next LT Pro Demi" panose="020B0704020202020204" pitchFamily="34" charset="0"/>
            </a:endParaRPr>
          </a:p>
          <a:p>
            <a:pPr marL="285750" indent="-285750">
              <a:buFont typeface="Wingdings" panose="05000000000000000000" pitchFamily="2" charset="2"/>
              <a:buChar char="q"/>
            </a:pPr>
            <a:endParaRPr lang="en-IN" sz="2400" dirty="0">
              <a:solidFill>
                <a:srgbClr val="FF0000"/>
              </a:solidFill>
              <a:latin typeface="Avenir Next LT Pro Demi" panose="020B0704020202020204" pitchFamily="34" charset="0"/>
            </a:endParaRPr>
          </a:p>
          <a:p>
            <a:endParaRPr lang="en-IN" sz="2400" dirty="0">
              <a:solidFill>
                <a:srgbClr val="FF0000"/>
              </a:solidFill>
              <a:latin typeface="Avenir Next LT Pro Demi" panose="020B0704020202020204" pitchFamily="34" charset="0"/>
            </a:endParaRPr>
          </a:p>
          <a:p>
            <a:pPr marL="285750" indent="-285750">
              <a:buFont typeface="Wingdings" panose="05000000000000000000" pitchFamily="2" charset="2"/>
              <a:buChar char="q"/>
            </a:pPr>
            <a:r>
              <a:rPr lang="en-IN" sz="2400" dirty="0">
                <a:solidFill>
                  <a:srgbClr val="FF0000"/>
                </a:solidFill>
                <a:latin typeface="Avenir Next LT Pro Demi" panose="020B0704020202020204" pitchFamily="34" charset="0"/>
              </a:rPr>
              <a:t>2014</a:t>
            </a:r>
            <a:endParaRPr lang="en-US" sz="2400" dirty="0">
              <a:solidFill>
                <a:srgbClr val="FF0000"/>
              </a:solidFill>
              <a:latin typeface="Avenir Next LT Pro Demi" panose="020B0704020202020204" pitchFamily="34" charset="0"/>
            </a:endParaRPr>
          </a:p>
        </p:txBody>
      </p:sp>
      <p:sp>
        <p:nvSpPr>
          <p:cNvPr id="11" name="TextBox 10">
            <a:extLst>
              <a:ext uri="{FF2B5EF4-FFF2-40B4-BE49-F238E27FC236}">
                <a16:creationId xmlns:a16="http://schemas.microsoft.com/office/drawing/2014/main" id="{DC727CFC-AD46-21F2-292D-63A8079B2E6C}"/>
              </a:ext>
            </a:extLst>
          </p:cNvPr>
          <p:cNvSpPr txBox="1"/>
          <p:nvPr/>
        </p:nvSpPr>
        <p:spPr>
          <a:xfrm>
            <a:off x="4764323" y="2784381"/>
            <a:ext cx="2212332" cy="923330"/>
          </a:xfrm>
          <a:prstGeom prst="rect">
            <a:avLst/>
          </a:prstGeom>
          <a:noFill/>
        </p:spPr>
        <p:txBody>
          <a:bodyPr wrap="square" rtlCol="0">
            <a:spAutoFit/>
          </a:bodyPr>
          <a:lstStyle/>
          <a:p>
            <a:pPr algn="ctr"/>
            <a:r>
              <a:rPr lang="en-US" dirty="0">
                <a:solidFill>
                  <a:srgbClr val="FF0000"/>
                </a:solidFill>
                <a:latin typeface="Avenir Next LT Pro Demi" panose="020B0704020202020204" pitchFamily="34" charset="0"/>
              </a:rPr>
              <a:t>84 Billion</a:t>
            </a:r>
          </a:p>
          <a:p>
            <a:pPr algn="ctr"/>
            <a:r>
              <a:rPr lang="en-US" dirty="0">
                <a:solidFill>
                  <a:srgbClr val="FF0000"/>
                </a:solidFill>
                <a:latin typeface="Avenir Next LT Pro Demi" panose="020B0704020202020204" pitchFamily="34" charset="0"/>
              </a:rPr>
              <a:t> in Crop</a:t>
            </a:r>
          </a:p>
          <a:p>
            <a:pPr algn="ctr"/>
            <a:r>
              <a:rPr lang="en-US" dirty="0">
                <a:solidFill>
                  <a:srgbClr val="FF0000"/>
                </a:solidFill>
                <a:latin typeface="Avenir Next LT Pro Demi" panose="020B0704020202020204" pitchFamily="34" charset="0"/>
              </a:rPr>
              <a:t>Production</a:t>
            </a:r>
            <a:endParaRPr lang="en-IN" dirty="0">
              <a:solidFill>
                <a:srgbClr val="FF0000"/>
              </a:solidFill>
              <a:latin typeface="Avenir Next LT Pro Demi" panose="020B0704020202020204" pitchFamily="34" charset="0"/>
            </a:endParaRPr>
          </a:p>
        </p:txBody>
      </p:sp>
      <p:sp>
        <p:nvSpPr>
          <p:cNvPr id="13" name="TextBox 12">
            <a:extLst>
              <a:ext uri="{FF2B5EF4-FFF2-40B4-BE49-F238E27FC236}">
                <a16:creationId xmlns:a16="http://schemas.microsoft.com/office/drawing/2014/main" id="{1F6BE76B-F675-6968-0135-3F7AC93721DE}"/>
              </a:ext>
            </a:extLst>
          </p:cNvPr>
          <p:cNvSpPr txBox="1"/>
          <p:nvPr/>
        </p:nvSpPr>
        <p:spPr>
          <a:xfrm>
            <a:off x="4764323" y="5145569"/>
            <a:ext cx="2212332" cy="646331"/>
          </a:xfrm>
          <a:prstGeom prst="rect">
            <a:avLst/>
          </a:prstGeom>
          <a:noFill/>
        </p:spPr>
        <p:txBody>
          <a:bodyPr wrap="square" rtlCol="0">
            <a:spAutoFit/>
          </a:bodyPr>
          <a:lstStyle/>
          <a:p>
            <a:pPr algn="ctr"/>
            <a:r>
              <a:rPr lang="en-US" dirty="0">
                <a:solidFill>
                  <a:srgbClr val="FF0000"/>
                </a:solidFill>
                <a:latin typeface="Avenir Next LT Pro Demi" panose="020B0704020202020204" pitchFamily="34" charset="0"/>
              </a:rPr>
              <a:t>Constant Trend Production of Crop</a:t>
            </a:r>
            <a:endParaRPr lang="en-IN" dirty="0">
              <a:solidFill>
                <a:srgbClr val="FF0000"/>
              </a:solidFill>
              <a:latin typeface="Avenir Next LT Pro Demi" panose="020B0704020202020204" pitchFamily="34" charset="0"/>
            </a:endParaRPr>
          </a:p>
        </p:txBody>
      </p:sp>
    </p:spTree>
    <p:extLst>
      <p:ext uri="{BB962C8B-B14F-4D97-AF65-F5344CB8AC3E}">
        <p14:creationId xmlns:p14="http://schemas.microsoft.com/office/powerpoint/2010/main" val="4174773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FCBE613-1860-9568-13F6-EFB30F9E45DB}"/>
              </a:ext>
            </a:extLst>
          </p:cNvPr>
          <p:cNvSpPr>
            <a:spLocks noGrp="1"/>
          </p:cNvSpPr>
          <p:nvPr>
            <p:ph type="ctrTitle"/>
          </p:nvPr>
        </p:nvSpPr>
        <p:spPr>
          <a:xfrm>
            <a:off x="1305438" y="367553"/>
            <a:ext cx="10053763" cy="1216432"/>
          </a:xfrm>
        </p:spPr>
        <p:txBody>
          <a:bodyPr anchor="b">
            <a:normAutofit fontScale="90000"/>
          </a:bodyPr>
          <a:lstStyle/>
          <a:p>
            <a:pPr algn="l"/>
            <a:r>
              <a:rPr lang="en-US" sz="8800" dirty="0">
                <a:solidFill>
                  <a:srgbClr val="FFFFFF"/>
                </a:solidFill>
                <a:latin typeface="Momcake" panose="02000203000000000000" pitchFamily="50" charset="0"/>
              </a:rPr>
              <a:t>Contents</a:t>
            </a:r>
            <a:endParaRPr lang="en-IN" sz="8800" dirty="0">
              <a:solidFill>
                <a:srgbClr val="FFFFFF"/>
              </a:solidFill>
              <a:latin typeface="Momcake" panose="02000203000000000000" pitchFamily="50" charset="0"/>
            </a:endParaRPr>
          </a:p>
        </p:txBody>
      </p:sp>
      <p:sp>
        <p:nvSpPr>
          <p:cNvPr id="3" name="Subtitle 2">
            <a:extLst>
              <a:ext uri="{FF2B5EF4-FFF2-40B4-BE49-F238E27FC236}">
                <a16:creationId xmlns:a16="http://schemas.microsoft.com/office/drawing/2014/main" id="{4FC25A88-BA64-00F2-E3FB-BCF4AC15298E}"/>
              </a:ext>
            </a:extLst>
          </p:cNvPr>
          <p:cNvSpPr>
            <a:spLocks noGrp="1"/>
          </p:cNvSpPr>
          <p:nvPr>
            <p:ph type="subTitle" idx="1"/>
          </p:nvPr>
        </p:nvSpPr>
        <p:spPr>
          <a:xfrm>
            <a:off x="880611" y="1317029"/>
            <a:ext cx="10005951" cy="5173418"/>
          </a:xfrm>
        </p:spPr>
        <p:txBody>
          <a:bodyPr anchor="ctr">
            <a:normAutofit fontScale="47500" lnSpcReduction="20000"/>
          </a:bodyPr>
          <a:lstStyle/>
          <a:p>
            <a:pPr algn="l"/>
            <a:endParaRPr lang="en-US" sz="4500" dirty="0">
              <a:solidFill>
                <a:srgbClr val="FF0000"/>
              </a:solidFill>
              <a:latin typeface="LEMON MILK" panose="00000500000000000000" pitchFamily="50" charset="0"/>
              <a:cs typeface="Avenir Light" panose="020B0403020203020204" pitchFamily="34" charset="-78"/>
            </a:endParaRPr>
          </a:p>
          <a:p>
            <a:pPr marL="342900" indent="-342900" algn="l">
              <a:lnSpc>
                <a:spcPct val="120000"/>
              </a:lnSpc>
              <a:buFont typeface="Arial" panose="020B0604020202020204" pitchFamily="34" charset="0"/>
              <a:buChar char="•"/>
            </a:pPr>
            <a:r>
              <a:rPr lang="en-US" sz="4500" u="sng" dirty="0">
                <a:solidFill>
                  <a:srgbClr val="FF0000"/>
                </a:solidFill>
                <a:latin typeface="LEMON MILK" panose="00000500000000000000" pitchFamily="50" charset="0"/>
                <a:cs typeface="Avenir Light" panose="020B0403020203020204" pitchFamily="34" charset="-78"/>
              </a:rPr>
              <a:t>Home Page</a:t>
            </a:r>
            <a:r>
              <a:rPr lang="en-US" sz="4500" dirty="0">
                <a:solidFill>
                  <a:srgbClr val="FF0000"/>
                </a:solidFill>
                <a:latin typeface="LEMON MILK" panose="00000500000000000000" pitchFamily="50" charset="0"/>
                <a:cs typeface="Avenir Light" panose="020B0403020203020204" pitchFamily="34" charset="-78"/>
              </a:rPr>
              <a:t>: An overview of the dataset’s main focus on states, regions, crops, and seasons.</a:t>
            </a:r>
          </a:p>
          <a:p>
            <a:pPr marL="342900" indent="-342900" algn="l">
              <a:lnSpc>
                <a:spcPct val="120000"/>
              </a:lnSpc>
              <a:buFont typeface="Arial" panose="020B0604020202020204" pitchFamily="34" charset="0"/>
              <a:buChar char="•"/>
            </a:pPr>
            <a:endParaRPr lang="en-US" sz="4500" dirty="0">
              <a:solidFill>
                <a:srgbClr val="FF0000"/>
              </a:solidFill>
              <a:latin typeface="LEMON MILK" panose="00000500000000000000" pitchFamily="50" charset="0"/>
              <a:cs typeface="Avenir Light" panose="020B0403020203020204" pitchFamily="34" charset="-78"/>
            </a:endParaRPr>
          </a:p>
          <a:p>
            <a:pPr marL="342900" indent="-342900" algn="l">
              <a:buFont typeface="Arial" panose="020B0604020202020204" pitchFamily="34" charset="0"/>
              <a:buChar char="•"/>
            </a:pPr>
            <a:r>
              <a:rPr lang="en-US" sz="4500" u="sng" dirty="0">
                <a:solidFill>
                  <a:srgbClr val="FF0000"/>
                </a:solidFill>
                <a:latin typeface="LEMON MILK" panose="00000500000000000000" pitchFamily="50" charset="0"/>
                <a:cs typeface="Avenir Light" panose="020B0403020203020204" pitchFamily="34" charset="-78"/>
              </a:rPr>
              <a:t>District Page</a:t>
            </a:r>
            <a:r>
              <a:rPr lang="en-US" sz="4500" dirty="0">
                <a:solidFill>
                  <a:srgbClr val="FF0000"/>
                </a:solidFill>
                <a:latin typeface="LEMON MILK" panose="00000500000000000000" pitchFamily="50" charset="0"/>
                <a:cs typeface="Avenir Light" panose="020B0403020203020204" pitchFamily="34" charset="-78"/>
              </a:rPr>
              <a:t>: Drill down to the district level to explore crop production and area of cultivation.</a:t>
            </a:r>
          </a:p>
          <a:p>
            <a:pPr marL="342900" indent="-342900" algn="l">
              <a:buFont typeface="Arial" panose="020B0604020202020204" pitchFamily="34" charset="0"/>
              <a:buChar char="•"/>
            </a:pPr>
            <a:endParaRPr lang="en-US" sz="4500" dirty="0">
              <a:solidFill>
                <a:srgbClr val="FF0000"/>
              </a:solidFill>
              <a:latin typeface="LEMON MILK" panose="00000500000000000000" pitchFamily="50" charset="0"/>
              <a:cs typeface="Avenir Light" panose="020B0403020203020204" pitchFamily="34" charset="-78"/>
            </a:endParaRPr>
          </a:p>
          <a:p>
            <a:pPr marL="342900" indent="-342900" algn="l">
              <a:buFont typeface="Arial" panose="020B0604020202020204" pitchFamily="34" charset="0"/>
              <a:buChar char="•"/>
            </a:pPr>
            <a:r>
              <a:rPr lang="en-US" sz="4500" u="sng" dirty="0">
                <a:solidFill>
                  <a:srgbClr val="FF0000"/>
                </a:solidFill>
                <a:latin typeface="LEMON MILK" panose="00000500000000000000" pitchFamily="50" charset="0"/>
                <a:cs typeface="Avenir Light" panose="020B0403020203020204" pitchFamily="34" charset="-78"/>
              </a:rPr>
              <a:t>Coconut: </a:t>
            </a:r>
            <a:r>
              <a:rPr lang="en-US" sz="4500" dirty="0">
                <a:solidFill>
                  <a:srgbClr val="FF0000"/>
                </a:solidFill>
                <a:latin typeface="LEMON MILK" panose="00000500000000000000" pitchFamily="50" charset="0"/>
                <a:cs typeface="Avenir Light" panose="020B0403020203020204" pitchFamily="34" charset="-78"/>
              </a:rPr>
              <a:t>A dedicated dashboard focusing on coconut, as it covers most of the dataset.</a:t>
            </a:r>
          </a:p>
          <a:p>
            <a:pPr marL="342900" indent="-342900" algn="l">
              <a:buFont typeface="Arial" panose="020B0604020202020204" pitchFamily="34" charset="0"/>
              <a:buChar char="•"/>
            </a:pPr>
            <a:endParaRPr lang="en-US" sz="4500" dirty="0">
              <a:solidFill>
                <a:srgbClr val="FF0000"/>
              </a:solidFill>
              <a:latin typeface="LEMON MILK" panose="00000500000000000000" pitchFamily="50" charset="0"/>
              <a:cs typeface="Avenir Light" panose="020B0403020203020204" pitchFamily="34" charset="-78"/>
            </a:endParaRPr>
          </a:p>
          <a:p>
            <a:pPr marL="342900" indent="-342900" algn="l">
              <a:buFont typeface="Arial" panose="020B0604020202020204" pitchFamily="34" charset="0"/>
              <a:buChar char="•"/>
            </a:pPr>
            <a:r>
              <a:rPr lang="en-US" sz="4500" u="sng" dirty="0">
                <a:solidFill>
                  <a:srgbClr val="FF0000"/>
                </a:solidFill>
                <a:latin typeface="LEMON MILK" panose="00000500000000000000" pitchFamily="50" charset="0"/>
                <a:cs typeface="Avenir Light" panose="020B0403020203020204" pitchFamily="34" charset="-78"/>
              </a:rPr>
              <a:t>Time Series: </a:t>
            </a:r>
            <a:r>
              <a:rPr lang="en-US" sz="4500" dirty="0">
                <a:solidFill>
                  <a:srgbClr val="FF0000"/>
                </a:solidFill>
                <a:latin typeface="LEMON MILK" panose="00000500000000000000" pitchFamily="50" charset="0"/>
                <a:cs typeface="Avenir Light" panose="020B0403020203020204" pitchFamily="34" charset="-78"/>
              </a:rPr>
              <a:t>Analyze year-to-year data, explaining region, season, and crop yield trends.</a:t>
            </a:r>
          </a:p>
          <a:p>
            <a:pPr marL="342900" indent="-342900" algn="l">
              <a:buFont typeface="Arial" panose="020B0604020202020204" pitchFamily="34" charset="0"/>
              <a:buChar char="•"/>
            </a:pPr>
            <a:endParaRPr lang="en-US" sz="4500" dirty="0">
              <a:solidFill>
                <a:srgbClr val="FF0000"/>
              </a:solidFill>
              <a:latin typeface="LEMON MILK" panose="00000500000000000000" pitchFamily="50" charset="0"/>
              <a:cs typeface="Avenir Light" panose="020B0403020203020204" pitchFamily="34" charset="-78"/>
            </a:endParaRPr>
          </a:p>
          <a:p>
            <a:pPr marL="342900" indent="-342900" algn="l">
              <a:buFont typeface="Arial" panose="020B0604020202020204" pitchFamily="34" charset="0"/>
              <a:buChar char="•"/>
            </a:pPr>
            <a:r>
              <a:rPr lang="en-US" sz="4500" u="sng" dirty="0">
                <a:solidFill>
                  <a:srgbClr val="FF0000"/>
                </a:solidFill>
                <a:latin typeface="LEMON MILK" panose="00000500000000000000" pitchFamily="50" charset="0"/>
                <a:cs typeface="Avenir Light" panose="020B0403020203020204" pitchFamily="34" charset="-78"/>
              </a:rPr>
              <a:t>Production: </a:t>
            </a:r>
            <a:r>
              <a:rPr lang="en-US" sz="4500" dirty="0">
                <a:solidFill>
                  <a:srgbClr val="FF0000"/>
                </a:solidFill>
                <a:latin typeface="LEMON MILK" panose="00000500000000000000" pitchFamily="50" charset="0"/>
                <a:cs typeface="Avenir Light" panose="020B0403020203020204" pitchFamily="34" charset="-78"/>
              </a:rPr>
              <a:t>Examine how production growth has influenced individual crop production.</a:t>
            </a:r>
          </a:p>
          <a:p>
            <a:pPr algn="l"/>
            <a:endParaRPr lang="en-US" sz="1600" dirty="0">
              <a:solidFill>
                <a:srgbClr val="FF0000"/>
              </a:solidFill>
              <a:latin typeface="LEMON MILK" panose="00000500000000000000" pitchFamily="50" charset="0"/>
              <a:cs typeface="Avenir Light" panose="020B0403020203020204" pitchFamily="34" charset="-78"/>
            </a:endParaRPr>
          </a:p>
        </p:txBody>
      </p:sp>
    </p:spTree>
    <p:extLst>
      <p:ext uri="{BB962C8B-B14F-4D97-AF65-F5344CB8AC3E}">
        <p14:creationId xmlns:p14="http://schemas.microsoft.com/office/powerpoint/2010/main" val="265886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FCBE613-1860-9568-13F6-EFB30F9E45DB}"/>
              </a:ext>
            </a:extLst>
          </p:cNvPr>
          <p:cNvSpPr>
            <a:spLocks noGrp="1"/>
          </p:cNvSpPr>
          <p:nvPr>
            <p:ph type="ctrTitle"/>
          </p:nvPr>
        </p:nvSpPr>
        <p:spPr>
          <a:xfrm>
            <a:off x="708020" y="242187"/>
            <a:ext cx="10053763" cy="1216432"/>
          </a:xfrm>
        </p:spPr>
        <p:txBody>
          <a:bodyPr anchor="b">
            <a:normAutofit fontScale="90000"/>
          </a:bodyPr>
          <a:lstStyle/>
          <a:p>
            <a:pPr algn="l"/>
            <a:r>
              <a:rPr lang="en-US" sz="8800" dirty="0">
                <a:solidFill>
                  <a:srgbClr val="FFFFFF"/>
                </a:solidFill>
                <a:latin typeface="Momcake" panose="02000203000000000000" pitchFamily="50" charset="0"/>
              </a:rPr>
              <a:t>Home page</a:t>
            </a:r>
            <a:endParaRPr lang="en-IN" sz="8800" dirty="0">
              <a:solidFill>
                <a:srgbClr val="FFFFFF"/>
              </a:solidFill>
              <a:latin typeface="Momcake" panose="02000203000000000000" pitchFamily="50" charset="0"/>
            </a:endParaRPr>
          </a:p>
        </p:txBody>
      </p:sp>
      <p:sp>
        <p:nvSpPr>
          <p:cNvPr id="6" name="Rectangle: Rounded Corners 5">
            <a:extLst>
              <a:ext uri="{FF2B5EF4-FFF2-40B4-BE49-F238E27FC236}">
                <a16:creationId xmlns:a16="http://schemas.microsoft.com/office/drawing/2014/main" id="{66120E84-0714-B344-CA45-802996AB68B3}"/>
              </a:ext>
            </a:extLst>
          </p:cNvPr>
          <p:cNvSpPr/>
          <p:nvPr/>
        </p:nvSpPr>
        <p:spPr>
          <a:xfrm>
            <a:off x="708022" y="1543050"/>
            <a:ext cx="10775950" cy="5436394"/>
          </a:xfrm>
          <a:prstGeom prst="roundRect">
            <a:avLst>
              <a:gd name="adj" fmla="val 3962"/>
            </a:avLst>
          </a:prstGeom>
          <a:no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i="0" dirty="0">
                <a:solidFill>
                  <a:srgbClr val="FF0000"/>
                </a:solidFill>
                <a:effectLst/>
                <a:latin typeface="LEMON MILK" panose="00000500000000000000" pitchFamily="50" charset="0"/>
                <a:cs typeface="Avenir Book" panose="020B0503020203020204" pitchFamily="34" charset="-78"/>
              </a:rPr>
              <a:t>Top 3 crops as per Production in India</a:t>
            </a:r>
          </a:p>
          <a:p>
            <a:pPr marL="285750" indent="-285750">
              <a:buFont typeface="Arial" panose="020B0604020202020204" pitchFamily="34" charset="0"/>
              <a:buChar char="•"/>
            </a:pPr>
            <a:r>
              <a:rPr lang="en-US" sz="1600" b="0" i="0" dirty="0">
                <a:solidFill>
                  <a:srgbClr val="FF0000"/>
                </a:solidFill>
                <a:effectLst/>
                <a:latin typeface="LEMON MILK" panose="00000500000000000000" pitchFamily="50" charset="0"/>
                <a:cs typeface="Avenir Light" panose="020B0403020203020204" pitchFamily="34" charset="-78"/>
              </a:rPr>
              <a:t>Sugarcane</a:t>
            </a:r>
          </a:p>
          <a:p>
            <a:pPr marL="285750" indent="-285750">
              <a:buFont typeface="Arial" panose="020B0604020202020204" pitchFamily="34" charset="0"/>
              <a:buChar char="•"/>
            </a:pPr>
            <a:r>
              <a:rPr lang="en-US" sz="1600" b="0" i="0" dirty="0">
                <a:solidFill>
                  <a:srgbClr val="FF0000"/>
                </a:solidFill>
                <a:effectLst/>
                <a:latin typeface="LEMON MILK" panose="00000500000000000000" pitchFamily="50" charset="0"/>
                <a:cs typeface="Avenir Light" panose="020B0403020203020204" pitchFamily="34" charset="-78"/>
              </a:rPr>
              <a:t>Rice</a:t>
            </a:r>
          </a:p>
          <a:p>
            <a:pPr marL="285750" indent="-285750">
              <a:buFont typeface="Arial" panose="020B0604020202020204" pitchFamily="34" charset="0"/>
              <a:buChar char="•"/>
            </a:pPr>
            <a:r>
              <a:rPr lang="en-US" sz="1600" b="0" i="0" dirty="0">
                <a:solidFill>
                  <a:srgbClr val="FF0000"/>
                </a:solidFill>
                <a:effectLst/>
                <a:latin typeface="LEMON MILK" panose="00000500000000000000" pitchFamily="50" charset="0"/>
                <a:cs typeface="Avenir Light" panose="020B0403020203020204" pitchFamily="34" charset="-78"/>
              </a:rPr>
              <a:t>Wheat</a:t>
            </a:r>
          </a:p>
          <a:p>
            <a:endParaRPr lang="en-US" sz="1600" b="0" i="0" dirty="0">
              <a:solidFill>
                <a:srgbClr val="FF0000"/>
              </a:solidFill>
              <a:effectLst/>
              <a:latin typeface="LEMON MILK" panose="00000500000000000000" pitchFamily="50" charset="0"/>
            </a:endParaRPr>
          </a:p>
          <a:p>
            <a:r>
              <a:rPr lang="en-US" i="0" dirty="0">
                <a:solidFill>
                  <a:srgbClr val="FF0000"/>
                </a:solidFill>
                <a:effectLst/>
                <a:latin typeface="LEMON MILK" panose="00000500000000000000" pitchFamily="50" charset="0"/>
                <a:cs typeface="Avenir Book" panose="020B0503020203020204" pitchFamily="34" charset="-78"/>
              </a:rPr>
              <a:t>The total production of Sugarcane is the Highest Among All Crops</a:t>
            </a:r>
          </a:p>
          <a:p>
            <a:pPr marL="285750" indent="-285750">
              <a:buFont typeface="Arial" panose="020B0604020202020204" pitchFamily="34" charset="0"/>
              <a:buChar char="•"/>
            </a:pPr>
            <a:r>
              <a:rPr lang="en-US" sz="1600" i="0" dirty="0">
                <a:solidFill>
                  <a:srgbClr val="FF0000"/>
                </a:solidFill>
                <a:effectLst/>
                <a:latin typeface="LEMON MILK" panose="00000500000000000000" pitchFamily="50" charset="0"/>
                <a:cs typeface="Avenir Light" panose="020B0403020203020204" pitchFamily="34" charset="-78"/>
              </a:rPr>
              <a:t>Utter Pradesh </a:t>
            </a:r>
            <a:r>
              <a:rPr lang="en-US" sz="1600" dirty="0">
                <a:solidFill>
                  <a:srgbClr val="FF0000"/>
                </a:solidFill>
                <a:latin typeface="LEMON MILK" panose="00000500000000000000" pitchFamily="50" charset="0"/>
                <a:cs typeface="Avenir Light" panose="020B0403020203020204" pitchFamily="34" charset="-78"/>
              </a:rPr>
              <a:t>has</a:t>
            </a:r>
            <a:r>
              <a:rPr lang="en-US" sz="1600" i="0" dirty="0">
                <a:solidFill>
                  <a:srgbClr val="FF0000"/>
                </a:solidFill>
                <a:effectLst/>
                <a:latin typeface="LEMON MILK" panose="00000500000000000000" pitchFamily="50" charset="0"/>
                <a:cs typeface="Avenir Light" panose="020B0403020203020204" pitchFamily="34" charset="-78"/>
              </a:rPr>
              <a:t> the Highest Production and Cultivation area among all-state</a:t>
            </a:r>
          </a:p>
          <a:p>
            <a:pPr marL="285750" indent="-285750">
              <a:buFont typeface="Arial" panose="020B0604020202020204" pitchFamily="34" charset="0"/>
              <a:buChar char="•"/>
            </a:pPr>
            <a:r>
              <a:rPr lang="en-US" sz="1600" i="0" dirty="0">
                <a:solidFill>
                  <a:srgbClr val="FF0000"/>
                </a:solidFill>
                <a:effectLst/>
                <a:latin typeface="LEMON MILK" panose="00000500000000000000" pitchFamily="50" charset="0"/>
                <a:cs typeface="Avenir Light" panose="020B0403020203020204" pitchFamily="34" charset="-78"/>
              </a:rPr>
              <a:t>Maximum Production of Sugarcane Comes When It Sown in Whole Year</a:t>
            </a:r>
            <a:br>
              <a:rPr lang="en-US" sz="1600" b="0" i="0" dirty="0">
                <a:solidFill>
                  <a:srgbClr val="FF0000"/>
                </a:solidFill>
                <a:effectLst/>
                <a:latin typeface="LEMON MILK" panose="00000500000000000000" pitchFamily="50" charset="0"/>
              </a:rPr>
            </a:br>
            <a:endParaRPr lang="en-US" sz="1600" b="0" i="0" dirty="0">
              <a:solidFill>
                <a:srgbClr val="FF0000"/>
              </a:solidFill>
              <a:effectLst/>
              <a:latin typeface="LEMON MILK" panose="00000500000000000000" pitchFamily="50" charset="0"/>
            </a:endParaRPr>
          </a:p>
          <a:p>
            <a:r>
              <a:rPr lang="en-US" i="0" dirty="0">
                <a:solidFill>
                  <a:srgbClr val="FF0000"/>
                </a:solidFill>
                <a:effectLst/>
                <a:latin typeface="LEMON MILK" panose="00000500000000000000" pitchFamily="50" charset="0"/>
                <a:cs typeface="Avenir Book" panose="020B0503020203020204" pitchFamily="34" charset="-78"/>
              </a:rPr>
              <a:t>The total production of Rice is the Second Highest Among All Crops</a:t>
            </a:r>
          </a:p>
          <a:p>
            <a:pPr marL="285750" indent="-285750">
              <a:buFont typeface="Arial" panose="020B0604020202020204" pitchFamily="34" charset="0"/>
              <a:buChar char="•"/>
            </a:pPr>
            <a:r>
              <a:rPr lang="en-US" sz="1600" i="0" dirty="0">
                <a:solidFill>
                  <a:srgbClr val="FF0000"/>
                </a:solidFill>
                <a:effectLst/>
                <a:latin typeface="LEMON MILK" panose="00000500000000000000" pitchFamily="50" charset="0"/>
                <a:cs typeface="Avenir Light" panose="020B0403020203020204" pitchFamily="34" charset="-78"/>
              </a:rPr>
              <a:t>West Bengal has the Highest Production, but the Cultivation area is highest in Uttar Pradesh</a:t>
            </a:r>
          </a:p>
          <a:p>
            <a:pPr marL="285750" indent="-285750">
              <a:buFont typeface="Arial" panose="020B0604020202020204" pitchFamily="34" charset="0"/>
              <a:buChar char="•"/>
            </a:pPr>
            <a:r>
              <a:rPr lang="en-US" sz="1600" i="0" dirty="0">
                <a:solidFill>
                  <a:srgbClr val="FF0000"/>
                </a:solidFill>
                <a:effectLst/>
                <a:latin typeface="LEMON MILK" panose="00000500000000000000" pitchFamily="50" charset="0"/>
                <a:cs typeface="Avenir Light" panose="020B0403020203020204" pitchFamily="34" charset="-78"/>
              </a:rPr>
              <a:t>Maximum Production of Rice Comes When It Sown in</a:t>
            </a:r>
            <a:r>
              <a:rPr lang="en-US" sz="1600" dirty="0">
                <a:solidFill>
                  <a:srgbClr val="FF0000"/>
                </a:solidFill>
                <a:latin typeface="LEMON MILK" panose="00000500000000000000" pitchFamily="50" charset="0"/>
                <a:cs typeface="Avenir Light" panose="020B0403020203020204" pitchFamily="34" charset="-78"/>
              </a:rPr>
              <a:t> Monsoon</a:t>
            </a:r>
            <a:r>
              <a:rPr lang="en-US" sz="1600" i="0" dirty="0">
                <a:solidFill>
                  <a:srgbClr val="FF0000"/>
                </a:solidFill>
                <a:effectLst/>
                <a:latin typeface="LEMON MILK" panose="00000500000000000000" pitchFamily="50" charset="0"/>
                <a:cs typeface="Avenir Light" panose="020B0403020203020204" pitchFamily="34" charset="-78"/>
              </a:rPr>
              <a:t> Season</a:t>
            </a:r>
          </a:p>
          <a:p>
            <a:endParaRPr lang="en-US" sz="1600" b="0" i="0" dirty="0">
              <a:solidFill>
                <a:srgbClr val="FF0000"/>
              </a:solidFill>
              <a:effectLst/>
              <a:latin typeface="LEMON MILK" panose="00000500000000000000" pitchFamily="50" charset="0"/>
            </a:endParaRPr>
          </a:p>
          <a:p>
            <a:r>
              <a:rPr lang="en-US" i="0" dirty="0">
                <a:solidFill>
                  <a:srgbClr val="FF0000"/>
                </a:solidFill>
                <a:effectLst/>
                <a:latin typeface="LEMON MILK" panose="00000500000000000000" pitchFamily="50" charset="0"/>
                <a:cs typeface="Avenir Book" panose="020B0503020203020204" pitchFamily="34" charset="-78"/>
              </a:rPr>
              <a:t>The total production of Wheat is the Third Highest Among All Crops</a:t>
            </a:r>
          </a:p>
          <a:p>
            <a:pPr marL="285750" indent="-285750">
              <a:buFont typeface="Arial" panose="020B0604020202020204" pitchFamily="34" charset="0"/>
              <a:buChar char="•"/>
            </a:pPr>
            <a:r>
              <a:rPr lang="en-US" sz="1600" i="0" dirty="0">
                <a:solidFill>
                  <a:srgbClr val="FF0000"/>
                </a:solidFill>
                <a:effectLst/>
                <a:latin typeface="LEMON MILK" panose="00000500000000000000" pitchFamily="50" charset="0"/>
                <a:cs typeface="Avenir Light" panose="020B0403020203020204" pitchFamily="34" charset="-78"/>
              </a:rPr>
              <a:t>Utter Pradesh has the Highest Production and Cultivation area among all-state</a:t>
            </a:r>
          </a:p>
          <a:p>
            <a:pPr marL="285750" indent="-285750">
              <a:buFont typeface="Arial" panose="020B0604020202020204" pitchFamily="34" charset="0"/>
              <a:buChar char="•"/>
            </a:pPr>
            <a:r>
              <a:rPr lang="en-US" sz="1600" i="0" dirty="0">
                <a:solidFill>
                  <a:srgbClr val="FF0000"/>
                </a:solidFill>
                <a:effectLst/>
                <a:latin typeface="LEMON MILK" panose="00000500000000000000" pitchFamily="50" charset="0"/>
                <a:cs typeface="Avenir Light" panose="020B0403020203020204" pitchFamily="34" charset="-78"/>
              </a:rPr>
              <a:t>Maximum Production of Wheat Comes When It Sown in Winter Season</a:t>
            </a:r>
          </a:p>
          <a:p>
            <a:endParaRPr lang="en-US" sz="1600" b="0" i="0" dirty="0">
              <a:solidFill>
                <a:srgbClr val="FF0000"/>
              </a:solidFill>
              <a:effectLst/>
              <a:latin typeface="LEMON MILK" panose="00000500000000000000" pitchFamily="50" charset="0"/>
            </a:endParaRPr>
          </a:p>
          <a:p>
            <a:r>
              <a:rPr lang="en-US" sz="1600" i="0" dirty="0">
                <a:solidFill>
                  <a:srgbClr val="FF0000"/>
                </a:solidFill>
                <a:effectLst/>
                <a:latin typeface="LEMON MILK" panose="00000500000000000000" pitchFamily="50" charset="0"/>
              </a:rPr>
              <a:t>North India Is Having Maximum Production Among All Zones</a:t>
            </a:r>
          </a:p>
          <a:p>
            <a:pPr algn="ctr"/>
            <a:endParaRPr lang="en-IN" sz="1050" dirty="0">
              <a:solidFill>
                <a:srgbClr val="FF0000"/>
              </a:solidFill>
              <a:latin typeface="LEMON MILK" panose="00000500000000000000" pitchFamily="50" charset="0"/>
            </a:endParaRPr>
          </a:p>
        </p:txBody>
      </p:sp>
    </p:spTree>
    <p:extLst>
      <p:ext uri="{BB962C8B-B14F-4D97-AF65-F5344CB8AC3E}">
        <p14:creationId xmlns:p14="http://schemas.microsoft.com/office/powerpoint/2010/main" val="3737012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FCBE613-1860-9568-13F6-EFB30F9E45DB}"/>
              </a:ext>
            </a:extLst>
          </p:cNvPr>
          <p:cNvSpPr>
            <a:spLocks noGrp="1"/>
          </p:cNvSpPr>
          <p:nvPr>
            <p:ph type="ctrTitle"/>
          </p:nvPr>
        </p:nvSpPr>
        <p:spPr>
          <a:xfrm>
            <a:off x="708020" y="242187"/>
            <a:ext cx="10053763" cy="1216432"/>
          </a:xfrm>
        </p:spPr>
        <p:txBody>
          <a:bodyPr anchor="b">
            <a:normAutofit fontScale="90000"/>
          </a:bodyPr>
          <a:lstStyle/>
          <a:p>
            <a:pPr algn="l"/>
            <a:r>
              <a:rPr lang="en-US" sz="8800" dirty="0">
                <a:solidFill>
                  <a:srgbClr val="FFFFFF"/>
                </a:solidFill>
                <a:latin typeface="Momcake" panose="02000203000000000000" pitchFamily="50" charset="0"/>
              </a:rPr>
              <a:t>District page</a:t>
            </a:r>
            <a:endParaRPr lang="en-IN" sz="8800" dirty="0">
              <a:solidFill>
                <a:srgbClr val="FFFFFF"/>
              </a:solidFill>
              <a:latin typeface="Momcake" panose="02000203000000000000" pitchFamily="50" charset="0"/>
            </a:endParaRPr>
          </a:p>
        </p:txBody>
      </p:sp>
      <p:sp>
        <p:nvSpPr>
          <p:cNvPr id="6" name="Rectangle: Rounded Corners 5">
            <a:extLst>
              <a:ext uri="{FF2B5EF4-FFF2-40B4-BE49-F238E27FC236}">
                <a16:creationId xmlns:a16="http://schemas.microsoft.com/office/drawing/2014/main" id="{66120E84-0714-B344-CA45-802996AB68B3}"/>
              </a:ext>
            </a:extLst>
          </p:cNvPr>
          <p:cNvSpPr/>
          <p:nvPr/>
        </p:nvSpPr>
        <p:spPr>
          <a:xfrm>
            <a:off x="708022" y="1943100"/>
            <a:ext cx="10775950" cy="4429125"/>
          </a:xfrm>
          <a:prstGeom prst="roundRect">
            <a:avLst>
              <a:gd name="adj" fmla="val 3962"/>
            </a:avLst>
          </a:prstGeom>
          <a:no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US" sz="1600" b="0" i="0" dirty="0">
              <a:solidFill>
                <a:srgbClr val="FF0000"/>
              </a:solidFill>
              <a:effectLst/>
              <a:highlight>
                <a:srgbClr val="F2C12E"/>
              </a:highlight>
              <a:latin typeface="LEMON MILK" panose="00000500000000000000" pitchFamily="50" charset="0"/>
              <a:cs typeface="Avenir Book" panose="020B0503020203020204" pitchFamily="34" charset="-78"/>
            </a:endParaRPr>
          </a:p>
          <a:p>
            <a:pPr marL="285750" indent="-285750" algn="l">
              <a:buFont typeface="Arial" panose="020B0604020202020204" pitchFamily="34" charset="0"/>
              <a:buChar char="•"/>
            </a:pPr>
            <a:r>
              <a:rPr lang="en-US" sz="1600" dirty="0">
                <a:solidFill>
                  <a:srgbClr val="FF0000"/>
                </a:solidFill>
                <a:latin typeface="LEMON MILK" panose="00000500000000000000" pitchFamily="50" charset="0"/>
                <a:cs typeface="Avenir Book" panose="020B0503020203020204" pitchFamily="34" charset="-78"/>
              </a:rPr>
              <a:t> The top 3 Districts in production and cultivation area belong to Utter Pradesh</a:t>
            </a:r>
          </a:p>
          <a:p>
            <a:pPr marL="285750" indent="-285750" algn="l">
              <a:buFont typeface="Arial" panose="020B0604020202020204" pitchFamily="34" charset="0"/>
              <a:buChar char="•"/>
            </a:pPr>
            <a:endParaRPr lang="en-US" sz="1600" dirty="0">
              <a:solidFill>
                <a:srgbClr val="FF0000"/>
              </a:solidFill>
              <a:latin typeface="LEMON MILK" panose="00000500000000000000" pitchFamily="50" charset="0"/>
              <a:cs typeface="Avenir Book" panose="020B0503020203020204" pitchFamily="34" charset="-78"/>
            </a:endParaRPr>
          </a:p>
          <a:p>
            <a:pPr marL="285750" indent="-285750" algn="l">
              <a:buFont typeface="Arial" panose="020B0604020202020204" pitchFamily="34" charset="0"/>
              <a:buChar char="•"/>
            </a:pPr>
            <a:r>
              <a:rPr lang="en-US" sz="1600" dirty="0">
                <a:solidFill>
                  <a:srgbClr val="FF0000"/>
                </a:solidFill>
                <a:latin typeface="LEMON MILK" panose="00000500000000000000" pitchFamily="50" charset="0"/>
                <a:cs typeface="Avenir Book" panose="020B0503020203020204" pitchFamily="34" charset="-78"/>
              </a:rPr>
              <a:t>In Every state some Districts are Dominating in Production and cultivation areas like </a:t>
            </a:r>
          </a:p>
          <a:p>
            <a:pPr marL="285750" indent="-285750" algn="l">
              <a:buFont typeface="Arial" panose="020B0604020202020204" pitchFamily="34" charset="0"/>
              <a:buChar char="•"/>
            </a:pPr>
            <a:endParaRPr lang="en-US" sz="1600" dirty="0">
              <a:solidFill>
                <a:srgbClr val="FF0000"/>
              </a:solidFill>
              <a:latin typeface="LEMON MILK" panose="00000500000000000000" pitchFamily="50" charset="0"/>
              <a:cs typeface="Avenir Book" panose="020B0503020203020204" pitchFamily="34" charset="-78"/>
            </a:endParaRPr>
          </a:p>
          <a:p>
            <a:pPr marL="285750" indent="-285750" algn="l">
              <a:buFont typeface="Arial" panose="020B0604020202020204" pitchFamily="34" charset="0"/>
              <a:buChar char="•"/>
            </a:pPr>
            <a:r>
              <a:rPr lang="en-US" sz="1600" dirty="0">
                <a:solidFill>
                  <a:srgbClr val="FF0000"/>
                </a:solidFill>
                <a:latin typeface="LEMON MILK" panose="00000500000000000000" pitchFamily="50" charset="0"/>
                <a:cs typeface="Avenir Book" panose="020B0503020203020204" pitchFamily="34" charset="-78"/>
              </a:rPr>
              <a:t>In West Bengal – Murshidabad, Midnapur West, and Hooghly Are Dominating</a:t>
            </a:r>
          </a:p>
          <a:p>
            <a:pPr marL="285750" indent="-285750" algn="l">
              <a:buFont typeface="Arial" panose="020B0604020202020204" pitchFamily="34" charset="0"/>
              <a:buChar char="•"/>
            </a:pPr>
            <a:endParaRPr lang="en-US" sz="1600" dirty="0">
              <a:solidFill>
                <a:srgbClr val="FF0000"/>
              </a:solidFill>
              <a:latin typeface="LEMON MILK" panose="00000500000000000000" pitchFamily="50" charset="0"/>
              <a:cs typeface="Avenir Book" panose="020B0503020203020204" pitchFamily="34" charset="-78"/>
            </a:endParaRPr>
          </a:p>
          <a:p>
            <a:pPr marL="285750" indent="-285750" algn="l">
              <a:buFont typeface="Arial" panose="020B0604020202020204" pitchFamily="34" charset="0"/>
              <a:buChar char="•"/>
            </a:pPr>
            <a:r>
              <a:rPr lang="en-US" sz="1600" dirty="0">
                <a:solidFill>
                  <a:srgbClr val="FF0000"/>
                </a:solidFill>
                <a:latin typeface="LEMON MILK" panose="00000500000000000000" pitchFamily="50" charset="0"/>
                <a:cs typeface="Avenir Book" panose="020B0503020203020204" pitchFamily="34" charset="-78"/>
              </a:rPr>
              <a:t>In Utter Pradesh – </a:t>
            </a:r>
            <a:r>
              <a:rPr lang="en-US" sz="1600" dirty="0" err="1">
                <a:solidFill>
                  <a:srgbClr val="FF0000"/>
                </a:solidFill>
                <a:latin typeface="LEMON MILK" panose="00000500000000000000" pitchFamily="50" charset="0"/>
                <a:cs typeface="Avenir Book" panose="020B0503020203020204" pitchFamily="34" charset="-78"/>
              </a:rPr>
              <a:t>MuzzferNagar</a:t>
            </a:r>
            <a:r>
              <a:rPr lang="en-US" sz="1600" dirty="0">
                <a:solidFill>
                  <a:srgbClr val="FF0000"/>
                </a:solidFill>
                <a:latin typeface="LEMON MILK" panose="00000500000000000000" pitchFamily="50" charset="0"/>
                <a:cs typeface="Avenir Book" panose="020B0503020203020204" pitchFamily="34" charset="-78"/>
              </a:rPr>
              <a:t>, </a:t>
            </a:r>
            <a:r>
              <a:rPr lang="en-US" sz="1600" dirty="0" err="1">
                <a:solidFill>
                  <a:srgbClr val="FF0000"/>
                </a:solidFill>
                <a:latin typeface="LEMON MILK" panose="00000500000000000000" pitchFamily="50" charset="0"/>
                <a:cs typeface="Avenir Book" panose="020B0503020203020204" pitchFamily="34" charset="-78"/>
              </a:rPr>
              <a:t>Kheri</a:t>
            </a:r>
            <a:r>
              <a:rPr lang="en-US" sz="1600" dirty="0">
                <a:solidFill>
                  <a:srgbClr val="FF0000"/>
                </a:solidFill>
                <a:latin typeface="LEMON MILK" panose="00000500000000000000" pitchFamily="50" charset="0"/>
                <a:cs typeface="Avenir Book" panose="020B0503020203020204" pitchFamily="34" charset="-78"/>
              </a:rPr>
              <a:t>, Bijnor</a:t>
            </a:r>
          </a:p>
          <a:p>
            <a:pPr algn="l"/>
            <a:endParaRPr lang="en-US" sz="1600" dirty="0">
              <a:solidFill>
                <a:srgbClr val="FF0000"/>
              </a:solidFill>
              <a:latin typeface="LEMON MILK" panose="00000500000000000000" pitchFamily="50" charset="0"/>
              <a:cs typeface="Avenir Book" panose="020B0503020203020204" pitchFamily="34" charset="-78"/>
            </a:endParaRPr>
          </a:p>
          <a:p>
            <a:pPr marL="285750" indent="-285750" algn="l">
              <a:buFont typeface="Arial" panose="020B0604020202020204" pitchFamily="34" charset="0"/>
              <a:buChar char="•"/>
            </a:pPr>
            <a:r>
              <a:rPr lang="en-US" sz="1600" dirty="0">
                <a:solidFill>
                  <a:srgbClr val="FF0000"/>
                </a:solidFill>
                <a:latin typeface="LEMON MILK" panose="00000500000000000000" pitchFamily="50" charset="0"/>
                <a:cs typeface="Avenir Book" panose="020B0503020203020204" pitchFamily="34" charset="-78"/>
              </a:rPr>
              <a:t>If the variety of crops is higher in the state IT Doesn’t mean maximum production will come from the same state.</a:t>
            </a:r>
          </a:p>
          <a:p>
            <a:pPr marL="285750" indent="-285750" algn="l">
              <a:buFont typeface="Arial" panose="020B0604020202020204" pitchFamily="34" charset="0"/>
              <a:buChar char="•"/>
            </a:pPr>
            <a:endParaRPr lang="en-US" sz="1600" dirty="0">
              <a:solidFill>
                <a:srgbClr val="FF0000"/>
              </a:solidFill>
              <a:latin typeface="LEMON MILK" panose="00000500000000000000" pitchFamily="50" charset="0"/>
              <a:cs typeface="Avenir Book" panose="020B0503020203020204" pitchFamily="34" charset="-78"/>
            </a:endParaRPr>
          </a:p>
          <a:p>
            <a:pPr marL="285750" indent="-285750" algn="l">
              <a:buFont typeface="Arial" panose="020B0604020202020204" pitchFamily="34" charset="0"/>
              <a:buChar char="•"/>
            </a:pPr>
            <a:r>
              <a:rPr lang="en-US" sz="1600" dirty="0">
                <a:solidFill>
                  <a:srgbClr val="FF0000"/>
                </a:solidFill>
                <a:latin typeface="LEMON MILK" panose="00000500000000000000" pitchFamily="50" charset="0"/>
                <a:cs typeface="Avenir Book" panose="020B0503020203020204" pitchFamily="34" charset="-78"/>
              </a:rPr>
              <a:t>Karnataka has the highest Number of Crops but the maximum production comes from another state</a:t>
            </a:r>
          </a:p>
          <a:p>
            <a:pPr marL="285750" indent="-285750" algn="l">
              <a:buFont typeface="Arial" panose="020B0604020202020204" pitchFamily="34" charset="0"/>
              <a:buChar char="•"/>
            </a:pPr>
            <a:endParaRPr lang="en-US" sz="1600" dirty="0">
              <a:solidFill>
                <a:srgbClr val="FF0000"/>
              </a:solidFill>
              <a:latin typeface="LEMON MILK" panose="00000500000000000000" pitchFamily="50" charset="0"/>
              <a:cs typeface="Avenir Book" panose="020B0503020203020204" pitchFamily="34" charset="-78"/>
            </a:endParaRPr>
          </a:p>
          <a:p>
            <a:pPr marL="285750" indent="-285750" algn="l">
              <a:buFont typeface="Arial" panose="020B0604020202020204" pitchFamily="34" charset="0"/>
              <a:buChar char="•"/>
            </a:pPr>
            <a:r>
              <a:rPr lang="en-US" sz="1600" dirty="0">
                <a:solidFill>
                  <a:srgbClr val="FF0000"/>
                </a:solidFill>
                <a:latin typeface="LEMON MILK" panose="00000500000000000000" pitchFamily="50" charset="0"/>
                <a:cs typeface="Avenir Book" panose="020B0503020203020204" pitchFamily="34" charset="-78"/>
              </a:rPr>
              <a:t>The lowest variety of crops belongs to Chandigarh</a:t>
            </a:r>
          </a:p>
          <a:p>
            <a:pPr algn="l"/>
            <a:endParaRPr lang="en-US" sz="1600" dirty="0">
              <a:solidFill>
                <a:srgbClr val="FF0000"/>
              </a:solidFill>
              <a:latin typeface="LEMON MILK" panose="00000500000000000000" pitchFamily="50" charset="0"/>
              <a:cs typeface="Avenir Book" panose="020B0503020203020204" pitchFamily="34" charset="-78"/>
            </a:endParaRPr>
          </a:p>
          <a:p>
            <a:pPr marL="285750" indent="-285750" algn="l">
              <a:buFont typeface="Arial" panose="020B0604020202020204" pitchFamily="34" charset="0"/>
              <a:buChar char="•"/>
            </a:pPr>
            <a:r>
              <a:rPr lang="en-US" sz="1600" dirty="0">
                <a:solidFill>
                  <a:srgbClr val="FF0000"/>
                </a:solidFill>
                <a:latin typeface="LEMON MILK" panose="00000500000000000000" pitchFamily="50" charset="0"/>
                <a:cs typeface="Avenir Book" panose="020B0503020203020204" pitchFamily="34" charset="-78"/>
              </a:rPr>
              <a:t>59 different types of crops are cultivated in 646 districts of India</a:t>
            </a:r>
          </a:p>
        </p:txBody>
      </p:sp>
    </p:spTree>
    <p:extLst>
      <p:ext uri="{BB962C8B-B14F-4D97-AF65-F5344CB8AC3E}">
        <p14:creationId xmlns:p14="http://schemas.microsoft.com/office/powerpoint/2010/main" val="61184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FCBE613-1860-9568-13F6-EFB30F9E45DB}"/>
              </a:ext>
            </a:extLst>
          </p:cNvPr>
          <p:cNvSpPr>
            <a:spLocks noGrp="1"/>
          </p:cNvSpPr>
          <p:nvPr>
            <p:ph type="ctrTitle"/>
          </p:nvPr>
        </p:nvSpPr>
        <p:spPr>
          <a:xfrm>
            <a:off x="708020" y="242187"/>
            <a:ext cx="10053763" cy="1216432"/>
          </a:xfrm>
        </p:spPr>
        <p:txBody>
          <a:bodyPr anchor="b">
            <a:normAutofit fontScale="90000"/>
          </a:bodyPr>
          <a:lstStyle/>
          <a:p>
            <a:pPr algn="l"/>
            <a:r>
              <a:rPr lang="en-US" sz="8800" dirty="0">
                <a:solidFill>
                  <a:srgbClr val="FFFFFF"/>
                </a:solidFill>
                <a:latin typeface="Momcake" panose="02000203000000000000" pitchFamily="50" charset="0"/>
              </a:rPr>
              <a:t>Coconut page</a:t>
            </a:r>
            <a:endParaRPr lang="en-IN" sz="8800" dirty="0">
              <a:solidFill>
                <a:srgbClr val="FFFFFF"/>
              </a:solidFill>
              <a:latin typeface="Momcake" panose="02000203000000000000" pitchFamily="50" charset="0"/>
            </a:endParaRPr>
          </a:p>
        </p:txBody>
      </p:sp>
      <p:sp>
        <p:nvSpPr>
          <p:cNvPr id="6" name="Rectangle: Rounded Corners 5">
            <a:extLst>
              <a:ext uri="{FF2B5EF4-FFF2-40B4-BE49-F238E27FC236}">
                <a16:creationId xmlns:a16="http://schemas.microsoft.com/office/drawing/2014/main" id="{66120E84-0714-B344-CA45-802996AB68B3}"/>
              </a:ext>
            </a:extLst>
          </p:cNvPr>
          <p:cNvSpPr/>
          <p:nvPr/>
        </p:nvSpPr>
        <p:spPr>
          <a:xfrm>
            <a:off x="708022" y="1557931"/>
            <a:ext cx="10775950" cy="4814294"/>
          </a:xfrm>
          <a:prstGeom prst="roundRect">
            <a:avLst>
              <a:gd name="adj" fmla="val 3962"/>
            </a:avLst>
          </a:prstGeom>
          <a:no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l">
              <a:buFont typeface="Arial" panose="020B0604020202020204" pitchFamily="34" charset="0"/>
              <a:buChar char="•"/>
            </a:pPr>
            <a:r>
              <a:rPr lang="en-US" sz="1800" dirty="0">
                <a:solidFill>
                  <a:srgbClr val="FF0000"/>
                </a:solidFill>
                <a:latin typeface="LEMON MILK" panose="00000500000000000000" pitchFamily="50" charset="0"/>
                <a:cs typeface="Avenir Book" panose="020B0503020203020204" pitchFamily="34" charset="-78"/>
              </a:rPr>
              <a:t>Since coconut dominates this dataset, we decided it needs its dedicated dashboard.</a:t>
            </a:r>
          </a:p>
          <a:p>
            <a:pPr algn="l"/>
            <a:endParaRPr lang="en-US" sz="1800" dirty="0">
              <a:solidFill>
                <a:srgbClr val="FF0000"/>
              </a:solidFill>
              <a:latin typeface="LEMON MILK" panose="00000500000000000000" pitchFamily="50" charset="0"/>
              <a:cs typeface="Avenir Book" panose="020B0503020203020204" pitchFamily="34" charset="-78"/>
            </a:endParaRPr>
          </a:p>
          <a:p>
            <a:pPr marL="285750" indent="-285750" algn="l">
              <a:buFont typeface="Arial" panose="020B0604020202020204" pitchFamily="34" charset="0"/>
              <a:buChar char="•"/>
            </a:pPr>
            <a:r>
              <a:rPr lang="en-US" sz="1800" dirty="0">
                <a:solidFill>
                  <a:srgbClr val="FF0000"/>
                </a:solidFill>
                <a:latin typeface="LEMON MILK" panose="00000500000000000000" pitchFamily="50" charset="0"/>
                <a:cs typeface="Avenir Book" panose="020B0503020203020204" pitchFamily="34" charset="-78"/>
              </a:rPr>
              <a:t> Kerala leads this market with a total production of 100 billion coconuts. Consequently, the southern region has the highest production.</a:t>
            </a:r>
          </a:p>
          <a:p>
            <a:pPr marL="285750" indent="-285750" algn="l">
              <a:buFont typeface="Arial" panose="020B0604020202020204" pitchFamily="34" charset="0"/>
              <a:buChar char="•"/>
            </a:pPr>
            <a:endParaRPr lang="en-US" sz="1800" dirty="0">
              <a:solidFill>
                <a:srgbClr val="FF0000"/>
              </a:solidFill>
              <a:latin typeface="LEMON MILK" panose="00000500000000000000" pitchFamily="50" charset="0"/>
              <a:cs typeface="Avenir Book" panose="020B0503020203020204" pitchFamily="34" charset="-78"/>
            </a:endParaRPr>
          </a:p>
          <a:p>
            <a:pPr marL="285750" indent="-285750" algn="l">
              <a:buFont typeface="Arial" panose="020B0604020202020204" pitchFamily="34" charset="0"/>
              <a:buChar char="•"/>
            </a:pPr>
            <a:r>
              <a:rPr lang="en-US" sz="1800" dirty="0">
                <a:solidFill>
                  <a:srgbClr val="FF0000"/>
                </a:solidFill>
                <a:latin typeface="LEMON MILK" panose="00000500000000000000" pitchFamily="50" charset="0"/>
                <a:cs typeface="Avenir Book" panose="020B0503020203020204" pitchFamily="34" charset="-78"/>
              </a:rPr>
              <a:t> It's remarkable that only 28 million total area is required to produce 100 billion coconuts.</a:t>
            </a:r>
          </a:p>
          <a:p>
            <a:pPr marL="285750" indent="-285750" algn="l">
              <a:buFont typeface="Arial" panose="020B0604020202020204" pitchFamily="34" charset="0"/>
              <a:buChar char="•"/>
            </a:pPr>
            <a:endParaRPr lang="en-US" sz="1800" dirty="0">
              <a:solidFill>
                <a:srgbClr val="FF0000"/>
              </a:solidFill>
              <a:latin typeface="LEMON MILK" panose="00000500000000000000" pitchFamily="50" charset="0"/>
              <a:cs typeface="Avenir Book" panose="020B0503020203020204" pitchFamily="34" charset="-78"/>
            </a:endParaRPr>
          </a:p>
          <a:p>
            <a:pPr marL="285750" indent="-285750" algn="l">
              <a:buFont typeface="Arial" panose="020B0604020202020204" pitchFamily="34" charset="0"/>
              <a:buChar char="•"/>
            </a:pPr>
            <a:r>
              <a:rPr lang="en-US" sz="1800" dirty="0">
                <a:solidFill>
                  <a:srgbClr val="FF0000"/>
                </a:solidFill>
                <a:latin typeface="LEMON MILK" panose="00000500000000000000" pitchFamily="50" charset="0"/>
                <a:cs typeface="Avenir Book" panose="020B0503020203020204" pitchFamily="34" charset="-78"/>
              </a:rPr>
              <a:t>The production value is influenced by the season it's grown in. Since coconut production occurs year-round, it is not restricted by seasons.</a:t>
            </a:r>
          </a:p>
          <a:p>
            <a:pPr marL="285750" indent="-285750" algn="l">
              <a:buFont typeface="Arial" panose="020B0604020202020204" pitchFamily="34" charset="0"/>
              <a:buChar char="•"/>
            </a:pPr>
            <a:endParaRPr lang="en-US" sz="1800" dirty="0">
              <a:solidFill>
                <a:srgbClr val="FF0000"/>
              </a:solidFill>
              <a:latin typeface="LEMON MILK" panose="00000500000000000000" pitchFamily="50" charset="0"/>
              <a:cs typeface="Avenir Book" panose="020B0503020203020204" pitchFamily="34" charset="-78"/>
            </a:endParaRPr>
          </a:p>
          <a:p>
            <a:pPr marL="285750" indent="-285750" algn="l">
              <a:buFont typeface="Arial" panose="020B0604020202020204" pitchFamily="34" charset="0"/>
              <a:buChar char="•"/>
            </a:pPr>
            <a:r>
              <a:rPr lang="en-US" sz="1800" dirty="0">
                <a:solidFill>
                  <a:srgbClr val="FF0000"/>
                </a:solidFill>
                <a:latin typeface="LEMON MILK" panose="00000500000000000000" pitchFamily="50" charset="0"/>
                <a:cs typeface="Avenir Book" panose="020B0503020203020204" pitchFamily="34" charset="-78"/>
              </a:rPr>
              <a:t>In 2011, a spike in production was observed, which increased the demand for coconut across the country.</a:t>
            </a:r>
          </a:p>
        </p:txBody>
      </p:sp>
    </p:spTree>
    <p:extLst>
      <p:ext uri="{BB962C8B-B14F-4D97-AF65-F5344CB8AC3E}">
        <p14:creationId xmlns:p14="http://schemas.microsoft.com/office/powerpoint/2010/main" val="2388999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FCBE613-1860-9568-13F6-EFB30F9E45DB}"/>
              </a:ext>
            </a:extLst>
          </p:cNvPr>
          <p:cNvSpPr>
            <a:spLocks noGrp="1"/>
          </p:cNvSpPr>
          <p:nvPr>
            <p:ph type="ctrTitle"/>
          </p:nvPr>
        </p:nvSpPr>
        <p:spPr>
          <a:xfrm>
            <a:off x="708020" y="242187"/>
            <a:ext cx="10053763" cy="1216432"/>
          </a:xfrm>
        </p:spPr>
        <p:txBody>
          <a:bodyPr anchor="b">
            <a:normAutofit fontScale="90000"/>
          </a:bodyPr>
          <a:lstStyle/>
          <a:p>
            <a:pPr algn="l"/>
            <a:r>
              <a:rPr lang="en-US" sz="8800" dirty="0">
                <a:solidFill>
                  <a:srgbClr val="FFFFFF"/>
                </a:solidFill>
                <a:latin typeface="Momcake" panose="02000203000000000000" pitchFamily="50" charset="0"/>
              </a:rPr>
              <a:t>Time Series page</a:t>
            </a:r>
            <a:endParaRPr lang="en-IN" sz="8800" dirty="0">
              <a:solidFill>
                <a:srgbClr val="FFFFFF"/>
              </a:solidFill>
              <a:latin typeface="Momcake" panose="02000203000000000000" pitchFamily="50" charset="0"/>
            </a:endParaRPr>
          </a:p>
        </p:txBody>
      </p:sp>
      <p:sp>
        <p:nvSpPr>
          <p:cNvPr id="6" name="Rectangle: Rounded Corners 5">
            <a:extLst>
              <a:ext uri="{FF2B5EF4-FFF2-40B4-BE49-F238E27FC236}">
                <a16:creationId xmlns:a16="http://schemas.microsoft.com/office/drawing/2014/main" id="{66120E84-0714-B344-CA45-802996AB68B3}"/>
              </a:ext>
            </a:extLst>
          </p:cNvPr>
          <p:cNvSpPr/>
          <p:nvPr/>
        </p:nvSpPr>
        <p:spPr>
          <a:xfrm>
            <a:off x="708020" y="1801519"/>
            <a:ext cx="10775950" cy="4814294"/>
          </a:xfrm>
          <a:prstGeom prst="roundRect">
            <a:avLst>
              <a:gd name="adj" fmla="val 3962"/>
            </a:avLst>
          </a:prstGeom>
          <a:no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r>
              <a:rPr lang="en-US" sz="1800" b="0" i="0" dirty="0">
                <a:solidFill>
                  <a:srgbClr val="FF0000"/>
                </a:solidFill>
                <a:effectLst/>
                <a:highlight>
                  <a:srgbClr val="F2C12E"/>
                </a:highlight>
                <a:latin typeface="Segoe UI" panose="020B0502040204020203" pitchFamily="34" charset="0"/>
              </a:rPr>
            </a:br>
            <a:endParaRPr lang="en-US" sz="1800" b="0" i="0" dirty="0">
              <a:solidFill>
                <a:srgbClr val="FF0000"/>
              </a:solidFill>
              <a:effectLst/>
              <a:highlight>
                <a:srgbClr val="F2C12E"/>
              </a:highlight>
              <a:latin typeface="Segoe UI" panose="020B0502040204020203" pitchFamily="34" charset="0"/>
            </a:endParaRPr>
          </a:p>
          <a:p>
            <a:endParaRPr lang="en-US" sz="1800" dirty="0">
              <a:solidFill>
                <a:srgbClr val="FF0000"/>
              </a:solidFill>
              <a:latin typeface="LEMON MILK" panose="00000500000000000000" pitchFamily="50" charset="0"/>
              <a:cs typeface="Avenir Book" panose="020B0503020203020204" pitchFamily="34" charset="-78"/>
            </a:endParaRPr>
          </a:p>
          <a:p>
            <a:pPr marL="285750" indent="-285750">
              <a:buFont typeface="Arial" panose="020B0604020202020204" pitchFamily="34" charset="0"/>
              <a:buChar char="•"/>
            </a:pPr>
            <a:r>
              <a:rPr lang="en-US" sz="1800" dirty="0">
                <a:solidFill>
                  <a:srgbClr val="FF0000"/>
                </a:solidFill>
                <a:latin typeface="LEMON MILK" panose="00000500000000000000" pitchFamily="50" charset="0"/>
                <a:cs typeface="Avenir Book" panose="020B0503020203020204" pitchFamily="34" charset="-78"/>
              </a:rPr>
              <a:t>We can see that production by season is led by the monsoon season since most farmers invest their time in this season, allowing for more crops to grow. Monsoon season has the highest production but shows a downward trend over time, whereas other seasons have lower and relatively stable production levels.</a:t>
            </a:r>
          </a:p>
          <a:p>
            <a:pPr marL="285750" indent="-285750">
              <a:buFont typeface="Arial" panose="020B0604020202020204" pitchFamily="34" charset="0"/>
              <a:buChar char="•"/>
            </a:pPr>
            <a:endParaRPr lang="en-US" sz="1800" dirty="0">
              <a:solidFill>
                <a:srgbClr val="FF0000"/>
              </a:solidFill>
              <a:latin typeface="LEMON MILK" panose="00000500000000000000" pitchFamily="50" charset="0"/>
              <a:cs typeface="Avenir Book" panose="020B0503020203020204" pitchFamily="34" charset="-78"/>
            </a:endParaRPr>
          </a:p>
          <a:p>
            <a:pPr marL="285750" indent="-285750">
              <a:buFont typeface="Arial" panose="020B0604020202020204" pitchFamily="34" charset="0"/>
              <a:buChar char="•"/>
            </a:pPr>
            <a:r>
              <a:rPr lang="en-US" sz="1800" dirty="0">
                <a:solidFill>
                  <a:srgbClr val="FF0000"/>
                </a:solidFill>
                <a:latin typeface="LEMON MILK" panose="00000500000000000000" pitchFamily="50" charset="0"/>
                <a:cs typeface="Avenir Book" panose="020B0503020203020204" pitchFamily="34" charset="-78"/>
              </a:rPr>
              <a:t>Crop yield is on an upward trend, indicating increased interest in farming and buying land. Overall crop yield shows a slight upward trend, reflecting improvements in productivity over the years.</a:t>
            </a:r>
          </a:p>
          <a:p>
            <a:pPr marL="285750" indent="-285750">
              <a:buFont typeface="Arial" panose="020B0604020202020204" pitchFamily="34" charset="0"/>
              <a:buChar char="•"/>
            </a:pPr>
            <a:endParaRPr lang="en-US" sz="1800" dirty="0">
              <a:solidFill>
                <a:srgbClr val="FF0000"/>
              </a:solidFill>
              <a:latin typeface="LEMON MILK" panose="00000500000000000000" pitchFamily="50" charset="0"/>
              <a:cs typeface="Avenir Book" panose="020B0503020203020204" pitchFamily="34" charset="-78"/>
            </a:endParaRPr>
          </a:p>
          <a:p>
            <a:pPr marL="285750" indent="-285750">
              <a:buFont typeface="Arial" panose="020B0604020202020204" pitchFamily="34" charset="0"/>
              <a:buChar char="•"/>
            </a:pPr>
            <a:r>
              <a:rPr lang="en-US" sz="1800" dirty="0">
                <a:solidFill>
                  <a:srgbClr val="FF0000"/>
                </a:solidFill>
                <a:latin typeface="LEMON MILK" panose="00000500000000000000" pitchFamily="50" charset="0"/>
                <a:cs typeface="Avenir Book" panose="020B0503020203020204" pitchFamily="34" charset="-78"/>
              </a:rPr>
              <a:t>The North region has been consistent in farming, maintaining a production rate of 2 billion from 1997 to 2014. The East region shows Improved production initially but trends downward, while other regions have lower and more stable production levels.</a:t>
            </a:r>
          </a:p>
          <a:p>
            <a:pPr marL="285750" indent="-285750">
              <a:buFont typeface="Arial" panose="020B0604020202020204" pitchFamily="34" charset="0"/>
              <a:buChar char="•"/>
            </a:pPr>
            <a:endParaRPr lang="en-US" sz="1800" dirty="0">
              <a:solidFill>
                <a:srgbClr val="FF0000"/>
              </a:solidFill>
              <a:latin typeface="LEMON MILK" panose="00000500000000000000" pitchFamily="50" charset="0"/>
              <a:cs typeface="Avenir Book" panose="020B0503020203020204" pitchFamily="34" charset="-78"/>
            </a:endParaRPr>
          </a:p>
          <a:p>
            <a:endParaRPr lang="en-US" sz="1800" dirty="0">
              <a:solidFill>
                <a:srgbClr val="FF0000"/>
              </a:solidFill>
              <a:latin typeface="LEMON MILK" panose="00000500000000000000" pitchFamily="50" charset="0"/>
              <a:cs typeface="Avenir Book" panose="020B0503020203020204" pitchFamily="34" charset="-78"/>
            </a:endParaRPr>
          </a:p>
          <a:p>
            <a:pPr algn="l"/>
            <a:endParaRPr lang="en-US" sz="1800" dirty="0">
              <a:solidFill>
                <a:srgbClr val="FF0000"/>
              </a:solidFill>
              <a:latin typeface="LEMON MILK" panose="00000500000000000000" pitchFamily="50" charset="0"/>
              <a:cs typeface="Avenir Book" panose="020B0503020203020204" pitchFamily="34" charset="-78"/>
            </a:endParaRPr>
          </a:p>
          <a:p>
            <a:pPr algn="ctr"/>
            <a:endParaRPr lang="en-IN" sz="1050" dirty="0">
              <a:solidFill>
                <a:srgbClr val="FF0000"/>
              </a:solidFill>
            </a:endParaRPr>
          </a:p>
        </p:txBody>
      </p:sp>
    </p:spTree>
    <p:extLst>
      <p:ext uri="{BB962C8B-B14F-4D97-AF65-F5344CB8AC3E}">
        <p14:creationId xmlns:p14="http://schemas.microsoft.com/office/powerpoint/2010/main" val="1133925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FCBE613-1860-9568-13F6-EFB30F9E45DB}"/>
              </a:ext>
            </a:extLst>
          </p:cNvPr>
          <p:cNvSpPr>
            <a:spLocks noGrp="1"/>
          </p:cNvSpPr>
          <p:nvPr>
            <p:ph type="ctrTitle"/>
          </p:nvPr>
        </p:nvSpPr>
        <p:spPr>
          <a:xfrm>
            <a:off x="708020" y="242187"/>
            <a:ext cx="10053763" cy="1216432"/>
          </a:xfrm>
        </p:spPr>
        <p:txBody>
          <a:bodyPr anchor="b">
            <a:normAutofit fontScale="90000"/>
          </a:bodyPr>
          <a:lstStyle/>
          <a:p>
            <a:pPr algn="l"/>
            <a:r>
              <a:rPr lang="en-US" sz="8800" dirty="0">
                <a:solidFill>
                  <a:srgbClr val="FFFFFF"/>
                </a:solidFill>
                <a:latin typeface="Momcake" panose="02000203000000000000" pitchFamily="50" charset="0"/>
              </a:rPr>
              <a:t>Production Page</a:t>
            </a:r>
            <a:endParaRPr lang="en-IN" sz="8800" dirty="0">
              <a:solidFill>
                <a:srgbClr val="FFFFFF"/>
              </a:solidFill>
              <a:latin typeface="Momcake" panose="02000203000000000000" pitchFamily="50" charset="0"/>
            </a:endParaRPr>
          </a:p>
        </p:txBody>
      </p:sp>
      <p:sp>
        <p:nvSpPr>
          <p:cNvPr id="6" name="Rectangle: Rounded Corners 5">
            <a:extLst>
              <a:ext uri="{FF2B5EF4-FFF2-40B4-BE49-F238E27FC236}">
                <a16:creationId xmlns:a16="http://schemas.microsoft.com/office/drawing/2014/main" id="{66120E84-0714-B344-CA45-802996AB68B3}"/>
              </a:ext>
            </a:extLst>
          </p:cNvPr>
          <p:cNvSpPr/>
          <p:nvPr/>
        </p:nvSpPr>
        <p:spPr>
          <a:xfrm>
            <a:off x="708022" y="1757363"/>
            <a:ext cx="10775950" cy="5029900"/>
          </a:xfrm>
          <a:prstGeom prst="roundRect">
            <a:avLst>
              <a:gd name="adj" fmla="val 3962"/>
            </a:avLst>
          </a:prstGeom>
          <a:no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1800" i="0" dirty="0">
                <a:solidFill>
                  <a:srgbClr val="FF0000"/>
                </a:solidFill>
                <a:effectLst/>
                <a:latin typeface="LEMON MILK" panose="00000500000000000000" pitchFamily="50" charset="0"/>
              </a:rPr>
              <a:t>The maximum growth in production occurred between the years 2007 and 2008, marking a significant upward surge. Conversely, the steepest decline in growth was observed between 1997 and 1998.</a:t>
            </a:r>
          </a:p>
          <a:p>
            <a:pPr algn="l"/>
            <a:endParaRPr lang="en-US" sz="1800" i="0" dirty="0">
              <a:solidFill>
                <a:srgbClr val="FF0000"/>
              </a:solidFill>
              <a:effectLst/>
              <a:latin typeface="LEMON MILK" panose="00000500000000000000" pitchFamily="50" charset="0"/>
            </a:endParaRPr>
          </a:p>
          <a:p>
            <a:pPr algn="l"/>
            <a:r>
              <a:rPr lang="en-US" sz="1800" i="0" dirty="0">
                <a:solidFill>
                  <a:srgbClr val="FF0000"/>
                </a:solidFill>
                <a:effectLst/>
                <a:latin typeface="LEMON MILK" panose="00000500000000000000" pitchFamily="50" charset="0"/>
              </a:rPr>
              <a:t>In terms of regional production, the North Zone experienced a decrease, while the West Zone and Union Territory saw an increase in production levels.</a:t>
            </a:r>
          </a:p>
          <a:p>
            <a:pPr algn="l"/>
            <a:endParaRPr lang="en-US" sz="1800" i="0" dirty="0">
              <a:solidFill>
                <a:srgbClr val="FF0000"/>
              </a:solidFill>
              <a:effectLst/>
              <a:latin typeface="LEMON MILK" panose="00000500000000000000" pitchFamily="50" charset="0"/>
            </a:endParaRPr>
          </a:p>
          <a:p>
            <a:pPr algn="l"/>
            <a:r>
              <a:rPr lang="en-US" sz="1800" i="0" dirty="0">
                <a:solidFill>
                  <a:srgbClr val="FF0000"/>
                </a:solidFill>
                <a:effectLst/>
                <a:latin typeface="LEMON MILK" panose="00000500000000000000" pitchFamily="50" charset="0"/>
              </a:rPr>
              <a:t>Seasonally, production in the Whole Year Season declined continuously after 2003. However, there was an encouraging increase in production during the Winter and Monsoon Seasons after 2003.</a:t>
            </a:r>
          </a:p>
          <a:p>
            <a:pPr algn="l"/>
            <a:endParaRPr lang="en-US" sz="1800" dirty="0">
              <a:solidFill>
                <a:srgbClr val="FF0000"/>
              </a:solidFill>
              <a:latin typeface="LEMON MILK" panose="00000500000000000000" pitchFamily="50" charset="0"/>
            </a:endParaRPr>
          </a:p>
          <a:p>
            <a:pPr algn="l"/>
            <a:r>
              <a:rPr lang="en-US" sz="1800" dirty="0">
                <a:solidFill>
                  <a:srgbClr val="FF0000"/>
                </a:solidFill>
                <a:latin typeface="LEMON MILK" panose="00000500000000000000" pitchFamily="50" charset="0"/>
              </a:rPr>
              <a:t>Sugarcane seems like the hack to maximum production no wonder people can’t live without sugar.</a:t>
            </a:r>
            <a:endParaRPr lang="en-US" sz="1800" i="0" dirty="0">
              <a:solidFill>
                <a:srgbClr val="FF0000"/>
              </a:solidFill>
              <a:effectLst/>
              <a:latin typeface="LEMON MILK" panose="00000500000000000000" pitchFamily="50" charset="0"/>
            </a:endParaRPr>
          </a:p>
          <a:p>
            <a:pPr algn="l"/>
            <a:endParaRPr lang="en-US" sz="1800" i="0" dirty="0">
              <a:solidFill>
                <a:srgbClr val="FF0000"/>
              </a:solidFill>
              <a:effectLst/>
              <a:latin typeface="LEMON MILK" panose="00000500000000000000" pitchFamily="50" charset="0"/>
            </a:endParaRPr>
          </a:p>
        </p:txBody>
      </p:sp>
    </p:spTree>
    <p:extLst>
      <p:ext uri="{BB962C8B-B14F-4D97-AF65-F5344CB8AC3E}">
        <p14:creationId xmlns:p14="http://schemas.microsoft.com/office/powerpoint/2010/main" val="215379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102</TotalTime>
  <Words>816</Words>
  <Application>Microsoft Office PowerPoint</Application>
  <PresentationFormat>Widescreen</PresentationFormat>
  <Paragraphs>98</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Aptos</vt:lpstr>
      <vt:lpstr>Aptos Display</vt:lpstr>
      <vt:lpstr>Arial</vt:lpstr>
      <vt:lpstr>Avenir Light</vt:lpstr>
      <vt:lpstr>Avenir Next LT Pro Demi</vt:lpstr>
      <vt:lpstr>LEMON MILK</vt:lpstr>
      <vt:lpstr>Momcake</vt:lpstr>
      <vt:lpstr>Segoe UI</vt:lpstr>
      <vt:lpstr>SignPainter-HouseScript</vt:lpstr>
      <vt:lpstr>Wingdings</vt:lpstr>
      <vt:lpstr>Office Theme</vt:lpstr>
      <vt:lpstr>CROP PRODUCTION</vt:lpstr>
      <vt:lpstr>Introduction</vt:lpstr>
      <vt:lpstr>About dataSet</vt:lpstr>
      <vt:lpstr>Contents</vt:lpstr>
      <vt:lpstr>Home page</vt:lpstr>
      <vt:lpstr>District page</vt:lpstr>
      <vt:lpstr>Coconut page</vt:lpstr>
      <vt:lpstr>Time Series page</vt:lpstr>
      <vt:lpstr>Production Page</vt:lpstr>
      <vt:lpstr>My design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Aniket Jayant</dc:creator>
  <cp:lastModifiedBy>Aniket Jayant</cp:lastModifiedBy>
  <cp:revision>4</cp:revision>
  <dcterms:created xsi:type="dcterms:W3CDTF">2024-06-30T14:12:01Z</dcterms:created>
  <dcterms:modified xsi:type="dcterms:W3CDTF">2024-07-16T16:53:09Z</dcterms:modified>
</cp:coreProperties>
</file>