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4F2"/>
    <a:srgbClr val="FDA9A9"/>
    <a:srgbClr val="000000"/>
    <a:srgbClr val="8ACDB5"/>
    <a:srgbClr val="CADEC4"/>
    <a:srgbClr val="9623AB"/>
    <a:srgbClr val="7B00AC"/>
    <a:srgbClr val="7B007F"/>
    <a:srgbClr val="8E60DA"/>
    <a:srgbClr val="FC4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1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3E0D-97E4-4CD9-B7BB-778D034023FE}" type="datetimeFigureOut">
              <a:rPr lang="en-IN" smtClean="0"/>
              <a:t>02-07-2024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F1DDE-715D-4A86-BC27-87B9B11056AE}" type="slidenum">
              <a:rPr lang="en-IN" smtClean="0"/>
              <a:t>‹#›</a:t>
            </a:fld>
            <a:endParaRPr lang="en-IN"/>
          </a:p>
        </p:txBody>
      </p:sp>
    </p:spTree>
    <p:extLst>
      <p:ext uri="{BB962C8B-B14F-4D97-AF65-F5344CB8AC3E}">
        <p14:creationId xmlns:p14="http://schemas.microsoft.com/office/powerpoint/2010/main" val="9318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4F1DDE-715D-4A86-BC27-87B9B11056AE}" type="slidenum">
              <a:rPr lang="en-IN" smtClean="0"/>
              <a:t>1</a:t>
            </a:fld>
            <a:endParaRPr lang="en-IN"/>
          </a:p>
        </p:txBody>
      </p:sp>
    </p:spTree>
    <p:extLst>
      <p:ext uri="{BB962C8B-B14F-4D97-AF65-F5344CB8AC3E}">
        <p14:creationId xmlns:p14="http://schemas.microsoft.com/office/powerpoint/2010/main" val="190883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4F1DDE-715D-4A86-BC27-87B9B11056AE}" type="slidenum">
              <a:rPr lang="en-IN" smtClean="0"/>
              <a:t>2</a:t>
            </a:fld>
            <a:endParaRPr lang="en-IN"/>
          </a:p>
        </p:txBody>
      </p:sp>
    </p:spTree>
    <p:extLst>
      <p:ext uri="{BB962C8B-B14F-4D97-AF65-F5344CB8AC3E}">
        <p14:creationId xmlns:p14="http://schemas.microsoft.com/office/powerpoint/2010/main" val="105263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4F1DDE-715D-4A86-BC27-87B9B11056AE}" type="slidenum">
              <a:rPr lang="en-IN" smtClean="0"/>
              <a:t>3</a:t>
            </a:fld>
            <a:endParaRPr lang="en-IN"/>
          </a:p>
        </p:txBody>
      </p:sp>
    </p:spTree>
    <p:extLst>
      <p:ext uri="{BB962C8B-B14F-4D97-AF65-F5344CB8AC3E}">
        <p14:creationId xmlns:p14="http://schemas.microsoft.com/office/powerpoint/2010/main" val="868531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4F1DDE-715D-4A86-BC27-87B9B11056AE}" type="slidenum">
              <a:rPr lang="en-IN" smtClean="0"/>
              <a:t>4</a:t>
            </a:fld>
            <a:endParaRPr lang="en-IN"/>
          </a:p>
        </p:txBody>
      </p:sp>
    </p:spTree>
    <p:extLst>
      <p:ext uri="{BB962C8B-B14F-4D97-AF65-F5344CB8AC3E}">
        <p14:creationId xmlns:p14="http://schemas.microsoft.com/office/powerpoint/2010/main" val="172078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4F1DDE-715D-4A86-BC27-87B9B11056AE}" type="slidenum">
              <a:rPr lang="en-IN" smtClean="0"/>
              <a:t>5</a:t>
            </a:fld>
            <a:endParaRPr lang="en-IN"/>
          </a:p>
        </p:txBody>
      </p:sp>
    </p:spTree>
    <p:extLst>
      <p:ext uri="{BB962C8B-B14F-4D97-AF65-F5344CB8AC3E}">
        <p14:creationId xmlns:p14="http://schemas.microsoft.com/office/powerpoint/2010/main" val="357755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70B7-01AC-5285-8529-9B888EE998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B607C4-41C0-CD64-299A-EDE94F9A5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206A1C-57D4-0067-5F2D-972CF10C49CE}"/>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5" name="Footer Placeholder 4">
            <a:extLst>
              <a:ext uri="{FF2B5EF4-FFF2-40B4-BE49-F238E27FC236}">
                <a16:creationId xmlns:a16="http://schemas.microsoft.com/office/drawing/2014/main" id="{1E579FCD-5211-DBE4-8664-258DB0221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7742E-FF79-915E-6262-0A73D7A7251D}"/>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99064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4623-4502-8941-C5DD-6C9CA4D78E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4BD68-5E2A-02A3-6015-B876F823F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5E3B7-FC97-88C7-8D52-68CC4191FA5F}"/>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5" name="Footer Placeholder 4">
            <a:extLst>
              <a:ext uri="{FF2B5EF4-FFF2-40B4-BE49-F238E27FC236}">
                <a16:creationId xmlns:a16="http://schemas.microsoft.com/office/drawing/2014/main" id="{FE1B8710-528D-A4AC-1660-DFA8B5479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BAE29-A61E-1CF5-A861-0E13B56DAB2A}"/>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6649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D312D-5718-C19B-31C4-177C27869C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5B7C43-0100-4880-F1CD-D4A71BFEB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4C7A2-E37C-D827-3772-2232AB6FAED5}"/>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5" name="Footer Placeholder 4">
            <a:extLst>
              <a:ext uri="{FF2B5EF4-FFF2-40B4-BE49-F238E27FC236}">
                <a16:creationId xmlns:a16="http://schemas.microsoft.com/office/drawing/2014/main" id="{1738713C-4BC2-3126-3FC0-2445E646F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9AE4E-DA0C-BF34-DDD5-38FD3EE939ED}"/>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2668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428C-AB23-1193-0F3B-613C3DE42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07BF36-7E4E-F3CD-9466-709E9FA106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52F8F-BDC9-81F9-85D5-905F4F4FFBA4}"/>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5" name="Footer Placeholder 4">
            <a:extLst>
              <a:ext uri="{FF2B5EF4-FFF2-40B4-BE49-F238E27FC236}">
                <a16:creationId xmlns:a16="http://schemas.microsoft.com/office/drawing/2014/main" id="{2CC78E26-F7F1-70C0-EF51-39690C278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25D479-38FE-A1B0-D2E7-A7D0FD801913}"/>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266995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776D-E0E5-1402-0534-535832DCF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FF8E5B-9710-A2B6-F9CC-BF9B71433C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065EA-FC5B-1639-814F-A4D7A28E61BC}"/>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5" name="Footer Placeholder 4">
            <a:extLst>
              <a:ext uri="{FF2B5EF4-FFF2-40B4-BE49-F238E27FC236}">
                <a16:creationId xmlns:a16="http://schemas.microsoft.com/office/drawing/2014/main" id="{56431B7E-F654-45E9-3787-74266F95D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7AA6F-3A72-72E0-BA6F-BB2A6350A3F3}"/>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4981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7531-9803-505B-86E6-EDCC4672D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900063-F33A-9F3B-60C5-2DBF85092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1241A-9D79-95B3-AE92-541A62887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BD02E6-1F9C-E4E7-216D-E8356ED16225}"/>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6" name="Footer Placeholder 5">
            <a:extLst>
              <a:ext uri="{FF2B5EF4-FFF2-40B4-BE49-F238E27FC236}">
                <a16:creationId xmlns:a16="http://schemas.microsoft.com/office/drawing/2014/main" id="{425C890A-EA39-D6F2-283F-761E60E773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3E1A6-3507-AEBF-827A-449EEA7BC884}"/>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110489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4777-E072-02E8-F1ED-62EE9BD18A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A8EB1-CFC0-F378-1331-F251F64D3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63DD18-3B89-5700-CEE3-9422B62BF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6E3687-969F-C0E1-A981-C47461B8F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E7F1C-245F-E7B5-7BC2-05A2BBEFF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4FDE6E-B927-96B6-885E-6D34EA2C8AF6}"/>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8" name="Footer Placeholder 7">
            <a:extLst>
              <a:ext uri="{FF2B5EF4-FFF2-40B4-BE49-F238E27FC236}">
                <a16:creationId xmlns:a16="http://schemas.microsoft.com/office/drawing/2014/main" id="{71B7F49B-3F8E-3E6B-49D9-447DEF5515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7BD099-4318-3646-BDF9-ED97010AA36C}"/>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339027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C53A-A537-F385-08AE-32B4C08C37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B9E34B-0277-EFD4-2D01-3528EA5584CA}"/>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4" name="Footer Placeholder 3">
            <a:extLst>
              <a:ext uri="{FF2B5EF4-FFF2-40B4-BE49-F238E27FC236}">
                <a16:creationId xmlns:a16="http://schemas.microsoft.com/office/drawing/2014/main" id="{737BF22B-EE44-C0C6-131D-B48F20CFCF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CBB06B-F50A-E896-979D-F4DFBD561560}"/>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194037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67E4C-E8D2-5694-8197-B1AC09369F40}"/>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3" name="Footer Placeholder 2">
            <a:extLst>
              <a:ext uri="{FF2B5EF4-FFF2-40B4-BE49-F238E27FC236}">
                <a16:creationId xmlns:a16="http://schemas.microsoft.com/office/drawing/2014/main" id="{3ED8764F-0377-1BA3-C029-BBF652350A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89A75B-65F6-A627-60D1-341AFE94090C}"/>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88743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DDF6-BBF0-64C2-6684-B6009D3AC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F9EAC0-920C-2AB4-CA98-937C2F490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65CFFA-D806-C9DF-8B3C-627B21656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6E134-0A7A-2897-392B-1571D8230D6A}"/>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6" name="Footer Placeholder 5">
            <a:extLst>
              <a:ext uri="{FF2B5EF4-FFF2-40B4-BE49-F238E27FC236}">
                <a16:creationId xmlns:a16="http://schemas.microsoft.com/office/drawing/2014/main" id="{7C8735DB-9A0F-03C7-3028-D1C175A80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8DD8B7-96E2-394F-3C02-8DFC3EF7786B}"/>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17375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6B39-9EE8-2DB9-9A8A-33659C3AD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CFD074-C820-2191-4E84-F383B428A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733208-EFF5-8DE0-7E2E-5FAFAD6E6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7D7A2-3E9F-BD1F-8E18-933B4F697928}"/>
              </a:ext>
            </a:extLst>
          </p:cNvPr>
          <p:cNvSpPr>
            <a:spLocks noGrp="1"/>
          </p:cNvSpPr>
          <p:nvPr>
            <p:ph type="dt" sz="half" idx="10"/>
          </p:nvPr>
        </p:nvSpPr>
        <p:spPr/>
        <p:txBody>
          <a:bodyPr/>
          <a:lstStyle/>
          <a:p>
            <a:fld id="{C6815C66-1925-4AFD-977D-AAD7EF7A24CF}" type="datetimeFigureOut">
              <a:rPr lang="en-IN" smtClean="0"/>
              <a:t>02-07-2024</a:t>
            </a:fld>
            <a:endParaRPr lang="en-IN"/>
          </a:p>
        </p:txBody>
      </p:sp>
      <p:sp>
        <p:nvSpPr>
          <p:cNvPr id="6" name="Footer Placeholder 5">
            <a:extLst>
              <a:ext uri="{FF2B5EF4-FFF2-40B4-BE49-F238E27FC236}">
                <a16:creationId xmlns:a16="http://schemas.microsoft.com/office/drawing/2014/main" id="{8F11F010-F42C-5CFF-4FBE-6BBA599AE5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25FDB6-C1FB-EF0A-D036-48AFFEB44FCC}"/>
              </a:ext>
            </a:extLst>
          </p:cNvPr>
          <p:cNvSpPr>
            <a:spLocks noGrp="1"/>
          </p:cNvSpPr>
          <p:nvPr>
            <p:ph type="sldNum" sz="quarter" idx="12"/>
          </p:nvPr>
        </p:nvSpPr>
        <p:spPr/>
        <p:txBody>
          <a:bodyPr/>
          <a:lstStyle/>
          <a:p>
            <a:fld id="{A7BC4D2F-5C37-447B-BB6A-CB0228E9A5ED}" type="slidenum">
              <a:rPr lang="en-IN" smtClean="0"/>
              <a:t>‹#›</a:t>
            </a:fld>
            <a:endParaRPr lang="en-IN"/>
          </a:p>
        </p:txBody>
      </p:sp>
    </p:spTree>
    <p:extLst>
      <p:ext uri="{BB962C8B-B14F-4D97-AF65-F5344CB8AC3E}">
        <p14:creationId xmlns:p14="http://schemas.microsoft.com/office/powerpoint/2010/main" val="333242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115A6-23F6-7FE5-FAFE-C66C6B090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4B6286-0CC4-7801-D873-63397E053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0848C-277D-C2A2-404B-85856AE58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815C66-1925-4AFD-977D-AAD7EF7A24CF}" type="datetimeFigureOut">
              <a:rPr lang="en-IN" smtClean="0"/>
              <a:t>02-07-2024</a:t>
            </a:fld>
            <a:endParaRPr lang="en-IN"/>
          </a:p>
        </p:txBody>
      </p:sp>
      <p:sp>
        <p:nvSpPr>
          <p:cNvPr id="5" name="Footer Placeholder 4">
            <a:extLst>
              <a:ext uri="{FF2B5EF4-FFF2-40B4-BE49-F238E27FC236}">
                <a16:creationId xmlns:a16="http://schemas.microsoft.com/office/drawing/2014/main" id="{BFD1B976-6B11-DCBB-B6D9-55E75C400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6C43914-2A2C-4C79-CC37-5D5F607F9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BC4D2F-5C37-447B-BB6A-CB0228E9A5ED}" type="slidenum">
              <a:rPr lang="en-IN" smtClean="0"/>
              <a:t>‹#›</a:t>
            </a:fld>
            <a:endParaRPr lang="en-IN"/>
          </a:p>
        </p:txBody>
      </p:sp>
    </p:spTree>
    <p:extLst>
      <p:ext uri="{BB962C8B-B14F-4D97-AF65-F5344CB8AC3E}">
        <p14:creationId xmlns:p14="http://schemas.microsoft.com/office/powerpoint/2010/main" val="321998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15.sv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7.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6.png"/><Relationship Id="rId18" Type="http://schemas.openxmlformats.org/officeDocument/2006/relationships/image" Target="../media/image22.sv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13.sv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12.png"/><Relationship Id="rId5" Type="http://schemas.openxmlformats.org/officeDocument/2006/relationships/image" Target="../media/image14.png"/><Relationship Id="rId15" Type="http://schemas.openxmlformats.org/officeDocument/2006/relationships/image" Target="../media/image20.png"/><Relationship Id="rId10" Type="http://schemas.openxmlformats.org/officeDocument/2006/relationships/image" Target="../media/image11.svg"/><Relationship Id="rId4" Type="http://schemas.openxmlformats.org/officeDocument/2006/relationships/image" Target="../media/image1.png"/><Relationship Id="rId9" Type="http://schemas.openxmlformats.org/officeDocument/2006/relationships/image" Target="../media/image10.png"/><Relationship Id="rId1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15.svg"/><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3.svg"/><Relationship Id="rId5" Type="http://schemas.openxmlformats.org/officeDocument/2006/relationships/image" Target="../media/image3.png"/><Relationship Id="rId15" Type="http://schemas.openxmlformats.org/officeDocument/2006/relationships/image" Target="../media/image9.sv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24.sv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15.svg"/><Relationship Id="rId12"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7.svg"/><Relationship Id="rId5" Type="http://schemas.openxmlformats.org/officeDocument/2006/relationships/image" Target="../media/image3.png"/><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26.svg"/><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Rounded Corners 85">
            <a:extLst>
              <a:ext uri="{FF2B5EF4-FFF2-40B4-BE49-F238E27FC236}">
                <a16:creationId xmlns:a16="http://schemas.microsoft.com/office/drawing/2014/main" id="{A7CA383C-7B57-654D-D457-7EBA18E60E2A}"/>
              </a:ext>
            </a:extLst>
          </p:cNvPr>
          <p:cNvSpPr/>
          <p:nvPr/>
        </p:nvSpPr>
        <p:spPr>
          <a:xfrm>
            <a:off x="1" y="0"/>
            <a:ext cx="12199948" cy="6858000"/>
          </a:xfrm>
          <a:prstGeom prst="roundRect">
            <a:avLst>
              <a:gd name="adj" fmla="val 5938"/>
            </a:avLst>
          </a:prstGeom>
          <a:gradFill>
            <a:gsLst>
              <a:gs pos="0">
                <a:srgbClr val="7B00AC"/>
              </a:gs>
              <a:gs pos="42000">
                <a:srgbClr val="FDA9A9"/>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Top Corners Rounded 16">
            <a:extLst>
              <a:ext uri="{FF2B5EF4-FFF2-40B4-BE49-F238E27FC236}">
                <a16:creationId xmlns:a16="http://schemas.microsoft.com/office/drawing/2014/main" id="{A113E80F-4A6E-638C-C012-2416E26CE3B1}"/>
              </a:ext>
            </a:extLst>
          </p:cNvPr>
          <p:cNvSpPr/>
          <p:nvPr/>
        </p:nvSpPr>
        <p:spPr>
          <a:xfrm rot="16200000">
            <a:off x="3280692" y="-2053309"/>
            <a:ext cx="6857999" cy="10964617"/>
          </a:xfrm>
          <a:prstGeom prst="round2SameRect">
            <a:avLst>
              <a:gd name="adj1" fmla="val 4797"/>
              <a:gd name="adj2" fmla="val 0"/>
            </a:avLst>
          </a:prstGeom>
          <a:solidFill>
            <a:srgbClr val="F3F4F7"/>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6F548DDF-6CF6-BC3E-9922-A3261954CDFA}"/>
              </a:ext>
            </a:extLst>
          </p:cNvPr>
          <p:cNvGrpSpPr/>
          <p:nvPr/>
        </p:nvGrpSpPr>
        <p:grpSpPr>
          <a:xfrm>
            <a:off x="1609909" y="721087"/>
            <a:ext cx="5033288" cy="1031001"/>
            <a:chOff x="1921185" y="2078399"/>
            <a:chExt cx="5033288" cy="1031001"/>
          </a:xfrm>
        </p:grpSpPr>
        <p:sp>
          <p:nvSpPr>
            <p:cNvPr id="21" name="Rectangle: Rounded Corners 20">
              <a:extLst>
                <a:ext uri="{FF2B5EF4-FFF2-40B4-BE49-F238E27FC236}">
                  <a16:creationId xmlns:a16="http://schemas.microsoft.com/office/drawing/2014/main" id="{9FC26ABC-AB9E-9C00-93DD-B6EA32AB46D3}"/>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78650BE-BC0D-894C-183B-ABE82E088AF5}"/>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59811FFE-0BBE-C315-9940-FD3EE9BB1DE3}"/>
              </a:ext>
            </a:extLst>
          </p:cNvPr>
          <p:cNvGrpSpPr/>
          <p:nvPr/>
        </p:nvGrpSpPr>
        <p:grpSpPr>
          <a:xfrm>
            <a:off x="7043737" y="699607"/>
            <a:ext cx="4935508" cy="1031001"/>
            <a:chOff x="1921185" y="2078399"/>
            <a:chExt cx="5033288" cy="1031001"/>
          </a:xfrm>
        </p:grpSpPr>
        <p:sp>
          <p:nvSpPr>
            <p:cNvPr id="24" name="Rectangle: Rounded Corners 23">
              <a:extLst>
                <a:ext uri="{FF2B5EF4-FFF2-40B4-BE49-F238E27FC236}">
                  <a16:creationId xmlns:a16="http://schemas.microsoft.com/office/drawing/2014/main" id="{DED9E339-C4E4-D60E-89B1-56215B26F336}"/>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1C9ACB92-7A63-C7BC-C3F8-B64BF2B2FB71}"/>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E6DACA2B-89FB-A938-AFD3-152B773AA3CA}"/>
              </a:ext>
            </a:extLst>
          </p:cNvPr>
          <p:cNvGrpSpPr/>
          <p:nvPr/>
        </p:nvGrpSpPr>
        <p:grpSpPr>
          <a:xfrm>
            <a:off x="1609909" y="1969947"/>
            <a:ext cx="3860120" cy="4672153"/>
            <a:chOff x="1921185" y="2078399"/>
            <a:chExt cx="5033288" cy="1031001"/>
          </a:xfrm>
          <a:solidFill>
            <a:srgbClr val="F7F4F2"/>
          </a:solidFill>
        </p:grpSpPr>
        <p:sp>
          <p:nvSpPr>
            <p:cNvPr id="30" name="Rectangle: Rounded Corners 29">
              <a:extLst>
                <a:ext uri="{FF2B5EF4-FFF2-40B4-BE49-F238E27FC236}">
                  <a16:creationId xmlns:a16="http://schemas.microsoft.com/office/drawing/2014/main" id="{0A833A5C-2DB2-8A9F-0900-E91D9550F7C9}"/>
                </a:ext>
              </a:extLst>
            </p:cNvPr>
            <p:cNvSpPr/>
            <p:nvPr/>
          </p:nvSpPr>
          <p:spPr>
            <a:xfrm>
              <a:off x="1921185" y="2078399"/>
              <a:ext cx="5033285" cy="1031001"/>
            </a:xfrm>
            <a:prstGeom prst="roundRect">
              <a:avLst>
                <a:gd name="adj" fmla="val 14881"/>
              </a:avLst>
            </a:prstGeom>
            <a:grp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BC47ABD0-F761-CF3B-4F95-CC2078361632}"/>
                </a:ext>
              </a:extLst>
            </p:cNvPr>
            <p:cNvSpPr/>
            <p:nvPr/>
          </p:nvSpPr>
          <p:spPr>
            <a:xfrm>
              <a:off x="1921185" y="2078399"/>
              <a:ext cx="5033288" cy="1031001"/>
            </a:xfrm>
            <a:prstGeom prst="roundRect">
              <a:avLst>
                <a:gd name="adj" fmla="val 3962"/>
              </a:avLst>
            </a:prstGeom>
            <a:grp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0232D9A4-C64E-BA34-1BD9-ED903CB625B9}"/>
              </a:ext>
            </a:extLst>
          </p:cNvPr>
          <p:cNvGrpSpPr/>
          <p:nvPr/>
        </p:nvGrpSpPr>
        <p:grpSpPr>
          <a:xfrm>
            <a:off x="5682782" y="1969946"/>
            <a:ext cx="6296467" cy="1834938"/>
            <a:chOff x="1921185" y="2078399"/>
            <a:chExt cx="5033288" cy="1031001"/>
          </a:xfrm>
        </p:grpSpPr>
        <p:sp>
          <p:nvSpPr>
            <p:cNvPr id="33" name="Rectangle: Rounded Corners 32">
              <a:extLst>
                <a:ext uri="{FF2B5EF4-FFF2-40B4-BE49-F238E27FC236}">
                  <a16:creationId xmlns:a16="http://schemas.microsoft.com/office/drawing/2014/main" id="{BCC01382-C513-4318-6EF2-A37BBAD81548}"/>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1F9BAA07-7354-8D5E-4D10-184041C0E0EA}"/>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A038B313-8F43-9E40-85DA-619D5486D078}"/>
              </a:ext>
            </a:extLst>
          </p:cNvPr>
          <p:cNvGrpSpPr/>
          <p:nvPr/>
        </p:nvGrpSpPr>
        <p:grpSpPr>
          <a:xfrm>
            <a:off x="5682777" y="3943917"/>
            <a:ext cx="2964131" cy="2698183"/>
            <a:chOff x="1921185" y="2078399"/>
            <a:chExt cx="5033288" cy="1031001"/>
          </a:xfrm>
        </p:grpSpPr>
        <p:sp>
          <p:nvSpPr>
            <p:cNvPr id="36" name="Rectangle: Rounded Corners 35">
              <a:extLst>
                <a:ext uri="{FF2B5EF4-FFF2-40B4-BE49-F238E27FC236}">
                  <a16:creationId xmlns:a16="http://schemas.microsoft.com/office/drawing/2014/main" id="{5C37D283-86ED-CE9D-1292-7EFEE9E2F7AA}"/>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B2E041A8-3874-7A64-87B6-2E905D36F05E}"/>
                </a:ext>
              </a:extLst>
            </p:cNvPr>
            <p:cNvSpPr/>
            <p:nvPr/>
          </p:nvSpPr>
          <p:spPr>
            <a:xfrm>
              <a:off x="1921185" y="2078399"/>
              <a:ext cx="5033288" cy="1031001"/>
            </a:xfrm>
            <a:prstGeom prst="roundRect">
              <a:avLst>
                <a:gd name="adj" fmla="val 8119"/>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0219B6D0-29EA-D1AC-BDFC-9F1BC920B684}"/>
              </a:ext>
            </a:extLst>
          </p:cNvPr>
          <p:cNvGrpSpPr/>
          <p:nvPr/>
        </p:nvGrpSpPr>
        <p:grpSpPr>
          <a:xfrm>
            <a:off x="8959886" y="3943918"/>
            <a:ext cx="3019363" cy="2698182"/>
            <a:chOff x="1921185" y="2078399"/>
            <a:chExt cx="5033287" cy="1031001"/>
          </a:xfrm>
        </p:grpSpPr>
        <p:sp>
          <p:nvSpPr>
            <p:cNvPr id="39" name="Rectangle: Rounded Corners 38">
              <a:extLst>
                <a:ext uri="{FF2B5EF4-FFF2-40B4-BE49-F238E27FC236}">
                  <a16:creationId xmlns:a16="http://schemas.microsoft.com/office/drawing/2014/main" id="{060D82C0-2584-A210-1ABB-A12D3297F592}"/>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328B8A18-65B0-3F07-6CCD-1F39A3F9C4A4}"/>
                </a:ext>
              </a:extLst>
            </p:cNvPr>
            <p:cNvSpPr/>
            <p:nvPr/>
          </p:nvSpPr>
          <p:spPr>
            <a:xfrm>
              <a:off x="1921185" y="2078399"/>
              <a:ext cx="5033287" cy="1031001"/>
            </a:xfrm>
            <a:prstGeom prst="roundRect">
              <a:avLst>
                <a:gd name="adj" fmla="val 6595"/>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002F5A18-5D9D-49C8-D6F4-52892DA45DC9}"/>
              </a:ext>
            </a:extLst>
          </p:cNvPr>
          <p:cNvGrpSpPr/>
          <p:nvPr/>
        </p:nvGrpSpPr>
        <p:grpSpPr>
          <a:xfrm>
            <a:off x="1609908" y="84816"/>
            <a:ext cx="10369333" cy="497237"/>
            <a:chOff x="1921185" y="2078399"/>
            <a:chExt cx="5033288" cy="1031001"/>
          </a:xfrm>
          <a:gradFill>
            <a:gsLst>
              <a:gs pos="0">
                <a:srgbClr val="7B00AC"/>
              </a:gs>
              <a:gs pos="86000">
                <a:srgbClr val="FDA9A9"/>
              </a:gs>
            </a:gsLst>
            <a:lin ang="2700000" scaled="0"/>
          </a:gradFill>
        </p:grpSpPr>
        <p:sp>
          <p:nvSpPr>
            <p:cNvPr id="42" name="Rectangle: Rounded Corners 41">
              <a:extLst>
                <a:ext uri="{FF2B5EF4-FFF2-40B4-BE49-F238E27FC236}">
                  <a16:creationId xmlns:a16="http://schemas.microsoft.com/office/drawing/2014/main" id="{C53E4957-96D9-2B54-28CF-6467B1651DF9}"/>
                </a:ext>
              </a:extLst>
            </p:cNvPr>
            <p:cNvSpPr/>
            <p:nvPr/>
          </p:nvSpPr>
          <p:spPr>
            <a:xfrm>
              <a:off x="1921185" y="2078399"/>
              <a:ext cx="5033285" cy="1031001"/>
            </a:xfrm>
            <a:prstGeom prst="roundRect">
              <a:avLst>
                <a:gd name="adj" fmla="val 14881"/>
              </a:avLst>
            </a:prstGeom>
            <a:grp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862EDE03-783D-C3B1-71B7-32F73BE10317}"/>
                </a:ext>
              </a:extLst>
            </p:cNvPr>
            <p:cNvSpPr/>
            <p:nvPr/>
          </p:nvSpPr>
          <p:spPr>
            <a:xfrm>
              <a:off x="1921185" y="2078399"/>
              <a:ext cx="5033288" cy="1031001"/>
            </a:xfrm>
            <a:prstGeom prst="roundRect">
              <a:avLst>
                <a:gd name="adj" fmla="val 14881"/>
              </a:avLst>
            </a:prstGeom>
            <a:grpFill/>
            <a:ln>
              <a:noFill/>
            </a:ln>
            <a:effectLst>
              <a:outerShdw blurRad="190500" dist="190500" dir="2700000" algn="tl" rotWithShape="0">
                <a:schemeClr val="bg1">
                  <a:lumMod val="75000"/>
                  <a:alpha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LEMON MILK" panose="00000500000000000000" pitchFamily="50" charset="0"/>
                </a:rPr>
                <a:t>Crop Production</a:t>
              </a:r>
              <a:endParaRPr lang="en-IN" sz="2400" dirty="0">
                <a:latin typeface="LEMON MILK" panose="00000500000000000000" pitchFamily="50" charset="0"/>
              </a:endParaRPr>
            </a:p>
          </p:txBody>
        </p:sp>
      </p:grpSp>
      <p:pic>
        <p:nvPicPr>
          <p:cNvPr id="48" name="Picture 47" descr="A black background with a black square&#10;&#10;Description automatically generated with medium confidence">
            <a:extLst>
              <a:ext uri="{FF2B5EF4-FFF2-40B4-BE49-F238E27FC236}">
                <a16:creationId xmlns:a16="http://schemas.microsoft.com/office/drawing/2014/main" id="{0B082E59-540A-1CD8-199F-9DFE60F1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775" y="136022"/>
            <a:ext cx="409208" cy="409208"/>
          </a:xfrm>
          <a:prstGeom prst="rect">
            <a:avLst/>
          </a:prstGeom>
        </p:spPr>
      </p:pic>
      <p:pic>
        <p:nvPicPr>
          <p:cNvPr id="52" name="Picture 51" descr="A blue and black logo&#10;&#10;Description automatically generated">
            <a:extLst>
              <a:ext uri="{FF2B5EF4-FFF2-40B4-BE49-F238E27FC236}">
                <a16:creationId xmlns:a16="http://schemas.microsoft.com/office/drawing/2014/main" id="{85EAF201-2E01-5810-FBD6-7C28E83C6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905" y="136022"/>
            <a:ext cx="409208" cy="409208"/>
          </a:xfrm>
          <a:prstGeom prst="rect">
            <a:avLst/>
          </a:prstGeom>
        </p:spPr>
      </p:pic>
      <p:pic>
        <p:nvPicPr>
          <p:cNvPr id="54" name="Picture 53" descr="A wheat ears on a black background&#10;&#10;Description automatically generated">
            <a:extLst>
              <a:ext uri="{FF2B5EF4-FFF2-40B4-BE49-F238E27FC236}">
                <a16:creationId xmlns:a16="http://schemas.microsoft.com/office/drawing/2014/main" id="{E637C772-2917-8FE5-0579-CBC9EF8A1D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68" y="169630"/>
            <a:ext cx="1059953" cy="1059953"/>
          </a:xfrm>
          <a:prstGeom prst="rect">
            <a:avLst/>
          </a:prstGeom>
        </p:spPr>
      </p:pic>
      <p:sp>
        <p:nvSpPr>
          <p:cNvPr id="59" name="TextBox 58">
            <a:extLst>
              <a:ext uri="{FF2B5EF4-FFF2-40B4-BE49-F238E27FC236}">
                <a16:creationId xmlns:a16="http://schemas.microsoft.com/office/drawing/2014/main" id="{181E1331-CDB2-A98A-5943-39352A127469}"/>
              </a:ext>
            </a:extLst>
          </p:cNvPr>
          <p:cNvSpPr txBox="1"/>
          <p:nvPr/>
        </p:nvSpPr>
        <p:spPr>
          <a:xfrm>
            <a:off x="138605" y="2684079"/>
            <a:ext cx="865480" cy="338554"/>
          </a:xfrm>
          <a:prstGeom prst="rect">
            <a:avLst/>
          </a:prstGeom>
          <a:noFill/>
        </p:spPr>
        <p:txBody>
          <a:bodyPr wrap="square" rtlCol="0">
            <a:spAutoFit/>
          </a:bodyPr>
          <a:lstStyle/>
          <a:p>
            <a:r>
              <a:rPr lang="en-US" sz="1600" b="1" dirty="0">
                <a:latin typeface="LEMON MILK" panose="00000500000000000000" pitchFamily="50" charset="0"/>
              </a:rPr>
              <a:t>Home</a:t>
            </a:r>
            <a:endParaRPr lang="en-IN" sz="1600" b="1" dirty="0">
              <a:latin typeface="LEMON MILK" panose="00000500000000000000" pitchFamily="50" charset="0"/>
            </a:endParaRPr>
          </a:p>
        </p:txBody>
      </p:sp>
      <p:sp>
        <p:nvSpPr>
          <p:cNvPr id="60" name="Rectangle: Top Corners Rounded 59">
            <a:extLst>
              <a:ext uri="{FF2B5EF4-FFF2-40B4-BE49-F238E27FC236}">
                <a16:creationId xmlns:a16="http://schemas.microsoft.com/office/drawing/2014/main" id="{7C631FA4-2973-90A5-A652-945BFDD7B8F8}"/>
              </a:ext>
            </a:extLst>
          </p:cNvPr>
          <p:cNvSpPr/>
          <p:nvPr/>
        </p:nvSpPr>
        <p:spPr>
          <a:xfrm rot="16200000">
            <a:off x="805337" y="2597234"/>
            <a:ext cx="708000" cy="136090"/>
          </a:xfrm>
          <a:prstGeom prst="round2SameRect">
            <a:avLst>
              <a:gd name="adj1" fmla="val 50000"/>
              <a:gd name="adj2" fmla="val 0"/>
            </a:avLst>
          </a:prstGeom>
          <a:solidFill>
            <a:srgbClr val="8ACD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raphic 61">
            <a:extLst>
              <a:ext uri="{FF2B5EF4-FFF2-40B4-BE49-F238E27FC236}">
                <a16:creationId xmlns:a16="http://schemas.microsoft.com/office/drawing/2014/main" id="{E7B9FCDD-1006-A794-0D4D-7DE7F548D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251" y="2314632"/>
            <a:ext cx="350647" cy="350647"/>
          </a:xfrm>
          <a:prstGeom prst="rect">
            <a:avLst/>
          </a:prstGeom>
        </p:spPr>
      </p:pic>
      <p:sp>
        <p:nvSpPr>
          <p:cNvPr id="64" name="TextBox 63">
            <a:extLst>
              <a:ext uri="{FF2B5EF4-FFF2-40B4-BE49-F238E27FC236}">
                <a16:creationId xmlns:a16="http://schemas.microsoft.com/office/drawing/2014/main" id="{7C2F3F46-F7CF-0DC7-2E41-F51A58F63C3F}"/>
              </a:ext>
            </a:extLst>
          </p:cNvPr>
          <p:cNvSpPr txBox="1"/>
          <p:nvPr/>
        </p:nvSpPr>
        <p:spPr>
          <a:xfrm>
            <a:off x="330952" y="3536416"/>
            <a:ext cx="78172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District</a:t>
            </a:r>
            <a:endParaRPr lang="en-IN" sz="1000" b="1" dirty="0">
              <a:solidFill>
                <a:schemeClr val="tx2">
                  <a:lumMod val="75000"/>
                  <a:lumOff val="25000"/>
                </a:schemeClr>
              </a:solidFill>
              <a:latin typeface="LEMON MILK" panose="00000500000000000000" pitchFamily="50" charset="0"/>
            </a:endParaRPr>
          </a:p>
        </p:txBody>
      </p:sp>
      <p:pic>
        <p:nvPicPr>
          <p:cNvPr id="68" name="Graphic 67">
            <a:extLst>
              <a:ext uri="{FF2B5EF4-FFF2-40B4-BE49-F238E27FC236}">
                <a16:creationId xmlns:a16="http://schemas.microsoft.com/office/drawing/2014/main" id="{F2D5D9B2-8868-7C41-3648-116BD4FA1C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758" y="3533847"/>
            <a:ext cx="218013" cy="218013"/>
          </a:xfrm>
          <a:prstGeom prst="rect">
            <a:avLst/>
          </a:prstGeom>
        </p:spPr>
      </p:pic>
      <p:sp>
        <p:nvSpPr>
          <p:cNvPr id="71" name="TextBox 70">
            <a:extLst>
              <a:ext uri="{FF2B5EF4-FFF2-40B4-BE49-F238E27FC236}">
                <a16:creationId xmlns:a16="http://schemas.microsoft.com/office/drawing/2014/main" id="{D7902FEF-F3EC-AD33-F847-AEB0B6D6A39C}"/>
              </a:ext>
            </a:extLst>
          </p:cNvPr>
          <p:cNvSpPr txBox="1"/>
          <p:nvPr/>
        </p:nvSpPr>
        <p:spPr>
          <a:xfrm>
            <a:off x="337893" y="4155352"/>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Coconut</a:t>
            </a:r>
            <a:endParaRPr lang="en-IN" sz="800" b="1" dirty="0">
              <a:solidFill>
                <a:schemeClr val="tx2">
                  <a:lumMod val="75000"/>
                  <a:lumOff val="25000"/>
                </a:schemeClr>
              </a:solidFill>
              <a:latin typeface="LEMON MILK" panose="00000500000000000000" pitchFamily="50" charset="0"/>
            </a:endParaRPr>
          </a:p>
        </p:txBody>
      </p:sp>
      <p:pic>
        <p:nvPicPr>
          <p:cNvPr id="73" name="Graphic 72">
            <a:extLst>
              <a:ext uri="{FF2B5EF4-FFF2-40B4-BE49-F238E27FC236}">
                <a16:creationId xmlns:a16="http://schemas.microsoft.com/office/drawing/2014/main" id="{07C66B60-982F-BE0E-DB59-6FC05DA02C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313" y="4151266"/>
            <a:ext cx="189154" cy="189154"/>
          </a:xfrm>
          <a:prstGeom prst="rect">
            <a:avLst/>
          </a:prstGeom>
        </p:spPr>
      </p:pic>
      <p:sp>
        <p:nvSpPr>
          <p:cNvPr id="76" name="TextBox 75">
            <a:extLst>
              <a:ext uri="{FF2B5EF4-FFF2-40B4-BE49-F238E27FC236}">
                <a16:creationId xmlns:a16="http://schemas.microsoft.com/office/drawing/2014/main" id="{A68D7810-0799-7AF8-E20C-1257DA8CE5D9}"/>
              </a:ext>
            </a:extLst>
          </p:cNvPr>
          <p:cNvSpPr txBox="1"/>
          <p:nvPr/>
        </p:nvSpPr>
        <p:spPr>
          <a:xfrm>
            <a:off x="279905" y="4765382"/>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Time Series</a:t>
            </a:r>
            <a:endParaRPr lang="en-IN" sz="800" b="1" dirty="0">
              <a:solidFill>
                <a:schemeClr val="tx2">
                  <a:lumMod val="75000"/>
                  <a:lumOff val="25000"/>
                </a:schemeClr>
              </a:solidFill>
              <a:latin typeface="LEMON MILK" panose="00000500000000000000" pitchFamily="50" charset="0"/>
            </a:endParaRPr>
          </a:p>
        </p:txBody>
      </p:sp>
      <p:sp>
        <p:nvSpPr>
          <p:cNvPr id="77" name="TextBox 76">
            <a:extLst>
              <a:ext uri="{FF2B5EF4-FFF2-40B4-BE49-F238E27FC236}">
                <a16:creationId xmlns:a16="http://schemas.microsoft.com/office/drawing/2014/main" id="{F1780E16-576A-B336-D95B-E3568E1BEF14}"/>
              </a:ext>
            </a:extLst>
          </p:cNvPr>
          <p:cNvSpPr txBox="1"/>
          <p:nvPr/>
        </p:nvSpPr>
        <p:spPr>
          <a:xfrm>
            <a:off x="307762" y="5379865"/>
            <a:ext cx="937058" cy="215444"/>
          </a:xfrm>
          <a:prstGeom prst="rect">
            <a:avLst/>
          </a:prstGeom>
          <a:noFill/>
        </p:spPr>
        <p:txBody>
          <a:bodyPr wrap="square" rtlCol="0">
            <a:spAutoFit/>
          </a:bodyPr>
          <a:lstStyle>
            <a:defPPr>
              <a:defRPr lang="en-US"/>
            </a:defPPr>
            <a:lvl1pPr>
              <a:defRPr sz="1000" b="1">
                <a:solidFill>
                  <a:schemeClr val="tx2">
                    <a:lumMod val="75000"/>
                    <a:lumOff val="25000"/>
                  </a:schemeClr>
                </a:solidFill>
                <a:latin typeface="LEMON MILK" panose="00000500000000000000" pitchFamily="50" charset="0"/>
              </a:defRPr>
            </a:lvl1pPr>
          </a:lstStyle>
          <a:p>
            <a:r>
              <a:rPr lang="en-US" sz="800" dirty="0"/>
              <a:t>Production</a:t>
            </a:r>
            <a:endParaRPr lang="en-IN" sz="900" dirty="0"/>
          </a:p>
        </p:txBody>
      </p:sp>
      <p:pic>
        <p:nvPicPr>
          <p:cNvPr id="83" name="Graphic 82">
            <a:extLst>
              <a:ext uri="{FF2B5EF4-FFF2-40B4-BE49-F238E27FC236}">
                <a16:creationId xmlns:a16="http://schemas.microsoft.com/office/drawing/2014/main" id="{52D73CCB-A0AA-30A5-258B-851C160919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313" y="4770122"/>
            <a:ext cx="210704" cy="210704"/>
          </a:xfrm>
          <a:prstGeom prst="rect">
            <a:avLst/>
          </a:prstGeom>
        </p:spPr>
      </p:pic>
      <p:pic>
        <p:nvPicPr>
          <p:cNvPr id="85" name="Graphic 84">
            <a:extLst>
              <a:ext uri="{FF2B5EF4-FFF2-40B4-BE49-F238E27FC236}">
                <a16:creationId xmlns:a16="http://schemas.microsoft.com/office/drawing/2014/main" id="{18B0006E-5D2F-3C86-832F-415BD305A32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461" y="5379865"/>
            <a:ext cx="215444" cy="215444"/>
          </a:xfrm>
          <a:prstGeom prst="rect">
            <a:avLst/>
          </a:prstGeom>
        </p:spPr>
      </p:pic>
    </p:spTree>
    <p:extLst>
      <p:ext uri="{BB962C8B-B14F-4D97-AF65-F5344CB8AC3E}">
        <p14:creationId xmlns:p14="http://schemas.microsoft.com/office/powerpoint/2010/main" val="374053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C7C67-D996-186B-F5C3-D0A7FB63DF7A}"/>
              </a:ext>
            </a:extLst>
          </p:cNvPr>
          <p:cNvGrpSpPr/>
          <p:nvPr/>
        </p:nvGrpSpPr>
        <p:grpSpPr>
          <a:xfrm>
            <a:off x="0" y="0"/>
            <a:ext cx="12169775" cy="6858000"/>
            <a:chOff x="1921185" y="2078399"/>
            <a:chExt cx="5042497" cy="1031001"/>
          </a:xfrm>
        </p:grpSpPr>
        <p:sp>
          <p:nvSpPr>
            <p:cNvPr id="5" name="Rectangle: Rounded Corners 4">
              <a:extLst>
                <a:ext uri="{FF2B5EF4-FFF2-40B4-BE49-F238E27FC236}">
                  <a16:creationId xmlns:a16="http://schemas.microsoft.com/office/drawing/2014/main" id="{B158EA03-3A20-99BC-450A-8613727D947C}"/>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95220A-87A3-96E8-4AA8-9E351546FF97}"/>
                </a:ext>
              </a:extLst>
            </p:cNvPr>
            <p:cNvSpPr/>
            <p:nvPr/>
          </p:nvSpPr>
          <p:spPr>
            <a:xfrm>
              <a:off x="1930394"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1600" b="0" i="0" dirty="0">
                  <a:solidFill>
                    <a:srgbClr val="252423"/>
                  </a:solidFill>
                  <a:effectLst/>
                  <a:highlight>
                    <a:srgbClr val="F2C12E"/>
                  </a:highlight>
                  <a:latin typeface="Segoe UI" panose="020B0502040204020203" pitchFamily="34" charset="0"/>
                </a:rPr>
              </a:br>
              <a:endParaRPr lang="en-US" sz="1600" b="0" i="0" dirty="0">
                <a:solidFill>
                  <a:srgbClr val="252423"/>
                </a:solidFill>
                <a:effectLst/>
                <a:highlight>
                  <a:srgbClr val="F2C12E"/>
                </a:highlight>
                <a:latin typeface="Segoe UI" panose="020B0502040204020203" pitchFamily="34" charset="0"/>
              </a:endParaRPr>
            </a:p>
            <a:p>
              <a:pPr algn="l"/>
              <a:endParaRPr lang="en-US" sz="1600" dirty="0">
                <a:solidFill>
                  <a:srgbClr val="252423"/>
                </a:solidFill>
                <a:latin typeface="LEMON MILK" panose="00000500000000000000" pitchFamily="50" charset="0"/>
                <a:cs typeface="Avenir Book" panose="020B0503020203020204" pitchFamily="34" charset="-78"/>
              </a:endParaRPr>
            </a:p>
            <a:p>
              <a:endParaRPr lang="en-US" sz="1600" dirty="0">
                <a:solidFill>
                  <a:srgbClr val="252423"/>
                </a:solidFill>
                <a:latin typeface="LEMON MILK" panose="00000500000000000000" pitchFamily="50" charset="0"/>
                <a:cs typeface="Avenir Book" panose="020B0503020203020204" pitchFamily="34" charset="-78"/>
              </a:endParaRPr>
            </a:p>
            <a:p>
              <a:pPr algn="l"/>
              <a:endParaRPr lang="en-US" sz="2000" i="0" dirty="0">
                <a:solidFill>
                  <a:srgbClr val="252423"/>
                </a:solidFill>
                <a:effectLst/>
                <a:latin typeface="LEMON MILK" panose="00000500000000000000" pitchFamily="50" charset="0"/>
              </a:endParaRPr>
            </a:p>
            <a:p>
              <a:pPr algn="l"/>
              <a:r>
                <a:rPr lang="en-US" sz="2000" i="0" dirty="0">
                  <a:solidFill>
                    <a:srgbClr val="252423"/>
                  </a:solidFill>
                  <a:effectLst/>
                  <a:latin typeface="LEMON MILK" panose="00000500000000000000" pitchFamily="50" charset="0"/>
                </a:rPr>
                <a:t>The maximum growth in production occurred between the years 2007 and 2008, marking a significant upward surge. Conversely, the steepest decline in growth was observed between 1997 and 1998.</a:t>
              </a:r>
            </a:p>
            <a:p>
              <a:pPr algn="l"/>
              <a:endParaRPr lang="en-US" sz="2000" i="0" dirty="0">
                <a:solidFill>
                  <a:srgbClr val="252423"/>
                </a:solidFill>
                <a:effectLst/>
                <a:latin typeface="LEMON MILK" panose="00000500000000000000" pitchFamily="50" charset="0"/>
              </a:endParaRPr>
            </a:p>
            <a:p>
              <a:pPr algn="l"/>
              <a:r>
                <a:rPr lang="en-US" sz="2000" i="0" dirty="0">
                  <a:solidFill>
                    <a:srgbClr val="252423"/>
                  </a:solidFill>
                  <a:effectLst/>
                  <a:latin typeface="LEMON MILK" panose="00000500000000000000" pitchFamily="50" charset="0"/>
                </a:rPr>
                <a:t>In terms of regional production, the North Zone experienced a decrease, while the West Zone and Union Territory saw an increase in production levels.</a:t>
              </a:r>
            </a:p>
            <a:p>
              <a:pPr algn="l"/>
              <a:endParaRPr lang="en-US" sz="2000" i="0" dirty="0">
                <a:solidFill>
                  <a:srgbClr val="252423"/>
                </a:solidFill>
                <a:effectLst/>
                <a:latin typeface="LEMON MILK" panose="00000500000000000000" pitchFamily="50" charset="0"/>
              </a:endParaRPr>
            </a:p>
            <a:p>
              <a:pPr algn="l"/>
              <a:r>
                <a:rPr lang="en-US" sz="2000" i="0" dirty="0">
                  <a:solidFill>
                    <a:srgbClr val="252423"/>
                  </a:solidFill>
                  <a:effectLst/>
                  <a:latin typeface="LEMON MILK" panose="00000500000000000000" pitchFamily="50" charset="0"/>
                </a:rPr>
                <a:t>Seasonally, production in the Whole Year Season declined continuously after 2003. However, there was an encouraging increase in production during the Winter and Monsoon Seasons after 2003.</a:t>
              </a:r>
            </a:p>
            <a:p>
              <a:pPr algn="l"/>
              <a:endParaRPr lang="en-US" sz="2000" dirty="0">
                <a:solidFill>
                  <a:srgbClr val="252423"/>
                </a:solidFill>
                <a:latin typeface="LEMON MILK" panose="00000500000000000000" pitchFamily="50" charset="0"/>
              </a:endParaRPr>
            </a:p>
            <a:p>
              <a:pPr algn="l"/>
              <a:r>
                <a:rPr lang="en-US" sz="2000" dirty="0">
                  <a:solidFill>
                    <a:srgbClr val="252423"/>
                  </a:solidFill>
                  <a:latin typeface="LEMON MILK" panose="00000500000000000000" pitchFamily="50" charset="0"/>
                </a:rPr>
                <a:t>Sugarcane seems like the hack to maximum production no wonder people can’t live without sugar.</a:t>
              </a:r>
              <a:endParaRPr lang="en-US" sz="2000" i="0" dirty="0">
                <a:solidFill>
                  <a:srgbClr val="252423"/>
                </a:solidFill>
                <a:effectLst/>
                <a:latin typeface="LEMON MILK" panose="00000500000000000000" pitchFamily="50" charset="0"/>
              </a:endParaRPr>
            </a:p>
            <a:p>
              <a:pPr algn="l"/>
              <a:endParaRPr lang="en-US" sz="2000" i="0" dirty="0">
                <a:solidFill>
                  <a:srgbClr val="252423"/>
                </a:solidFill>
                <a:effectLst/>
                <a:latin typeface="LEMON MILK" panose="00000500000000000000" pitchFamily="50" charset="0"/>
              </a:endParaRPr>
            </a:p>
            <a:p>
              <a:pPr algn="l"/>
              <a:endParaRPr lang="en-US" sz="2000" i="0" dirty="0">
                <a:solidFill>
                  <a:srgbClr val="252423"/>
                </a:solidFill>
                <a:effectLst/>
                <a:latin typeface="LEMON MILK" panose="00000500000000000000" pitchFamily="50" charset="0"/>
              </a:endParaRPr>
            </a:p>
            <a:p>
              <a:pPr marL="285750" indent="-285750">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endParaRPr lang="en-US" sz="1600" dirty="0">
                <a:solidFill>
                  <a:srgbClr val="252423"/>
                </a:solidFill>
                <a:latin typeface="LEMON MILK" panose="00000500000000000000" pitchFamily="50" charset="0"/>
                <a:cs typeface="Avenir Book" panose="020B0503020203020204" pitchFamily="34" charset="-78"/>
              </a:endParaRPr>
            </a:p>
            <a:p>
              <a:pPr algn="l"/>
              <a:endParaRPr lang="en-US" sz="1600" dirty="0">
                <a:solidFill>
                  <a:srgbClr val="252423"/>
                </a:solidFill>
                <a:latin typeface="LEMON MILK" panose="00000500000000000000" pitchFamily="50" charset="0"/>
                <a:cs typeface="Avenir Book" panose="020B0503020203020204" pitchFamily="34" charset="-78"/>
              </a:endParaRPr>
            </a:p>
            <a:p>
              <a:pPr algn="ctr"/>
              <a:endParaRPr lang="en-IN" sz="1000" dirty="0"/>
            </a:p>
          </p:txBody>
        </p:sp>
      </p:grpSp>
      <p:sp>
        <p:nvSpPr>
          <p:cNvPr id="9" name="TextBox 8">
            <a:extLst>
              <a:ext uri="{FF2B5EF4-FFF2-40B4-BE49-F238E27FC236}">
                <a16:creationId xmlns:a16="http://schemas.microsoft.com/office/drawing/2014/main" id="{4D960D6F-19FF-3C0B-0A55-E7DA87DAF00F}"/>
              </a:ext>
            </a:extLst>
          </p:cNvPr>
          <p:cNvSpPr txBox="1"/>
          <p:nvPr/>
        </p:nvSpPr>
        <p:spPr>
          <a:xfrm>
            <a:off x="4006453" y="134144"/>
            <a:ext cx="4179094" cy="769441"/>
          </a:xfrm>
          <a:prstGeom prst="rect">
            <a:avLst/>
          </a:prstGeom>
          <a:noFill/>
        </p:spPr>
        <p:txBody>
          <a:bodyPr wrap="square" rtlCol="0">
            <a:spAutoFit/>
          </a:bodyPr>
          <a:lstStyle/>
          <a:p>
            <a:pPr algn="ctr"/>
            <a:r>
              <a:rPr lang="en-US" sz="4400" dirty="0">
                <a:latin typeface="Avenir Next Cyr Heavy" panose="020B0903020202020204" pitchFamily="34" charset="0"/>
              </a:rPr>
              <a:t>Insights</a:t>
            </a:r>
            <a:endParaRPr lang="en-IN" sz="4400" dirty="0">
              <a:latin typeface="Avenir Next Cyr Heavy" panose="020B0903020202020204" pitchFamily="34" charset="0"/>
            </a:endParaRPr>
          </a:p>
        </p:txBody>
      </p:sp>
    </p:spTree>
    <p:extLst>
      <p:ext uri="{BB962C8B-B14F-4D97-AF65-F5344CB8AC3E}">
        <p14:creationId xmlns:p14="http://schemas.microsoft.com/office/powerpoint/2010/main" val="285931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4FF240-1F90-69A9-A65B-53AA44B78CF7}"/>
              </a:ext>
            </a:extLst>
          </p:cNvPr>
          <p:cNvSpPr/>
          <p:nvPr/>
        </p:nvSpPr>
        <p:spPr>
          <a:xfrm>
            <a:off x="0" y="0"/>
            <a:ext cx="12192001" cy="6858000"/>
          </a:xfrm>
          <a:prstGeom prst="roundRect">
            <a:avLst>
              <a:gd name="adj" fmla="val 5938"/>
            </a:avLst>
          </a:prstGeom>
          <a:gradFill>
            <a:gsLst>
              <a:gs pos="0">
                <a:srgbClr val="7B00AC"/>
              </a:gs>
              <a:gs pos="42000">
                <a:srgbClr val="FDA9A9"/>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Top Corners Rounded 16">
            <a:extLst>
              <a:ext uri="{FF2B5EF4-FFF2-40B4-BE49-F238E27FC236}">
                <a16:creationId xmlns:a16="http://schemas.microsoft.com/office/drawing/2014/main" id="{A113E80F-4A6E-638C-C012-2416E26CE3B1}"/>
              </a:ext>
            </a:extLst>
          </p:cNvPr>
          <p:cNvSpPr/>
          <p:nvPr/>
        </p:nvSpPr>
        <p:spPr>
          <a:xfrm rot="16200000">
            <a:off x="3294864" y="-2039146"/>
            <a:ext cx="6857999" cy="10936279"/>
          </a:xfrm>
          <a:prstGeom prst="round2SameRect">
            <a:avLst>
              <a:gd name="adj1" fmla="val 4797"/>
              <a:gd name="adj2" fmla="val 0"/>
            </a:avLst>
          </a:prstGeom>
          <a:solidFill>
            <a:srgbClr val="F3F4F7"/>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9" name="Group 28">
            <a:extLst>
              <a:ext uri="{FF2B5EF4-FFF2-40B4-BE49-F238E27FC236}">
                <a16:creationId xmlns:a16="http://schemas.microsoft.com/office/drawing/2014/main" id="{E6DACA2B-89FB-A938-AFD3-152B773AA3CA}"/>
              </a:ext>
            </a:extLst>
          </p:cNvPr>
          <p:cNvGrpSpPr/>
          <p:nvPr/>
        </p:nvGrpSpPr>
        <p:grpSpPr>
          <a:xfrm>
            <a:off x="1593382" y="2107336"/>
            <a:ext cx="5144647" cy="2164484"/>
            <a:chOff x="1921185" y="2078399"/>
            <a:chExt cx="5033288" cy="1031001"/>
          </a:xfrm>
        </p:grpSpPr>
        <p:sp>
          <p:nvSpPr>
            <p:cNvPr id="30" name="Rectangle: Rounded Corners 29">
              <a:extLst>
                <a:ext uri="{FF2B5EF4-FFF2-40B4-BE49-F238E27FC236}">
                  <a16:creationId xmlns:a16="http://schemas.microsoft.com/office/drawing/2014/main" id="{0A833A5C-2DB2-8A9F-0900-E91D9550F7C9}"/>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BC47ABD0-F761-CF3B-4F95-CC2078361632}"/>
                </a:ext>
              </a:extLst>
            </p:cNvPr>
            <p:cNvSpPr/>
            <p:nvPr/>
          </p:nvSpPr>
          <p:spPr>
            <a:xfrm>
              <a:off x="1921185" y="2078399"/>
              <a:ext cx="5033288" cy="1029227"/>
            </a:xfrm>
            <a:prstGeom prst="roundRect">
              <a:avLst>
                <a:gd name="adj" fmla="val 14227"/>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 name="Group 19">
            <a:extLst>
              <a:ext uri="{FF2B5EF4-FFF2-40B4-BE49-F238E27FC236}">
                <a16:creationId xmlns:a16="http://schemas.microsoft.com/office/drawing/2014/main" id="{6F548DDF-6CF6-BC3E-9922-A3261954CDFA}"/>
              </a:ext>
            </a:extLst>
          </p:cNvPr>
          <p:cNvGrpSpPr/>
          <p:nvPr/>
        </p:nvGrpSpPr>
        <p:grpSpPr>
          <a:xfrm>
            <a:off x="1621727" y="720821"/>
            <a:ext cx="1935956" cy="1207992"/>
            <a:chOff x="1921185" y="2078399"/>
            <a:chExt cx="5033288" cy="1031001"/>
          </a:xfrm>
        </p:grpSpPr>
        <p:sp>
          <p:nvSpPr>
            <p:cNvPr id="21" name="Rectangle: Rounded Corners 20">
              <a:extLst>
                <a:ext uri="{FF2B5EF4-FFF2-40B4-BE49-F238E27FC236}">
                  <a16:creationId xmlns:a16="http://schemas.microsoft.com/office/drawing/2014/main" id="{9FC26ABC-AB9E-9C00-93DD-B6EA32AB46D3}"/>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78650BE-BC0D-894C-183B-ABE82E088AF5}"/>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0232D9A4-C64E-BA34-1BD9-ED903CB625B9}"/>
              </a:ext>
            </a:extLst>
          </p:cNvPr>
          <p:cNvGrpSpPr/>
          <p:nvPr/>
        </p:nvGrpSpPr>
        <p:grpSpPr>
          <a:xfrm>
            <a:off x="7075688" y="2107335"/>
            <a:ext cx="4955399" cy="2164485"/>
            <a:chOff x="1921185" y="2078399"/>
            <a:chExt cx="5033288" cy="1031001"/>
          </a:xfrm>
        </p:grpSpPr>
        <p:sp>
          <p:nvSpPr>
            <p:cNvPr id="33" name="Rectangle: Rounded Corners 32">
              <a:extLst>
                <a:ext uri="{FF2B5EF4-FFF2-40B4-BE49-F238E27FC236}">
                  <a16:creationId xmlns:a16="http://schemas.microsoft.com/office/drawing/2014/main" id="{BCC01382-C513-4318-6EF2-A37BBAD81548}"/>
                </a:ext>
              </a:extLst>
            </p:cNvPr>
            <p:cNvSpPr/>
            <p:nvPr/>
          </p:nvSpPr>
          <p:spPr>
            <a:xfrm>
              <a:off x="1921185" y="2078399"/>
              <a:ext cx="5033285" cy="1031001"/>
            </a:xfrm>
            <a:prstGeom prst="roundRect">
              <a:avLst>
                <a:gd name="adj" fmla="val 12587"/>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1F9BAA07-7354-8D5E-4D10-184041C0E0EA}"/>
                </a:ext>
              </a:extLst>
            </p:cNvPr>
            <p:cNvSpPr/>
            <p:nvPr/>
          </p:nvSpPr>
          <p:spPr>
            <a:xfrm>
              <a:off x="1921185" y="2078399"/>
              <a:ext cx="5033288" cy="1031001"/>
            </a:xfrm>
            <a:prstGeom prst="roundRect">
              <a:avLst>
                <a:gd name="adj" fmla="val 1089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5" name="Group 34">
            <a:extLst>
              <a:ext uri="{FF2B5EF4-FFF2-40B4-BE49-F238E27FC236}">
                <a16:creationId xmlns:a16="http://schemas.microsoft.com/office/drawing/2014/main" id="{A038B313-8F43-9E40-85DA-619D5486D078}"/>
              </a:ext>
            </a:extLst>
          </p:cNvPr>
          <p:cNvGrpSpPr/>
          <p:nvPr/>
        </p:nvGrpSpPr>
        <p:grpSpPr>
          <a:xfrm>
            <a:off x="1593382" y="4437877"/>
            <a:ext cx="5144644" cy="2164484"/>
            <a:chOff x="1921185" y="2078399"/>
            <a:chExt cx="5033288" cy="1031001"/>
          </a:xfrm>
        </p:grpSpPr>
        <p:sp>
          <p:nvSpPr>
            <p:cNvPr id="36" name="Rectangle: Rounded Corners 35">
              <a:extLst>
                <a:ext uri="{FF2B5EF4-FFF2-40B4-BE49-F238E27FC236}">
                  <a16:creationId xmlns:a16="http://schemas.microsoft.com/office/drawing/2014/main" id="{5C37D283-86ED-CE9D-1292-7EFEE9E2F7AA}"/>
                </a:ext>
              </a:extLst>
            </p:cNvPr>
            <p:cNvSpPr/>
            <p:nvPr/>
          </p:nvSpPr>
          <p:spPr>
            <a:xfrm>
              <a:off x="1921185" y="2078399"/>
              <a:ext cx="5033285" cy="1031001"/>
            </a:xfrm>
            <a:prstGeom prst="roundRect">
              <a:avLst>
                <a:gd name="adj" fmla="val 15448"/>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B2E041A8-3874-7A64-87B6-2E905D36F05E}"/>
                </a:ext>
              </a:extLst>
            </p:cNvPr>
            <p:cNvSpPr/>
            <p:nvPr/>
          </p:nvSpPr>
          <p:spPr>
            <a:xfrm>
              <a:off x="1921185" y="2078399"/>
              <a:ext cx="5033288" cy="1031001"/>
            </a:xfrm>
            <a:prstGeom prst="roundRect">
              <a:avLst>
                <a:gd name="adj" fmla="val 1410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8" name="Group 37">
            <a:extLst>
              <a:ext uri="{FF2B5EF4-FFF2-40B4-BE49-F238E27FC236}">
                <a16:creationId xmlns:a16="http://schemas.microsoft.com/office/drawing/2014/main" id="{0219B6D0-29EA-D1AC-BDFC-9F1BC920B684}"/>
              </a:ext>
            </a:extLst>
          </p:cNvPr>
          <p:cNvGrpSpPr/>
          <p:nvPr/>
        </p:nvGrpSpPr>
        <p:grpSpPr>
          <a:xfrm>
            <a:off x="7075684" y="4437878"/>
            <a:ext cx="4955399" cy="2164483"/>
            <a:chOff x="1921185" y="2075921"/>
            <a:chExt cx="5033287" cy="1033479"/>
          </a:xfrm>
        </p:grpSpPr>
        <p:sp>
          <p:nvSpPr>
            <p:cNvPr id="39" name="Rectangle: Rounded Corners 38">
              <a:extLst>
                <a:ext uri="{FF2B5EF4-FFF2-40B4-BE49-F238E27FC236}">
                  <a16:creationId xmlns:a16="http://schemas.microsoft.com/office/drawing/2014/main" id="{060D82C0-2584-A210-1ABB-A12D3297F592}"/>
                </a:ext>
              </a:extLst>
            </p:cNvPr>
            <p:cNvSpPr/>
            <p:nvPr/>
          </p:nvSpPr>
          <p:spPr>
            <a:xfrm>
              <a:off x="1921185" y="2078399"/>
              <a:ext cx="5033285" cy="1031001"/>
            </a:xfrm>
            <a:prstGeom prst="roundRect">
              <a:avLst>
                <a:gd name="adj" fmla="val 9149"/>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328B8A18-65B0-3F07-6CCD-1F39A3F9C4A4}"/>
                </a:ext>
              </a:extLst>
            </p:cNvPr>
            <p:cNvSpPr/>
            <p:nvPr/>
          </p:nvSpPr>
          <p:spPr>
            <a:xfrm>
              <a:off x="1921185" y="2075921"/>
              <a:ext cx="5033287" cy="1031000"/>
            </a:xfrm>
            <a:prstGeom prst="roundRect">
              <a:avLst>
                <a:gd name="adj" fmla="val 946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002F5A18-5D9D-49C8-D6F4-52892DA45DC9}"/>
              </a:ext>
            </a:extLst>
          </p:cNvPr>
          <p:cNvGrpSpPr/>
          <p:nvPr/>
        </p:nvGrpSpPr>
        <p:grpSpPr>
          <a:xfrm>
            <a:off x="1609908" y="84816"/>
            <a:ext cx="10369333" cy="497237"/>
            <a:chOff x="1921185" y="2078399"/>
            <a:chExt cx="5033288" cy="1031001"/>
          </a:xfrm>
          <a:gradFill>
            <a:gsLst>
              <a:gs pos="0">
                <a:srgbClr val="7B00AC"/>
              </a:gs>
              <a:gs pos="86000">
                <a:srgbClr val="FDA9A9"/>
              </a:gs>
            </a:gsLst>
            <a:lin ang="2700000" scaled="0"/>
          </a:gradFill>
        </p:grpSpPr>
        <p:sp>
          <p:nvSpPr>
            <p:cNvPr id="42" name="Rectangle: Rounded Corners 41">
              <a:extLst>
                <a:ext uri="{FF2B5EF4-FFF2-40B4-BE49-F238E27FC236}">
                  <a16:creationId xmlns:a16="http://schemas.microsoft.com/office/drawing/2014/main" id="{C53E4957-96D9-2B54-28CF-6467B1651DF9}"/>
                </a:ext>
              </a:extLst>
            </p:cNvPr>
            <p:cNvSpPr/>
            <p:nvPr/>
          </p:nvSpPr>
          <p:spPr>
            <a:xfrm>
              <a:off x="1921185" y="2078399"/>
              <a:ext cx="5033285" cy="1031001"/>
            </a:xfrm>
            <a:prstGeom prst="roundRect">
              <a:avLst>
                <a:gd name="adj" fmla="val 14881"/>
              </a:avLst>
            </a:prstGeom>
            <a:grp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862EDE03-783D-C3B1-71B7-32F73BE10317}"/>
                </a:ext>
              </a:extLst>
            </p:cNvPr>
            <p:cNvSpPr/>
            <p:nvPr/>
          </p:nvSpPr>
          <p:spPr>
            <a:xfrm>
              <a:off x="1921185" y="2078399"/>
              <a:ext cx="5033288" cy="1031001"/>
            </a:xfrm>
            <a:prstGeom prst="roundRect">
              <a:avLst>
                <a:gd name="adj" fmla="val 14881"/>
              </a:avLst>
            </a:prstGeom>
            <a:grpFill/>
            <a:ln>
              <a:noFill/>
            </a:ln>
            <a:effectLst>
              <a:outerShdw blurRad="190500" dist="190500" dir="2700000" algn="tl" rotWithShape="0">
                <a:schemeClr val="bg1">
                  <a:lumMod val="75000"/>
                  <a:alpha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LEMON MILK" panose="00000500000000000000" pitchFamily="50" charset="0"/>
                </a:rPr>
                <a:t>District Wise Production</a:t>
              </a:r>
              <a:endParaRPr lang="en-IN" sz="2400" dirty="0">
                <a:latin typeface="LEMON MILK" panose="00000500000000000000" pitchFamily="50" charset="0"/>
              </a:endParaRPr>
            </a:p>
          </p:txBody>
        </p:sp>
      </p:grpSp>
      <p:pic>
        <p:nvPicPr>
          <p:cNvPr id="48" name="Picture 47" descr="A black background with a black square&#10;&#10;Description automatically generated with medium confidence">
            <a:extLst>
              <a:ext uri="{FF2B5EF4-FFF2-40B4-BE49-F238E27FC236}">
                <a16:creationId xmlns:a16="http://schemas.microsoft.com/office/drawing/2014/main" id="{0B082E59-540A-1CD8-199F-9DFE60F1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775" y="136022"/>
            <a:ext cx="409208" cy="409208"/>
          </a:xfrm>
          <a:prstGeom prst="rect">
            <a:avLst/>
          </a:prstGeom>
        </p:spPr>
      </p:pic>
      <p:pic>
        <p:nvPicPr>
          <p:cNvPr id="52" name="Picture 51" descr="A blue and black logo&#10;&#10;Description automatically generated">
            <a:extLst>
              <a:ext uri="{FF2B5EF4-FFF2-40B4-BE49-F238E27FC236}">
                <a16:creationId xmlns:a16="http://schemas.microsoft.com/office/drawing/2014/main" id="{85EAF201-2E01-5810-FBD6-7C28E83C6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905" y="136022"/>
            <a:ext cx="409208" cy="409208"/>
          </a:xfrm>
          <a:prstGeom prst="rect">
            <a:avLst/>
          </a:prstGeom>
        </p:spPr>
      </p:pic>
      <p:pic>
        <p:nvPicPr>
          <p:cNvPr id="54" name="Picture 53" descr="A wheat ears on a black background&#10;&#10;Description automatically generated">
            <a:extLst>
              <a:ext uri="{FF2B5EF4-FFF2-40B4-BE49-F238E27FC236}">
                <a16:creationId xmlns:a16="http://schemas.microsoft.com/office/drawing/2014/main" id="{E637C772-2917-8FE5-0579-CBC9EF8A1D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68" y="169630"/>
            <a:ext cx="1059953" cy="1059953"/>
          </a:xfrm>
          <a:prstGeom prst="rect">
            <a:avLst/>
          </a:prstGeom>
        </p:spPr>
      </p:pic>
      <p:sp>
        <p:nvSpPr>
          <p:cNvPr id="59" name="TextBox 58">
            <a:extLst>
              <a:ext uri="{FF2B5EF4-FFF2-40B4-BE49-F238E27FC236}">
                <a16:creationId xmlns:a16="http://schemas.microsoft.com/office/drawing/2014/main" id="{181E1331-CDB2-A98A-5943-39352A127469}"/>
              </a:ext>
            </a:extLst>
          </p:cNvPr>
          <p:cNvSpPr txBox="1"/>
          <p:nvPr/>
        </p:nvSpPr>
        <p:spPr>
          <a:xfrm>
            <a:off x="361505" y="2407862"/>
            <a:ext cx="86548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Home</a:t>
            </a:r>
            <a:endParaRPr lang="en-IN" sz="800" b="1" dirty="0">
              <a:solidFill>
                <a:schemeClr val="tx2">
                  <a:lumMod val="75000"/>
                  <a:lumOff val="25000"/>
                </a:schemeClr>
              </a:solidFill>
              <a:latin typeface="LEMON MILK" panose="00000500000000000000" pitchFamily="50" charset="0"/>
            </a:endParaRPr>
          </a:p>
        </p:txBody>
      </p:sp>
      <p:sp>
        <p:nvSpPr>
          <p:cNvPr id="60" name="Rectangle: Top Corners Rounded 59">
            <a:extLst>
              <a:ext uri="{FF2B5EF4-FFF2-40B4-BE49-F238E27FC236}">
                <a16:creationId xmlns:a16="http://schemas.microsoft.com/office/drawing/2014/main" id="{7C631FA4-2973-90A5-A652-945BFDD7B8F8}"/>
              </a:ext>
            </a:extLst>
          </p:cNvPr>
          <p:cNvSpPr/>
          <p:nvPr/>
        </p:nvSpPr>
        <p:spPr>
          <a:xfrm rot="16200000">
            <a:off x="805139" y="3360954"/>
            <a:ext cx="708000" cy="136090"/>
          </a:xfrm>
          <a:prstGeom prst="round2SameRect">
            <a:avLst>
              <a:gd name="adj1" fmla="val 50000"/>
              <a:gd name="adj2" fmla="val 0"/>
            </a:avLst>
          </a:prstGeom>
          <a:solidFill>
            <a:srgbClr val="8ACD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raphic 61">
            <a:extLst>
              <a:ext uri="{FF2B5EF4-FFF2-40B4-BE49-F238E27FC236}">
                <a16:creationId xmlns:a16="http://schemas.microsoft.com/office/drawing/2014/main" id="{E7B9FCDD-1006-A794-0D4D-7DE7F548D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83" y="2388789"/>
            <a:ext cx="253591" cy="253591"/>
          </a:xfrm>
          <a:prstGeom prst="rect">
            <a:avLst/>
          </a:prstGeom>
        </p:spPr>
      </p:pic>
      <p:sp>
        <p:nvSpPr>
          <p:cNvPr id="64" name="TextBox 63">
            <a:extLst>
              <a:ext uri="{FF2B5EF4-FFF2-40B4-BE49-F238E27FC236}">
                <a16:creationId xmlns:a16="http://schemas.microsoft.com/office/drawing/2014/main" id="{7C2F3F46-F7CF-0DC7-2E41-F51A58F63C3F}"/>
              </a:ext>
            </a:extLst>
          </p:cNvPr>
          <p:cNvSpPr txBox="1"/>
          <p:nvPr/>
        </p:nvSpPr>
        <p:spPr>
          <a:xfrm>
            <a:off x="44842" y="3406871"/>
            <a:ext cx="1153673" cy="323165"/>
          </a:xfrm>
          <a:prstGeom prst="rect">
            <a:avLst/>
          </a:prstGeom>
          <a:noFill/>
        </p:spPr>
        <p:txBody>
          <a:bodyPr wrap="square" rtlCol="0">
            <a:spAutoFit/>
          </a:bodyPr>
          <a:lstStyle/>
          <a:p>
            <a:r>
              <a:rPr lang="en-US" sz="1500" b="1" dirty="0">
                <a:latin typeface="LEMON MILK" panose="00000500000000000000" pitchFamily="50" charset="0"/>
              </a:rPr>
              <a:t>District</a:t>
            </a:r>
            <a:endParaRPr lang="en-IN" sz="1500" b="1" dirty="0">
              <a:latin typeface="LEMON MILK" panose="00000500000000000000" pitchFamily="50" charset="0"/>
            </a:endParaRPr>
          </a:p>
        </p:txBody>
      </p:sp>
      <p:pic>
        <p:nvPicPr>
          <p:cNvPr id="68" name="Graphic 67">
            <a:extLst>
              <a:ext uri="{FF2B5EF4-FFF2-40B4-BE49-F238E27FC236}">
                <a16:creationId xmlns:a16="http://schemas.microsoft.com/office/drawing/2014/main" id="{F2D5D9B2-8868-7C41-3648-116BD4FA1C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783" y="2910724"/>
            <a:ext cx="516121" cy="516121"/>
          </a:xfrm>
          <a:prstGeom prst="rect">
            <a:avLst/>
          </a:prstGeom>
        </p:spPr>
      </p:pic>
      <p:sp>
        <p:nvSpPr>
          <p:cNvPr id="71" name="TextBox 70">
            <a:extLst>
              <a:ext uri="{FF2B5EF4-FFF2-40B4-BE49-F238E27FC236}">
                <a16:creationId xmlns:a16="http://schemas.microsoft.com/office/drawing/2014/main" id="{D7902FEF-F3EC-AD33-F847-AEB0B6D6A39C}"/>
              </a:ext>
            </a:extLst>
          </p:cNvPr>
          <p:cNvSpPr txBox="1"/>
          <p:nvPr/>
        </p:nvSpPr>
        <p:spPr>
          <a:xfrm>
            <a:off x="337893" y="4155352"/>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Coconut</a:t>
            </a:r>
            <a:endParaRPr lang="en-IN" sz="800" b="1" dirty="0">
              <a:solidFill>
                <a:schemeClr val="tx2">
                  <a:lumMod val="75000"/>
                  <a:lumOff val="25000"/>
                </a:schemeClr>
              </a:solidFill>
              <a:latin typeface="LEMON MILK" panose="00000500000000000000" pitchFamily="50" charset="0"/>
            </a:endParaRPr>
          </a:p>
        </p:txBody>
      </p:sp>
      <p:pic>
        <p:nvPicPr>
          <p:cNvPr id="73" name="Graphic 72">
            <a:extLst>
              <a:ext uri="{FF2B5EF4-FFF2-40B4-BE49-F238E27FC236}">
                <a16:creationId xmlns:a16="http://schemas.microsoft.com/office/drawing/2014/main" id="{07C66B60-982F-BE0E-DB59-6FC05DA02C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313" y="4151266"/>
            <a:ext cx="189154" cy="189154"/>
          </a:xfrm>
          <a:prstGeom prst="rect">
            <a:avLst/>
          </a:prstGeom>
        </p:spPr>
      </p:pic>
      <p:sp>
        <p:nvSpPr>
          <p:cNvPr id="76" name="TextBox 75">
            <a:extLst>
              <a:ext uri="{FF2B5EF4-FFF2-40B4-BE49-F238E27FC236}">
                <a16:creationId xmlns:a16="http://schemas.microsoft.com/office/drawing/2014/main" id="{A68D7810-0799-7AF8-E20C-1257DA8CE5D9}"/>
              </a:ext>
            </a:extLst>
          </p:cNvPr>
          <p:cNvSpPr txBox="1"/>
          <p:nvPr/>
        </p:nvSpPr>
        <p:spPr>
          <a:xfrm>
            <a:off x="279905" y="4765382"/>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Time Series</a:t>
            </a:r>
            <a:endParaRPr lang="en-IN" sz="800" b="1" dirty="0">
              <a:solidFill>
                <a:schemeClr val="tx2">
                  <a:lumMod val="75000"/>
                  <a:lumOff val="25000"/>
                </a:schemeClr>
              </a:solidFill>
              <a:latin typeface="LEMON MILK" panose="00000500000000000000" pitchFamily="50" charset="0"/>
            </a:endParaRPr>
          </a:p>
        </p:txBody>
      </p:sp>
      <p:sp>
        <p:nvSpPr>
          <p:cNvPr id="77" name="TextBox 76">
            <a:extLst>
              <a:ext uri="{FF2B5EF4-FFF2-40B4-BE49-F238E27FC236}">
                <a16:creationId xmlns:a16="http://schemas.microsoft.com/office/drawing/2014/main" id="{F1780E16-576A-B336-D95B-E3568E1BEF14}"/>
              </a:ext>
            </a:extLst>
          </p:cNvPr>
          <p:cNvSpPr txBox="1"/>
          <p:nvPr/>
        </p:nvSpPr>
        <p:spPr>
          <a:xfrm>
            <a:off x="307762" y="5379865"/>
            <a:ext cx="937058" cy="215444"/>
          </a:xfrm>
          <a:prstGeom prst="rect">
            <a:avLst/>
          </a:prstGeom>
          <a:noFill/>
        </p:spPr>
        <p:txBody>
          <a:bodyPr wrap="square" rtlCol="0">
            <a:spAutoFit/>
          </a:bodyPr>
          <a:lstStyle>
            <a:defPPr>
              <a:defRPr lang="en-US"/>
            </a:defPPr>
            <a:lvl1pPr>
              <a:defRPr sz="1000" b="1">
                <a:solidFill>
                  <a:schemeClr val="tx2">
                    <a:lumMod val="75000"/>
                    <a:lumOff val="25000"/>
                  </a:schemeClr>
                </a:solidFill>
                <a:latin typeface="LEMON MILK" panose="00000500000000000000" pitchFamily="50" charset="0"/>
              </a:defRPr>
            </a:lvl1pPr>
          </a:lstStyle>
          <a:p>
            <a:r>
              <a:rPr lang="en-US" sz="800" dirty="0"/>
              <a:t>Production</a:t>
            </a:r>
            <a:endParaRPr lang="en-IN" sz="900" dirty="0"/>
          </a:p>
        </p:txBody>
      </p:sp>
      <p:pic>
        <p:nvPicPr>
          <p:cNvPr id="83" name="Graphic 82">
            <a:extLst>
              <a:ext uri="{FF2B5EF4-FFF2-40B4-BE49-F238E27FC236}">
                <a16:creationId xmlns:a16="http://schemas.microsoft.com/office/drawing/2014/main" id="{52D73CCB-A0AA-30A5-258B-851C160919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313" y="4770122"/>
            <a:ext cx="210704" cy="210704"/>
          </a:xfrm>
          <a:prstGeom prst="rect">
            <a:avLst/>
          </a:prstGeom>
        </p:spPr>
      </p:pic>
      <p:pic>
        <p:nvPicPr>
          <p:cNvPr id="85" name="Graphic 84">
            <a:extLst>
              <a:ext uri="{FF2B5EF4-FFF2-40B4-BE49-F238E27FC236}">
                <a16:creationId xmlns:a16="http://schemas.microsoft.com/office/drawing/2014/main" id="{18B0006E-5D2F-3C86-832F-415BD305A32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461" y="5379865"/>
            <a:ext cx="215444" cy="215444"/>
          </a:xfrm>
          <a:prstGeom prst="rect">
            <a:avLst/>
          </a:prstGeom>
        </p:spPr>
      </p:pic>
      <p:grpSp>
        <p:nvGrpSpPr>
          <p:cNvPr id="3" name="Group 2">
            <a:extLst>
              <a:ext uri="{FF2B5EF4-FFF2-40B4-BE49-F238E27FC236}">
                <a16:creationId xmlns:a16="http://schemas.microsoft.com/office/drawing/2014/main" id="{0DAE6504-3A78-AC39-DC71-E6B717448E79}"/>
              </a:ext>
            </a:extLst>
          </p:cNvPr>
          <p:cNvGrpSpPr/>
          <p:nvPr/>
        </p:nvGrpSpPr>
        <p:grpSpPr>
          <a:xfrm>
            <a:off x="4448614" y="720821"/>
            <a:ext cx="1935956" cy="1207992"/>
            <a:chOff x="1921185" y="2078399"/>
            <a:chExt cx="5033288" cy="1031001"/>
          </a:xfrm>
        </p:grpSpPr>
        <p:sp>
          <p:nvSpPr>
            <p:cNvPr id="4" name="Rectangle: Rounded Corners 3">
              <a:extLst>
                <a:ext uri="{FF2B5EF4-FFF2-40B4-BE49-F238E27FC236}">
                  <a16:creationId xmlns:a16="http://schemas.microsoft.com/office/drawing/2014/main" id="{BDF6B610-0012-D0AD-19BB-61B02CE907FA}"/>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2EECF574-B2A6-7EEE-DAE2-063D559FE823}"/>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E8E0C182-CCD4-6F96-2032-02E1421D9016}"/>
              </a:ext>
            </a:extLst>
          </p:cNvPr>
          <p:cNvGrpSpPr/>
          <p:nvPr/>
        </p:nvGrpSpPr>
        <p:grpSpPr>
          <a:xfrm>
            <a:off x="7247163" y="720821"/>
            <a:ext cx="1935956" cy="1207992"/>
            <a:chOff x="1921185" y="2078399"/>
            <a:chExt cx="5033288" cy="1031001"/>
          </a:xfrm>
        </p:grpSpPr>
        <p:sp>
          <p:nvSpPr>
            <p:cNvPr id="7" name="Rectangle: Rounded Corners 6">
              <a:extLst>
                <a:ext uri="{FF2B5EF4-FFF2-40B4-BE49-F238E27FC236}">
                  <a16:creationId xmlns:a16="http://schemas.microsoft.com/office/drawing/2014/main" id="{91FCCCD7-AAAE-E18E-B301-900D1C31A765}"/>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BAA7FEA-54FA-D0F4-DB97-8A7B1A9CEF5B}"/>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24C839C1-B108-C180-ADB5-35B9F9DC4032}"/>
              </a:ext>
            </a:extLst>
          </p:cNvPr>
          <p:cNvGrpSpPr/>
          <p:nvPr/>
        </p:nvGrpSpPr>
        <p:grpSpPr>
          <a:xfrm>
            <a:off x="10074051" y="720821"/>
            <a:ext cx="1935956" cy="1207992"/>
            <a:chOff x="1921185" y="2078399"/>
            <a:chExt cx="5033288" cy="1031001"/>
          </a:xfrm>
        </p:grpSpPr>
        <p:sp>
          <p:nvSpPr>
            <p:cNvPr id="10" name="Rectangle: Rounded Corners 9">
              <a:extLst>
                <a:ext uri="{FF2B5EF4-FFF2-40B4-BE49-F238E27FC236}">
                  <a16:creationId xmlns:a16="http://schemas.microsoft.com/office/drawing/2014/main" id="{DE0529DA-0363-3609-1098-85DBF8C87525}"/>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3BEF5D03-2C18-5F63-2711-0A3A5D49ACF2}"/>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710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D7CF002-A2E6-1C96-5376-35EDA3C5165C}"/>
              </a:ext>
            </a:extLst>
          </p:cNvPr>
          <p:cNvSpPr/>
          <p:nvPr/>
        </p:nvSpPr>
        <p:spPr>
          <a:xfrm>
            <a:off x="0" y="0"/>
            <a:ext cx="12192001" cy="6857999"/>
          </a:xfrm>
          <a:prstGeom prst="roundRect">
            <a:avLst>
              <a:gd name="adj" fmla="val 5938"/>
            </a:avLst>
          </a:prstGeom>
          <a:gradFill>
            <a:gsLst>
              <a:gs pos="0">
                <a:srgbClr val="7B00AC"/>
              </a:gs>
              <a:gs pos="42000">
                <a:srgbClr val="FDA9A9"/>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Top Corners Rounded 16">
            <a:extLst>
              <a:ext uri="{FF2B5EF4-FFF2-40B4-BE49-F238E27FC236}">
                <a16:creationId xmlns:a16="http://schemas.microsoft.com/office/drawing/2014/main" id="{A113E80F-4A6E-638C-C012-2416E26CE3B1}"/>
              </a:ext>
            </a:extLst>
          </p:cNvPr>
          <p:cNvSpPr/>
          <p:nvPr/>
        </p:nvSpPr>
        <p:spPr>
          <a:xfrm rot="16200000">
            <a:off x="3280692" y="-2053309"/>
            <a:ext cx="6857999" cy="10964617"/>
          </a:xfrm>
          <a:prstGeom prst="round2SameRect">
            <a:avLst>
              <a:gd name="adj1" fmla="val 4797"/>
              <a:gd name="adj2" fmla="val 0"/>
            </a:avLst>
          </a:prstGeom>
          <a:solidFill>
            <a:srgbClr val="F3F4F7"/>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6F548DDF-6CF6-BC3E-9922-A3261954CDFA}"/>
              </a:ext>
            </a:extLst>
          </p:cNvPr>
          <p:cNvGrpSpPr/>
          <p:nvPr/>
        </p:nvGrpSpPr>
        <p:grpSpPr>
          <a:xfrm>
            <a:off x="5743381" y="1288752"/>
            <a:ext cx="2420753" cy="1436037"/>
            <a:chOff x="1921185" y="2078399"/>
            <a:chExt cx="5033288" cy="1031001"/>
          </a:xfrm>
        </p:grpSpPr>
        <p:sp>
          <p:nvSpPr>
            <p:cNvPr id="21" name="Rectangle: Rounded Corners 20">
              <a:extLst>
                <a:ext uri="{FF2B5EF4-FFF2-40B4-BE49-F238E27FC236}">
                  <a16:creationId xmlns:a16="http://schemas.microsoft.com/office/drawing/2014/main" id="{9FC26ABC-AB9E-9C00-93DD-B6EA32AB46D3}"/>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78650BE-BC0D-894C-183B-ABE82E088AF5}"/>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59811FFE-0BBE-C315-9940-FD3EE9BB1DE3}"/>
              </a:ext>
            </a:extLst>
          </p:cNvPr>
          <p:cNvGrpSpPr/>
          <p:nvPr/>
        </p:nvGrpSpPr>
        <p:grpSpPr>
          <a:xfrm>
            <a:off x="5743381" y="2962602"/>
            <a:ext cx="2420752" cy="1799287"/>
            <a:chOff x="1921185" y="2078399"/>
            <a:chExt cx="5033288" cy="1031001"/>
          </a:xfrm>
        </p:grpSpPr>
        <p:sp>
          <p:nvSpPr>
            <p:cNvPr id="24" name="Rectangle: Rounded Corners 23">
              <a:extLst>
                <a:ext uri="{FF2B5EF4-FFF2-40B4-BE49-F238E27FC236}">
                  <a16:creationId xmlns:a16="http://schemas.microsoft.com/office/drawing/2014/main" id="{DED9E339-C4E4-D60E-89B1-56215B26F336}"/>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1C9ACB92-7A63-C7BC-C3F8-B64BF2B2FB71}"/>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E6DACA2B-89FB-A938-AFD3-152B773AA3CA}"/>
              </a:ext>
            </a:extLst>
          </p:cNvPr>
          <p:cNvGrpSpPr/>
          <p:nvPr/>
        </p:nvGrpSpPr>
        <p:grpSpPr>
          <a:xfrm>
            <a:off x="1609909" y="1288752"/>
            <a:ext cx="3860120" cy="3502449"/>
            <a:chOff x="1921185" y="2078399"/>
            <a:chExt cx="5033288" cy="1031001"/>
          </a:xfrm>
        </p:grpSpPr>
        <p:sp>
          <p:nvSpPr>
            <p:cNvPr id="30" name="Rectangle: Rounded Corners 29">
              <a:extLst>
                <a:ext uri="{FF2B5EF4-FFF2-40B4-BE49-F238E27FC236}">
                  <a16:creationId xmlns:a16="http://schemas.microsoft.com/office/drawing/2014/main" id="{0A833A5C-2DB2-8A9F-0900-E91D9550F7C9}"/>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BC47ABD0-F761-CF3B-4F95-CC2078361632}"/>
                </a:ext>
              </a:extLst>
            </p:cNvPr>
            <p:cNvSpPr/>
            <p:nvPr/>
          </p:nvSpPr>
          <p:spPr>
            <a:xfrm>
              <a:off x="1921185"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0232D9A4-C64E-BA34-1BD9-ED903CB625B9}"/>
              </a:ext>
            </a:extLst>
          </p:cNvPr>
          <p:cNvGrpSpPr/>
          <p:nvPr/>
        </p:nvGrpSpPr>
        <p:grpSpPr>
          <a:xfrm>
            <a:off x="8437484" y="1288753"/>
            <a:ext cx="3541751" cy="3502450"/>
            <a:chOff x="1921185" y="2078399"/>
            <a:chExt cx="5033288" cy="1031001"/>
          </a:xfrm>
        </p:grpSpPr>
        <p:sp>
          <p:nvSpPr>
            <p:cNvPr id="33" name="Rectangle: Rounded Corners 32">
              <a:extLst>
                <a:ext uri="{FF2B5EF4-FFF2-40B4-BE49-F238E27FC236}">
                  <a16:creationId xmlns:a16="http://schemas.microsoft.com/office/drawing/2014/main" id="{BCC01382-C513-4318-6EF2-A37BBAD81548}"/>
                </a:ext>
              </a:extLst>
            </p:cNvPr>
            <p:cNvSpPr/>
            <p:nvPr/>
          </p:nvSpPr>
          <p:spPr>
            <a:xfrm>
              <a:off x="1921185" y="2078399"/>
              <a:ext cx="5033285" cy="1031001"/>
            </a:xfrm>
            <a:prstGeom prst="roundRect">
              <a:avLst>
                <a:gd name="adj" fmla="val 4894"/>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1F9BAA07-7354-8D5E-4D10-184041C0E0EA}"/>
                </a:ext>
              </a:extLst>
            </p:cNvPr>
            <p:cNvSpPr/>
            <p:nvPr/>
          </p:nvSpPr>
          <p:spPr>
            <a:xfrm>
              <a:off x="1921185" y="2078399"/>
              <a:ext cx="5033288" cy="1031001"/>
            </a:xfrm>
            <a:prstGeom prst="roundRect">
              <a:avLst>
                <a:gd name="adj" fmla="val 5069"/>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0219B6D0-29EA-D1AC-BDFC-9F1BC920B684}"/>
              </a:ext>
            </a:extLst>
          </p:cNvPr>
          <p:cNvGrpSpPr/>
          <p:nvPr/>
        </p:nvGrpSpPr>
        <p:grpSpPr>
          <a:xfrm>
            <a:off x="1609908" y="4934078"/>
            <a:ext cx="10369341" cy="1727072"/>
            <a:chOff x="1921185" y="2078399"/>
            <a:chExt cx="5033287" cy="1031001"/>
          </a:xfrm>
        </p:grpSpPr>
        <p:sp>
          <p:nvSpPr>
            <p:cNvPr id="39" name="Rectangle: Rounded Corners 38">
              <a:extLst>
                <a:ext uri="{FF2B5EF4-FFF2-40B4-BE49-F238E27FC236}">
                  <a16:creationId xmlns:a16="http://schemas.microsoft.com/office/drawing/2014/main" id="{060D82C0-2584-A210-1ABB-A12D3297F592}"/>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328B8A18-65B0-3F07-6CCD-1F39A3F9C4A4}"/>
                </a:ext>
              </a:extLst>
            </p:cNvPr>
            <p:cNvSpPr/>
            <p:nvPr/>
          </p:nvSpPr>
          <p:spPr>
            <a:xfrm>
              <a:off x="1921185" y="2078399"/>
              <a:ext cx="5033287" cy="1031001"/>
            </a:xfrm>
            <a:prstGeom prst="roundRect">
              <a:avLst>
                <a:gd name="adj" fmla="val 6595"/>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002F5A18-5D9D-49C8-D6F4-52892DA45DC9}"/>
              </a:ext>
            </a:extLst>
          </p:cNvPr>
          <p:cNvGrpSpPr/>
          <p:nvPr/>
        </p:nvGrpSpPr>
        <p:grpSpPr>
          <a:xfrm>
            <a:off x="1609902" y="84816"/>
            <a:ext cx="10369340" cy="1061059"/>
            <a:chOff x="1921185" y="2078399"/>
            <a:chExt cx="5033288" cy="1031001"/>
          </a:xfrm>
          <a:gradFill>
            <a:gsLst>
              <a:gs pos="0">
                <a:srgbClr val="7B00AC"/>
              </a:gs>
              <a:gs pos="86000">
                <a:srgbClr val="FDA9A9"/>
              </a:gs>
            </a:gsLst>
            <a:lin ang="2700000" scaled="0"/>
          </a:gradFill>
        </p:grpSpPr>
        <p:sp>
          <p:nvSpPr>
            <p:cNvPr id="42" name="Rectangle: Rounded Corners 41">
              <a:extLst>
                <a:ext uri="{FF2B5EF4-FFF2-40B4-BE49-F238E27FC236}">
                  <a16:creationId xmlns:a16="http://schemas.microsoft.com/office/drawing/2014/main" id="{C53E4957-96D9-2B54-28CF-6467B1651DF9}"/>
                </a:ext>
              </a:extLst>
            </p:cNvPr>
            <p:cNvSpPr/>
            <p:nvPr/>
          </p:nvSpPr>
          <p:spPr>
            <a:xfrm>
              <a:off x="1921185" y="2078399"/>
              <a:ext cx="5033285" cy="1031001"/>
            </a:xfrm>
            <a:prstGeom prst="roundRect">
              <a:avLst>
                <a:gd name="adj" fmla="val 14881"/>
              </a:avLst>
            </a:prstGeom>
            <a:grp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862EDE03-783D-C3B1-71B7-32F73BE10317}"/>
                </a:ext>
              </a:extLst>
            </p:cNvPr>
            <p:cNvSpPr/>
            <p:nvPr/>
          </p:nvSpPr>
          <p:spPr>
            <a:xfrm>
              <a:off x="1921185" y="2078399"/>
              <a:ext cx="5033288" cy="1031001"/>
            </a:xfrm>
            <a:prstGeom prst="roundRect">
              <a:avLst>
                <a:gd name="adj" fmla="val 14881"/>
              </a:avLst>
            </a:prstGeom>
            <a:grpFill/>
            <a:ln>
              <a:noFill/>
            </a:ln>
            <a:effectLst>
              <a:outerShdw blurRad="190500" dist="190500" dir="2700000" algn="tl" rotWithShape="0">
                <a:schemeClr val="bg1">
                  <a:lumMod val="75000"/>
                  <a:alpha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LEMON MILK" panose="00000500000000000000" pitchFamily="50" charset="0"/>
                </a:rPr>
                <a:t>Coconuts Productions</a:t>
              </a:r>
              <a:endParaRPr lang="en-IN" sz="2400" dirty="0">
                <a:latin typeface="LEMON MILK" panose="00000500000000000000" pitchFamily="50" charset="0"/>
              </a:endParaRPr>
            </a:p>
          </p:txBody>
        </p:sp>
      </p:grpSp>
      <p:pic>
        <p:nvPicPr>
          <p:cNvPr id="54" name="Picture 53" descr="A wheat ears on a black background&#10;&#10;Description automatically generated">
            <a:extLst>
              <a:ext uri="{FF2B5EF4-FFF2-40B4-BE49-F238E27FC236}">
                <a16:creationId xmlns:a16="http://schemas.microsoft.com/office/drawing/2014/main" id="{E637C772-2917-8FE5-0579-CBC9EF8A1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8" y="169630"/>
            <a:ext cx="1059953" cy="1059953"/>
          </a:xfrm>
          <a:prstGeom prst="rect">
            <a:avLst/>
          </a:prstGeom>
        </p:spPr>
      </p:pic>
      <p:sp>
        <p:nvSpPr>
          <p:cNvPr id="59" name="TextBox 58">
            <a:extLst>
              <a:ext uri="{FF2B5EF4-FFF2-40B4-BE49-F238E27FC236}">
                <a16:creationId xmlns:a16="http://schemas.microsoft.com/office/drawing/2014/main" id="{181E1331-CDB2-A98A-5943-39352A127469}"/>
              </a:ext>
            </a:extLst>
          </p:cNvPr>
          <p:cNvSpPr txBox="1"/>
          <p:nvPr/>
        </p:nvSpPr>
        <p:spPr>
          <a:xfrm>
            <a:off x="361505" y="2407862"/>
            <a:ext cx="86548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Home</a:t>
            </a:r>
            <a:endParaRPr lang="en-IN" sz="800" b="1" dirty="0">
              <a:solidFill>
                <a:schemeClr val="tx2">
                  <a:lumMod val="75000"/>
                  <a:lumOff val="25000"/>
                </a:schemeClr>
              </a:solidFill>
              <a:latin typeface="LEMON MILK" panose="00000500000000000000" pitchFamily="50" charset="0"/>
            </a:endParaRPr>
          </a:p>
        </p:txBody>
      </p:sp>
      <p:pic>
        <p:nvPicPr>
          <p:cNvPr id="48" name="Picture 47" descr="A black background with a black square&#10;&#10;Description automatically generated with medium confidence">
            <a:extLst>
              <a:ext uri="{FF2B5EF4-FFF2-40B4-BE49-F238E27FC236}">
                <a16:creationId xmlns:a16="http://schemas.microsoft.com/office/drawing/2014/main" id="{0B082E59-540A-1CD8-199F-9DFE60F1E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895" y="410741"/>
            <a:ext cx="409208" cy="409208"/>
          </a:xfrm>
          <a:prstGeom prst="rect">
            <a:avLst/>
          </a:prstGeom>
        </p:spPr>
      </p:pic>
      <p:sp>
        <p:nvSpPr>
          <p:cNvPr id="60" name="Rectangle: Top Corners Rounded 59">
            <a:extLst>
              <a:ext uri="{FF2B5EF4-FFF2-40B4-BE49-F238E27FC236}">
                <a16:creationId xmlns:a16="http://schemas.microsoft.com/office/drawing/2014/main" id="{7C631FA4-2973-90A5-A652-945BFDD7B8F8}"/>
              </a:ext>
            </a:extLst>
          </p:cNvPr>
          <p:cNvSpPr/>
          <p:nvPr/>
        </p:nvSpPr>
        <p:spPr>
          <a:xfrm rot="16200000">
            <a:off x="797876" y="3826538"/>
            <a:ext cx="708000" cy="136090"/>
          </a:xfrm>
          <a:prstGeom prst="round2SameRect">
            <a:avLst>
              <a:gd name="adj1" fmla="val 50000"/>
              <a:gd name="adj2" fmla="val 0"/>
            </a:avLst>
          </a:prstGeom>
          <a:solidFill>
            <a:srgbClr val="8ACD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raphic 61">
            <a:extLst>
              <a:ext uri="{FF2B5EF4-FFF2-40B4-BE49-F238E27FC236}">
                <a16:creationId xmlns:a16="http://schemas.microsoft.com/office/drawing/2014/main" id="{E7B9FCDD-1006-A794-0D4D-7DE7F548DB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83" y="2388789"/>
            <a:ext cx="253591" cy="253591"/>
          </a:xfrm>
          <a:prstGeom prst="rect">
            <a:avLst/>
          </a:prstGeom>
        </p:spPr>
      </p:pic>
      <p:sp>
        <p:nvSpPr>
          <p:cNvPr id="71" name="TextBox 70">
            <a:extLst>
              <a:ext uri="{FF2B5EF4-FFF2-40B4-BE49-F238E27FC236}">
                <a16:creationId xmlns:a16="http://schemas.microsoft.com/office/drawing/2014/main" id="{D7902FEF-F3EC-AD33-F847-AEB0B6D6A39C}"/>
              </a:ext>
            </a:extLst>
          </p:cNvPr>
          <p:cNvSpPr txBox="1"/>
          <p:nvPr/>
        </p:nvSpPr>
        <p:spPr>
          <a:xfrm>
            <a:off x="10615" y="3955846"/>
            <a:ext cx="1090706" cy="292388"/>
          </a:xfrm>
          <a:prstGeom prst="rect">
            <a:avLst/>
          </a:prstGeom>
          <a:noFill/>
        </p:spPr>
        <p:txBody>
          <a:bodyPr wrap="square" rtlCol="0">
            <a:spAutoFit/>
          </a:bodyPr>
          <a:lstStyle/>
          <a:p>
            <a:r>
              <a:rPr lang="en-US" sz="1300" b="1" dirty="0">
                <a:latin typeface="LEMON MILK" panose="00000500000000000000" pitchFamily="50" charset="0"/>
              </a:rPr>
              <a:t>Coconut</a:t>
            </a:r>
            <a:endParaRPr lang="en-IN" sz="1300" b="1" dirty="0">
              <a:latin typeface="LEMON MILK" panose="00000500000000000000" pitchFamily="50" charset="0"/>
            </a:endParaRPr>
          </a:p>
        </p:txBody>
      </p:sp>
      <p:pic>
        <p:nvPicPr>
          <p:cNvPr id="73" name="Graphic 72">
            <a:extLst>
              <a:ext uri="{FF2B5EF4-FFF2-40B4-BE49-F238E27FC236}">
                <a16:creationId xmlns:a16="http://schemas.microsoft.com/office/drawing/2014/main" id="{07C66B60-982F-BE0E-DB59-6FC05DA02C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6980" y="3464202"/>
            <a:ext cx="448728" cy="448728"/>
          </a:xfrm>
          <a:prstGeom prst="rect">
            <a:avLst/>
          </a:prstGeom>
        </p:spPr>
      </p:pic>
      <p:sp>
        <p:nvSpPr>
          <p:cNvPr id="76" name="TextBox 75">
            <a:extLst>
              <a:ext uri="{FF2B5EF4-FFF2-40B4-BE49-F238E27FC236}">
                <a16:creationId xmlns:a16="http://schemas.microsoft.com/office/drawing/2014/main" id="{A68D7810-0799-7AF8-E20C-1257DA8CE5D9}"/>
              </a:ext>
            </a:extLst>
          </p:cNvPr>
          <p:cNvSpPr txBox="1"/>
          <p:nvPr/>
        </p:nvSpPr>
        <p:spPr>
          <a:xfrm>
            <a:off x="279905" y="4765382"/>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Time Series</a:t>
            </a:r>
            <a:endParaRPr lang="en-IN" sz="800" b="1" dirty="0">
              <a:solidFill>
                <a:schemeClr val="tx2">
                  <a:lumMod val="75000"/>
                  <a:lumOff val="25000"/>
                </a:schemeClr>
              </a:solidFill>
              <a:latin typeface="LEMON MILK" panose="00000500000000000000" pitchFamily="50" charset="0"/>
            </a:endParaRPr>
          </a:p>
        </p:txBody>
      </p:sp>
      <p:sp>
        <p:nvSpPr>
          <p:cNvPr id="77" name="TextBox 76">
            <a:extLst>
              <a:ext uri="{FF2B5EF4-FFF2-40B4-BE49-F238E27FC236}">
                <a16:creationId xmlns:a16="http://schemas.microsoft.com/office/drawing/2014/main" id="{F1780E16-576A-B336-D95B-E3568E1BEF14}"/>
              </a:ext>
            </a:extLst>
          </p:cNvPr>
          <p:cNvSpPr txBox="1"/>
          <p:nvPr/>
        </p:nvSpPr>
        <p:spPr>
          <a:xfrm>
            <a:off x="307762" y="5379865"/>
            <a:ext cx="937058" cy="215444"/>
          </a:xfrm>
          <a:prstGeom prst="rect">
            <a:avLst/>
          </a:prstGeom>
          <a:noFill/>
        </p:spPr>
        <p:txBody>
          <a:bodyPr wrap="square" rtlCol="0">
            <a:spAutoFit/>
          </a:bodyPr>
          <a:lstStyle>
            <a:defPPr>
              <a:defRPr lang="en-US"/>
            </a:defPPr>
            <a:lvl1pPr>
              <a:defRPr sz="1000" b="1">
                <a:solidFill>
                  <a:schemeClr val="tx2">
                    <a:lumMod val="75000"/>
                    <a:lumOff val="25000"/>
                  </a:schemeClr>
                </a:solidFill>
                <a:latin typeface="LEMON MILK" panose="00000500000000000000" pitchFamily="50" charset="0"/>
              </a:defRPr>
            </a:lvl1pPr>
          </a:lstStyle>
          <a:p>
            <a:r>
              <a:rPr lang="en-US" sz="800" dirty="0"/>
              <a:t>Production</a:t>
            </a:r>
            <a:endParaRPr lang="en-IN" sz="900" dirty="0"/>
          </a:p>
        </p:txBody>
      </p:sp>
      <p:pic>
        <p:nvPicPr>
          <p:cNvPr id="83" name="Graphic 82">
            <a:extLst>
              <a:ext uri="{FF2B5EF4-FFF2-40B4-BE49-F238E27FC236}">
                <a16:creationId xmlns:a16="http://schemas.microsoft.com/office/drawing/2014/main" id="{52D73CCB-A0AA-30A5-258B-851C160919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13" y="4770122"/>
            <a:ext cx="210704" cy="210704"/>
          </a:xfrm>
          <a:prstGeom prst="rect">
            <a:avLst/>
          </a:prstGeom>
        </p:spPr>
      </p:pic>
      <p:pic>
        <p:nvPicPr>
          <p:cNvPr id="85" name="Graphic 84">
            <a:extLst>
              <a:ext uri="{FF2B5EF4-FFF2-40B4-BE49-F238E27FC236}">
                <a16:creationId xmlns:a16="http://schemas.microsoft.com/office/drawing/2014/main" id="{18B0006E-5D2F-3C86-832F-415BD305A3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61" y="5379865"/>
            <a:ext cx="215444" cy="215444"/>
          </a:xfrm>
          <a:prstGeom prst="rect">
            <a:avLst/>
          </a:prstGeom>
        </p:spPr>
      </p:pic>
      <p:sp>
        <p:nvSpPr>
          <p:cNvPr id="2" name="TextBox 1">
            <a:extLst>
              <a:ext uri="{FF2B5EF4-FFF2-40B4-BE49-F238E27FC236}">
                <a16:creationId xmlns:a16="http://schemas.microsoft.com/office/drawing/2014/main" id="{D508A526-FDBD-DD61-932C-24F9DA437812}"/>
              </a:ext>
            </a:extLst>
          </p:cNvPr>
          <p:cNvSpPr txBox="1"/>
          <p:nvPr/>
        </p:nvSpPr>
        <p:spPr>
          <a:xfrm>
            <a:off x="346104" y="2989835"/>
            <a:ext cx="78172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District</a:t>
            </a:r>
            <a:endParaRPr lang="en-IN" sz="1000" b="1" dirty="0">
              <a:solidFill>
                <a:schemeClr val="tx2">
                  <a:lumMod val="75000"/>
                  <a:lumOff val="25000"/>
                </a:schemeClr>
              </a:solidFill>
              <a:latin typeface="LEMON MILK" panose="00000500000000000000" pitchFamily="50" charset="0"/>
            </a:endParaRPr>
          </a:p>
        </p:txBody>
      </p:sp>
      <p:pic>
        <p:nvPicPr>
          <p:cNvPr id="3" name="Graphic 2">
            <a:extLst>
              <a:ext uri="{FF2B5EF4-FFF2-40B4-BE49-F238E27FC236}">
                <a16:creationId xmlns:a16="http://schemas.microsoft.com/office/drawing/2014/main" id="{B3E9CEED-0B91-9D9D-610F-16B4AE3515F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361" y="2962602"/>
            <a:ext cx="218013" cy="218013"/>
          </a:xfrm>
          <a:prstGeom prst="rect">
            <a:avLst/>
          </a:prstGeom>
        </p:spPr>
      </p:pic>
      <p:pic>
        <p:nvPicPr>
          <p:cNvPr id="6" name="Picture 5" descr="A coconut and a coconut with a straw&#10;&#10;Description automatically generated">
            <a:extLst>
              <a:ext uri="{FF2B5EF4-FFF2-40B4-BE49-F238E27FC236}">
                <a16:creationId xmlns:a16="http://schemas.microsoft.com/office/drawing/2014/main" id="{5D39D218-B31E-18C1-CE7D-5E398390D84A}"/>
              </a:ext>
            </a:extLst>
          </p:cNvPr>
          <p:cNvPicPr>
            <a:picLocks noChangeAspect="1"/>
          </p:cNvPicPr>
          <p:nvPr/>
        </p:nvPicPr>
        <p:blipFill rotWithShape="1">
          <a:blip r:embed="rId15">
            <a:extLst>
              <a:ext uri="{28A0092B-C50C-407E-A947-70E740481C1C}">
                <a14:useLocalDpi xmlns:a14="http://schemas.microsoft.com/office/drawing/2010/main" val="0"/>
              </a:ext>
            </a:extLst>
          </a:blip>
          <a:srcRect t="28470"/>
          <a:stretch/>
        </p:blipFill>
        <p:spPr>
          <a:xfrm>
            <a:off x="5833160" y="0"/>
            <a:ext cx="2762647" cy="1976106"/>
          </a:xfrm>
          <a:prstGeom prst="rect">
            <a:avLst/>
          </a:prstGeom>
        </p:spPr>
      </p:pic>
      <p:pic>
        <p:nvPicPr>
          <p:cNvPr id="52" name="Picture 51" descr="A blue and black logo&#10;&#10;Description automatically generated">
            <a:extLst>
              <a:ext uri="{FF2B5EF4-FFF2-40B4-BE49-F238E27FC236}">
                <a16:creationId xmlns:a16="http://schemas.microsoft.com/office/drawing/2014/main" id="{85EAF201-2E01-5810-FBD6-7C28E83C6E2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449214" y="410741"/>
            <a:ext cx="409208" cy="409208"/>
          </a:xfrm>
          <a:prstGeom prst="rect">
            <a:avLst/>
          </a:prstGeom>
        </p:spPr>
      </p:pic>
      <p:pic>
        <p:nvPicPr>
          <p:cNvPr id="10" name="Graphic 9">
            <a:extLst>
              <a:ext uri="{FF2B5EF4-FFF2-40B4-BE49-F238E27FC236}">
                <a16:creationId xmlns:a16="http://schemas.microsoft.com/office/drawing/2014/main" id="{9E4B3C45-04A1-BB3F-8CFB-BAD42DD693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37567" y="1563264"/>
            <a:ext cx="3234701" cy="3234701"/>
          </a:xfrm>
          <a:prstGeom prst="rect">
            <a:avLst/>
          </a:prstGeom>
        </p:spPr>
      </p:pic>
    </p:spTree>
    <p:extLst>
      <p:ext uri="{BB962C8B-B14F-4D97-AF65-F5344CB8AC3E}">
        <p14:creationId xmlns:p14="http://schemas.microsoft.com/office/powerpoint/2010/main" val="248248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505F7C2-C759-16D9-946F-C13F817A97CF}"/>
              </a:ext>
            </a:extLst>
          </p:cNvPr>
          <p:cNvSpPr/>
          <p:nvPr/>
        </p:nvSpPr>
        <p:spPr>
          <a:xfrm>
            <a:off x="0" y="0"/>
            <a:ext cx="12192001" cy="6858000"/>
          </a:xfrm>
          <a:prstGeom prst="roundRect">
            <a:avLst>
              <a:gd name="adj" fmla="val 5938"/>
            </a:avLst>
          </a:prstGeom>
          <a:gradFill>
            <a:gsLst>
              <a:gs pos="0">
                <a:srgbClr val="7B00AC"/>
              </a:gs>
              <a:gs pos="42000">
                <a:srgbClr val="FDA9A9"/>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Top Corners Rounded 16">
            <a:extLst>
              <a:ext uri="{FF2B5EF4-FFF2-40B4-BE49-F238E27FC236}">
                <a16:creationId xmlns:a16="http://schemas.microsoft.com/office/drawing/2014/main" id="{A113E80F-4A6E-638C-C012-2416E26CE3B1}"/>
              </a:ext>
            </a:extLst>
          </p:cNvPr>
          <p:cNvSpPr/>
          <p:nvPr/>
        </p:nvSpPr>
        <p:spPr>
          <a:xfrm rot="16200000">
            <a:off x="3280692" y="-2053309"/>
            <a:ext cx="6857999" cy="10964617"/>
          </a:xfrm>
          <a:prstGeom prst="round2SameRect">
            <a:avLst>
              <a:gd name="adj1" fmla="val 4797"/>
              <a:gd name="adj2" fmla="val 0"/>
            </a:avLst>
          </a:prstGeom>
          <a:solidFill>
            <a:srgbClr val="F3F4F7"/>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6F548DDF-6CF6-BC3E-9922-A3261954CDFA}"/>
              </a:ext>
            </a:extLst>
          </p:cNvPr>
          <p:cNvGrpSpPr/>
          <p:nvPr/>
        </p:nvGrpSpPr>
        <p:grpSpPr>
          <a:xfrm>
            <a:off x="1608052" y="799403"/>
            <a:ext cx="10345922" cy="1823903"/>
            <a:chOff x="1921185" y="2078399"/>
            <a:chExt cx="5033288" cy="1031001"/>
          </a:xfrm>
        </p:grpSpPr>
        <p:sp>
          <p:nvSpPr>
            <p:cNvPr id="21" name="Rectangle: Rounded Corners 20">
              <a:extLst>
                <a:ext uri="{FF2B5EF4-FFF2-40B4-BE49-F238E27FC236}">
                  <a16:creationId xmlns:a16="http://schemas.microsoft.com/office/drawing/2014/main" id="{9FC26ABC-AB9E-9C00-93DD-B6EA32AB46D3}"/>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78650BE-BC0D-894C-183B-ABE82E088AF5}"/>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002F5A18-5D9D-49C8-D6F4-52892DA45DC9}"/>
              </a:ext>
            </a:extLst>
          </p:cNvPr>
          <p:cNvGrpSpPr/>
          <p:nvPr/>
        </p:nvGrpSpPr>
        <p:grpSpPr>
          <a:xfrm>
            <a:off x="1609908" y="84816"/>
            <a:ext cx="10369333" cy="497237"/>
            <a:chOff x="1921185" y="2078399"/>
            <a:chExt cx="5033288" cy="1031001"/>
          </a:xfrm>
          <a:gradFill>
            <a:gsLst>
              <a:gs pos="0">
                <a:srgbClr val="7B00AC"/>
              </a:gs>
              <a:gs pos="86000">
                <a:srgbClr val="FDA9A9"/>
              </a:gs>
            </a:gsLst>
            <a:lin ang="2700000" scaled="0"/>
          </a:gradFill>
        </p:grpSpPr>
        <p:sp>
          <p:nvSpPr>
            <p:cNvPr id="42" name="Rectangle: Rounded Corners 41">
              <a:extLst>
                <a:ext uri="{FF2B5EF4-FFF2-40B4-BE49-F238E27FC236}">
                  <a16:creationId xmlns:a16="http://schemas.microsoft.com/office/drawing/2014/main" id="{C53E4957-96D9-2B54-28CF-6467B1651DF9}"/>
                </a:ext>
              </a:extLst>
            </p:cNvPr>
            <p:cNvSpPr/>
            <p:nvPr/>
          </p:nvSpPr>
          <p:spPr>
            <a:xfrm>
              <a:off x="1921185" y="2078399"/>
              <a:ext cx="5033285" cy="1031001"/>
            </a:xfrm>
            <a:prstGeom prst="roundRect">
              <a:avLst>
                <a:gd name="adj" fmla="val 14881"/>
              </a:avLst>
            </a:prstGeom>
            <a:grp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862EDE03-783D-C3B1-71B7-32F73BE10317}"/>
                </a:ext>
              </a:extLst>
            </p:cNvPr>
            <p:cNvSpPr/>
            <p:nvPr/>
          </p:nvSpPr>
          <p:spPr>
            <a:xfrm>
              <a:off x="1921185" y="2078399"/>
              <a:ext cx="5033288" cy="1031001"/>
            </a:xfrm>
            <a:prstGeom prst="roundRect">
              <a:avLst>
                <a:gd name="adj" fmla="val 14881"/>
              </a:avLst>
            </a:prstGeom>
            <a:grpFill/>
            <a:ln>
              <a:noFill/>
            </a:ln>
            <a:effectLst>
              <a:outerShdw blurRad="190500" dist="190500" dir="2700000" algn="tl" rotWithShape="0">
                <a:schemeClr val="bg1">
                  <a:lumMod val="75000"/>
                  <a:alpha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LEMON MILK" panose="00000500000000000000" pitchFamily="50" charset="0"/>
                </a:rPr>
                <a:t>Time Series</a:t>
              </a:r>
              <a:endParaRPr lang="en-IN" sz="2400" dirty="0">
                <a:latin typeface="LEMON MILK" panose="00000500000000000000" pitchFamily="50" charset="0"/>
              </a:endParaRPr>
            </a:p>
          </p:txBody>
        </p:sp>
      </p:grpSp>
      <p:pic>
        <p:nvPicPr>
          <p:cNvPr id="48" name="Picture 47" descr="A black background with a black square&#10;&#10;Description automatically generated with medium confidence">
            <a:extLst>
              <a:ext uri="{FF2B5EF4-FFF2-40B4-BE49-F238E27FC236}">
                <a16:creationId xmlns:a16="http://schemas.microsoft.com/office/drawing/2014/main" id="{0B082E59-540A-1CD8-199F-9DFE60F1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775" y="136022"/>
            <a:ext cx="409208" cy="409208"/>
          </a:xfrm>
          <a:prstGeom prst="rect">
            <a:avLst/>
          </a:prstGeom>
        </p:spPr>
      </p:pic>
      <p:pic>
        <p:nvPicPr>
          <p:cNvPr id="52" name="Picture 51" descr="A blue and black logo&#10;&#10;Description automatically generated">
            <a:extLst>
              <a:ext uri="{FF2B5EF4-FFF2-40B4-BE49-F238E27FC236}">
                <a16:creationId xmlns:a16="http://schemas.microsoft.com/office/drawing/2014/main" id="{85EAF201-2E01-5810-FBD6-7C28E83C6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905" y="136022"/>
            <a:ext cx="409208" cy="409208"/>
          </a:xfrm>
          <a:prstGeom prst="rect">
            <a:avLst/>
          </a:prstGeom>
        </p:spPr>
      </p:pic>
      <p:pic>
        <p:nvPicPr>
          <p:cNvPr id="54" name="Picture 53" descr="A wheat ears on a black background&#10;&#10;Description automatically generated">
            <a:extLst>
              <a:ext uri="{FF2B5EF4-FFF2-40B4-BE49-F238E27FC236}">
                <a16:creationId xmlns:a16="http://schemas.microsoft.com/office/drawing/2014/main" id="{E637C772-2917-8FE5-0579-CBC9EF8A1D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68" y="169630"/>
            <a:ext cx="1059953" cy="1059953"/>
          </a:xfrm>
          <a:prstGeom prst="rect">
            <a:avLst/>
          </a:prstGeom>
        </p:spPr>
      </p:pic>
      <p:sp>
        <p:nvSpPr>
          <p:cNvPr id="59" name="TextBox 58">
            <a:extLst>
              <a:ext uri="{FF2B5EF4-FFF2-40B4-BE49-F238E27FC236}">
                <a16:creationId xmlns:a16="http://schemas.microsoft.com/office/drawing/2014/main" id="{181E1331-CDB2-A98A-5943-39352A127469}"/>
              </a:ext>
            </a:extLst>
          </p:cNvPr>
          <p:cNvSpPr txBox="1"/>
          <p:nvPr/>
        </p:nvSpPr>
        <p:spPr>
          <a:xfrm>
            <a:off x="361505" y="2407862"/>
            <a:ext cx="86548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Home</a:t>
            </a:r>
            <a:endParaRPr lang="en-IN" sz="800" b="1" dirty="0">
              <a:solidFill>
                <a:schemeClr val="tx2">
                  <a:lumMod val="75000"/>
                  <a:lumOff val="25000"/>
                </a:schemeClr>
              </a:solidFill>
              <a:latin typeface="LEMON MILK" panose="00000500000000000000" pitchFamily="50" charset="0"/>
            </a:endParaRPr>
          </a:p>
        </p:txBody>
      </p:sp>
      <p:sp>
        <p:nvSpPr>
          <p:cNvPr id="60" name="Rectangle: Top Corners Rounded 59">
            <a:extLst>
              <a:ext uri="{FF2B5EF4-FFF2-40B4-BE49-F238E27FC236}">
                <a16:creationId xmlns:a16="http://schemas.microsoft.com/office/drawing/2014/main" id="{7C631FA4-2973-90A5-A652-945BFDD7B8F8}"/>
              </a:ext>
            </a:extLst>
          </p:cNvPr>
          <p:cNvSpPr/>
          <p:nvPr/>
        </p:nvSpPr>
        <p:spPr>
          <a:xfrm rot="16200000">
            <a:off x="793932" y="4348752"/>
            <a:ext cx="708000" cy="136090"/>
          </a:xfrm>
          <a:prstGeom prst="round2SameRect">
            <a:avLst>
              <a:gd name="adj1" fmla="val 50000"/>
              <a:gd name="adj2" fmla="val 0"/>
            </a:avLst>
          </a:prstGeom>
          <a:solidFill>
            <a:srgbClr val="8ACD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raphic 61">
            <a:extLst>
              <a:ext uri="{FF2B5EF4-FFF2-40B4-BE49-F238E27FC236}">
                <a16:creationId xmlns:a16="http://schemas.microsoft.com/office/drawing/2014/main" id="{E7B9FCDD-1006-A794-0D4D-7DE7F548D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83" y="2388789"/>
            <a:ext cx="253591" cy="253591"/>
          </a:xfrm>
          <a:prstGeom prst="rect">
            <a:avLst/>
          </a:prstGeom>
        </p:spPr>
      </p:pic>
      <p:sp>
        <p:nvSpPr>
          <p:cNvPr id="76" name="TextBox 75">
            <a:extLst>
              <a:ext uri="{FF2B5EF4-FFF2-40B4-BE49-F238E27FC236}">
                <a16:creationId xmlns:a16="http://schemas.microsoft.com/office/drawing/2014/main" id="{A68D7810-0799-7AF8-E20C-1257DA8CE5D9}"/>
              </a:ext>
            </a:extLst>
          </p:cNvPr>
          <p:cNvSpPr txBox="1"/>
          <p:nvPr/>
        </p:nvSpPr>
        <p:spPr>
          <a:xfrm>
            <a:off x="62783" y="4539764"/>
            <a:ext cx="996907" cy="492443"/>
          </a:xfrm>
          <a:prstGeom prst="rect">
            <a:avLst/>
          </a:prstGeom>
          <a:noFill/>
        </p:spPr>
        <p:txBody>
          <a:bodyPr wrap="square" rtlCol="0">
            <a:spAutoFit/>
          </a:bodyPr>
          <a:lstStyle/>
          <a:p>
            <a:pPr algn="ctr"/>
            <a:r>
              <a:rPr lang="en-US" sz="1300" b="1" dirty="0">
                <a:latin typeface="LEMON MILK" panose="00000500000000000000" pitchFamily="50" charset="0"/>
              </a:rPr>
              <a:t>Time Series</a:t>
            </a:r>
            <a:endParaRPr lang="en-IN" sz="1300" b="1" dirty="0">
              <a:latin typeface="LEMON MILK" panose="00000500000000000000" pitchFamily="50" charset="0"/>
            </a:endParaRPr>
          </a:p>
        </p:txBody>
      </p:sp>
      <p:sp>
        <p:nvSpPr>
          <p:cNvPr id="77" name="TextBox 76">
            <a:extLst>
              <a:ext uri="{FF2B5EF4-FFF2-40B4-BE49-F238E27FC236}">
                <a16:creationId xmlns:a16="http://schemas.microsoft.com/office/drawing/2014/main" id="{F1780E16-576A-B336-D95B-E3568E1BEF14}"/>
              </a:ext>
            </a:extLst>
          </p:cNvPr>
          <p:cNvSpPr txBox="1"/>
          <p:nvPr/>
        </p:nvSpPr>
        <p:spPr>
          <a:xfrm>
            <a:off x="307762" y="5379865"/>
            <a:ext cx="937058" cy="215444"/>
          </a:xfrm>
          <a:prstGeom prst="rect">
            <a:avLst/>
          </a:prstGeom>
          <a:noFill/>
        </p:spPr>
        <p:txBody>
          <a:bodyPr wrap="square" rtlCol="0">
            <a:spAutoFit/>
          </a:bodyPr>
          <a:lstStyle>
            <a:defPPr>
              <a:defRPr lang="en-US"/>
            </a:defPPr>
            <a:lvl1pPr>
              <a:defRPr sz="1000" b="1">
                <a:solidFill>
                  <a:schemeClr val="tx2">
                    <a:lumMod val="75000"/>
                    <a:lumOff val="25000"/>
                  </a:schemeClr>
                </a:solidFill>
                <a:latin typeface="LEMON MILK" panose="00000500000000000000" pitchFamily="50" charset="0"/>
              </a:defRPr>
            </a:lvl1pPr>
          </a:lstStyle>
          <a:p>
            <a:r>
              <a:rPr lang="en-US" sz="800" dirty="0"/>
              <a:t>Production</a:t>
            </a:r>
            <a:endParaRPr lang="en-IN" sz="900" dirty="0"/>
          </a:p>
        </p:txBody>
      </p:sp>
      <p:pic>
        <p:nvPicPr>
          <p:cNvPr id="83" name="Graphic 82">
            <a:extLst>
              <a:ext uri="{FF2B5EF4-FFF2-40B4-BE49-F238E27FC236}">
                <a16:creationId xmlns:a16="http://schemas.microsoft.com/office/drawing/2014/main" id="{52D73CCB-A0AA-30A5-258B-851C160919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6800" y="3981065"/>
            <a:ext cx="498508" cy="498508"/>
          </a:xfrm>
          <a:prstGeom prst="rect">
            <a:avLst/>
          </a:prstGeom>
        </p:spPr>
      </p:pic>
      <p:pic>
        <p:nvPicPr>
          <p:cNvPr id="85" name="Graphic 84">
            <a:extLst>
              <a:ext uri="{FF2B5EF4-FFF2-40B4-BE49-F238E27FC236}">
                <a16:creationId xmlns:a16="http://schemas.microsoft.com/office/drawing/2014/main" id="{18B0006E-5D2F-3C86-832F-415BD305A3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61" y="5379865"/>
            <a:ext cx="215444" cy="215444"/>
          </a:xfrm>
          <a:prstGeom prst="rect">
            <a:avLst/>
          </a:prstGeom>
        </p:spPr>
      </p:pic>
      <p:sp>
        <p:nvSpPr>
          <p:cNvPr id="2" name="TextBox 1">
            <a:extLst>
              <a:ext uri="{FF2B5EF4-FFF2-40B4-BE49-F238E27FC236}">
                <a16:creationId xmlns:a16="http://schemas.microsoft.com/office/drawing/2014/main" id="{D508A526-FDBD-DD61-932C-24F9DA437812}"/>
              </a:ext>
            </a:extLst>
          </p:cNvPr>
          <p:cNvSpPr txBox="1"/>
          <p:nvPr/>
        </p:nvSpPr>
        <p:spPr>
          <a:xfrm>
            <a:off x="346104" y="2989835"/>
            <a:ext cx="78172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District</a:t>
            </a:r>
            <a:endParaRPr lang="en-IN" sz="1000" b="1" dirty="0">
              <a:solidFill>
                <a:schemeClr val="tx2">
                  <a:lumMod val="75000"/>
                  <a:lumOff val="25000"/>
                </a:schemeClr>
              </a:solidFill>
              <a:latin typeface="LEMON MILK" panose="00000500000000000000" pitchFamily="50" charset="0"/>
            </a:endParaRPr>
          </a:p>
        </p:txBody>
      </p:sp>
      <p:pic>
        <p:nvPicPr>
          <p:cNvPr id="3" name="Graphic 2">
            <a:extLst>
              <a:ext uri="{FF2B5EF4-FFF2-40B4-BE49-F238E27FC236}">
                <a16:creationId xmlns:a16="http://schemas.microsoft.com/office/drawing/2014/main" id="{B3E9CEED-0B91-9D9D-610F-16B4AE3515F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361" y="2962602"/>
            <a:ext cx="218013" cy="218013"/>
          </a:xfrm>
          <a:prstGeom prst="rect">
            <a:avLst/>
          </a:prstGeom>
        </p:spPr>
      </p:pic>
      <p:sp>
        <p:nvSpPr>
          <p:cNvPr id="4" name="TextBox 3">
            <a:extLst>
              <a:ext uri="{FF2B5EF4-FFF2-40B4-BE49-F238E27FC236}">
                <a16:creationId xmlns:a16="http://schemas.microsoft.com/office/drawing/2014/main" id="{651EA5FD-FC5D-55F5-7430-AA95C2194E58}"/>
              </a:ext>
            </a:extLst>
          </p:cNvPr>
          <p:cNvSpPr txBox="1"/>
          <p:nvPr/>
        </p:nvSpPr>
        <p:spPr>
          <a:xfrm>
            <a:off x="327363" y="3511518"/>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Coconut</a:t>
            </a:r>
            <a:endParaRPr lang="en-IN" sz="800" b="1" dirty="0">
              <a:solidFill>
                <a:schemeClr val="tx2">
                  <a:lumMod val="75000"/>
                  <a:lumOff val="25000"/>
                </a:schemeClr>
              </a:solidFill>
              <a:latin typeface="LEMON MILK" panose="00000500000000000000" pitchFamily="50" charset="0"/>
            </a:endParaRPr>
          </a:p>
        </p:txBody>
      </p:sp>
      <p:pic>
        <p:nvPicPr>
          <p:cNvPr id="5" name="Graphic 4">
            <a:extLst>
              <a:ext uri="{FF2B5EF4-FFF2-40B4-BE49-F238E27FC236}">
                <a16:creationId xmlns:a16="http://schemas.microsoft.com/office/drawing/2014/main" id="{D3DD0C3F-694F-EAEE-777E-CC7D1EEE3E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2783" y="3507432"/>
            <a:ext cx="189154" cy="189154"/>
          </a:xfrm>
          <a:prstGeom prst="rect">
            <a:avLst/>
          </a:prstGeom>
        </p:spPr>
      </p:pic>
      <p:grpSp>
        <p:nvGrpSpPr>
          <p:cNvPr id="7" name="Group 6">
            <a:extLst>
              <a:ext uri="{FF2B5EF4-FFF2-40B4-BE49-F238E27FC236}">
                <a16:creationId xmlns:a16="http://schemas.microsoft.com/office/drawing/2014/main" id="{7438BF18-9B1A-4ED8-1023-EB84D5225C47}"/>
              </a:ext>
            </a:extLst>
          </p:cNvPr>
          <p:cNvGrpSpPr/>
          <p:nvPr/>
        </p:nvGrpSpPr>
        <p:grpSpPr>
          <a:xfrm>
            <a:off x="1608051" y="2799411"/>
            <a:ext cx="10345929" cy="1823903"/>
            <a:chOff x="1921185" y="2078399"/>
            <a:chExt cx="5033288" cy="1031001"/>
          </a:xfrm>
        </p:grpSpPr>
        <p:sp>
          <p:nvSpPr>
            <p:cNvPr id="8" name="Rectangle: Rounded Corners 7">
              <a:extLst>
                <a:ext uri="{FF2B5EF4-FFF2-40B4-BE49-F238E27FC236}">
                  <a16:creationId xmlns:a16="http://schemas.microsoft.com/office/drawing/2014/main" id="{9425CB7D-D88C-CE2B-32CA-64C10CDE216C}"/>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7A42ADA-EB0F-514A-300F-6B0E0434E343}"/>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4C3754ED-8C2D-5202-C8DE-731D2A85CCF8}"/>
              </a:ext>
            </a:extLst>
          </p:cNvPr>
          <p:cNvGrpSpPr/>
          <p:nvPr/>
        </p:nvGrpSpPr>
        <p:grpSpPr>
          <a:xfrm>
            <a:off x="1610931" y="4799418"/>
            <a:ext cx="10368304" cy="1823903"/>
            <a:chOff x="1921185" y="2078399"/>
            <a:chExt cx="5033288" cy="1031001"/>
          </a:xfrm>
        </p:grpSpPr>
        <p:sp>
          <p:nvSpPr>
            <p:cNvPr id="11" name="Rectangle: Rounded Corners 10">
              <a:extLst>
                <a:ext uri="{FF2B5EF4-FFF2-40B4-BE49-F238E27FC236}">
                  <a16:creationId xmlns:a16="http://schemas.microsoft.com/office/drawing/2014/main" id="{6C200315-EACD-EFE3-61D2-38025235CE61}"/>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C6AF6D4-046A-9946-9331-2DF5FE624001}"/>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442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451CEAA-5260-8735-3AE7-E72068A29699}"/>
              </a:ext>
            </a:extLst>
          </p:cNvPr>
          <p:cNvSpPr/>
          <p:nvPr/>
        </p:nvSpPr>
        <p:spPr>
          <a:xfrm>
            <a:off x="0" y="0"/>
            <a:ext cx="12192001" cy="6858000"/>
          </a:xfrm>
          <a:prstGeom prst="roundRect">
            <a:avLst>
              <a:gd name="adj" fmla="val 5938"/>
            </a:avLst>
          </a:prstGeom>
          <a:gradFill>
            <a:gsLst>
              <a:gs pos="0">
                <a:srgbClr val="7B00AC"/>
              </a:gs>
              <a:gs pos="42000">
                <a:srgbClr val="FDA9A9"/>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Top Corners Rounded 16">
            <a:extLst>
              <a:ext uri="{FF2B5EF4-FFF2-40B4-BE49-F238E27FC236}">
                <a16:creationId xmlns:a16="http://schemas.microsoft.com/office/drawing/2014/main" id="{A113E80F-4A6E-638C-C012-2416E26CE3B1}"/>
              </a:ext>
            </a:extLst>
          </p:cNvPr>
          <p:cNvSpPr/>
          <p:nvPr/>
        </p:nvSpPr>
        <p:spPr>
          <a:xfrm rot="16200000">
            <a:off x="3280692" y="-2053309"/>
            <a:ext cx="6857999" cy="10964617"/>
          </a:xfrm>
          <a:prstGeom prst="round2SameRect">
            <a:avLst>
              <a:gd name="adj1" fmla="val 4797"/>
              <a:gd name="adj2" fmla="val 0"/>
            </a:avLst>
          </a:prstGeom>
          <a:solidFill>
            <a:srgbClr val="F3F4F7"/>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6F548DDF-6CF6-BC3E-9922-A3261954CDFA}"/>
              </a:ext>
            </a:extLst>
          </p:cNvPr>
          <p:cNvGrpSpPr/>
          <p:nvPr/>
        </p:nvGrpSpPr>
        <p:grpSpPr>
          <a:xfrm>
            <a:off x="1609909" y="791661"/>
            <a:ext cx="10369320" cy="1274753"/>
            <a:chOff x="1921185" y="2078399"/>
            <a:chExt cx="5033288" cy="1031001"/>
          </a:xfrm>
        </p:grpSpPr>
        <p:sp>
          <p:nvSpPr>
            <p:cNvPr id="21" name="Rectangle: Rounded Corners 20">
              <a:extLst>
                <a:ext uri="{FF2B5EF4-FFF2-40B4-BE49-F238E27FC236}">
                  <a16:creationId xmlns:a16="http://schemas.microsoft.com/office/drawing/2014/main" id="{9FC26ABC-AB9E-9C00-93DD-B6EA32AB46D3}"/>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78650BE-BC0D-894C-183B-ABE82E088AF5}"/>
                </a:ext>
              </a:extLst>
            </p:cNvPr>
            <p:cNvSpPr/>
            <p:nvPr/>
          </p:nvSpPr>
          <p:spPr>
            <a:xfrm>
              <a:off x="1921185" y="2078399"/>
              <a:ext cx="5033288" cy="1031001"/>
            </a:xfrm>
            <a:prstGeom prst="roundRect">
              <a:avLst>
                <a:gd name="adj" fmla="val 14881"/>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E6DACA2B-89FB-A938-AFD3-152B773AA3CA}"/>
              </a:ext>
            </a:extLst>
          </p:cNvPr>
          <p:cNvGrpSpPr/>
          <p:nvPr/>
        </p:nvGrpSpPr>
        <p:grpSpPr>
          <a:xfrm>
            <a:off x="1609908" y="2349987"/>
            <a:ext cx="10369326" cy="4273063"/>
            <a:chOff x="1921185" y="2078399"/>
            <a:chExt cx="5033288" cy="1031001"/>
          </a:xfrm>
        </p:grpSpPr>
        <p:sp>
          <p:nvSpPr>
            <p:cNvPr id="30" name="Rectangle: Rounded Corners 29">
              <a:extLst>
                <a:ext uri="{FF2B5EF4-FFF2-40B4-BE49-F238E27FC236}">
                  <a16:creationId xmlns:a16="http://schemas.microsoft.com/office/drawing/2014/main" id="{0A833A5C-2DB2-8A9F-0900-E91D9550F7C9}"/>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BC47ABD0-F761-CF3B-4F95-CC2078361632}"/>
                </a:ext>
              </a:extLst>
            </p:cNvPr>
            <p:cNvSpPr/>
            <p:nvPr/>
          </p:nvSpPr>
          <p:spPr>
            <a:xfrm>
              <a:off x="1921185"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002F5A18-5D9D-49C8-D6F4-52892DA45DC9}"/>
              </a:ext>
            </a:extLst>
          </p:cNvPr>
          <p:cNvGrpSpPr/>
          <p:nvPr/>
        </p:nvGrpSpPr>
        <p:grpSpPr>
          <a:xfrm>
            <a:off x="1609908" y="84816"/>
            <a:ext cx="10369333" cy="497237"/>
            <a:chOff x="1921185" y="2078399"/>
            <a:chExt cx="5033288" cy="1031001"/>
          </a:xfrm>
          <a:gradFill>
            <a:gsLst>
              <a:gs pos="0">
                <a:srgbClr val="7B00AC"/>
              </a:gs>
              <a:gs pos="86000">
                <a:srgbClr val="FDA9A9"/>
              </a:gs>
            </a:gsLst>
            <a:lin ang="2700000" scaled="0"/>
          </a:gradFill>
        </p:grpSpPr>
        <p:sp>
          <p:nvSpPr>
            <p:cNvPr id="42" name="Rectangle: Rounded Corners 41">
              <a:extLst>
                <a:ext uri="{FF2B5EF4-FFF2-40B4-BE49-F238E27FC236}">
                  <a16:creationId xmlns:a16="http://schemas.microsoft.com/office/drawing/2014/main" id="{C53E4957-96D9-2B54-28CF-6467B1651DF9}"/>
                </a:ext>
              </a:extLst>
            </p:cNvPr>
            <p:cNvSpPr/>
            <p:nvPr/>
          </p:nvSpPr>
          <p:spPr>
            <a:xfrm>
              <a:off x="1921185" y="2078399"/>
              <a:ext cx="5033285" cy="1031001"/>
            </a:xfrm>
            <a:prstGeom prst="roundRect">
              <a:avLst>
                <a:gd name="adj" fmla="val 14881"/>
              </a:avLst>
            </a:prstGeom>
            <a:grp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862EDE03-783D-C3B1-71B7-32F73BE10317}"/>
                </a:ext>
              </a:extLst>
            </p:cNvPr>
            <p:cNvSpPr/>
            <p:nvPr/>
          </p:nvSpPr>
          <p:spPr>
            <a:xfrm>
              <a:off x="1921185" y="2078399"/>
              <a:ext cx="5033288" cy="1031001"/>
            </a:xfrm>
            <a:prstGeom prst="roundRect">
              <a:avLst>
                <a:gd name="adj" fmla="val 14881"/>
              </a:avLst>
            </a:prstGeom>
            <a:grpFill/>
            <a:ln>
              <a:noFill/>
            </a:ln>
            <a:effectLst>
              <a:outerShdw blurRad="190500" dist="190500" dir="2700000" algn="tl" rotWithShape="0">
                <a:schemeClr val="bg1">
                  <a:lumMod val="75000"/>
                  <a:alpha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LEMON MILK" panose="00000500000000000000" pitchFamily="50" charset="0"/>
                </a:rPr>
                <a:t>Production growth</a:t>
              </a:r>
              <a:endParaRPr lang="en-IN" sz="2400" dirty="0">
                <a:latin typeface="LEMON MILK" panose="00000500000000000000" pitchFamily="50" charset="0"/>
              </a:endParaRPr>
            </a:p>
          </p:txBody>
        </p:sp>
      </p:grpSp>
      <p:pic>
        <p:nvPicPr>
          <p:cNvPr id="48" name="Picture 47" descr="A black background with a black square&#10;&#10;Description automatically generated with medium confidence">
            <a:extLst>
              <a:ext uri="{FF2B5EF4-FFF2-40B4-BE49-F238E27FC236}">
                <a16:creationId xmlns:a16="http://schemas.microsoft.com/office/drawing/2014/main" id="{0B082E59-540A-1CD8-199F-9DFE60F1E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775" y="136022"/>
            <a:ext cx="409208" cy="409208"/>
          </a:xfrm>
          <a:prstGeom prst="rect">
            <a:avLst/>
          </a:prstGeom>
        </p:spPr>
      </p:pic>
      <p:pic>
        <p:nvPicPr>
          <p:cNvPr id="52" name="Picture 51" descr="A blue and black logo&#10;&#10;Description automatically generated">
            <a:extLst>
              <a:ext uri="{FF2B5EF4-FFF2-40B4-BE49-F238E27FC236}">
                <a16:creationId xmlns:a16="http://schemas.microsoft.com/office/drawing/2014/main" id="{85EAF201-2E01-5810-FBD6-7C28E83C6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905" y="136022"/>
            <a:ext cx="409208" cy="409208"/>
          </a:xfrm>
          <a:prstGeom prst="rect">
            <a:avLst/>
          </a:prstGeom>
        </p:spPr>
      </p:pic>
      <p:pic>
        <p:nvPicPr>
          <p:cNvPr id="54" name="Picture 53" descr="A wheat ears on a black background&#10;&#10;Description automatically generated">
            <a:extLst>
              <a:ext uri="{FF2B5EF4-FFF2-40B4-BE49-F238E27FC236}">
                <a16:creationId xmlns:a16="http://schemas.microsoft.com/office/drawing/2014/main" id="{E637C772-2917-8FE5-0579-CBC9EF8A1D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68" y="169630"/>
            <a:ext cx="1059953" cy="1059953"/>
          </a:xfrm>
          <a:prstGeom prst="rect">
            <a:avLst/>
          </a:prstGeom>
        </p:spPr>
      </p:pic>
      <p:sp>
        <p:nvSpPr>
          <p:cNvPr id="59" name="TextBox 58">
            <a:extLst>
              <a:ext uri="{FF2B5EF4-FFF2-40B4-BE49-F238E27FC236}">
                <a16:creationId xmlns:a16="http://schemas.microsoft.com/office/drawing/2014/main" id="{181E1331-CDB2-A98A-5943-39352A127469}"/>
              </a:ext>
            </a:extLst>
          </p:cNvPr>
          <p:cNvSpPr txBox="1"/>
          <p:nvPr/>
        </p:nvSpPr>
        <p:spPr>
          <a:xfrm>
            <a:off x="361505" y="2407862"/>
            <a:ext cx="86548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Home</a:t>
            </a:r>
            <a:endParaRPr lang="en-IN" sz="800" b="1" dirty="0">
              <a:solidFill>
                <a:schemeClr val="tx2">
                  <a:lumMod val="75000"/>
                  <a:lumOff val="25000"/>
                </a:schemeClr>
              </a:solidFill>
              <a:latin typeface="LEMON MILK" panose="00000500000000000000" pitchFamily="50" charset="0"/>
            </a:endParaRPr>
          </a:p>
        </p:txBody>
      </p:sp>
      <p:sp>
        <p:nvSpPr>
          <p:cNvPr id="60" name="Rectangle: Top Corners Rounded 59">
            <a:extLst>
              <a:ext uri="{FF2B5EF4-FFF2-40B4-BE49-F238E27FC236}">
                <a16:creationId xmlns:a16="http://schemas.microsoft.com/office/drawing/2014/main" id="{7C631FA4-2973-90A5-A652-945BFDD7B8F8}"/>
              </a:ext>
            </a:extLst>
          </p:cNvPr>
          <p:cNvSpPr/>
          <p:nvPr/>
        </p:nvSpPr>
        <p:spPr>
          <a:xfrm rot="16200000">
            <a:off x="812815" y="4923655"/>
            <a:ext cx="708000" cy="136090"/>
          </a:xfrm>
          <a:prstGeom prst="round2SameRect">
            <a:avLst>
              <a:gd name="adj1" fmla="val 50000"/>
              <a:gd name="adj2" fmla="val 0"/>
            </a:avLst>
          </a:prstGeom>
          <a:solidFill>
            <a:srgbClr val="8ACD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raphic 61">
            <a:extLst>
              <a:ext uri="{FF2B5EF4-FFF2-40B4-BE49-F238E27FC236}">
                <a16:creationId xmlns:a16="http://schemas.microsoft.com/office/drawing/2014/main" id="{E7B9FCDD-1006-A794-0D4D-7DE7F548D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83" y="2388789"/>
            <a:ext cx="253591" cy="253591"/>
          </a:xfrm>
          <a:prstGeom prst="rect">
            <a:avLst/>
          </a:prstGeom>
        </p:spPr>
      </p:pic>
      <p:sp>
        <p:nvSpPr>
          <p:cNvPr id="77" name="TextBox 76">
            <a:extLst>
              <a:ext uri="{FF2B5EF4-FFF2-40B4-BE49-F238E27FC236}">
                <a16:creationId xmlns:a16="http://schemas.microsoft.com/office/drawing/2014/main" id="{F1780E16-576A-B336-D95B-E3568E1BEF14}"/>
              </a:ext>
            </a:extLst>
          </p:cNvPr>
          <p:cNvSpPr txBox="1"/>
          <p:nvPr/>
        </p:nvSpPr>
        <p:spPr>
          <a:xfrm>
            <a:off x="0" y="5345700"/>
            <a:ext cx="1282947" cy="276999"/>
          </a:xfrm>
          <a:prstGeom prst="rect">
            <a:avLst/>
          </a:prstGeom>
          <a:noFill/>
        </p:spPr>
        <p:txBody>
          <a:bodyPr wrap="square" rtlCol="0">
            <a:spAutoFit/>
          </a:bodyPr>
          <a:lstStyle>
            <a:defPPr>
              <a:defRPr lang="en-US"/>
            </a:defPPr>
            <a:lvl1pPr>
              <a:defRPr sz="1000" b="1">
                <a:solidFill>
                  <a:schemeClr val="tx2">
                    <a:lumMod val="75000"/>
                    <a:lumOff val="25000"/>
                  </a:schemeClr>
                </a:solidFill>
                <a:latin typeface="LEMON MILK" panose="00000500000000000000" pitchFamily="50" charset="0"/>
              </a:defRPr>
            </a:lvl1pPr>
          </a:lstStyle>
          <a:p>
            <a:pPr algn="ctr"/>
            <a:r>
              <a:rPr lang="en-US" sz="1200" dirty="0">
                <a:solidFill>
                  <a:schemeClr val="tx1"/>
                </a:solidFill>
              </a:rPr>
              <a:t>Production</a:t>
            </a:r>
            <a:endParaRPr lang="en-IN" sz="1400" dirty="0">
              <a:solidFill>
                <a:schemeClr val="tx1"/>
              </a:solidFill>
            </a:endParaRPr>
          </a:p>
        </p:txBody>
      </p:sp>
      <p:pic>
        <p:nvPicPr>
          <p:cNvPr id="85" name="Graphic 84">
            <a:extLst>
              <a:ext uri="{FF2B5EF4-FFF2-40B4-BE49-F238E27FC236}">
                <a16:creationId xmlns:a16="http://schemas.microsoft.com/office/drawing/2014/main" id="{18B0006E-5D2F-3C86-832F-415BD305A3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4242" y="4579249"/>
            <a:ext cx="651984" cy="651984"/>
          </a:xfrm>
          <a:prstGeom prst="rect">
            <a:avLst/>
          </a:prstGeom>
        </p:spPr>
      </p:pic>
      <p:sp>
        <p:nvSpPr>
          <p:cNvPr id="2" name="TextBox 1">
            <a:extLst>
              <a:ext uri="{FF2B5EF4-FFF2-40B4-BE49-F238E27FC236}">
                <a16:creationId xmlns:a16="http://schemas.microsoft.com/office/drawing/2014/main" id="{D508A526-FDBD-DD61-932C-24F9DA437812}"/>
              </a:ext>
            </a:extLst>
          </p:cNvPr>
          <p:cNvSpPr txBox="1"/>
          <p:nvPr/>
        </p:nvSpPr>
        <p:spPr>
          <a:xfrm>
            <a:off x="346104" y="2989835"/>
            <a:ext cx="781720"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District</a:t>
            </a:r>
            <a:endParaRPr lang="en-IN" sz="1000" b="1" dirty="0">
              <a:solidFill>
                <a:schemeClr val="tx2">
                  <a:lumMod val="75000"/>
                  <a:lumOff val="25000"/>
                </a:schemeClr>
              </a:solidFill>
              <a:latin typeface="LEMON MILK" panose="00000500000000000000" pitchFamily="50" charset="0"/>
            </a:endParaRPr>
          </a:p>
        </p:txBody>
      </p:sp>
      <p:pic>
        <p:nvPicPr>
          <p:cNvPr id="3" name="Graphic 2">
            <a:extLst>
              <a:ext uri="{FF2B5EF4-FFF2-40B4-BE49-F238E27FC236}">
                <a16:creationId xmlns:a16="http://schemas.microsoft.com/office/drawing/2014/main" id="{B3E9CEED-0B91-9D9D-610F-16B4AE3515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361" y="2962602"/>
            <a:ext cx="218013" cy="218013"/>
          </a:xfrm>
          <a:prstGeom prst="rect">
            <a:avLst/>
          </a:prstGeom>
        </p:spPr>
      </p:pic>
      <p:sp>
        <p:nvSpPr>
          <p:cNvPr id="4" name="TextBox 3">
            <a:extLst>
              <a:ext uri="{FF2B5EF4-FFF2-40B4-BE49-F238E27FC236}">
                <a16:creationId xmlns:a16="http://schemas.microsoft.com/office/drawing/2014/main" id="{651EA5FD-FC5D-55F5-7430-AA95C2194E58}"/>
              </a:ext>
            </a:extLst>
          </p:cNvPr>
          <p:cNvSpPr txBox="1"/>
          <p:nvPr/>
        </p:nvSpPr>
        <p:spPr>
          <a:xfrm>
            <a:off x="327363" y="3511518"/>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Coconut</a:t>
            </a:r>
            <a:endParaRPr lang="en-IN" sz="800" b="1" dirty="0">
              <a:solidFill>
                <a:schemeClr val="tx2">
                  <a:lumMod val="75000"/>
                  <a:lumOff val="25000"/>
                </a:schemeClr>
              </a:solidFill>
              <a:latin typeface="LEMON MILK" panose="00000500000000000000" pitchFamily="50" charset="0"/>
            </a:endParaRPr>
          </a:p>
        </p:txBody>
      </p:sp>
      <p:pic>
        <p:nvPicPr>
          <p:cNvPr id="5" name="Graphic 4">
            <a:extLst>
              <a:ext uri="{FF2B5EF4-FFF2-40B4-BE49-F238E27FC236}">
                <a16:creationId xmlns:a16="http://schemas.microsoft.com/office/drawing/2014/main" id="{D3DD0C3F-694F-EAEE-777E-CC7D1EEE3E8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783" y="3507432"/>
            <a:ext cx="189154" cy="189154"/>
          </a:xfrm>
          <a:prstGeom prst="rect">
            <a:avLst/>
          </a:prstGeom>
        </p:spPr>
      </p:pic>
      <p:sp>
        <p:nvSpPr>
          <p:cNvPr id="6" name="TextBox 5">
            <a:extLst>
              <a:ext uri="{FF2B5EF4-FFF2-40B4-BE49-F238E27FC236}">
                <a16:creationId xmlns:a16="http://schemas.microsoft.com/office/drawing/2014/main" id="{A95E3049-D829-097D-BA2C-8BC08A811C22}"/>
              </a:ext>
            </a:extLst>
          </p:cNvPr>
          <p:cNvSpPr txBox="1"/>
          <p:nvPr/>
        </p:nvSpPr>
        <p:spPr>
          <a:xfrm>
            <a:off x="247914" y="4070331"/>
            <a:ext cx="996906" cy="215444"/>
          </a:xfrm>
          <a:prstGeom prst="rect">
            <a:avLst/>
          </a:prstGeom>
          <a:noFill/>
        </p:spPr>
        <p:txBody>
          <a:bodyPr wrap="square" rtlCol="0">
            <a:spAutoFit/>
          </a:bodyPr>
          <a:lstStyle/>
          <a:p>
            <a:r>
              <a:rPr lang="en-US" sz="800" b="1" dirty="0">
                <a:solidFill>
                  <a:schemeClr val="tx2">
                    <a:lumMod val="75000"/>
                    <a:lumOff val="25000"/>
                  </a:schemeClr>
                </a:solidFill>
                <a:latin typeface="LEMON MILK" panose="00000500000000000000" pitchFamily="50" charset="0"/>
              </a:rPr>
              <a:t>Time Series</a:t>
            </a:r>
            <a:endParaRPr lang="en-IN" sz="800" b="1" dirty="0">
              <a:solidFill>
                <a:schemeClr val="tx2">
                  <a:lumMod val="75000"/>
                  <a:lumOff val="25000"/>
                </a:schemeClr>
              </a:solidFill>
              <a:latin typeface="LEMON MILK" panose="00000500000000000000" pitchFamily="50" charset="0"/>
            </a:endParaRPr>
          </a:p>
        </p:txBody>
      </p:sp>
      <p:pic>
        <p:nvPicPr>
          <p:cNvPr id="7" name="Graphic 6">
            <a:extLst>
              <a:ext uri="{FF2B5EF4-FFF2-40B4-BE49-F238E27FC236}">
                <a16:creationId xmlns:a16="http://schemas.microsoft.com/office/drawing/2014/main" id="{C89FCAD1-1E04-2D66-8200-DC349EB9D6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322" y="4075071"/>
            <a:ext cx="210704" cy="210704"/>
          </a:xfrm>
          <a:prstGeom prst="rect">
            <a:avLst/>
          </a:prstGeom>
        </p:spPr>
      </p:pic>
    </p:spTree>
    <p:extLst>
      <p:ext uri="{BB962C8B-B14F-4D97-AF65-F5344CB8AC3E}">
        <p14:creationId xmlns:p14="http://schemas.microsoft.com/office/powerpoint/2010/main" val="52452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C7C67-D996-186B-F5C3-D0A7FB63DF7A}"/>
              </a:ext>
            </a:extLst>
          </p:cNvPr>
          <p:cNvGrpSpPr/>
          <p:nvPr/>
        </p:nvGrpSpPr>
        <p:grpSpPr>
          <a:xfrm>
            <a:off x="0" y="0"/>
            <a:ext cx="12147550" cy="6858000"/>
            <a:chOff x="1921185" y="2078399"/>
            <a:chExt cx="5033288" cy="1031001"/>
          </a:xfrm>
        </p:grpSpPr>
        <p:sp>
          <p:nvSpPr>
            <p:cNvPr id="5" name="Rectangle: Rounded Corners 4">
              <a:extLst>
                <a:ext uri="{FF2B5EF4-FFF2-40B4-BE49-F238E27FC236}">
                  <a16:creationId xmlns:a16="http://schemas.microsoft.com/office/drawing/2014/main" id="{B158EA03-3A20-99BC-450A-8613727D947C}"/>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95220A-87A3-96E8-4AA8-9E351546FF97}"/>
                </a:ext>
              </a:extLst>
            </p:cNvPr>
            <p:cNvSpPr/>
            <p:nvPr/>
          </p:nvSpPr>
          <p:spPr>
            <a:xfrm>
              <a:off x="1921185"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52423"/>
                  </a:solidFill>
                  <a:latin typeface="LEMON MILK" panose="00000500000000000000" pitchFamily="50" charset="0"/>
                  <a:cs typeface="Avenir Book" panose="020B0503020203020204" pitchFamily="34" charset="-78"/>
                </a:rPr>
                <a:t>Ag</a:t>
              </a:r>
              <a:r>
                <a:rPr lang="en-US" sz="1600" i="0" dirty="0">
                  <a:solidFill>
                    <a:srgbClr val="252423"/>
                  </a:solidFill>
                  <a:effectLst/>
                  <a:latin typeface="LEMON MILK" panose="00000500000000000000" pitchFamily="50" charset="0"/>
                  <a:cs typeface="Avenir Book" panose="020B0503020203020204" pitchFamily="34" charset="-78"/>
                </a:rPr>
                <a:t>e is th</a:t>
              </a:r>
              <a:r>
                <a:rPr lang="en-US" sz="1600" dirty="0">
                  <a:solidFill>
                    <a:srgbClr val="252423"/>
                  </a:solidFill>
                  <a:latin typeface="LEMON MILK" panose="00000500000000000000" pitchFamily="50" charset="0"/>
                  <a:cs typeface="Avenir Book" panose="020B0503020203020204" pitchFamily="34" charset="-78"/>
                </a:rPr>
                <a:t>e most important risk factor in developing cardiovascular Diseases, with approximately tripling of risk with each decade of life. It is estimated that 82% of people who die from coronary heart disease are 65 and older. People between the ages of 55-65 have a high chance of heart disease. Even with 0 blockages of vessels, and no chest pain you can still develop heart disease so be careful and don’t let it slide. While resting if your blood pressure is above 120 seek help. People with age&gt;50 have greater chances of having higher blood sugar (&gt;130) and heart disease. It was found that blood sugar problems in people aged &lt;40 are almost negligible, while it’s a little high for people aged&gt;40.</a:t>
              </a:r>
            </a:p>
            <a:p>
              <a:br>
                <a:rPr lang="en-US" sz="1000" dirty="0">
                  <a:effectLst/>
                </a:rPr>
              </a:br>
              <a:endParaRPr lang="en-IN" sz="1000" dirty="0"/>
            </a:p>
          </p:txBody>
        </p:sp>
      </p:grpSp>
      <p:sp>
        <p:nvSpPr>
          <p:cNvPr id="9" name="TextBox 8">
            <a:extLst>
              <a:ext uri="{FF2B5EF4-FFF2-40B4-BE49-F238E27FC236}">
                <a16:creationId xmlns:a16="http://schemas.microsoft.com/office/drawing/2014/main" id="{4D960D6F-19FF-3C0B-0A55-E7DA87DAF00F}"/>
              </a:ext>
            </a:extLst>
          </p:cNvPr>
          <p:cNvSpPr txBox="1"/>
          <p:nvPr/>
        </p:nvSpPr>
        <p:spPr>
          <a:xfrm>
            <a:off x="4006453" y="134144"/>
            <a:ext cx="4179094" cy="769441"/>
          </a:xfrm>
          <a:prstGeom prst="rect">
            <a:avLst/>
          </a:prstGeom>
          <a:noFill/>
        </p:spPr>
        <p:txBody>
          <a:bodyPr wrap="square" rtlCol="0">
            <a:spAutoFit/>
          </a:bodyPr>
          <a:lstStyle/>
          <a:p>
            <a:pPr algn="ctr"/>
            <a:r>
              <a:rPr lang="en-US" sz="4400" dirty="0">
                <a:latin typeface="Avenir Next Cyr Heavy" panose="020B0903020202020204" pitchFamily="34" charset="0"/>
              </a:rPr>
              <a:t>Insights</a:t>
            </a:r>
            <a:endParaRPr lang="en-IN" sz="4400" dirty="0">
              <a:latin typeface="Avenir Next Cyr Heavy" panose="020B0903020202020204" pitchFamily="34" charset="0"/>
            </a:endParaRPr>
          </a:p>
        </p:txBody>
      </p:sp>
    </p:spTree>
    <p:extLst>
      <p:ext uri="{BB962C8B-B14F-4D97-AF65-F5344CB8AC3E}">
        <p14:creationId xmlns:p14="http://schemas.microsoft.com/office/powerpoint/2010/main" val="171879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C7C67-D996-186B-F5C3-D0A7FB63DF7A}"/>
              </a:ext>
            </a:extLst>
          </p:cNvPr>
          <p:cNvGrpSpPr/>
          <p:nvPr/>
        </p:nvGrpSpPr>
        <p:grpSpPr>
          <a:xfrm>
            <a:off x="0" y="0"/>
            <a:ext cx="12147550" cy="6858000"/>
            <a:chOff x="1921185" y="2078399"/>
            <a:chExt cx="5033288" cy="1031001"/>
          </a:xfrm>
        </p:grpSpPr>
        <p:sp>
          <p:nvSpPr>
            <p:cNvPr id="5" name="Rectangle: Rounded Corners 4">
              <a:extLst>
                <a:ext uri="{FF2B5EF4-FFF2-40B4-BE49-F238E27FC236}">
                  <a16:creationId xmlns:a16="http://schemas.microsoft.com/office/drawing/2014/main" id="{B158EA03-3A20-99BC-450A-8613727D947C}"/>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95220A-87A3-96E8-4AA8-9E351546FF97}"/>
                </a:ext>
              </a:extLst>
            </p:cNvPr>
            <p:cNvSpPr/>
            <p:nvPr/>
          </p:nvSpPr>
          <p:spPr>
            <a:xfrm>
              <a:off x="1921185"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1600" b="0" i="0" dirty="0">
                  <a:solidFill>
                    <a:srgbClr val="252423"/>
                  </a:solidFill>
                  <a:effectLst/>
                  <a:highlight>
                    <a:srgbClr val="F2C12E"/>
                  </a:highlight>
                  <a:latin typeface="Segoe UI" panose="020B0502040204020203" pitchFamily="34" charset="0"/>
                </a:rPr>
              </a:br>
              <a:endParaRPr lang="en-US" sz="1600" b="0" i="0" dirty="0">
                <a:solidFill>
                  <a:srgbClr val="252423"/>
                </a:solidFill>
                <a:effectLst/>
                <a:highlight>
                  <a:srgbClr val="F2C12E"/>
                </a:highlight>
                <a:latin typeface="Segoe UI" panose="020B0502040204020203" pitchFamily="34" charset="0"/>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 The top 3 Districts in production and cultivation area belong to Utter Pradesh</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In Every state some Districts are Dominating in Production and cultivation areas like </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In West Bengal – Murshidabad, Midnapur West, and Hooghly Are Dominating</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In Utter Pradesh – </a:t>
              </a:r>
              <a:r>
                <a:rPr lang="en-US" sz="1600" dirty="0" err="1">
                  <a:solidFill>
                    <a:srgbClr val="252423"/>
                  </a:solidFill>
                  <a:latin typeface="LEMON MILK" panose="00000500000000000000" pitchFamily="50" charset="0"/>
                  <a:cs typeface="Avenir Book" panose="020B0503020203020204" pitchFamily="34" charset="-78"/>
                </a:rPr>
                <a:t>MuzzferNagar</a:t>
              </a:r>
              <a:r>
                <a:rPr lang="en-US" sz="1600" dirty="0">
                  <a:solidFill>
                    <a:srgbClr val="252423"/>
                  </a:solidFill>
                  <a:latin typeface="LEMON MILK" panose="00000500000000000000" pitchFamily="50" charset="0"/>
                  <a:cs typeface="Avenir Book" panose="020B0503020203020204" pitchFamily="34" charset="-78"/>
                </a:rPr>
                <a:t>, </a:t>
              </a:r>
              <a:r>
                <a:rPr lang="en-US" sz="1600" dirty="0" err="1">
                  <a:solidFill>
                    <a:srgbClr val="252423"/>
                  </a:solidFill>
                  <a:latin typeface="LEMON MILK" panose="00000500000000000000" pitchFamily="50" charset="0"/>
                  <a:cs typeface="Avenir Book" panose="020B0503020203020204" pitchFamily="34" charset="-78"/>
                </a:rPr>
                <a:t>Kheri</a:t>
              </a:r>
              <a:r>
                <a:rPr lang="en-US" sz="1600" dirty="0">
                  <a:solidFill>
                    <a:srgbClr val="252423"/>
                  </a:solidFill>
                  <a:latin typeface="LEMON MILK" panose="00000500000000000000" pitchFamily="50" charset="0"/>
                  <a:cs typeface="Avenir Book" panose="020B0503020203020204" pitchFamily="34" charset="-78"/>
                </a:rPr>
                <a:t>, Bijnor</a:t>
              </a:r>
            </a:p>
            <a:p>
              <a:pPr algn="l"/>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If the variety of crops is higher in the state IT Doesn’t mean maximum production will come from the same state.</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Karnataka has the highest count of Crops but the maximum production comes from another state</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The lowest variety of crops belongs to Chandigarh</a:t>
              </a:r>
            </a:p>
            <a:p>
              <a:pPr algn="l"/>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59 different types of crops are cultivated in 646 districts of India</a:t>
              </a:r>
            </a:p>
            <a:p>
              <a:pPr algn="ctr"/>
              <a:endParaRPr lang="en-IN" sz="1000" dirty="0"/>
            </a:p>
          </p:txBody>
        </p:sp>
      </p:grpSp>
      <p:sp>
        <p:nvSpPr>
          <p:cNvPr id="9" name="TextBox 8">
            <a:extLst>
              <a:ext uri="{FF2B5EF4-FFF2-40B4-BE49-F238E27FC236}">
                <a16:creationId xmlns:a16="http://schemas.microsoft.com/office/drawing/2014/main" id="{4D960D6F-19FF-3C0B-0A55-E7DA87DAF00F}"/>
              </a:ext>
            </a:extLst>
          </p:cNvPr>
          <p:cNvSpPr txBox="1"/>
          <p:nvPr/>
        </p:nvSpPr>
        <p:spPr>
          <a:xfrm>
            <a:off x="4006453" y="134144"/>
            <a:ext cx="4179094" cy="769441"/>
          </a:xfrm>
          <a:prstGeom prst="rect">
            <a:avLst/>
          </a:prstGeom>
          <a:noFill/>
        </p:spPr>
        <p:txBody>
          <a:bodyPr wrap="square" rtlCol="0">
            <a:spAutoFit/>
          </a:bodyPr>
          <a:lstStyle/>
          <a:p>
            <a:pPr algn="ctr"/>
            <a:r>
              <a:rPr lang="en-US" sz="4400" dirty="0">
                <a:latin typeface="Avenir Next Cyr Heavy" panose="020B0903020202020204" pitchFamily="34" charset="0"/>
              </a:rPr>
              <a:t>Insights</a:t>
            </a:r>
            <a:endParaRPr lang="en-IN" sz="4400" dirty="0">
              <a:latin typeface="Avenir Next Cyr Heavy" panose="020B0903020202020204" pitchFamily="34" charset="0"/>
            </a:endParaRPr>
          </a:p>
        </p:txBody>
      </p:sp>
    </p:spTree>
    <p:extLst>
      <p:ext uri="{BB962C8B-B14F-4D97-AF65-F5344CB8AC3E}">
        <p14:creationId xmlns:p14="http://schemas.microsoft.com/office/powerpoint/2010/main" val="349635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C7C67-D996-186B-F5C3-D0A7FB63DF7A}"/>
              </a:ext>
            </a:extLst>
          </p:cNvPr>
          <p:cNvGrpSpPr/>
          <p:nvPr/>
        </p:nvGrpSpPr>
        <p:grpSpPr>
          <a:xfrm>
            <a:off x="0" y="0"/>
            <a:ext cx="12147550" cy="6858000"/>
            <a:chOff x="1921185" y="2078399"/>
            <a:chExt cx="5033288" cy="1031001"/>
          </a:xfrm>
        </p:grpSpPr>
        <p:sp>
          <p:nvSpPr>
            <p:cNvPr id="5" name="Rectangle: Rounded Corners 4">
              <a:extLst>
                <a:ext uri="{FF2B5EF4-FFF2-40B4-BE49-F238E27FC236}">
                  <a16:creationId xmlns:a16="http://schemas.microsoft.com/office/drawing/2014/main" id="{B158EA03-3A20-99BC-450A-8613727D947C}"/>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95220A-87A3-96E8-4AA8-9E351546FF97}"/>
                </a:ext>
              </a:extLst>
            </p:cNvPr>
            <p:cNvSpPr/>
            <p:nvPr/>
          </p:nvSpPr>
          <p:spPr>
            <a:xfrm>
              <a:off x="1921185"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1600" b="0" i="0" dirty="0">
                  <a:solidFill>
                    <a:srgbClr val="252423"/>
                  </a:solidFill>
                  <a:effectLst/>
                  <a:highlight>
                    <a:srgbClr val="F2C12E"/>
                  </a:highlight>
                  <a:latin typeface="Segoe UI" panose="020B0502040204020203" pitchFamily="34" charset="0"/>
                </a:rPr>
              </a:br>
              <a:endParaRPr lang="en-US" sz="1600" b="0" i="0" dirty="0">
                <a:solidFill>
                  <a:srgbClr val="252423"/>
                </a:solidFill>
                <a:effectLst/>
                <a:highlight>
                  <a:srgbClr val="F2C12E"/>
                </a:highlight>
                <a:latin typeface="Segoe UI" panose="020B0502040204020203" pitchFamily="34" charset="0"/>
              </a:endParaRPr>
            </a:p>
            <a:p>
              <a:pPr algn="l"/>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Since coconut dominates this dataset, we decided it needs its dedicated dashboard.</a:t>
              </a:r>
            </a:p>
            <a:p>
              <a:pPr algn="l"/>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 Kerala leads this market with a total production of 100 billion coconuts. Consequently, the southern region has the highest production.</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 It's remarkable that only 28 million total area is required to produce 100 billion coconuts.</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The production value is influenced by the season it's grown in. Since coconut production occurs year-round, it is not restricted by seasons.</a:t>
              </a:r>
            </a:p>
            <a:p>
              <a:pPr marL="285750" indent="-285750" algn="l">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In 2011, a spike in production was observed, which increased the demand for coconut across the country.</a:t>
              </a:r>
            </a:p>
            <a:p>
              <a:pPr algn="l"/>
              <a:endParaRPr lang="en-US" sz="1600" dirty="0">
                <a:solidFill>
                  <a:srgbClr val="252423"/>
                </a:solidFill>
                <a:latin typeface="LEMON MILK" panose="00000500000000000000" pitchFamily="50" charset="0"/>
                <a:cs typeface="Avenir Book" panose="020B0503020203020204" pitchFamily="34" charset="-78"/>
              </a:endParaRPr>
            </a:p>
            <a:p>
              <a:pPr algn="ctr"/>
              <a:endParaRPr lang="en-IN" sz="1000" dirty="0"/>
            </a:p>
          </p:txBody>
        </p:sp>
      </p:grpSp>
      <p:sp>
        <p:nvSpPr>
          <p:cNvPr id="9" name="TextBox 8">
            <a:extLst>
              <a:ext uri="{FF2B5EF4-FFF2-40B4-BE49-F238E27FC236}">
                <a16:creationId xmlns:a16="http://schemas.microsoft.com/office/drawing/2014/main" id="{4D960D6F-19FF-3C0B-0A55-E7DA87DAF00F}"/>
              </a:ext>
            </a:extLst>
          </p:cNvPr>
          <p:cNvSpPr txBox="1"/>
          <p:nvPr/>
        </p:nvSpPr>
        <p:spPr>
          <a:xfrm>
            <a:off x="4006453" y="134144"/>
            <a:ext cx="4179094" cy="769441"/>
          </a:xfrm>
          <a:prstGeom prst="rect">
            <a:avLst/>
          </a:prstGeom>
          <a:noFill/>
        </p:spPr>
        <p:txBody>
          <a:bodyPr wrap="square" rtlCol="0">
            <a:spAutoFit/>
          </a:bodyPr>
          <a:lstStyle/>
          <a:p>
            <a:pPr algn="ctr"/>
            <a:r>
              <a:rPr lang="en-US" sz="4400" dirty="0">
                <a:latin typeface="Avenir Next Cyr Heavy" panose="020B0903020202020204" pitchFamily="34" charset="0"/>
              </a:rPr>
              <a:t>Insights</a:t>
            </a:r>
            <a:endParaRPr lang="en-IN" sz="4400" dirty="0">
              <a:latin typeface="Avenir Next Cyr Heavy" panose="020B0903020202020204" pitchFamily="34" charset="0"/>
            </a:endParaRPr>
          </a:p>
        </p:txBody>
      </p:sp>
    </p:spTree>
    <p:extLst>
      <p:ext uri="{BB962C8B-B14F-4D97-AF65-F5344CB8AC3E}">
        <p14:creationId xmlns:p14="http://schemas.microsoft.com/office/powerpoint/2010/main" val="9910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C7C67-D996-186B-F5C3-D0A7FB63DF7A}"/>
              </a:ext>
            </a:extLst>
          </p:cNvPr>
          <p:cNvGrpSpPr/>
          <p:nvPr/>
        </p:nvGrpSpPr>
        <p:grpSpPr>
          <a:xfrm>
            <a:off x="0" y="0"/>
            <a:ext cx="12147550" cy="6858000"/>
            <a:chOff x="1921185" y="2078399"/>
            <a:chExt cx="5033288" cy="1031001"/>
          </a:xfrm>
        </p:grpSpPr>
        <p:sp>
          <p:nvSpPr>
            <p:cNvPr id="5" name="Rectangle: Rounded Corners 4">
              <a:extLst>
                <a:ext uri="{FF2B5EF4-FFF2-40B4-BE49-F238E27FC236}">
                  <a16:creationId xmlns:a16="http://schemas.microsoft.com/office/drawing/2014/main" id="{B158EA03-3A20-99BC-450A-8613727D947C}"/>
                </a:ext>
              </a:extLst>
            </p:cNvPr>
            <p:cNvSpPr/>
            <p:nvPr/>
          </p:nvSpPr>
          <p:spPr>
            <a:xfrm>
              <a:off x="1921185" y="2078399"/>
              <a:ext cx="5033285" cy="1031001"/>
            </a:xfrm>
            <a:prstGeom prst="roundRect">
              <a:avLst>
                <a:gd name="adj" fmla="val 14881"/>
              </a:avLst>
            </a:prstGeom>
            <a:solidFill>
              <a:schemeClr val="bg1">
                <a:lumMod val="85000"/>
              </a:schemeClr>
            </a:solidFill>
            <a:ln>
              <a:noFill/>
            </a:ln>
            <a:effectLst>
              <a:outerShdw blurRad="127000" dist="127000" dir="13500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95220A-87A3-96E8-4AA8-9E351546FF97}"/>
                </a:ext>
              </a:extLst>
            </p:cNvPr>
            <p:cNvSpPr/>
            <p:nvPr/>
          </p:nvSpPr>
          <p:spPr>
            <a:xfrm>
              <a:off x="1921185" y="2078399"/>
              <a:ext cx="5033288" cy="1031001"/>
            </a:xfrm>
            <a:prstGeom prst="roundRect">
              <a:avLst>
                <a:gd name="adj" fmla="val 3962"/>
              </a:avLst>
            </a:prstGeom>
            <a:gradFill>
              <a:gsLst>
                <a:gs pos="0">
                  <a:schemeClr val="bg1"/>
                </a:gs>
                <a:gs pos="100000">
                  <a:srgbClr val="EDEEF3"/>
                </a:gs>
              </a:gsLst>
              <a:lin ang="5400000" scaled="1"/>
            </a:gradFill>
            <a:ln>
              <a:noFill/>
            </a:ln>
            <a:effectLst>
              <a:outerShdw blurRad="190500" dist="190500" dir="2700000" algn="tl" rotWithShape="0">
                <a:schemeClr val="bg1">
                  <a:lumMod val="75000"/>
                  <a:alpha val="86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1600" b="0" i="0" dirty="0">
                  <a:solidFill>
                    <a:srgbClr val="252423"/>
                  </a:solidFill>
                  <a:effectLst/>
                  <a:highlight>
                    <a:srgbClr val="F2C12E"/>
                  </a:highlight>
                  <a:latin typeface="Segoe UI" panose="020B0502040204020203" pitchFamily="34" charset="0"/>
                </a:rPr>
              </a:br>
              <a:endParaRPr lang="en-US" sz="1600" b="0" i="0" dirty="0">
                <a:solidFill>
                  <a:srgbClr val="252423"/>
                </a:solidFill>
                <a:effectLst/>
                <a:highlight>
                  <a:srgbClr val="F2C12E"/>
                </a:highlight>
                <a:latin typeface="Segoe UI" panose="020B0502040204020203" pitchFamily="34" charset="0"/>
              </a:endParaRPr>
            </a:p>
            <a:p>
              <a:pPr algn="l"/>
              <a:endParaRPr lang="en-US" sz="1600" dirty="0">
                <a:solidFill>
                  <a:srgbClr val="252423"/>
                </a:solidFill>
                <a:latin typeface="LEMON MILK" panose="00000500000000000000" pitchFamily="50" charset="0"/>
                <a:cs typeface="Avenir Book" panose="020B0503020203020204" pitchFamily="34" charset="-78"/>
              </a:endParaRPr>
            </a:p>
            <a:p>
              <a:endParaRPr lang="en-US" sz="1600" dirty="0">
                <a:solidFill>
                  <a:srgbClr val="252423"/>
                </a:solidFill>
                <a:latin typeface="LEMON MILK" panose="00000500000000000000" pitchFamily="50" charset="0"/>
                <a:cs typeface="Avenir Book" panose="020B0503020203020204" pitchFamily="34" charset="-78"/>
              </a:endParaRPr>
            </a:p>
            <a:p>
              <a:pPr marL="285750" indent="-285750">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We can see that production by season is led by the monsoon season since most farmers invest their time in this season, allowing for more crops to grow. Monsoon season has the highest production but shows a downward trend over time, whereas other seasons have lower and relatively stable production levels.</a:t>
              </a:r>
            </a:p>
            <a:p>
              <a:pPr marL="285750" indent="-285750">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Crop yield is on an upward trend, indicating increased interest in farming and buying land. Overall crop yield shows a slight upward trend, reflecting improvements in productivity over the years.</a:t>
              </a:r>
            </a:p>
            <a:p>
              <a:pPr marL="285750" indent="-285750">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pPr marL="285750" indent="-285750">
                <a:buFont typeface="Arial" panose="020B0604020202020204" pitchFamily="34" charset="0"/>
                <a:buChar char="•"/>
              </a:pPr>
              <a:r>
                <a:rPr lang="en-US" sz="1600" dirty="0">
                  <a:solidFill>
                    <a:srgbClr val="252423"/>
                  </a:solidFill>
                  <a:latin typeface="LEMON MILK" panose="00000500000000000000" pitchFamily="50" charset="0"/>
                  <a:cs typeface="Avenir Book" panose="020B0503020203020204" pitchFamily="34" charset="-78"/>
                </a:rPr>
                <a:t>The North region has been consistent in farming, maintaining a production rate of 2 billion from 1997 to 2014. The East region shows Improved production initially but trends downward, while other regions have lower and more stable production levels.</a:t>
              </a:r>
            </a:p>
            <a:p>
              <a:pPr marL="285750" indent="-285750">
                <a:buFont typeface="Arial" panose="020B0604020202020204" pitchFamily="34" charset="0"/>
                <a:buChar char="•"/>
              </a:pPr>
              <a:endParaRPr lang="en-US" sz="1600" dirty="0">
                <a:solidFill>
                  <a:srgbClr val="252423"/>
                </a:solidFill>
                <a:latin typeface="LEMON MILK" panose="00000500000000000000" pitchFamily="50" charset="0"/>
                <a:cs typeface="Avenir Book" panose="020B0503020203020204" pitchFamily="34" charset="-78"/>
              </a:endParaRPr>
            </a:p>
            <a:p>
              <a:endParaRPr lang="en-US" sz="1600" dirty="0">
                <a:solidFill>
                  <a:srgbClr val="252423"/>
                </a:solidFill>
                <a:latin typeface="LEMON MILK" panose="00000500000000000000" pitchFamily="50" charset="0"/>
                <a:cs typeface="Avenir Book" panose="020B0503020203020204" pitchFamily="34" charset="-78"/>
              </a:endParaRPr>
            </a:p>
            <a:p>
              <a:pPr algn="l"/>
              <a:endParaRPr lang="en-US" sz="1600" dirty="0">
                <a:solidFill>
                  <a:srgbClr val="252423"/>
                </a:solidFill>
                <a:latin typeface="LEMON MILK" panose="00000500000000000000" pitchFamily="50" charset="0"/>
                <a:cs typeface="Avenir Book" panose="020B0503020203020204" pitchFamily="34" charset="-78"/>
              </a:endParaRPr>
            </a:p>
            <a:p>
              <a:pPr algn="ctr"/>
              <a:endParaRPr lang="en-IN" sz="1000" dirty="0"/>
            </a:p>
          </p:txBody>
        </p:sp>
      </p:grpSp>
      <p:sp>
        <p:nvSpPr>
          <p:cNvPr id="9" name="TextBox 8">
            <a:extLst>
              <a:ext uri="{FF2B5EF4-FFF2-40B4-BE49-F238E27FC236}">
                <a16:creationId xmlns:a16="http://schemas.microsoft.com/office/drawing/2014/main" id="{4D960D6F-19FF-3C0B-0A55-E7DA87DAF00F}"/>
              </a:ext>
            </a:extLst>
          </p:cNvPr>
          <p:cNvSpPr txBox="1"/>
          <p:nvPr/>
        </p:nvSpPr>
        <p:spPr>
          <a:xfrm>
            <a:off x="4006453" y="134144"/>
            <a:ext cx="4179094" cy="769441"/>
          </a:xfrm>
          <a:prstGeom prst="rect">
            <a:avLst/>
          </a:prstGeom>
          <a:noFill/>
        </p:spPr>
        <p:txBody>
          <a:bodyPr wrap="square" rtlCol="0">
            <a:spAutoFit/>
          </a:bodyPr>
          <a:lstStyle/>
          <a:p>
            <a:pPr algn="ctr"/>
            <a:r>
              <a:rPr lang="en-US" sz="4400" dirty="0">
                <a:latin typeface="Avenir Next Cyr Heavy" panose="020B0903020202020204" pitchFamily="34" charset="0"/>
              </a:rPr>
              <a:t>Insights</a:t>
            </a:r>
            <a:endParaRPr lang="en-IN" sz="4400" dirty="0">
              <a:latin typeface="Avenir Next Cyr Heavy" panose="020B0903020202020204" pitchFamily="34" charset="0"/>
            </a:endParaRPr>
          </a:p>
        </p:txBody>
      </p:sp>
    </p:spTree>
    <p:extLst>
      <p:ext uri="{BB962C8B-B14F-4D97-AF65-F5344CB8AC3E}">
        <p14:creationId xmlns:p14="http://schemas.microsoft.com/office/powerpoint/2010/main" val="146849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494</TotalTime>
  <Words>642</Words>
  <Application>Microsoft Office PowerPoint</Application>
  <PresentationFormat>Widescreen</PresentationFormat>
  <Paragraphs>94</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Avenir Next Cyr Heavy</vt:lpstr>
      <vt:lpstr>LEMON MILK</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Jayant</dc:creator>
  <cp:lastModifiedBy>Aniket Jayant</cp:lastModifiedBy>
  <cp:revision>4</cp:revision>
  <dcterms:created xsi:type="dcterms:W3CDTF">2024-06-29T14:43:52Z</dcterms:created>
  <dcterms:modified xsi:type="dcterms:W3CDTF">2024-07-02T16:34:02Z</dcterms:modified>
</cp:coreProperties>
</file>