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3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4" d="100"/>
          <a:sy n="104" d="100"/>
        </p:scale>
        <p:origin x="2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DCBB76-17D3-45B1-A46D-FAEAADE7B3A0}" type="datetimeFigureOut">
              <a:rPr lang="en-IN" smtClean="0"/>
              <a:t>27-06-2024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8DB4F-1A6E-4DEB-85F4-A79261394D64}" type="slidenum">
              <a:rPr lang="en-IN" smtClean="0"/>
              <a:t>‹#›</a:t>
            </a:fld>
            <a:endParaRPr lang="en-IN"/>
          </a:p>
        </p:txBody>
      </p:sp>
    </p:spTree>
    <p:extLst>
      <p:ext uri="{BB962C8B-B14F-4D97-AF65-F5344CB8AC3E}">
        <p14:creationId xmlns:p14="http://schemas.microsoft.com/office/powerpoint/2010/main" val="99855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42700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0024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1849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1615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0520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57868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49395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8F32D-D8B6-4B9E-9CBF-DCAC30B7B93D}"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7304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8F32D-D8B6-4B9E-9CBF-DCAC30B7B93D}"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024703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88599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6032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8F32D-D8B6-4B9E-9CBF-DCAC30B7B93D}" type="datetimeFigureOut">
              <a:rPr lang="en-US" smtClean="0"/>
              <a:pPr/>
              <a:t>6/27/2024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43691853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links/BVRICo7ei1?ctid=74ce676a-aa6e-41c1-bc31-f80e23d060ce&amp;pbi_source=linkShare"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10000"/>
              </a:schemeClr>
            </a:gs>
            <a:gs pos="66000">
              <a:schemeClr val="tx2"/>
            </a:gs>
          </a:gsLst>
          <a:lin ang="162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BABC5A-AE8D-7B63-719A-35F717D02F6E}"/>
              </a:ext>
            </a:extLst>
          </p:cNvPr>
          <p:cNvSpPr txBox="1"/>
          <p:nvPr/>
        </p:nvSpPr>
        <p:spPr>
          <a:xfrm>
            <a:off x="192881" y="1299074"/>
            <a:ext cx="5542225" cy="3785652"/>
          </a:xfrm>
          <a:prstGeom prst="rect">
            <a:avLst/>
          </a:prstGeom>
          <a:noFill/>
        </p:spPr>
        <p:txBody>
          <a:bodyPr wrap="square" rtlCol="0">
            <a:spAutoFit/>
          </a:bodyPr>
          <a:lstStyle/>
          <a:p>
            <a:pPr algn="r"/>
            <a:r>
              <a:rPr lang="en-US" sz="80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rPr>
              <a:t>Employee Attrition Analysis</a:t>
            </a:r>
            <a:endParaRPr lang="en-IN" sz="80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endParaRPr>
          </a:p>
        </p:txBody>
      </p:sp>
      <p:sp>
        <p:nvSpPr>
          <p:cNvPr id="6" name="TextBox 5">
            <a:extLst>
              <a:ext uri="{FF2B5EF4-FFF2-40B4-BE49-F238E27FC236}">
                <a16:creationId xmlns:a16="http://schemas.microsoft.com/office/drawing/2014/main" id="{A5F6DB19-D809-59ED-EA3D-9550496D9161}"/>
              </a:ext>
            </a:extLst>
          </p:cNvPr>
          <p:cNvSpPr txBox="1"/>
          <p:nvPr/>
        </p:nvSpPr>
        <p:spPr>
          <a:xfrm>
            <a:off x="2076090" y="4381316"/>
            <a:ext cx="3307555" cy="1569660"/>
          </a:xfrm>
          <a:prstGeom prst="rect">
            <a:avLst/>
          </a:prstGeom>
          <a:noFill/>
        </p:spPr>
        <p:txBody>
          <a:bodyPr wrap="square" rtlCol="0">
            <a:spAutoFit/>
          </a:bodyPr>
          <a:lstStyle/>
          <a:p>
            <a:pPr algn="r"/>
            <a:r>
              <a:rPr lang="en-US" sz="4800" b="1" dirty="0">
                <a:solidFill>
                  <a:srgbClr val="FFFF00"/>
                </a:solidFill>
                <a:effectLst>
                  <a:outerShdw blurRad="50800" dist="38100" dir="5400000" algn="t" rotWithShape="0">
                    <a:prstClr val="black">
                      <a:alpha val="40000"/>
                    </a:prstClr>
                  </a:outerShdw>
                </a:effectLst>
                <a:latin typeface="SignPainter-HouseScript" panose="02000006070000020004" pitchFamily="2" charset="0"/>
                <a:cs typeface="Avenir Heavy" panose="020B0703020203020204" pitchFamily="34" charset="-78"/>
              </a:rPr>
              <a:t>By</a:t>
            </a:r>
          </a:p>
          <a:p>
            <a:pPr algn="r"/>
            <a:r>
              <a:rPr lang="en-US" sz="4800" b="1" dirty="0">
                <a:solidFill>
                  <a:srgbClr val="FFFF00"/>
                </a:solidFill>
                <a:effectLst>
                  <a:outerShdw blurRad="50800" dist="38100" dir="5400000" algn="t" rotWithShape="0">
                    <a:prstClr val="black">
                      <a:alpha val="40000"/>
                    </a:prstClr>
                  </a:outerShdw>
                </a:effectLst>
                <a:latin typeface="SignPainter-HouseScript" panose="02000006070000020004" pitchFamily="2" charset="0"/>
                <a:cs typeface="Avenir Heavy" panose="020B0703020203020204" pitchFamily="34" charset="-78"/>
              </a:rPr>
              <a:t>Aniket </a:t>
            </a:r>
            <a:r>
              <a:rPr lang="en-US" sz="4800" b="1" dirty="0" err="1">
                <a:solidFill>
                  <a:srgbClr val="FFFF00"/>
                </a:solidFill>
                <a:effectLst>
                  <a:outerShdw blurRad="50800" dist="38100" dir="5400000" algn="t" rotWithShape="0">
                    <a:prstClr val="black">
                      <a:alpha val="40000"/>
                    </a:prstClr>
                  </a:outerShdw>
                </a:effectLst>
                <a:latin typeface="SignPainter-HouseScript" panose="02000006070000020004" pitchFamily="2" charset="0"/>
                <a:cs typeface="Avenir Heavy" panose="020B0703020203020204" pitchFamily="34" charset="-78"/>
              </a:rPr>
              <a:t>Jamdade</a:t>
            </a:r>
            <a:endParaRPr lang="en-IN" sz="4800" b="1" dirty="0">
              <a:solidFill>
                <a:srgbClr val="FFFF00"/>
              </a:solidFill>
              <a:effectLst>
                <a:outerShdw blurRad="50800" dist="38100" dir="5400000" algn="t" rotWithShape="0">
                  <a:prstClr val="black">
                    <a:alpha val="40000"/>
                  </a:prstClr>
                </a:outerShdw>
              </a:effectLst>
              <a:latin typeface="SignPainter-HouseScript" panose="02000006070000020004" pitchFamily="2" charset="0"/>
              <a:cs typeface="Avenir Heavy" panose="020B0703020203020204" pitchFamily="34" charset="-78"/>
            </a:endParaRPr>
          </a:p>
        </p:txBody>
      </p:sp>
      <p:sp>
        <p:nvSpPr>
          <p:cNvPr id="2" name="Freeform: Shape 1">
            <a:extLst>
              <a:ext uri="{FF2B5EF4-FFF2-40B4-BE49-F238E27FC236}">
                <a16:creationId xmlns:a16="http://schemas.microsoft.com/office/drawing/2014/main" id="{0C91FBFC-CDE5-A270-4A41-C740349B17B3}"/>
              </a:ext>
            </a:extLst>
          </p:cNvPr>
          <p:cNvSpPr/>
          <p:nvPr/>
        </p:nvSpPr>
        <p:spPr>
          <a:xfrm>
            <a:off x="4537074" y="0"/>
            <a:ext cx="7654926" cy="6858000"/>
          </a:xfrm>
          <a:custGeom>
            <a:avLst/>
            <a:gdLst>
              <a:gd name="connsiteX0" fmla="*/ 4343005 w 7654926"/>
              <a:gd name="connsiteY0" fmla="*/ 2539998 h 6858000"/>
              <a:gd name="connsiteX1" fmla="*/ 7045326 w 7654926"/>
              <a:gd name="connsiteY1" fmla="*/ 6858000 h 6858000"/>
              <a:gd name="connsiteX2" fmla="*/ 1640684 w 7654926"/>
              <a:gd name="connsiteY2" fmla="*/ 6858000 h 6858000"/>
              <a:gd name="connsiteX3" fmla="*/ 5942434 w 7654926"/>
              <a:gd name="connsiteY3" fmla="*/ 0 h 6858000"/>
              <a:gd name="connsiteX4" fmla="*/ 7654926 w 7654926"/>
              <a:gd name="connsiteY4" fmla="*/ 0 h 6858000"/>
              <a:gd name="connsiteX5" fmla="*/ 7654926 w 7654926"/>
              <a:gd name="connsiteY5" fmla="*/ 6858000 h 6858000"/>
              <a:gd name="connsiteX6" fmla="*/ 7531831 w 7654926"/>
              <a:gd name="connsiteY6" fmla="*/ 6858000 h 6858000"/>
              <a:gd name="connsiteX7" fmla="*/ 4591448 w 7654926"/>
              <a:gd name="connsiteY7" fmla="*/ 2158999 h 6858000"/>
              <a:gd name="connsiteX8" fmla="*/ 0 w 7654926"/>
              <a:gd name="connsiteY8" fmla="*/ 0 h 6858000"/>
              <a:gd name="connsiteX9" fmla="*/ 5305425 w 7654926"/>
              <a:gd name="connsiteY9" fmla="*/ 0 h 6858000"/>
              <a:gd name="connsiteX10" fmla="*/ 2652712 w 7654926"/>
              <a:gd name="connsiteY10" fmla="*/ 431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4926" h="6858000">
                <a:moveTo>
                  <a:pt x="4343005" y="2539998"/>
                </a:moveTo>
                <a:lnTo>
                  <a:pt x="7045326" y="6858000"/>
                </a:lnTo>
                <a:lnTo>
                  <a:pt x="1640684" y="6858000"/>
                </a:lnTo>
                <a:close/>
                <a:moveTo>
                  <a:pt x="5942434" y="0"/>
                </a:moveTo>
                <a:lnTo>
                  <a:pt x="7654926" y="0"/>
                </a:lnTo>
                <a:lnTo>
                  <a:pt x="7654926" y="6858000"/>
                </a:lnTo>
                <a:lnTo>
                  <a:pt x="7531831" y="6858000"/>
                </a:lnTo>
                <a:lnTo>
                  <a:pt x="4591448" y="2158999"/>
                </a:lnTo>
                <a:close/>
                <a:moveTo>
                  <a:pt x="0" y="0"/>
                </a:moveTo>
                <a:lnTo>
                  <a:pt x="5305425" y="0"/>
                </a:lnTo>
                <a:lnTo>
                  <a:pt x="2652712" y="4318000"/>
                </a:lnTo>
                <a:close/>
              </a:path>
            </a:pathLst>
          </a:custGeom>
          <a:blipFill>
            <a:blip r:embed="rId2"/>
            <a:stretch>
              <a:fillRect l="-114000"/>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Isosceles Triangle 2">
            <a:extLst>
              <a:ext uri="{FF2B5EF4-FFF2-40B4-BE49-F238E27FC236}">
                <a16:creationId xmlns:a16="http://schemas.microsoft.com/office/drawing/2014/main" id="{D642BF1D-7478-3409-656B-57A8FF4B6EBC}"/>
              </a:ext>
            </a:extLst>
          </p:cNvPr>
          <p:cNvSpPr/>
          <p:nvPr/>
        </p:nvSpPr>
        <p:spPr>
          <a:xfrm rot="10800000">
            <a:off x="5383645" y="0"/>
            <a:ext cx="3755174" cy="2982540"/>
          </a:xfrm>
          <a:prstGeom prst="triangle">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048C9A57-0D6C-BA31-A3F9-9FDE8991EB50}"/>
              </a:ext>
            </a:extLst>
          </p:cNvPr>
          <p:cNvSpPr/>
          <p:nvPr/>
        </p:nvSpPr>
        <p:spPr>
          <a:xfrm>
            <a:off x="6910235" y="3875461"/>
            <a:ext cx="3755174" cy="2982540"/>
          </a:xfrm>
          <a:prstGeom prst="triangle">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9A676EAB-E6AF-563B-A06F-329E2CB1F0F2}"/>
              </a:ext>
            </a:extLst>
          </p:cNvPr>
          <p:cNvSpPr/>
          <p:nvPr/>
        </p:nvSpPr>
        <p:spPr>
          <a:xfrm rot="16200000">
            <a:off x="7195172" y="954146"/>
            <a:ext cx="7529498" cy="2464162"/>
          </a:xfrm>
          <a:prstGeom prst="triangle">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390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10000"/>
              </a:schemeClr>
            </a:gs>
            <a:gs pos="66000">
              <a:schemeClr val="tx2"/>
            </a:gs>
          </a:gsLst>
          <a:lin ang="162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BABC5A-AE8D-7B63-719A-35F717D02F6E}"/>
              </a:ext>
            </a:extLst>
          </p:cNvPr>
          <p:cNvSpPr txBox="1"/>
          <p:nvPr/>
        </p:nvSpPr>
        <p:spPr>
          <a:xfrm>
            <a:off x="3418285" y="791867"/>
            <a:ext cx="5542225" cy="1015663"/>
          </a:xfrm>
          <a:prstGeom prst="rect">
            <a:avLst/>
          </a:prstGeom>
          <a:noFill/>
        </p:spPr>
        <p:txBody>
          <a:bodyPr wrap="square" rtlCol="0">
            <a:spAutoFit/>
          </a:bodyPr>
          <a:lstStyle/>
          <a:p>
            <a:pPr algn="r"/>
            <a:r>
              <a:rPr lang="en-US" sz="60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rPr>
              <a:t>Introduction</a:t>
            </a:r>
            <a:endParaRPr lang="en-IN" sz="60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endParaRPr>
          </a:p>
        </p:txBody>
      </p:sp>
      <p:sp>
        <p:nvSpPr>
          <p:cNvPr id="6" name="TextBox 5">
            <a:extLst>
              <a:ext uri="{FF2B5EF4-FFF2-40B4-BE49-F238E27FC236}">
                <a16:creationId xmlns:a16="http://schemas.microsoft.com/office/drawing/2014/main" id="{A5F6DB19-D809-59ED-EA3D-9550496D9161}"/>
              </a:ext>
            </a:extLst>
          </p:cNvPr>
          <p:cNvSpPr txBox="1"/>
          <p:nvPr/>
        </p:nvSpPr>
        <p:spPr>
          <a:xfrm>
            <a:off x="1971675" y="2393773"/>
            <a:ext cx="8379619" cy="1938992"/>
          </a:xfrm>
          <a:prstGeom prst="rect">
            <a:avLst/>
          </a:prstGeom>
          <a:noFill/>
        </p:spPr>
        <p:txBody>
          <a:bodyPr wrap="square" rtlCol="0">
            <a:spAutoFit/>
          </a:bodyPr>
          <a:lstStyle/>
          <a:p>
            <a:pPr algn="ctr"/>
            <a:r>
              <a:rPr lang="en-US" sz="2000" dirty="0">
                <a:solidFill>
                  <a:srgbClr val="FFFF00"/>
                </a:solidFill>
                <a:latin typeface="Avenir Book" panose="020B0503020203020204" pitchFamily="34" charset="-78"/>
                <a:cs typeface="Avenir Book" panose="020B0503020203020204" pitchFamily="34" charset="-78"/>
              </a:rPr>
              <a:t>This company founded a few years ago, has been experiencing a consistent 15% attrition rate over the past couple of years, significantly impacting its operations. To address this issue, it has enlisted the help of an HR analytics consultancy to analyze its data. As the HR analyst on this project, I aim to create a dashboard to assist the organization in making data-driven decisions to reduce employee turnover.</a:t>
            </a:r>
            <a:endParaRPr lang="en-IN" sz="2000" dirty="0">
              <a:solidFill>
                <a:srgbClr val="FFFF00"/>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endParaRPr>
          </a:p>
        </p:txBody>
      </p:sp>
      <p:sp>
        <p:nvSpPr>
          <p:cNvPr id="8" name="Isosceles Triangle 7">
            <a:extLst>
              <a:ext uri="{FF2B5EF4-FFF2-40B4-BE49-F238E27FC236}">
                <a16:creationId xmlns:a16="http://schemas.microsoft.com/office/drawing/2014/main" id="{9D9B4D5A-2579-4603-A274-377F08F8C0AC}"/>
              </a:ext>
            </a:extLst>
          </p:cNvPr>
          <p:cNvSpPr/>
          <p:nvPr/>
        </p:nvSpPr>
        <p:spPr>
          <a:xfrm rot="5400000">
            <a:off x="-1719858" y="1719857"/>
            <a:ext cx="6858001" cy="3418285"/>
          </a:xfrm>
          <a:prstGeom prst="triangle">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C095F515-DF38-A2B9-27A7-75A7203D1585}"/>
              </a:ext>
            </a:extLst>
          </p:cNvPr>
          <p:cNvSpPr/>
          <p:nvPr/>
        </p:nvSpPr>
        <p:spPr>
          <a:xfrm>
            <a:off x="8422481" y="3429001"/>
            <a:ext cx="3769519" cy="3429000"/>
          </a:xfrm>
          <a:prstGeom prst="triangle">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775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10000"/>
              </a:schemeClr>
            </a:gs>
            <a:gs pos="66000">
              <a:schemeClr val="tx2"/>
            </a:gs>
          </a:gsLst>
          <a:lin ang="162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BABC5A-AE8D-7B63-719A-35F717D02F6E}"/>
              </a:ext>
            </a:extLst>
          </p:cNvPr>
          <p:cNvSpPr txBox="1"/>
          <p:nvPr/>
        </p:nvSpPr>
        <p:spPr>
          <a:xfrm>
            <a:off x="3418285" y="363581"/>
            <a:ext cx="5542225" cy="769441"/>
          </a:xfrm>
          <a:prstGeom prst="rect">
            <a:avLst/>
          </a:prstGeom>
          <a:noFill/>
        </p:spPr>
        <p:txBody>
          <a:bodyPr wrap="square" rtlCol="0">
            <a:spAutoFit/>
          </a:bodyPr>
          <a:lstStyle/>
          <a:p>
            <a:pPr algn="r"/>
            <a:r>
              <a:rPr lang="en-US" sz="44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rPr>
              <a:t>Details of the Data</a:t>
            </a:r>
            <a:endParaRPr lang="en-IN" sz="44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endParaRPr>
          </a:p>
        </p:txBody>
      </p:sp>
      <p:sp>
        <p:nvSpPr>
          <p:cNvPr id="6" name="TextBox 5">
            <a:extLst>
              <a:ext uri="{FF2B5EF4-FFF2-40B4-BE49-F238E27FC236}">
                <a16:creationId xmlns:a16="http://schemas.microsoft.com/office/drawing/2014/main" id="{A5F6DB19-D809-59ED-EA3D-9550496D9161}"/>
              </a:ext>
            </a:extLst>
          </p:cNvPr>
          <p:cNvSpPr txBox="1"/>
          <p:nvPr/>
        </p:nvSpPr>
        <p:spPr>
          <a:xfrm>
            <a:off x="2071025" y="1272022"/>
            <a:ext cx="8379619" cy="5632311"/>
          </a:xfrm>
          <a:prstGeom prst="rect">
            <a:avLst/>
          </a:prstGeom>
          <a:noFill/>
        </p:spPr>
        <p:txBody>
          <a:bodyPr wrap="square" rtlCol="0">
            <a:spAutoFit/>
          </a:bodyPr>
          <a:lstStyle/>
          <a:p>
            <a:r>
              <a:rPr lang="en-US" sz="2000" dirty="0">
                <a:solidFill>
                  <a:srgbClr val="FFFF00"/>
                </a:solidFill>
                <a:latin typeface="Avenir Book" panose="020B0503020203020204" pitchFamily="34" charset="-78"/>
                <a:cs typeface="Avenir Book" panose="020B0503020203020204" pitchFamily="34" charset="-78"/>
              </a:rPr>
              <a:t>These data provide comprehensive details of the factors that may influence an employee's decision to stay with or leave the company. By analyzing this data, we can identify patterns and trends contributing to employee turnover, allowing the company to make informed decisions to reduce attrition rates.</a:t>
            </a:r>
          </a:p>
          <a:p>
            <a:pPr marL="342900" indent="-342900">
              <a:buFont typeface="Arial" panose="020B0604020202020204" pitchFamily="34" charset="0"/>
              <a:buChar char="•"/>
            </a:pPr>
            <a:endParaRPr lang="en-US" sz="2000" dirty="0">
              <a:solidFill>
                <a:schemeClr val="accent5">
                  <a:lumMod val="60000"/>
                  <a:lumOff val="40000"/>
                </a:schemeClr>
              </a:solidFill>
              <a:latin typeface="Avenir Book" panose="020B0503020203020204" pitchFamily="34" charset="-78"/>
              <a:cs typeface="Avenir Book" panose="020B0503020203020204" pitchFamily="34" charset="-78"/>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chemeClr val="accent5">
                    <a:lumMod val="60000"/>
                    <a:lumOff val="40000"/>
                  </a:schemeClr>
                </a:solidFill>
                <a:latin typeface="Avenir Book" panose="020B0503020203020204" pitchFamily="34" charset="-78"/>
                <a:cs typeface="Avenir Book" panose="020B0503020203020204" pitchFamily="34" charset="-78"/>
              </a:rPr>
              <a:t>Age:</a:t>
            </a:r>
            <a:r>
              <a:rPr lang="en-US" altLang="en-US" sz="2000" dirty="0">
                <a:solidFill>
                  <a:schemeClr val="bg2"/>
                </a:solidFill>
                <a:latin typeface="Avenir Book" panose="020B0503020203020204" pitchFamily="34" charset="-78"/>
                <a:cs typeface="Avenir Book" panose="020B0503020203020204" pitchFamily="34" charset="-78"/>
              </a:rPr>
              <a:t> The age of the employee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chemeClr val="accent5">
                    <a:lumMod val="60000"/>
                    <a:lumOff val="40000"/>
                  </a:schemeClr>
                </a:solidFill>
                <a:latin typeface="Avenir Book" panose="020B0503020203020204" pitchFamily="34" charset="-78"/>
                <a:cs typeface="Avenir Book" panose="020B0503020203020204" pitchFamily="34" charset="-78"/>
              </a:rPr>
              <a:t>Attrition: </a:t>
            </a:r>
            <a:r>
              <a:rPr lang="en-US" altLang="en-US" sz="2000" dirty="0">
                <a:solidFill>
                  <a:schemeClr val="bg2"/>
                </a:solidFill>
                <a:latin typeface="Avenir Book" panose="020B0503020203020204" pitchFamily="34" charset="-78"/>
                <a:cs typeface="Avenir Book" panose="020B0503020203020204" pitchFamily="34" charset="-78"/>
              </a:rPr>
              <a:t>Indicates if the employee has left the company (Yes/No)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chemeClr val="accent5">
                    <a:lumMod val="60000"/>
                    <a:lumOff val="40000"/>
                  </a:schemeClr>
                </a:solidFill>
                <a:latin typeface="Avenir Book" panose="020B0503020203020204" pitchFamily="34" charset="-78"/>
                <a:cs typeface="Avenir Book" panose="020B0503020203020204" pitchFamily="34" charset="-78"/>
              </a:rPr>
              <a:t>Department: </a:t>
            </a:r>
            <a:r>
              <a:rPr lang="en-US" altLang="en-US" sz="2000" dirty="0">
                <a:solidFill>
                  <a:schemeClr val="bg2"/>
                </a:solidFill>
                <a:latin typeface="Avenir Book" panose="020B0503020203020204" pitchFamily="34" charset="-78"/>
                <a:cs typeface="Avenir Book" panose="020B0503020203020204" pitchFamily="34" charset="-78"/>
              </a:rPr>
              <a:t>The department the employee works in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err="1">
                <a:solidFill>
                  <a:schemeClr val="accent5">
                    <a:lumMod val="60000"/>
                    <a:lumOff val="40000"/>
                  </a:schemeClr>
                </a:solidFill>
                <a:latin typeface="Avenir Book" panose="020B0503020203020204" pitchFamily="34" charset="-78"/>
                <a:cs typeface="Avenir Book" panose="020B0503020203020204" pitchFamily="34" charset="-78"/>
              </a:rPr>
              <a:t>MonthlyIncome</a:t>
            </a:r>
            <a:r>
              <a:rPr lang="en-US" altLang="en-US" sz="2000" dirty="0">
                <a:solidFill>
                  <a:schemeClr val="accent5">
                    <a:lumMod val="60000"/>
                    <a:lumOff val="40000"/>
                  </a:schemeClr>
                </a:solidFill>
                <a:latin typeface="Avenir Book" panose="020B0503020203020204" pitchFamily="34" charset="-78"/>
                <a:cs typeface="Avenir Book" panose="020B0503020203020204" pitchFamily="34" charset="-78"/>
              </a:rPr>
              <a:t>: </a:t>
            </a:r>
            <a:r>
              <a:rPr lang="en-US" altLang="en-US" sz="2000" dirty="0">
                <a:solidFill>
                  <a:schemeClr val="bg2"/>
                </a:solidFill>
                <a:latin typeface="Avenir Book" panose="020B0503020203020204" pitchFamily="34" charset="-78"/>
                <a:cs typeface="Avenir Book" panose="020B0503020203020204" pitchFamily="34" charset="-78"/>
              </a:rPr>
              <a:t>Monthly salary of the employee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err="1">
                <a:solidFill>
                  <a:schemeClr val="accent5">
                    <a:lumMod val="60000"/>
                    <a:lumOff val="40000"/>
                  </a:schemeClr>
                </a:solidFill>
                <a:latin typeface="Avenir Book" panose="020B0503020203020204" pitchFamily="34" charset="-78"/>
                <a:cs typeface="Avenir Book" panose="020B0503020203020204" pitchFamily="34" charset="-78"/>
              </a:rPr>
              <a:t>JobRole</a:t>
            </a:r>
            <a:r>
              <a:rPr lang="en-US" altLang="en-US" sz="2000" dirty="0">
                <a:solidFill>
                  <a:schemeClr val="accent5">
                    <a:lumMod val="60000"/>
                    <a:lumOff val="40000"/>
                  </a:schemeClr>
                </a:solidFill>
                <a:latin typeface="Avenir Book" panose="020B0503020203020204" pitchFamily="34" charset="-78"/>
                <a:cs typeface="Avenir Book" panose="020B0503020203020204" pitchFamily="34" charset="-78"/>
              </a:rPr>
              <a:t>: </a:t>
            </a:r>
            <a:r>
              <a:rPr lang="en-US" altLang="en-US" sz="2000" dirty="0">
                <a:solidFill>
                  <a:schemeClr val="bg2"/>
                </a:solidFill>
                <a:latin typeface="Avenir Book" panose="020B0503020203020204" pitchFamily="34" charset="-78"/>
                <a:cs typeface="Avenir Book" panose="020B0503020203020204" pitchFamily="34" charset="-78"/>
              </a:rPr>
              <a:t>Role of the employee within the company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err="1">
                <a:solidFill>
                  <a:schemeClr val="accent5">
                    <a:lumMod val="60000"/>
                    <a:lumOff val="40000"/>
                  </a:schemeClr>
                </a:solidFill>
                <a:latin typeface="Avenir Book" panose="020B0503020203020204" pitchFamily="34" charset="-78"/>
                <a:cs typeface="Avenir Book" panose="020B0503020203020204" pitchFamily="34" charset="-78"/>
              </a:rPr>
              <a:t>YearsAtCompany</a:t>
            </a:r>
            <a:r>
              <a:rPr lang="en-US" altLang="en-US" sz="2000" dirty="0">
                <a:solidFill>
                  <a:schemeClr val="accent5">
                    <a:lumMod val="60000"/>
                    <a:lumOff val="40000"/>
                  </a:schemeClr>
                </a:solidFill>
                <a:latin typeface="Avenir Book" panose="020B0503020203020204" pitchFamily="34" charset="-78"/>
                <a:cs typeface="Avenir Book" panose="020B0503020203020204" pitchFamily="34" charset="-78"/>
              </a:rPr>
              <a:t>: </a:t>
            </a:r>
            <a:r>
              <a:rPr lang="en-US" altLang="en-US" sz="2000" dirty="0">
                <a:solidFill>
                  <a:schemeClr val="bg2"/>
                </a:solidFill>
                <a:latin typeface="Avenir Book" panose="020B0503020203020204" pitchFamily="34" charset="-78"/>
                <a:cs typeface="Avenir Book" panose="020B0503020203020204" pitchFamily="34" charset="-78"/>
              </a:rPr>
              <a:t>Number of years the employee has been with the company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err="1">
                <a:solidFill>
                  <a:schemeClr val="accent5">
                    <a:lumMod val="60000"/>
                    <a:lumOff val="40000"/>
                  </a:schemeClr>
                </a:solidFill>
                <a:latin typeface="Avenir Book" panose="020B0503020203020204" pitchFamily="34" charset="-78"/>
                <a:cs typeface="Avenir Book" panose="020B0503020203020204" pitchFamily="34" charset="-78"/>
              </a:rPr>
              <a:t>JobSatisfaction</a:t>
            </a:r>
            <a:r>
              <a:rPr lang="en-US" altLang="en-US" sz="2000" dirty="0">
                <a:solidFill>
                  <a:schemeClr val="accent5">
                    <a:lumMod val="60000"/>
                    <a:lumOff val="40000"/>
                  </a:schemeClr>
                </a:solidFill>
                <a:latin typeface="Avenir Book" panose="020B0503020203020204" pitchFamily="34" charset="-78"/>
                <a:cs typeface="Avenir Book" panose="020B0503020203020204" pitchFamily="34" charset="-78"/>
              </a:rPr>
              <a:t>: </a:t>
            </a:r>
            <a:r>
              <a:rPr lang="en-US" altLang="en-US" sz="2000" dirty="0">
                <a:solidFill>
                  <a:schemeClr val="bg2"/>
                </a:solidFill>
                <a:latin typeface="Avenir Book" panose="020B0503020203020204" pitchFamily="34" charset="-78"/>
                <a:cs typeface="Avenir Book" panose="020B0503020203020204" pitchFamily="34" charset="-78"/>
              </a:rPr>
              <a:t>Employee's job satisfaction level (1-4) </a:t>
            </a:r>
          </a:p>
          <a:p>
            <a:pPr marL="342900" indent="-342900">
              <a:buFont typeface="Arial" panose="020B0604020202020204" pitchFamily="34" charset="0"/>
              <a:buChar char="•"/>
            </a:pPr>
            <a:endParaRPr lang="en-US" sz="2000" dirty="0">
              <a:solidFill>
                <a:srgbClr val="FFFF00"/>
              </a:solidFill>
              <a:latin typeface="Avenir Book" panose="020B0503020203020204" pitchFamily="34" charset="-78"/>
              <a:cs typeface="Avenir Book" panose="020B0503020203020204" pitchFamily="34" charset="-78"/>
            </a:endParaRPr>
          </a:p>
          <a:p>
            <a:pPr marL="342900" indent="-342900">
              <a:buFont typeface="Arial" panose="020B0604020202020204" pitchFamily="34" charset="0"/>
              <a:buChar char="•"/>
            </a:pPr>
            <a:endParaRPr lang="en-US" sz="2000" dirty="0">
              <a:solidFill>
                <a:srgbClr val="FFFF00"/>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endParaRPr>
          </a:p>
          <a:p>
            <a:pPr marL="342900" indent="-342900">
              <a:buFont typeface="Arial" panose="020B0604020202020204" pitchFamily="34" charset="0"/>
              <a:buChar char="•"/>
            </a:pPr>
            <a:endParaRPr lang="en-US" sz="2000" dirty="0">
              <a:solidFill>
                <a:srgbClr val="FFFF00"/>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endParaRPr>
          </a:p>
          <a:p>
            <a:pPr marL="342900" indent="-342900">
              <a:buFont typeface="Arial" panose="020B0604020202020204" pitchFamily="34" charset="0"/>
              <a:buChar char="•"/>
            </a:pPr>
            <a:endParaRPr lang="en-IN" sz="2000" dirty="0">
              <a:solidFill>
                <a:srgbClr val="FFFF00"/>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endParaRPr>
          </a:p>
        </p:txBody>
      </p:sp>
      <p:sp>
        <p:nvSpPr>
          <p:cNvPr id="8" name="Isosceles Triangle 7">
            <a:extLst>
              <a:ext uri="{FF2B5EF4-FFF2-40B4-BE49-F238E27FC236}">
                <a16:creationId xmlns:a16="http://schemas.microsoft.com/office/drawing/2014/main" id="{9D9B4D5A-2579-4603-A274-377F08F8C0AC}"/>
              </a:ext>
            </a:extLst>
          </p:cNvPr>
          <p:cNvSpPr/>
          <p:nvPr/>
        </p:nvSpPr>
        <p:spPr>
          <a:xfrm rot="5400000">
            <a:off x="-1719858" y="1719857"/>
            <a:ext cx="6858001" cy="3418285"/>
          </a:xfrm>
          <a:prstGeom prst="triangle">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C095F515-DF38-A2B9-27A7-75A7203D1585}"/>
              </a:ext>
            </a:extLst>
          </p:cNvPr>
          <p:cNvSpPr/>
          <p:nvPr/>
        </p:nvSpPr>
        <p:spPr>
          <a:xfrm>
            <a:off x="8422481" y="3429001"/>
            <a:ext cx="3769519" cy="3429000"/>
          </a:xfrm>
          <a:prstGeom prst="triangle">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708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10000"/>
              </a:schemeClr>
            </a:gs>
            <a:gs pos="66000">
              <a:schemeClr val="tx2"/>
            </a:gs>
          </a:gsLst>
          <a:lin ang="162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BABC5A-AE8D-7B63-719A-35F717D02F6E}"/>
              </a:ext>
            </a:extLst>
          </p:cNvPr>
          <p:cNvSpPr txBox="1"/>
          <p:nvPr/>
        </p:nvSpPr>
        <p:spPr>
          <a:xfrm>
            <a:off x="3418285" y="181222"/>
            <a:ext cx="5542225" cy="1015663"/>
          </a:xfrm>
          <a:prstGeom prst="rect">
            <a:avLst/>
          </a:prstGeom>
          <a:noFill/>
        </p:spPr>
        <p:txBody>
          <a:bodyPr wrap="square" rtlCol="0">
            <a:spAutoFit/>
          </a:bodyPr>
          <a:lstStyle/>
          <a:p>
            <a:pPr algn="ctr"/>
            <a:r>
              <a:rPr lang="en-US" sz="60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rPr>
              <a:t>Main KPIs</a:t>
            </a:r>
            <a:endParaRPr lang="en-IN" sz="60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endParaRPr>
          </a:p>
        </p:txBody>
      </p:sp>
      <p:sp>
        <p:nvSpPr>
          <p:cNvPr id="6" name="TextBox 5">
            <a:extLst>
              <a:ext uri="{FF2B5EF4-FFF2-40B4-BE49-F238E27FC236}">
                <a16:creationId xmlns:a16="http://schemas.microsoft.com/office/drawing/2014/main" id="{A5F6DB19-D809-59ED-EA3D-9550496D9161}"/>
              </a:ext>
            </a:extLst>
          </p:cNvPr>
          <p:cNvSpPr txBox="1"/>
          <p:nvPr/>
        </p:nvSpPr>
        <p:spPr>
          <a:xfrm>
            <a:off x="921244" y="1378109"/>
            <a:ext cx="10976044" cy="5909310"/>
          </a:xfrm>
          <a:prstGeom prst="rect">
            <a:avLst/>
          </a:prstGeom>
          <a:noFill/>
        </p:spPr>
        <p:txBody>
          <a:bodyPr wrap="square" rtlCol="0">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sz="2400" dirty="0">
                <a:gradFill>
                  <a:gsLst>
                    <a:gs pos="100000">
                      <a:schemeClr val="bg2">
                        <a:lumMod val="75000"/>
                      </a:schemeClr>
                    </a:gs>
                    <a:gs pos="0">
                      <a:srgbClr val="FFFF00"/>
                    </a:gs>
                  </a:gsLst>
                  <a:lin ang="16200000" scaled="1"/>
                </a:gra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rPr>
              <a:t>Total Attritions: </a:t>
            </a:r>
            <a:r>
              <a:rPr lang="en-US" altLang="en-US" sz="2400" dirty="0">
                <a:solidFill>
                  <a:schemeClr val="accent1">
                    <a:lumMod val="20000"/>
                    <a:lumOff val="80000"/>
                  </a:schemeClr>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rPr>
              <a:t>Total number of employees who left the company</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sz="2400" dirty="0">
                <a:gradFill>
                  <a:gsLst>
                    <a:gs pos="100000">
                      <a:schemeClr val="bg2">
                        <a:lumMod val="75000"/>
                      </a:schemeClr>
                    </a:gs>
                    <a:gs pos="0">
                      <a:srgbClr val="FFFF00"/>
                    </a:gs>
                  </a:gsLst>
                  <a:lin ang="16200000" scaled="1"/>
                </a:gra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rPr>
              <a:t>Attrition Rate</a:t>
            </a:r>
            <a:r>
              <a:rPr lang="en-US" altLang="en-US" sz="2400" dirty="0">
                <a:solidFill>
                  <a:schemeClr val="accent1">
                    <a:lumMod val="20000"/>
                    <a:lumOff val="80000"/>
                  </a:schemeClr>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rPr>
              <a:t>: Percentage of employees who left the company</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sz="2400" dirty="0">
                <a:gradFill>
                  <a:gsLst>
                    <a:gs pos="100000">
                      <a:schemeClr val="bg2">
                        <a:lumMod val="75000"/>
                      </a:schemeClr>
                    </a:gs>
                    <a:gs pos="0">
                      <a:srgbClr val="FFFF00"/>
                    </a:gs>
                  </a:gsLst>
                  <a:lin ang="16200000" scaled="1"/>
                </a:gra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rPr>
              <a:t>Average Age</a:t>
            </a:r>
            <a:r>
              <a:rPr lang="en-US" altLang="en-US" sz="2400" dirty="0">
                <a:solidFill>
                  <a:schemeClr val="accent1">
                    <a:lumMod val="20000"/>
                    <a:lumOff val="80000"/>
                  </a:schemeClr>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rPr>
              <a:t>: Average age of employees</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sz="2400" dirty="0">
                <a:gradFill>
                  <a:gsLst>
                    <a:gs pos="100000">
                      <a:schemeClr val="bg2">
                        <a:lumMod val="75000"/>
                      </a:schemeClr>
                    </a:gs>
                    <a:gs pos="0">
                      <a:srgbClr val="FFFF00"/>
                    </a:gs>
                  </a:gsLst>
                  <a:lin ang="16200000" scaled="1"/>
                </a:gra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rPr>
              <a:t>Average Salary: </a:t>
            </a:r>
            <a:r>
              <a:rPr lang="en-US" altLang="en-US" sz="2400" dirty="0">
                <a:solidFill>
                  <a:schemeClr val="accent1">
                    <a:lumMod val="20000"/>
                    <a:lumOff val="80000"/>
                  </a:schemeClr>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rPr>
              <a:t>Average monthly salary of employees</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sz="2400" dirty="0">
                <a:gradFill>
                  <a:gsLst>
                    <a:gs pos="100000">
                      <a:schemeClr val="bg2">
                        <a:lumMod val="75000"/>
                      </a:schemeClr>
                    </a:gs>
                    <a:gs pos="0">
                      <a:srgbClr val="FFFF00"/>
                    </a:gs>
                  </a:gsLst>
                  <a:lin ang="16200000" scaled="1"/>
                </a:gra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rPr>
              <a:t>Average Experience: </a:t>
            </a:r>
            <a:r>
              <a:rPr lang="en-US" altLang="en-US" sz="2400" dirty="0">
                <a:solidFill>
                  <a:schemeClr val="accent1">
                    <a:lumMod val="20000"/>
                    <a:lumOff val="80000"/>
                  </a:schemeClr>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rPr>
              <a:t>Average number of years employees have worked at the company </a:t>
            </a:r>
          </a:p>
          <a:p>
            <a:pPr marL="342900" indent="-342900">
              <a:lnSpc>
                <a:spcPct val="200000"/>
              </a:lnSpc>
              <a:buFont typeface="Courier New" panose="02070309020205020404" pitchFamily="49" charset="0"/>
              <a:buChar char="o"/>
            </a:pPr>
            <a:endParaRPr lang="en-IN" sz="2400" dirty="0">
              <a:gradFill>
                <a:gsLst>
                  <a:gs pos="100000">
                    <a:schemeClr val="bg2">
                      <a:lumMod val="75000"/>
                    </a:schemeClr>
                  </a:gs>
                  <a:gs pos="0">
                    <a:srgbClr val="FFFF00"/>
                  </a:gs>
                </a:gsLst>
                <a:lin ang="16200000" scaled="1"/>
              </a:gra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endParaRPr>
          </a:p>
          <a:p>
            <a:pPr marL="342900" indent="-342900">
              <a:lnSpc>
                <a:spcPct val="200000"/>
              </a:lnSpc>
              <a:buFont typeface="Courier New" panose="02070309020205020404" pitchFamily="49" charset="0"/>
              <a:buChar char="o"/>
            </a:pPr>
            <a:endParaRPr lang="en-IN" sz="2400" dirty="0">
              <a:gradFill>
                <a:gsLst>
                  <a:gs pos="100000">
                    <a:schemeClr val="bg2">
                      <a:lumMod val="75000"/>
                    </a:schemeClr>
                  </a:gs>
                  <a:gs pos="0">
                    <a:srgbClr val="FFFF00"/>
                  </a:gs>
                </a:gsLst>
                <a:lin ang="16200000" scaled="1"/>
              </a:gra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endParaRPr>
          </a:p>
        </p:txBody>
      </p:sp>
      <p:sp>
        <p:nvSpPr>
          <p:cNvPr id="8" name="Isosceles Triangle 7">
            <a:extLst>
              <a:ext uri="{FF2B5EF4-FFF2-40B4-BE49-F238E27FC236}">
                <a16:creationId xmlns:a16="http://schemas.microsoft.com/office/drawing/2014/main" id="{9D9B4D5A-2579-4603-A274-377F08F8C0AC}"/>
              </a:ext>
            </a:extLst>
          </p:cNvPr>
          <p:cNvSpPr/>
          <p:nvPr/>
        </p:nvSpPr>
        <p:spPr>
          <a:xfrm rot="5400000">
            <a:off x="-1719858" y="1719857"/>
            <a:ext cx="6858001" cy="3418285"/>
          </a:xfrm>
          <a:prstGeom prst="triangle">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C095F515-DF38-A2B9-27A7-75A7203D1585}"/>
              </a:ext>
            </a:extLst>
          </p:cNvPr>
          <p:cNvSpPr/>
          <p:nvPr/>
        </p:nvSpPr>
        <p:spPr>
          <a:xfrm>
            <a:off x="8422481" y="3429001"/>
            <a:ext cx="3769519" cy="3429000"/>
          </a:xfrm>
          <a:prstGeom prst="triangle">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968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10000"/>
              </a:schemeClr>
            </a:gs>
            <a:gs pos="66000">
              <a:schemeClr val="tx2"/>
            </a:gs>
          </a:gsLst>
          <a:lin ang="162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BABC5A-AE8D-7B63-719A-35F717D02F6E}"/>
              </a:ext>
            </a:extLst>
          </p:cNvPr>
          <p:cNvSpPr txBox="1"/>
          <p:nvPr/>
        </p:nvSpPr>
        <p:spPr>
          <a:xfrm>
            <a:off x="2816621" y="213190"/>
            <a:ext cx="5542225" cy="769441"/>
          </a:xfrm>
          <a:prstGeom prst="rect">
            <a:avLst/>
          </a:prstGeom>
          <a:noFill/>
        </p:spPr>
        <p:txBody>
          <a:bodyPr wrap="square" rtlCol="0">
            <a:spAutoFit/>
          </a:bodyPr>
          <a:lstStyle/>
          <a:p>
            <a:pPr algn="ctr"/>
            <a:r>
              <a:rPr lang="en-US" sz="44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rPr>
              <a:t>Insights</a:t>
            </a:r>
            <a:endParaRPr lang="en-IN" sz="44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endParaRPr>
          </a:p>
        </p:txBody>
      </p:sp>
      <p:sp>
        <p:nvSpPr>
          <p:cNvPr id="6" name="TextBox 5">
            <a:extLst>
              <a:ext uri="{FF2B5EF4-FFF2-40B4-BE49-F238E27FC236}">
                <a16:creationId xmlns:a16="http://schemas.microsoft.com/office/drawing/2014/main" id="{A5F6DB19-D809-59ED-EA3D-9550496D9161}"/>
              </a:ext>
            </a:extLst>
          </p:cNvPr>
          <p:cNvSpPr txBox="1"/>
          <p:nvPr/>
        </p:nvSpPr>
        <p:spPr>
          <a:xfrm>
            <a:off x="1397923" y="1195823"/>
            <a:ext cx="8379619" cy="7786747"/>
          </a:xfrm>
          <a:prstGeom prst="rect">
            <a:avLst/>
          </a:prstGeom>
          <a:noFill/>
        </p:spPr>
        <p:txBody>
          <a:bodyPr wrap="square" rtlCol="0">
            <a:spAutoFit/>
          </a:bodyPr>
          <a:lstStyle/>
          <a:p>
            <a:pPr marL="800100" lvl="1" indent="-342900" defTabSz="914400" eaLnBrk="0" fontAlgn="base" hangingPunct="0">
              <a:spcBef>
                <a:spcPct val="0"/>
              </a:spcBef>
              <a:spcAft>
                <a:spcPct val="0"/>
              </a:spcAft>
              <a:buFont typeface="Courier New" panose="02070309020205020404" pitchFamily="49" charset="0"/>
              <a:buChar char="o"/>
            </a:pPr>
            <a:r>
              <a:rPr lang="en-US" altLang="en-US" sz="2000" dirty="0">
                <a:solidFill>
                  <a:srgbClr val="FFFF00"/>
                </a:solidFill>
                <a:latin typeface="Avenir Book" panose="020B0503020203020204" pitchFamily="34" charset="-78"/>
                <a:cs typeface="Avenir Book" panose="020B0503020203020204" pitchFamily="34" charset="-78"/>
              </a:rPr>
              <a:t>Attrition By Education: </a:t>
            </a:r>
            <a:r>
              <a:rPr lang="en-US" altLang="en-US" sz="2000" dirty="0">
                <a:solidFill>
                  <a:schemeClr val="accent5">
                    <a:lumMod val="20000"/>
                    <a:lumOff val="80000"/>
                  </a:schemeClr>
                </a:solidFill>
                <a:latin typeface="Avenir Book" panose="020B0503020203020204" pitchFamily="34" charset="-78"/>
                <a:cs typeface="Avenir Book" panose="020B0503020203020204" pitchFamily="34" charset="-78"/>
              </a:rPr>
              <a:t>Donut chart showing the distribution of employees from different educational backgrounds who left the company. Medical and Life Sciences have the highest attrition rates.</a:t>
            </a:r>
          </a:p>
          <a:p>
            <a:pPr marL="800100" lvl="1" indent="-342900" defTabSz="914400" eaLnBrk="0" fontAlgn="base" hangingPunct="0">
              <a:spcBef>
                <a:spcPct val="0"/>
              </a:spcBef>
              <a:spcAft>
                <a:spcPct val="0"/>
              </a:spcAft>
              <a:buFont typeface="Courier New" panose="02070309020205020404" pitchFamily="49" charset="0"/>
              <a:buChar char="o"/>
            </a:pPr>
            <a:r>
              <a:rPr lang="en-US" altLang="en-US" sz="2000" dirty="0">
                <a:solidFill>
                  <a:srgbClr val="FFFF00"/>
                </a:solidFill>
                <a:latin typeface="Avenir Book" panose="020B0503020203020204" pitchFamily="34" charset="-78"/>
                <a:cs typeface="Avenir Book" panose="020B0503020203020204" pitchFamily="34" charset="-78"/>
              </a:rPr>
              <a:t>Attrition By Salary Slabs: </a:t>
            </a:r>
            <a:r>
              <a:rPr lang="en-US" altLang="en-US" sz="2000" dirty="0">
                <a:solidFill>
                  <a:schemeClr val="accent5">
                    <a:lumMod val="20000"/>
                    <a:lumOff val="80000"/>
                  </a:schemeClr>
                </a:solidFill>
                <a:latin typeface="Avenir Book" panose="020B0503020203020204" pitchFamily="34" charset="-78"/>
                <a:cs typeface="Avenir Book" panose="020B0503020203020204" pitchFamily="34" charset="-78"/>
              </a:rPr>
              <a:t>Bar chart indicating that lower-salary employees are more likely to leave the company.</a:t>
            </a:r>
          </a:p>
          <a:p>
            <a:pPr marL="800100" lvl="1" indent="-342900" defTabSz="914400" eaLnBrk="0" fontAlgn="base" hangingPunct="0">
              <a:spcBef>
                <a:spcPct val="0"/>
              </a:spcBef>
              <a:spcAft>
                <a:spcPct val="0"/>
              </a:spcAft>
              <a:buFont typeface="Courier New" panose="02070309020205020404" pitchFamily="49" charset="0"/>
              <a:buChar char="o"/>
            </a:pPr>
            <a:r>
              <a:rPr lang="en-US" altLang="en-US" sz="2000" dirty="0">
                <a:solidFill>
                  <a:srgbClr val="FFFF00"/>
                </a:solidFill>
                <a:latin typeface="Avenir Book" panose="020B0503020203020204" pitchFamily="34" charset="-78"/>
                <a:cs typeface="Avenir Book" panose="020B0503020203020204" pitchFamily="34" charset="-78"/>
              </a:rPr>
              <a:t>Attrition By Years at Company: </a:t>
            </a:r>
            <a:r>
              <a:rPr lang="en-US" altLang="en-US" sz="2000" dirty="0">
                <a:solidFill>
                  <a:schemeClr val="accent5">
                    <a:lumMod val="20000"/>
                    <a:lumOff val="80000"/>
                  </a:schemeClr>
                </a:solidFill>
                <a:latin typeface="Avenir Book" panose="020B0503020203020204" pitchFamily="34" charset="-78"/>
                <a:cs typeface="Avenir Book" panose="020B0503020203020204" pitchFamily="34" charset="-78"/>
              </a:rPr>
              <a:t>Bar chart showing that employees with only one year at the company are leaving earlier than others.</a:t>
            </a:r>
          </a:p>
          <a:p>
            <a:pPr marL="800100" lvl="1" indent="-342900" defTabSz="914400" eaLnBrk="0" fontAlgn="base" hangingPunct="0">
              <a:spcBef>
                <a:spcPct val="0"/>
              </a:spcBef>
              <a:spcAft>
                <a:spcPct val="0"/>
              </a:spcAft>
              <a:buFont typeface="Courier New" panose="02070309020205020404" pitchFamily="49" charset="0"/>
              <a:buChar char="o"/>
            </a:pPr>
            <a:r>
              <a:rPr lang="en-US" altLang="en-US" sz="2000" dirty="0">
                <a:solidFill>
                  <a:srgbClr val="FFFF00"/>
                </a:solidFill>
                <a:latin typeface="Avenir Book" panose="020B0503020203020204" pitchFamily="34" charset="-78"/>
                <a:cs typeface="Avenir Book" panose="020B0503020203020204" pitchFamily="34" charset="-78"/>
              </a:rPr>
              <a:t>Attrition By Gender: </a:t>
            </a:r>
            <a:r>
              <a:rPr lang="en-US" altLang="en-US" sz="2000" dirty="0">
                <a:solidFill>
                  <a:schemeClr val="accent5">
                    <a:lumMod val="20000"/>
                    <a:lumOff val="80000"/>
                  </a:schemeClr>
                </a:solidFill>
                <a:latin typeface="Avenir Book" panose="020B0503020203020204" pitchFamily="34" charset="-78"/>
                <a:cs typeface="Avenir Book" panose="020B0503020203020204" pitchFamily="34" charset="-78"/>
              </a:rPr>
              <a:t>Chart showing that more males are leaving the company compared to females.</a:t>
            </a:r>
          </a:p>
          <a:p>
            <a:pPr marL="800100" lvl="1" indent="-342900" defTabSz="914400" eaLnBrk="0" fontAlgn="base" hangingPunct="0">
              <a:spcBef>
                <a:spcPct val="0"/>
              </a:spcBef>
              <a:spcAft>
                <a:spcPct val="0"/>
              </a:spcAft>
              <a:buFont typeface="Courier New" panose="02070309020205020404" pitchFamily="49" charset="0"/>
              <a:buChar char="o"/>
            </a:pPr>
            <a:r>
              <a:rPr lang="en-US" altLang="en-US" sz="2000" dirty="0">
                <a:solidFill>
                  <a:srgbClr val="FFFF00"/>
                </a:solidFill>
                <a:latin typeface="Avenir Book" panose="020B0503020203020204" pitchFamily="34" charset="-78"/>
                <a:cs typeface="Avenir Book" panose="020B0503020203020204" pitchFamily="34" charset="-78"/>
              </a:rPr>
              <a:t>Attrition By Age and Gender: </a:t>
            </a:r>
            <a:r>
              <a:rPr lang="en-US" altLang="en-US" sz="2000" dirty="0">
                <a:solidFill>
                  <a:schemeClr val="accent5">
                    <a:lumMod val="20000"/>
                    <a:lumOff val="80000"/>
                  </a:schemeClr>
                </a:solidFill>
                <a:latin typeface="Avenir Book" panose="020B0503020203020204" pitchFamily="34" charset="-78"/>
                <a:cs typeface="Avenir Book" panose="020B0503020203020204" pitchFamily="34" charset="-78"/>
              </a:rPr>
              <a:t>Stacked bar chart showing that employees aged 18-30, primarily males, are the most likely to leave the company.</a:t>
            </a:r>
          </a:p>
          <a:p>
            <a:pPr marL="800100" lvl="1" indent="-342900" defTabSz="914400" eaLnBrk="0" fontAlgn="base" hangingPunct="0">
              <a:spcBef>
                <a:spcPct val="0"/>
              </a:spcBef>
              <a:spcAft>
                <a:spcPct val="0"/>
              </a:spcAft>
              <a:buFont typeface="Courier New" panose="02070309020205020404" pitchFamily="49" charset="0"/>
              <a:buChar char="o"/>
            </a:pPr>
            <a:r>
              <a:rPr lang="en-US" altLang="en-US" sz="2000" dirty="0">
                <a:solidFill>
                  <a:srgbClr val="FFFF00"/>
                </a:solidFill>
                <a:latin typeface="Avenir Book" panose="020B0503020203020204" pitchFamily="34" charset="-78"/>
                <a:cs typeface="Avenir Book" panose="020B0503020203020204" pitchFamily="34" charset="-78"/>
              </a:rPr>
              <a:t>Attrition By Job Role: </a:t>
            </a:r>
            <a:r>
              <a:rPr lang="en-US" altLang="en-US" sz="2000" dirty="0">
                <a:solidFill>
                  <a:schemeClr val="accent5">
                    <a:lumMod val="20000"/>
                    <a:lumOff val="80000"/>
                  </a:schemeClr>
                </a:solidFill>
                <a:latin typeface="Avenir Book" panose="020B0503020203020204" pitchFamily="34" charset="-78"/>
                <a:cs typeface="Avenir Book" panose="020B0503020203020204" pitchFamily="34" charset="-78"/>
              </a:rPr>
              <a:t>A bar chart indicating that employees in Sales, Research, and Lab Technicians roles have the highest attrition rates, with Sales being the highest. </a:t>
            </a:r>
          </a:p>
          <a:p>
            <a:pPr marL="800100" lvl="1" indent="-342900" defTabSz="914400" eaLnBrk="0" fontAlgn="base" hangingPunct="0">
              <a:spcBef>
                <a:spcPct val="0"/>
              </a:spcBef>
              <a:spcAft>
                <a:spcPct val="0"/>
              </a:spcAft>
              <a:buFont typeface="Courier New" panose="02070309020205020404" pitchFamily="49" charset="0"/>
              <a:buChar char="o"/>
            </a:pPr>
            <a:endParaRPr lang="en-US" altLang="en-US" sz="2000" dirty="0">
              <a:solidFill>
                <a:srgbClr val="FFFF00"/>
              </a:solidFill>
              <a:latin typeface="Avenir Book" panose="020B0503020203020204" pitchFamily="34" charset="-78"/>
              <a:cs typeface="Avenir Book" panose="020B0503020203020204" pitchFamily="34" charset="-78"/>
            </a:endParaRPr>
          </a:p>
          <a:p>
            <a:pPr lvl="1" defTabSz="914400" eaLnBrk="0" fontAlgn="base" hangingPunct="0">
              <a:spcBef>
                <a:spcPct val="0"/>
              </a:spcBef>
              <a:spcAft>
                <a:spcPct val="0"/>
              </a:spcAft>
            </a:pPr>
            <a:endParaRPr lang="en-US" altLang="en-US" sz="2000" dirty="0">
              <a:solidFill>
                <a:srgbClr val="FFFF00"/>
              </a:solidFill>
              <a:latin typeface="Avenir Book" panose="020B0503020203020204" pitchFamily="34" charset="-78"/>
              <a:cs typeface="Avenir Book" panose="020B0503020203020204" pitchFamily="34" charset="-78"/>
            </a:endParaRPr>
          </a:p>
          <a:p>
            <a:pPr lvl="1"/>
            <a:endParaRPr lang="en-US" sz="2000" dirty="0">
              <a:solidFill>
                <a:srgbClr val="FFFF00"/>
              </a:solidFill>
              <a:latin typeface="Avenir Book" panose="020B0503020203020204" pitchFamily="34" charset="-78"/>
              <a:cs typeface="Avenir Book" panose="020B0503020203020204" pitchFamily="34" charset="-78"/>
            </a:endParaRPr>
          </a:p>
          <a:p>
            <a:pPr lvl="1"/>
            <a:endParaRPr lang="en-US" sz="2000" dirty="0">
              <a:solidFill>
                <a:srgbClr val="FFFF00"/>
              </a:solidFill>
              <a:latin typeface="Avenir Book" panose="020B0503020203020204" pitchFamily="34" charset="-78"/>
              <a:cs typeface="Avenir Book" panose="020B0503020203020204" pitchFamily="34" charset="-78"/>
            </a:endParaRPr>
          </a:p>
          <a:p>
            <a:pPr lvl="1"/>
            <a:endParaRPr lang="en-US" sz="2000" dirty="0">
              <a:solidFill>
                <a:srgbClr val="FFFF00"/>
              </a:solidFill>
              <a:latin typeface="Avenir Book" panose="020B0503020203020204" pitchFamily="34" charset="-78"/>
              <a:cs typeface="Avenir Book" panose="020B0503020203020204" pitchFamily="34" charset="-78"/>
            </a:endParaRPr>
          </a:p>
          <a:p>
            <a:pPr marL="800100" lvl="1" indent="-342900">
              <a:buFont typeface="Arial" panose="020B0604020202020204" pitchFamily="34" charset="0"/>
              <a:buChar char="•"/>
            </a:pPr>
            <a:endParaRPr lang="en-US" sz="2000" dirty="0">
              <a:solidFill>
                <a:srgbClr val="FFFF00"/>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endParaRPr>
          </a:p>
          <a:p>
            <a:pPr marL="800100" lvl="1" indent="-342900">
              <a:buFont typeface="Arial" panose="020B0604020202020204" pitchFamily="34" charset="0"/>
              <a:buChar char="•"/>
            </a:pPr>
            <a:endParaRPr lang="en-US" sz="2000" dirty="0">
              <a:solidFill>
                <a:srgbClr val="FFFF00"/>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endParaRPr>
          </a:p>
          <a:p>
            <a:pPr marL="800100" lvl="1" indent="-342900">
              <a:buFont typeface="Arial" panose="020B0604020202020204" pitchFamily="34" charset="0"/>
              <a:buChar char="•"/>
            </a:pPr>
            <a:endParaRPr lang="en-IN" sz="2000" dirty="0">
              <a:solidFill>
                <a:srgbClr val="FFFF00"/>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endParaRPr>
          </a:p>
        </p:txBody>
      </p:sp>
      <p:sp>
        <p:nvSpPr>
          <p:cNvPr id="8" name="Isosceles Triangle 7">
            <a:extLst>
              <a:ext uri="{FF2B5EF4-FFF2-40B4-BE49-F238E27FC236}">
                <a16:creationId xmlns:a16="http://schemas.microsoft.com/office/drawing/2014/main" id="{9D9B4D5A-2579-4603-A274-377F08F8C0AC}"/>
              </a:ext>
            </a:extLst>
          </p:cNvPr>
          <p:cNvSpPr/>
          <p:nvPr/>
        </p:nvSpPr>
        <p:spPr>
          <a:xfrm rot="5400000">
            <a:off x="-1719858" y="1719857"/>
            <a:ext cx="6858001" cy="3418285"/>
          </a:xfrm>
          <a:prstGeom prst="triangle">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C095F515-DF38-A2B9-27A7-75A7203D1585}"/>
              </a:ext>
            </a:extLst>
          </p:cNvPr>
          <p:cNvSpPr/>
          <p:nvPr/>
        </p:nvSpPr>
        <p:spPr>
          <a:xfrm>
            <a:off x="8422481" y="3429001"/>
            <a:ext cx="3769519" cy="3429000"/>
          </a:xfrm>
          <a:prstGeom prst="triangle">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851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10000"/>
              </a:schemeClr>
            </a:gs>
            <a:gs pos="66000">
              <a:schemeClr val="tx2"/>
            </a:gs>
          </a:gsLst>
          <a:lin ang="162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BABC5A-AE8D-7B63-719A-35F717D02F6E}"/>
              </a:ext>
            </a:extLst>
          </p:cNvPr>
          <p:cNvSpPr txBox="1"/>
          <p:nvPr/>
        </p:nvSpPr>
        <p:spPr>
          <a:xfrm>
            <a:off x="3127838" y="401681"/>
            <a:ext cx="5542225" cy="769441"/>
          </a:xfrm>
          <a:prstGeom prst="rect">
            <a:avLst/>
          </a:prstGeom>
          <a:noFill/>
        </p:spPr>
        <p:txBody>
          <a:bodyPr wrap="square" rtlCol="0">
            <a:spAutoFit/>
          </a:bodyPr>
          <a:lstStyle/>
          <a:p>
            <a:pPr algn="ctr"/>
            <a:r>
              <a:rPr lang="en-US" sz="44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rPr>
              <a:t>Conclusions</a:t>
            </a:r>
            <a:endParaRPr lang="en-IN" sz="44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endParaRPr>
          </a:p>
        </p:txBody>
      </p:sp>
      <p:sp>
        <p:nvSpPr>
          <p:cNvPr id="6" name="TextBox 5">
            <a:extLst>
              <a:ext uri="{FF2B5EF4-FFF2-40B4-BE49-F238E27FC236}">
                <a16:creationId xmlns:a16="http://schemas.microsoft.com/office/drawing/2014/main" id="{A5F6DB19-D809-59ED-EA3D-9550496D9161}"/>
              </a:ext>
            </a:extLst>
          </p:cNvPr>
          <p:cNvSpPr txBox="1"/>
          <p:nvPr/>
        </p:nvSpPr>
        <p:spPr>
          <a:xfrm>
            <a:off x="1709140" y="1572805"/>
            <a:ext cx="8379619" cy="4401205"/>
          </a:xfrm>
          <a:prstGeom prst="rect">
            <a:avLst/>
          </a:prstGeom>
          <a:noFill/>
        </p:spPr>
        <p:txBody>
          <a:bodyPr wrap="square" rtlCol="0">
            <a:spAutoFit/>
          </a:bodyPr>
          <a:lstStyle/>
          <a:p>
            <a:pPr marR="0" lvl="0" algn="ctr" defTabSz="914400" rtl="0" eaLnBrk="0" fontAlgn="base" latinLnBrk="0" hangingPunct="0">
              <a:lnSpc>
                <a:spcPct val="100000"/>
              </a:lnSpc>
              <a:spcBef>
                <a:spcPct val="0"/>
              </a:spcBef>
              <a:spcAft>
                <a:spcPct val="0"/>
              </a:spcAft>
              <a:buClrTx/>
              <a:buSzTx/>
              <a:tabLst/>
            </a:pPr>
            <a:r>
              <a:rPr lang="en-US" sz="2000" dirty="0">
                <a:solidFill>
                  <a:srgbClr val="FFFF00"/>
                </a:solidFill>
                <a:latin typeface="Avenir Book" panose="020B0503020203020204" pitchFamily="34" charset="-78"/>
                <a:cs typeface="Avenir Book" panose="020B0503020203020204" pitchFamily="34" charset="-78"/>
              </a:rPr>
              <a:t>To reduce attrition, the company should implement targeted retention strategies. For younger employees and those with lower salaries, offering competitive pay and career growth opportunities could help. Improving job satisfaction and work-life balance, especially for Sales and Lab Technicians, is essential. Creating a supportive work environment for employees with Medical and Life Sciences backgrounds may also help retain talent.</a:t>
            </a:r>
            <a:endParaRPr lang="en-US" altLang="en-US" sz="2000" dirty="0">
              <a:solidFill>
                <a:srgbClr val="FFFF00"/>
              </a:solidFill>
              <a:latin typeface="Avenir Book" panose="020B0503020203020204" pitchFamily="34" charset="-78"/>
              <a:cs typeface="Avenir Book" panose="020B0503020203020204" pitchFamily="34" charset="-78"/>
            </a:endParaRPr>
          </a:p>
          <a:p>
            <a:pPr marR="0" lvl="0" algn="l" defTabSz="914400" rtl="0" eaLnBrk="0" fontAlgn="base" latinLnBrk="0" hangingPunct="0">
              <a:lnSpc>
                <a:spcPct val="100000"/>
              </a:lnSpc>
              <a:spcBef>
                <a:spcPct val="0"/>
              </a:spcBef>
              <a:spcAft>
                <a:spcPct val="0"/>
              </a:spcAft>
              <a:buClrTx/>
              <a:buSzTx/>
              <a:tabLst/>
            </a:pPr>
            <a:endParaRPr lang="en-US" altLang="en-US" sz="2000" dirty="0">
              <a:solidFill>
                <a:srgbClr val="FFFF00"/>
              </a:solidFill>
              <a:latin typeface="Avenir Book" panose="020B0503020203020204" pitchFamily="34" charset="-78"/>
              <a:cs typeface="Avenir Book" panose="020B0503020203020204" pitchFamily="34" charset="-78"/>
            </a:endParaRPr>
          </a:p>
          <a:p>
            <a:endParaRPr lang="en-US" sz="2000" dirty="0">
              <a:solidFill>
                <a:srgbClr val="FFFF00"/>
              </a:solidFill>
              <a:latin typeface="Avenir Book" panose="020B0503020203020204" pitchFamily="34" charset="-78"/>
              <a:cs typeface="Avenir Book" panose="020B0503020203020204" pitchFamily="34" charset="-78"/>
            </a:endParaRPr>
          </a:p>
          <a:p>
            <a:endParaRPr lang="en-US" sz="2000" dirty="0">
              <a:solidFill>
                <a:srgbClr val="FFFF00"/>
              </a:solidFill>
              <a:latin typeface="Avenir Book" panose="020B0503020203020204" pitchFamily="34" charset="-78"/>
              <a:cs typeface="Avenir Book" panose="020B0503020203020204" pitchFamily="34" charset="-78"/>
            </a:endParaRPr>
          </a:p>
          <a:p>
            <a:endParaRPr lang="en-US" sz="2000" dirty="0">
              <a:solidFill>
                <a:srgbClr val="FFFF00"/>
              </a:solidFill>
              <a:latin typeface="Avenir Book" panose="020B0503020203020204" pitchFamily="34" charset="-78"/>
              <a:cs typeface="Avenir Book" panose="020B0503020203020204" pitchFamily="34" charset="-78"/>
            </a:endParaRPr>
          </a:p>
          <a:p>
            <a:pPr marL="342900" indent="-342900">
              <a:buFont typeface="Arial" panose="020B0604020202020204" pitchFamily="34" charset="0"/>
              <a:buChar char="•"/>
            </a:pPr>
            <a:endParaRPr lang="en-US" sz="2000" dirty="0">
              <a:solidFill>
                <a:srgbClr val="FFFF00"/>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endParaRPr>
          </a:p>
          <a:p>
            <a:pPr marL="342900" indent="-342900">
              <a:buFont typeface="Arial" panose="020B0604020202020204" pitchFamily="34" charset="0"/>
              <a:buChar char="•"/>
            </a:pPr>
            <a:endParaRPr lang="en-US" sz="2000" dirty="0">
              <a:solidFill>
                <a:srgbClr val="FFFF00"/>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endParaRPr>
          </a:p>
          <a:p>
            <a:pPr marL="342900" indent="-342900">
              <a:buFont typeface="Arial" panose="020B0604020202020204" pitchFamily="34" charset="0"/>
              <a:buChar char="•"/>
            </a:pPr>
            <a:endParaRPr lang="en-IN" sz="2000" dirty="0">
              <a:solidFill>
                <a:srgbClr val="FFFF00"/>
              </a:solidFill>
              <a:effectLst>
                <a:outerShdw blurRad="50800" dist="38100" dir="5400000" algn="t" rotWithShape="0">
                  <a:prstClr val="black">
                    <a:alpha val="40000"/>
                  </a:prstClr>
                </a:outerShdw>
              </a:effectLst>
              <a:latin typeface="Avenir Book" panose="020B0503020203020204" pitchFamily="34" charset="-78"/>
              <a:cs typeface="Avenir Book" panose="020B0503020203020204" pitchFamily="34" charset="-78"/>
            </a:endParaRPr>
          </a:p>
        </p:txBody>
      </p:sp>
      <p:sp>
        <p:nvSpPr>
          <p:cNvPr id="8" name="Isosceles Triangle 7">
            <a:extLst>
              <a:ext uri="{FF2B5EF4-FFF2-40B4-BE49-F238E27FC236}">
                <a16:creationId xmlns:a16="http://schemas.microsoft.com/office/drawing/2014/main" id="{9D9B4D5A-2579-4603-A274-377F08F8C0AC}"/>
              </a:ext>
            </a:extLst>
          </p:cNvPr>
          <p:cNvSpPr/>
          <p:nvPr/>
        </p:nvSpPr>
        <p:spPr>
          <a:xfrm rot="5400000">
            <a:off x="-1719858" y="1719857"/>
            <a:ext cx="6858001" cy="3418285"/>
          </a:xfrm>
          <a:prstGeom prst="triangle">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C095F515-DF38-A2B9-27A7-75A7203D1585}"/>
              </a:ext>
            </a:extLst>
          </p:cNvPr>
          <p:cNvSpPr/>
          <p:nvPr/>
        </p:nvSpPr>
        <p:spPr>
          <a:xfrm>
            <a:off x="8422481" y="3429001"/>
            <a:ext cx="3769519" cy="3429000"/>
          </a:xfrm>
          <a:prstGeom prst="triangle">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799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10000"/>
              </a:schemeClr>
            </a:gs>
            <a:gs pos="66000">
              <a:schemeClr val="tx2"/>
            </a:gs>
          </a:gsLst>
          <a:lin ang="162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BABC5A-AE8D-7B63-719A-35F717D02F6E}"/>
              </a:ext>
            </a:extLst>
          </p:cNvPr>
          <p:cNvSpPr txBox="1"/>
          <p:nvPr/>
        </p:nvSpPr>
        <p:spPr>
          <a:xfrm>
            <a:off x="3324887" y="184964"/>
            <a:ext cx="5542225" cy="769441"/>
          </a:xfrm>
          <a:prstGeom prst="rect">
            <a:avLst/>
          </a:prstGeom>
          <a:noFill/>
        </p:spPr>
        <p:txBody>
          <a:bodyPr wrap="square" rtlCol="0">
            <a:spAutoFit/>
          </a:bodyPr>
          <a:lstStyle/>
          <a:p>
            <a:pPr algn="ctr"/>
            <a:r>
              <a:rPr lang="en-US" sz="44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rPr>
              <a:t>My Design</a:t>
            </a:r>
            <a:endParaRPr lang="en-IN" sz="44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endParaRPr>
          </a:p>
        </p:txBody>
      </p:sp>
      <p:sp>
        <p:nvSpPr>
          <p:cNvPr id="8" name="Isosceles Triangle 7">
            <a:extLst>
              <a:ext uri="{FF2B5EF4-FFF2-40B4-BE49-F238E27FC236}">
                <a16:creationId xmlns:a16="http://schemas.microsoft.com/office/drawing/2014/main" id="{9D9B4D5A-2579-4603-A274-377F08F8C0AC}"/>
              </a:ext>
            </a:extLst>
          </p:cNvPr>
          <p:cNvSpPr/>
          <p:nvPr/>
        </p:nvSpPr>
        <p:spPr>
          <a:xfrm rot="5400000">
            <a:off x="-1719858" y="1719857"/>
            <a:ext cx="6858001" cy="3418285"/>
          </a:xfrm>
          <a:prstGeom prst="triangle">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C095F515-DF38-A2B9-27A7-75A7203D1585}"/>
              </a:ext>
            </a:extLst>
          </p:cNvPr>
          <p:cNvSpPr/>
          <p:nvPr/>
        </p:nvSpPr>
        <p:spPr>
          <a:xfrm>
            <a:off x="8422481" y="3429001"/>
            <a:ext cx="3769519" cy="3429000"/>
          </a:xfrm>
          <a:prstGeom prst="triangle">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0325F6A0-2500-5F2D-1757-31814C48A807}"/>
              </a:ext>
            </a:extLst>
          </p:cNvPr>
          <p:cNvPicPr>
            <a:picLocks noChangeAspect="1"/>
          </p:cNvPicPr>
          <p:nvPr/>
        </p:nvPicPr>
        <p:blipFill>
          <a:blip r:embed="rId2"/>
          <a:stretch>
            <a:fillRect/>
          </a:stretch>
        </p:blipFill>
        <p:spPr>
          <a:xfrm>
            <a:off x="2433950" y="1359327"/>
            <a:ext cx="7324100" cy="4070503"/>
          </a:xfrm>
          <a:prstGeom prst="rect">
            <a:avLst/>
          </a:prstGeom>
        </p:spPr>
      </p:pic>
      <p:sp>
        <p:nvSpPr>
          <p:cNvPr id="6" name="TextBox 5">
            <a:extLst>
              <a:ext uri="{FF2B5EF4-FFF2-40B4-BE49-F238E27FC236}">
                <a16:creationId xmlns:a16="http://schemas.microsoft.com/office/drawing/2014/main" id="{857EF18D-F0CC-EB74-22F7-D9F8DEE6FA9A}"/>
              </a:ext>
            </a:extLst>
          </p:cNvPr>
          <p:cNvSpPr txBox="1"/>
          <p:nvPr/>
        </p:nvSpPr>
        <p:spPr>
          <a:xfrm>
            <a:off x="5309747" y="5718150"/>
            <a:ext cx="1572504" cy="369332"/>
          </a:xfrm>
          <a:prstGeom prst="rect">
            <a:avLst/>
          </a:prstGeom>
          <a:noFill/>
        </p:spPr>
        <p:txBody>
          <a:bodyPr wrap="square" rtlCol="0">
            <a:spAutoFit/>
          </a:bodyPr>
          <a:lstStyle/>
          <a:p>
            <a:pPr algn="ctr"/>
            <a:r>
              <a:rPr lang="en-US" dirty="0">
                <a:latin typeface="Avenir Next Cyr Heavy" panose="020B0903020202020204" pitchFamily="34" charset="0"/>
                <a:hlinkClick r:id="rId3"/>
              </a:rPr>
              <a:t>Link</a:t>
            </a:r>
            <a:endParaRPr lang="en-IN" dirty="0">
              <a:latin typeface="Avenir Next Cyr Heavy" panose="020B0903020202020204" pitchFamily="34" charset="0"/>
            </a:endParaRPr>
          </a:p>
        </p:txBody>
      </p:sp>
    </p:spTree>
    <p:extLst>
      <p:ext uri="{BB962C8B-B14F-4D97-AF65-F5344CB8AC3E}">
        <p14:creationId xmlns:p14="http://schemas.microsoft.com/office/powerpoint/2010/main" val="414076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10000"/>
              </a:schemeClr>
            </a:gs>
            <a:gs pos="66000">
              <a:schemeClr val="tx2"/>
            </a:gs>
          </a:gsLst>
          <a:lin ang="162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BABC5A-AE8D-7B63-719A-35F717D02F6E}"/>
              </a:ext>
            </a:extLst>
          </p:cNvPr>
          <p:cNvSpPr txBox="1"/>
          <p:nvPr/>
        </p:nvSpPr>
        <p:spPr>
          <a:xfrm>
            <a:off x="-695025" y="1953124"/>
            <a:ext cx="5542225" cy="3046988"/>
          </a:xfrm>
          <a:prstGeom prst="rect">
            <a:avLst/>
          </a:prstGeom>
          <a:noFill/>
        </p:spPr>
        <p:txBody>
          <a:bodyPr wrap="square" rtlCol="0">
            <a:spAutoFit/>
          </a:bodyPr>
          <a:lstStyle/>
          <a:p>
            <a:pPr algn="r"/>
            <a:r>
              <a:rPr lang="en-US" sz="96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rPr>
              <a:t>Thank You</a:t>
            </a:r>
            <a:endParaRPr lang="en-IN" sz="9600" b="1" dirty="0">
              <a:gradFill flip="none" rotWithShape="1">
                <a:gsLst>
                  <a:gs pos="10000">
                    <a:schemeClr val="bg1"/>
                  </a:gs>
                  <a:gs pos="86000">
                    <a:schemeClr val="bg2">
                      <a:lumMod val="75000"/>
                    </a:schemeClr>
                  </a:gs>
                </a:gsLst>
                <a:lin ang="8100000" scaled="1"/>
                <a:tileRect/>
              </a:gradFill>
              <a:effectLst>
                <a:outerShdw blurRad="50800" dist="38100" dir="5400000" algn="t" rotWithShape="0">
                  <a:prstClr val="black">
                    <a:alpha val="40000"/>
                  </a:prstClr>
                </a:outerShdw>
              </a:effectLst>
              <a:latin typeface="Avenir Next Cyr Heavy" panose="020B0903020202020204" pitchFamily="34" charset="0"/>
              <a:cs typeface="Avenir Heavy" panose="020B0703020203020204" pitchFamily="34" charset="-78"/>
            </a:endParaRPr>
          </a:p>
        </p:txBody>
      </p:sp>
      <p:sp>
        <p:nvSpPr>
          <p:cNvPr id="2" name="Freeform: Shape 1">
            <a:extLst>
              <a:ext uri="{FF2B5EF4-FFF2-40B4-BE49-F238E27FC236}">
                <a16:creationId xmlns:a16="http://schemas.microsoft.com/office/drawing/2014/main" id="{0C91FBFC-CDE5-A270-4A41-C740349B17B3}"/>
              </a:ext>
            </a:extLst>
          </p:cNvPr>
          <p:cNvSpPr/>
          <p:nvPr/>
        </p:nvSpPr>
        <p:spPr>
          <a:xfrm>
            <a:off x="4537074" y="0"/>
            <a:ext cx="7654926" cy="6858000"/>
          </a:xfrm>
          <a:custGeom>
            <a:avLst/>
            <a:gdLst>
              <a:gd name="connsiteX0" fmla="*/ 4343005 w 7654926"/>
              <a:gd name="connsiteY0" fmla="*/ 2539998 h 6858000"/>
              <a:gd name="connsiteX1" fmla="*/ 7045326 w 7654926"/>
              <a:gd name="connsiteY1" fmla="*/ 6858000 h 6858000"/>
              <a:gd name="connsiteX2" fmla="*/ 1640684 w 7654926"/>
              <a:gd name="connsiteY2" fmla="*/ 6858000 h 6858000"/>
              <a:gd name="connsiteX3" fmla="*/ 5942434 w 7654926"/>
              <a:gd name="connsiteY3" fmla="*/ 0 h 6858000"/>
              <a:gd name="connsiteX4" fmla="*/ 7654926 w 7654926"/>
              <a:gd name="connsiteY4" fmla="*/ 0 h 6858000"/>
              <a:gd name="connsiteX5" fmla="*/ 7654926 w 7654926"/>
              <a:gd name="connsiteY5" fmla="*/ 6858000 h 6858000"/>
              <a:gd name="connsiteX6" fmla="*/ 7531831 w 7654926"/>
              <a:gd name="connsiteY6" fmla="*/ 6858000 h 6858000"/>
              <a:gd name="connsiteX7" fmla="*/ 4591448 w 7654926"/>
              <a:gd name="connsiteY7" fmla="*/ 2158999 h 6858000"/>
              <a:gd name="connsiteX8" fmla="*/ 0 w 7654926"/>
              <a:gd name="connsiteY8" fmla="*/ 0 h 6858000"/>
              <a:gd name="connsiteX9" fmla="*/ 5305425 w 7654926"/>
              <a:gd name="connsiteY9" fmla="*/ 0 h 6858000"/>
              <a:gd name="connsiteX10" fmla="*/ 2652712 w 7654926"/>
              <a:gd name="connsiteY10" fmla="*/ 431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4926" h="6858000">
                <a:moveTo>
                  <a:pt x="4343005" y="2539998"/>
                </a:moveTo>
                <a:lnTo>
                  <a:pt x="7045326" y="6858000"/>
                </a:lnTo>
                <a:lnTo>
                  <a:pt x="1640684" y="6858000"/>
                </a:lnTo>
                <a:close/>
                <a:moveTo>
                  <a:pt x="5942434" y="0"/>
                </a:moveTo>
                <a:lnTo>
                  <a:pt x="7654926" y="0"/>
                </a:lnTo>
                <a:lnTo>
                  <a:pt x="7654926" y="6858000"/>
                </a:lnTo>
                <a:lnTo>
                  <a:pt x="7531831" y="6858000"/>
                </a:lnTo>
                <a:lnTo>
                  <a:pt x="4591448" y="2158999"/>
                </a:lnTo>
                <a:close/>
                <a:moveTo>
                  <a:pt x="0" y="0"/>
                </a:moveTo>
                <a:lnTo>
                  <a:pt x="5305425" y="0"/>
                </a:lnTo>
                <a:lnTo>
                  <a:pt x="2652712" y="4318000"/>
                </a:lnTo>
                <a:close/>
              </a:path>
            </a:pathLst>
          </a:custGeom>
          <a:blipFill>
            <a:blip r:embed="rId2"/>
            <a:stretch>
              <a:fillRect l="-114000"/>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Isosceles Triangle 2">
            <a:extLst>
              <a:ext uri="{FF2B5EF4-FFF2-40B4-BE49-F238E27FC236}">
                <a16:creationId xmlns:a16="http://schemas.microsoft.com/office/drawing/2014/main" id="{D642BF1D-7478-3409-656B-57A8FF4B6EBC}"/>
              </a:ext>
            </a:extLst>
          </p:cNvPr>
          <p:cNvSpPr/>
          <p:nvPr/>
        </p:nvSpPr>
        <p:spPr>
          <a:xfrm rot="10800000">
            <a:off x="5383645" y="0"/>
            <a:ext cx="3755174" cy="2982540"/>
          </a:xfrm>
          <a:prstGeom prst="triangle">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048C9A57-0D6C-BA31-A3F9-9FDE8991EB50}"/>
              </a:ext>
            </a:extLst>
          </p:cNvPr>
          <p:cNvSpPr/>
          <p:nvPr/>
        </p:nvSpPr>
        <p:spPr>
          <a:xfrm>
            <a:off x="6910235" y="3875461"/>
            <a:ext cx="3755174" cy="2982540"/>
          </a:xfrm>
          <a:prstGeom prst="triangle">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9A676EAB-E6AF-563B-A06F-329E2CB1F0F2}"/>
              </a:ext>
            </a:extLst>
          </p:cNvPr>
          <p:cNvSpPr/>
          <p:nvPr/>
        </p:nvSpPr>
        <p:spPr>
          <a:xfrm rot="16200000">
            <a:off x="7195172" y="954146"/>
            <a:ext cx="7529498" cy="2464162"/>
          </a:xfrm>
          <a:prstGeom prst="triangle">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582963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134</TotalTime>
  <Words>478</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Aptos</vt:lpstr>
      <vt:lpstr>Arial</vt:lpstr>
      <vt:lpstr>Avenir Book</vt:lpstr>
      <vt:lpstr>Avenir Next Cyr Heavy</vt:lpstr>
      <vt:lpstr>Calibri</vt:lpstr>
      <vt:lpstr>Calibri Light</vt:lpstr>
      <vt:lpstr>Courier New</vt:lpstr>
      <vt:lpstr>SignPainter-HouseScript</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Jayant</dc:creator>
  <cp:lastModifiedBy>Aniket Jayant</cp:lastModifiedBy>
  <cp:revision>6</cp:revision>
  <dcterms:created xsi:type="dcterms:W3CDTF">2024-06-27T13:04:29Z</dcterms:created>
  <dcterms:modified xsi:type="dcterms:W3CDTF">2024-06-27T15:28:23Z</dcterms:modified>
</cp:coreProperties>
</file>