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handoutMasterIdLst>
    <p:handoutMasterId r:id="rId14"/>
  </p:handoutMasterIdLst>
  <p:sldIdLst>
    <p:sldId id="312" r:id="rId5"/>
    <p:sldId id="304" r:id="rId6"/>
    <p:sldId id="307" r:id="rId7"/>
    <p:sldId id="281" r:id="rId8"/>
    <p:sldId id="282" r:id="rId9"/>
    <p:sldId id="318" r:id="rId10"/>
    <p:sldId id="322" r:id="rId11"/>
    <p:sldId id="297"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5388" autoAdjust="0"/>
  </p:normalViewPr>
  <p:slideViewPr>
    <p:cSldViewPr snapToGrid="0" snapToObjects="1">
      <p:cViewPr varScale="1">
        <p:scale>
          <a:sx n="105" d="100"/>
          <a:sy n="105" d="100"/>
        </p:scale>
        <p:origin x="164" y="6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hyperlink" Target="https://app.powerbi.com/links/2VKDg9VmVi?ctid=74ce676a-aa6e-41c1-bc31-f80e23d060ce&amp;pbi_source=linkShare" TargetMode="Externa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Entertainer </a:t>
            </a:r>
            <a:br>
              <a:rPr lang="en-US" dirty="0"/>
            </a:br>
            <a:r>
              <a:rPr lang="en-US" dirty="0"/>
              <a:t>Analysis</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Introduction</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fontScale="92500" lnSpcReduction="20000"/>
          </a:bodyPr>
          <a:lstStyle/>
          <a:p>
            <a:r>
              <a:rPr lang="en-US" dirty="0"/>
              <a:t>The entertainment industry offers a welcome escape from daily stress, encompassing film, television, radio, and print media like movies, TV shows, music, news, and more. Our dashboard analyzes achievements such as the Grammy Awards and Oscars, showcasing how entertainers shape culture, inspire global audiences, and achieve industry recognition.</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702441" y="1061623"/>
            <a:ext cx="5723586" cy="4739104"/>
          </a:xfrm>
        </p:spPr>
        <p:txBody>
          <a:bodyPr/>
          <a:lstStyle/>
          <a:p>
            <a:r>
              <a:rPr lang="en-US" dirty="0"/>
              <a:t>Details of the data</a:t>
            </a:r>
          </a:p>
        </p:txBody>
      </p:sp>
      <p:sp>
        <p:nvSpPr>
          <p:cNvPr id="4" name="Picture Placeholder 3">
            <a:extLst>
              <a:ext uri="{FF2B5EF4-FFF2-40B4-BE49-F238E27FC236}">
                <a16:creationId xmlns:a16="http://schemas.microsoft.com/office/drawing/2014/main" id="{240110D8-2CE7-FF44-D9F0-BD46B03F3E3D}"/>
              </a:ext>
            </a:extLst>
          </p:cNvPr>
          <p:cNvSpPr>
            <a:spLocks noGrp="1"/>
          </p:cNvSpPr>
          <p:nvPr>
            <p:ph type="pic" sz="quarter" idx="11"/>
          </p:nvPr>
        </p:nvSpPr>
        <p:spPr>
          <a:xfrm>
            <a:off x="443345" y="2295083"/>
            <a:ext cx="4344695" cy="4064442"/>
          </a:xfrm>
        </p:spPr>
        <p:txBody>
          <a:bodyPr/>
          <a:lstStyle/>
          <a:p>
            <a:pPr algn="ctr"/>
            <a:r>
              <a:rPr lang="en-US" dirty="0"/>
              <a:t>Exploring entertainer data offers insights into their careers, achievements, and cultural impact. The dataset includes essential details such as birth years, pivotal breakthroughs or #1 hits, notable award nominations, and the years of their first major awards like Oscars, Grammys, or Emmys. It also tracks their last significant works and, if applicable, the year of their passing. These data points provide a comprehensive view of each entertainer's journey, highlighting their milestones and contributions to the entertainment industry.</a:t>
            </a:r>
            <a:endParaRPr lang="en-IN" dirty="0"/>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1057275"/>
            <a:ext cx="5259554" cy="2495028"/>
          </a:xfrm>
        </p:spPr>
        <p:txBody>
          <a:bodyPr/>
          <a:lstStyle/>
          <a:p>
            <a:r>
              <a:rPr lang="en-US" b="0" dirty="0"/>
              <a:t>Page1-</a:t>
            </a:r>
            <a:br>
              <a:rPr lang="en-US" dirty="0"/>
            </a:br>
            <a:r>
              <a:rPr lang="en-US" dirty="0"/>
              <a:t>Overview Insights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3808750"/>
            <a:ext cx="5259554" cy="2233233"/>
          </a:xfrm>
        </p:spPr>
        <p:txBody>
          <a:bodyPr/>
          <a:lstStyle/>
          <a:p>
            <a:r>
              <a:rPr lang="en-US" dirty="0"/>
              <a:t>A bird’s eye view of the actors and singer data and the awards they won.</a:t>
            </a:r>
          </a:p>
        </p:txBody>
      </p:sp>
      <p:sp>
        <p:nvSpPr>
          <p:cNvPr id="5" name="Picture Placeholder 4">
            <a:extLst>
              <a:ext uri="{FF2B5EF4-FFF2-40B4-BE49-F238E27FC236}">
                <a16:creationId xmlns:a16="http://schemas.microsoft.com/office/drawing/2014/main" id="{1DC055ED-1745-675E-52A2-D4C2B4382AA0}"/>
              </a:ext>
            </a:extLst>
          </p:cNvPr>
          <p:cNvSpPr>
            <a:spLocks noGrp="1"/>
          </p:cNvSpPr>
          <p:nvPr>
            <p:ph type="pic" sz="quarter" idx="11"/>
          </p:nvPr>
        </p:nvSpPr>
        <p:spPr/>
        <p:txBody>
          <a:bodyPr/>
          <a:lstStyle/>
          <a:p>
            <a:r>
              <a:rPr lang="en-US" sz="2400" dirty="0"/>
              <a:t>Main KPIs:</a:t>
            </a:r>
          </a:p>
          <a:p>
            <a:pPr marL="342900" indent="-342900">
              <a:buAutoNum type="arabicPeriod"/>
            </a:pPr>
            <a:r>
              <a:rPr lang="en-US" dirty="0"/>
              <a:t>Total Nominees</a:t>
            </a:r>
          </a:p>
          <a:p>
            <a:pPr marL="342900" indent="-342900">
              <a:buAutoNum type="arabicPeriod"/>
            </a:pPr>
            <a:r>
              <a:rPr lang="en-US" dirty="0"/>
              <a:t>Emmy’s/Grammy’s Won for Singers</a:t>
            </a:r>
          </a:p>
          <a:p>
            <a:pPr marL="342900" indent="-342900">
              <a:buAutoNum type="arabicPeriod"/>
            </a:pPr>
            <a:r>
              <a:rPr lang="en-US" dirty="0"/>
              <a:t>Oscars Won for Actors</a:t>
            </a:r>
          </a:p>
          <a:p>
            <a:pPr marL="342900" indent="-342900">
              <a:buAutoNum type="arabicPeriod"/>
            </a:pPr>
            <a:r>
              <a:rPr lang="en-US" dirty="0"/>
              <a:t>Total Awards + Other Awards</a:t>
            </a:r>
          </a:p>
          <a:p>
            <a:pPr marL="342900" indent="-342900">
              <a:buAutoNum type="arabicPeriod"/>
            </a:pPr>
            <a:r>
              <a:rPr lang="en-US" dirty="0"/>
              <a:t>First Profession</a:t>
            </a:r>
          </a:p>
          <a:p>
            <a:pPr marL="342900" indent="-342900">
              <a:buAutoNum type="arabicPeriod"/>
            </a:pPr>
            <a:r>
              <a:rPr lang="en-US" dirty="0"/>
              <a:t>First Breakthrough Item (Song, Movie, Album etc.)</a:t>
            </a:r>
          </a:p>
          <a:p>
            <a:endParaRPr lang="en-US" dirty="0"/>
          </a:p>
          <a:p>
            <a:pPr marL="342900" indent="-342900">
              <a:buAutoNum type="arabicPeriod"/>
            </a:pPr>
            <a:endParaRPr lang="en-IN" dirty="0"/>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Page2 – Overall Analysis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r>
              <a:rPr lang="en-US" b="1" dirty="0"/>
              <a:t>Pie Chart:</a:t>
            </a:r>
            <a:r>
              <a:rPr lang="en-US" dirty="0"/>
              <a:t> This pie chart illustrates the dataset's distribution between Singers and Actors. Actors dominate with 68%, indicating a preference for acting over singing. This trend suggests that acting may be perceived as requiring fewer skills than singing,  often being more profitable.</a:t>
            </a:r>
          </a:p>
          <a:p>
            <a:r>
              <a:rPr lang="en-US" b="1" dirty="0"/>
              <a:t>Nominees vs Awards Won Stack Bar Chart:</a:t>
            </a:r>
            <a:r>
              <a:rPr lang="en-US" dirty="0"/>
              <a:t> This chart compares the number of awards won by entertainers to the number of nominations they received. Meryl Streep stands out with the most awards won and holds the record for the highest number of nominations.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057274"/>
            <a:ext cx="7843837" cy="1012782"/>
          </a:xfrm>
        </p:spPr>
        <p:txBody>
          <a:bodyPr/>
          <a:lstStyle/>
          <a:p>
            <a:r>
              <a:rPr lang="en-US" dirty="0"/>
              <a:t>Page3 – Awards Analysis</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2331791"/>
            <a:ext cx="6903076" cy="3721817"/>
          </a:xfrm>
        </p:spPr>
        <p:txBody>
          <a:bodyPr>
            <a:normAutofit fontScale="85000" lnSpcReduction="10000"/>
          </a:bodyPr>
          <a:lstStyle/>
          <a:p>
            <a:r>
              <a:rPr lang="en-US" sz="2800" dirty="0"/>
              <a:t>This page lists all Grammy and Oscar holders.</a:t>
            </a:r>
          </a:p>
          <a:p>
            <a:endParaRPr lang="en-US" dirty="0"/>
          </a:p>
          <a:p>
            <a:r>
              <a:rPr lang="en-US" dirty="0"/>
              <a:t>These bar charts display the number of Grammy and Oscars won by each entertainer. Grammys are typically awarded to singers, while Oscars are awarded to actors. For instance, Stevie Wonder leads with 24 Grammy awards, the highest in our dataset, while Katharine Hepburn has won only 4 Oscars. This discrepancy may reflect the relative difficulty of achieving Oscars compared to Grammys, possibly influenced by the number of actors and singers in our dataset.</a:t>
            </a:r>
          </a:p>
          <a:p>
            <a:r>
              <a:rPr lang="en-US" dirty="0"/>
              <a:t>People may lean towards acting over singing because singing often requires natural vocal talent, which not everyone possesses, whereas acting can be developed as a skill.</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pic>
        <p:nvPicPr>
          <p:cNvPr id="11" name="Picture 10">
            <a:extLst>
              <a:ext uri="{FF2B5EF4-FFF2-40B4-BE49-F238E27FC236}">
                <a16:creationId xmlns:a16="http://schemas.microsoft.com/office/drawing/2014/main" id="{6EE7AC32-E21A-E9F5-68A8-31180D886873}"/>
              </a:ext>
            </a:extLst>
          </p:cNvPr>
          <p:cNvPicPr>
            <a:picLocks noChangeAspect="1"/>
          </p:cNvPicPr>
          <p:nvPr/>
        </p:nvPicPr>
        <p:blipFill rotWithShape="1">
          <a:blip r:embed="rId3"/>
          <a:srcRect l="1439" t="4318" r="1109" b="2127"/>
          <a:stretch/>
        </p:blipFill>
        <p:spPr>
          <a:xfrm>
            <a:off x="8998665" y="3459279"/>
            <a:ext cx="3193335" cy="1742838"/>
          </a:xfrm>
          <a:prstGeom prst="rect">
            <a:avLst/>
          </a:prstGeom>
        </p:spPr>
      </p:pic>
      <p:pic>
        <p:nvPicPr>
          <p:cNvPr id="13" name="Picture 12">
            <a:extLst>
              <a:ext uri="{FF2B5EF4-FFF2-40B4-BE49-F238E27FC236}">
                <a16:creationId xmlns:a16="http://schemas.microsoft.com/office/drawing/2014/main" id="{71225DBF-9E44-31E6-4BD6-499BF161103F}"/>
              </a:ext>
            </a:extLst>
          </p:cNvPr>
          <p:cNvPicPr>
            <a:picLocks noChangeAspect="1"/>
          </p:cNvPicPr>
          <p:nvPr/>
        </p:nvPicPr>
        <p:blipFill rotWithShape="1">
          <a:blip r:embed="rId4"/>
          <a:srcRect l="1320" t="3383" r="871" b="2907"/>
          <a:stretch/>
        </p:blipFill>
        <p:spPr>
          <a:xfrm>
            <a:off x="8998665" y="5225667"/>
            <a:ext cx="3193335" cy="1632334"/>
          </a:xfrm>
          <a:prstGeom prst="rect">
            <a:avLst/>
          </a:prstGeom>
        </p:spPr>
      </p:pic>
    </p:spTree>
    <p:extLst>
      <p:ext uri="{BB962C8B-B14F-4D97-AF65-F5344CB8AC3E}">
        <p14:creationId xmlns:p14="http://schemas.microsoft.com/office/powerpoint/2010/main" val="407210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457199"/>
            <a:ext cx="10511627" cy="1012785"/>
          </a:xfrm>
        </p:spPr>
        <p:txBody>
          <a:bodyPr/>
          <a:lstStyle/>
          <a:p>
            <a:r>
              <a:rPr lang="en-US" dirty="0"/>
              <a:t>My Design</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pic>
        <p:nvPicPr>
          <p:cNvPr id="8" name="Picture 7">
            <a:extLst>
              <a:ext uri="{FF2B5EF4-FFF2-40B4-BE49-F238E27FC236}">
                <a16:creationId xmlns:a16="http://schemas.microsoft.com/office/drawing/2014/main" id="{2921E90D-21EB-7007-4B6B-AFBE5DB5A7C2}"/>
              </a:ext>
            </a:extLst>
          </p:cNvPr>
          <p:cNvPicPr>
            <a:picLocks noChangeAspect="1"/>
          </p:cNvPicPr>
          <p:nvPr/>
        </p:nvPicPr>
        <p:blipFill>
          <a:blip r:embed="rId3"/>
          <a:stretch>
            <a:fillRect/>
          </a:stretch>
        </p:blipFill>
        <p:spPr>
          <a:xfrm>
            <a:off x="914400" y="2621348"/>
            <a:ext cx="5159396" cy="2851310"/>
          </a:xfrm>
          <a:prstGeom prst="rect">
            <a:avLst/>
          </a:prstGeom>
        </p:spPr>
      </p:pic>
      <p:pic>
        <p:nvPicPr>
          <p:cNvPr id="10" name="Picture 9">
            <a:extLst>
              <a:ext uri="{FF2B5EF4-FFF2-40B4-BE49-F238E27FC236}">
                <a16:creationId xmlns:a16="http://schemas.microsoft.com/office/drawing/2014/main" id="{21FEA2CC-A4ED-E65B-935A-A3449CBE9F88}"/>
              </a:ext>
            </a:extLst>
          </p:cNvPr>
          <p:cNvPicPr>
            <a:picLocks noChangeAspect="1"/>
          </p:cNvPicPr>
          <p:nvPr/>
        </p:nvPicPr>
        <p:blipFill>
          <a:blip r:embed="rId4"/>
          <a:stretch>
            <a:fillRect/>
          </a:stretch>
        </p:blipFill>
        <p:spPr>
          <a:xfrm>
            <a:off x="6420989" y="2626482"/>
            <a:ext cx="5098756" cy="2851310"/>
          </a:xfrm>
          <a:prstGeom prst="rect">
            <a:avLst/>
          </a:prstGeom>
        </p:spPr>
      </p:pic>
      <p:sp>
        <p:nvSpPr>
          <p:cNvPr id="11" name="Title 1">
            <a:extLst>
              <a:ext uri="{FF2B5EF4-FFF2-40B4-BE49-F238E27FC236}">
                <a16:creationId xmlns:a16="http://schemas.microsoft.com/office/drawing/2014/main" id="{BBB6FB3F-E25B-2D07-B142-584919157C18}"/>
              </a:ext>
            </a:extLst>
          </p:cNvPr>
          <p:cNvSpPr txBox="1">
            <a:spLocks/>
          </p:cNvSpPr>
          <p:nvPr/>
        </p:nvSpPr>
        <p:spPr>
          <a:xfrm>
            <a:off x="1066800" y="5611237"/>
            <a:ext cx="10511627" cy="1012785"/>
          </a:xfrm>
          <a:prstGeom prst="rect">
            <a:avLst/>
          </a:prstGeom>
        </p:spPr>
        <p:txBody>
          <a:bodyPr vert="horz" lIns="91440" tIns="0" rIns="91440" bIns="0" rtlCol="0" anchor="b"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dirty="0">
                <a:hlinkClick r:id="rId5"/>
              </a:rPr>
              <a:t>Link to Report</a:t>
            </a:r>
            <a:endParaRPr lang="en-US" dirty="0"/>
          </a:p>
        </p:txBody>
      </p:sp>
    </p:spTree>
    <p:extLst>
      <p:ext uri="{BB962C8B-B14F-4D97-AF65-F5344CB8AC3E}">
        <p14:creationId xmlns:p14="http://schemas.microsoft.com/office/powerpoint/2010/main" val="1686213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1673348"/>
            <a:ext cx="5715000" cy="2727709"/>
          </a:xfrm>
        </p:spPr>
        <p:txBody>
          <a:bodyPr/>
          <a:lstStyle/>
          <a:p>
            <a:r>
              <a:rPr lang="en-US" sz="6000" dirty="0"/>
              <a:t>Thank </a:t>
            </a:r>
            <a:br>
              <a:rPr lang="en-US" sz="6000" dirty="0"/>
            </a:br>
            <a:r>
              <a:rPr lang="en-US" sz="6000" dirty="0"/>
              <a:t>you</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{10C7D680-88EC-490A-9015-2ACFDE69EFA0}tf78438558_win32</Template>
  <TotalTime>52</TotalTime>
  <Words>448</Words>
  <Application>Microsoft Office PowerPoint</Application>
  <PresentationFormat>Widescreen</PresentationFormat>
  <Paragraphs>29</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Sabon Next LT</vt:lpstr>
      <vt:lpstr>Custom</vt:lpstr>
      <vt:lpstr>Entertainer  Analysis</vt:lpstr>
      <vt:lpstr>Introduction</vt:lpstr>
      <vt:lpstr>Details of the data</vt:lpstr>
      <vt:lpstr>Page1- Overview Insights</vt:lpstr>
      <vt:lpstr>Page2 – Overall Analysis</vt:lpstr>
      <vt:lpstr>Page3 – Awards Analysis</vt:lpstr>
      <vt:lpstr>My Design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Aniket Jayant</dc:creator>
  <cp:lastModifiedBy>Aniket Jayant</cp:lastModifiedBy>
  <cp:revision>1</cp:revision>
  <dcterms:created xsi:type="dcterms:W3CDTF">2024-07-14T11:05:49Z</dcterms:created>
  <dcterms:modified xsi:type="dcterms:W3CDTF">2024-07-14T11:58:10Z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