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62" r:id="rId5"/>
    <p:sldId id="259" r:id="rId6"/>
    <p:sldId id="260" r:id="rId7"/>
    <p:sldId id="261"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4" d="100"/>
          <a:sy n="104" d="100"/>
        </p:scale>
        <p:origin x="2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ket Jayant" userId="4e97db1e575addc2" providerId="LiveId" clId="{938171EF-5A05-49C5-A9BA-11F71F9DA8F5}"/>
    <pc:docChg chg="undo custSel modSld">
      <pc:chgData name="Aniket Jayant" userId="4e97db1e575addc2" providerId="LiveId" clId="{938171EF-5A05-49C5-A9BA-11F71F9DA8F5}" dt="2024-07-03T06:24:45.421" v="409" actId="1076"/>
      <pc:docMkLst>
        <pc:docMk/>
      </pc:docMkLst>
      <pc:sldChg chg="addSp delSp modSp mod">
        <pc:chgData name="Aniket Jayant" userId="4e97db1e575addc2" providerId="LiveId" clId="{938171EF-5A05-49C5-A9BA-11F71F9DA8F5}" dt="2024-07-01T17:01:21.834" v="150" actId="20577"/>
        <pc:sldMkLst>
          <pc:docMk/>
          <pc:sldMk cId="362571585" sldId="260"/>
        </pc:sldMkLst>
        <pc:spChg chg="mod">
          <ac:chgData name="Aniket Jayant" userId="4e97db1e575addc2" providerId="LiveId" clId="{938171EF-5A05-49C5-A9BA-11F71F9DA8F5}" dt="2024-07-01T17:01:21.834" v="150" actId="20577"/>
          <ac:spMkLst>
            <pc:docMk/>
            <pc:sldMk cId="362571585" sldId="260"/>
            <ac:spMk id="14" creationId="{BB67B5EE-3DE3-6736-403D-E5392968D679}"/>
          </ac:spMkLst>
        </pc:spChg>
        <pc:picChg chg="add mod">
          <ac:chgData name="Aniket Jayant" userId="4e97db1e575addc2" providerId="LiveId" clId="{938171EF-5A05-49C5-A9BA-11F71F9DA8F5}" dt="2024-07-01T16:59:36.895" v="4" actId="14100"/>
          <ac:picMkLst>
            <pc:docMk/>
            <pc:sldMk cId="362571585" sldId="260"/>
            <ac:picMk id="4" creationId="{56C57F0B-0B3D-D76C-42C6-F159FA451FA1}"/>
          </ac:picMkLst>
        </pc:picChg>
        <pc:picChg chg="del">
          <ac:chgData name="Aniket Jayant" userId="4e97db1e575addc2" providerId="LiveId" clId="{938171EF-5A05-49C5-A9BA-11F71F9DA8F5}" dt="2024-07-01T16:59:27.378" v="0" actId="478"/>
          <ac:picMkLst>
            <pc:docMk/>
            <pc:sldMk cId="362571585" sldId="260"/>
            <ac:picMk id="7" creationId="{869D1C36-D93A-647F-68B2-0C7D6ADD131A}"/>
          </ac:picMkLst>
        </pc:picChg>
      </pc:sldChg>
      <pc:sldChg chg="addSp delSp modSp mod">
        <pc:chgData name="Aniket Jayant" userId="4e97db1e575addc2" providerId="LiveId" clId="{938171EF-5A05-49C5-A9BA-11F71F9DA8F5}" dt="2024-07-01T17:04:17.666" v="395" actId="1076"/>
        <pc:sldMkLst>
          <pc:docMk/>
          <pc:sldMk cId="1090331972" sldId="261"/>
        </pc:sldMkLst>
        <pc:spChg chg="add del mod">
          <ac:chgData name="Aniket Jayant" userId="4e97db1e575addc2" providerId="LiveId" clId="{938171EF-5A05-49C5-A9BA-11F71F9DA8F5}" dt="2024-07-01T17:01:56.664" v="154" actId="478"/>
          <ac:spMkLst>
            <pc:docMk/>
            <pc:sldMk cId="1090331972" sldId="261"/>
            <ac:spMk id="5" creationId="{6C87B421-6025-0A13-456A-981247F1E86E}"/>
          </ac:spMkLst>
        </pc:spChg>
        <pc:spChg chg="mod">
          <ac:chgData name="Aniket Jayant" userId="4e97db1e575addc2" providerId="LiveId" clId="{938171EF-5A05-49C5-A9BA-11F71F9DA8F5}" dt="2024-07-01T17:04:17.666" v="395" actId="1076"/>
          <ac:spMkLst>
            <pc:docMk/>
            <pc:sldMk cId="1090331972" sldId="261"/>
            <ac:spMk id="10" creationId="{29628FBC-5F8E-5DEE-84F8-D34EE2ACEBC8}"/>
          </ac:spMkLst>
        </pc:spChg>
        <pc:picChg chg="del">
          <ac:chgData name="Aniket Jayant" userId="4e97db1e575addc2" providerId="LiveId" clId="{938171EF-5A05-49C5-A9BA-11F71F9DA8F5}" dt="2024-07-01T17:01:41.553" v="151" actId="478"/>
          <ac:picMkLst>
            <pc:docMk/>
            <pc:sldMk cId="1090331972" sldId="261"/>
            <ac:picMk id="4" creationId="{C9E20688-7DA0-9003-DC12-0E285D3B7780}"/>
          </ac:picMkLst>
        </pc:picChg>
        <pc:picChg chg="mod">
          <ac:chgData name="Aniket Jayant" userId="4e97db1e575addc2" providerId="LiveId" clId="{938171EF-5A05-49C5-A9BA-11F71F9DA8F5}" dt="2024-07-01T17:02:03.288" v="157" actId="1076"/>
          <ac:picMkLst>
            <pc:docMk/>
            <pc:sldMk cId="1090331972" sldId="261"/>
            <ac:picMk id="7" creationId="{6C4A9761-F81C-445C-012F-1E04EBB29F2C}"/>
          </ac:picMkLst>
        </pc:picChg>
        <pc:picChg chg="add mod">
          <ac:chgData name="Aniket Jayant" userId="4e97db1e575addc2" providerId="LiveId" clId="{938171EF-5A05-49C5-A9BA-11F71F9DA8F5}" dt="2024-07-01T17:02:01.488" v="156" actId="1076"/>
          <ac:picMkLst>
            <pc:docMk/>
            <pc:sldMk cId="1090331972" sldId="261"/>
            <ac:picMk id="8" creationId="{BA450C6E-1F21-3D99-8CC1-950F3098FC2E}"/>
          </ac:picMkLst>
        </pc:picChg>
      </pc:sldChg>
      <pc:sldChg chg="addSp delSp modSp mod">
        <pc:chgData name="Aniket Jayant" userId="4e97db1e575addc2" providerId="LiveId" clId="{938171EF-5A05-49C5-A9BA-11F71F9DA8F5}" dt="2024-07-03T06:24:45.421" v="409" actId="1076"/>
        <pc:sldMkLst>
          <pc:docMk/>
          <pc:sldMk cId="3481372119" sldId="263"/>
        </pc:sldMkLst>
        <pc:spChg chg="del">
          <ac:chgData name="Aniket Jayant" userId="4e97db1e575addc2" providerId="LiveId" clId="{938171EF-5A05-49C5-A9BA-11F71F9DA8F5}" dt="2024-07-03T06:23:45.016" v="396" actId="478"/>
          <ac:spMkLst>
            <pc:docMk/>
            <pc:sldMk cId="3481372119" sldId="263"/>
            <ac:spMk id="3" creationId="{653F293E-46F9-ED07-F8FD-4936597B65D4}"/>
          </ac:spMkLst>
        </pc:spChg>
        <pc:picChg chg="add del mod modCrop">
          <ac:chgData name="Aniket Jayant" userId="4e97db1e575addc2" providerId="LiveId" clId="{938171EF-5A05-49C5-A9BA-11F71F9DA8F5}" dt="2024-07-03T06:24:38.524" v="406" actId="478"/>
          <ac:picMkLst>
            <pc:docMk/>
            <pc:sldMk cId="3481372119" sldId="263"/>
            <ac:picMk id="5" creationId="{9E18D0F0-9DDE-6CB6-C7B3-CB0F652B4CF8}"/>
          </ac:picMkLst>
        </pc:picChg>
        <pc:picChg chg="add mod">
          <ac:chgData name="Aniket Jayant" userId="4e97db1e575addc2" providerId="LiveId" clId="{938171EF-5A05-49C5-A9BA-11F71F9DA8F5}" dt="2024-07-03T06:24:45.421" v="409" actId="1076"/>
          <ac:picMkLst>
            <pc:docMk/>
            <pc:sldMk cId="3481372119" sldId="263"/>
            <ac:picMk id="7" creationId="{ED4AE8E8-A75B-038B-74B8-695DED56841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7/16/2024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16168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7/16/2024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72610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7/16/2024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1561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7/16/2024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001912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7/16/2024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946782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7/16/2024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10154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7/16/2024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072451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7/16/2024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750836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7/16/2024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12645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7/16/2024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180120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7/16/2024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20562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7/16/2024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291825913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pp.powerbi.com/links/BljkeLtQzw?ctid=74ce676a-aa6e-41c1-bc31-f80e23d060ce&amp;pbi_source=linkShare"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9A4E200-DB49-893B-C270-A8A4D6AEF7FF}"/>
              </a:ext>
            </a:extLst>
          </p:cNvPr>
          <p:cNvSpPr>
            <a:spLocks noGrp="1"/>
          </p:cNvSpPr>
          <p:nvPr>
            <p:ph type="ctrTitle"/>
          </p:nvPr>
        </p:nvSpPr>
        <p:spPr>
          <a:xfrm>
            <a:off x="453142" y="725467"/>
            <a:ext cx="5414255" cy="2784496"/>
          </a:xfrm>
        </p:spPr>
        <p:txBody>
          <a:bodyPr>
            <a:normAutofit/>
          </a:bodyPr>
          <a:lstStyle/>
          <a:p>
            <a:pPr algn="l"/>
            <a:r>
              <a:rPr lang="en-US" dirty="0">
                <a:solidFill>
                  <a:schemeClr val="tx2">
                    <a:alpha val="80000"/>
                  </a:schemeClr>
                </a:solidFill>
              </a:rPr>
              <a:t>Heart Disease Analysis</a:t>
            </a:r>
            <a:endParaRPr lang="en-IN" dirty="0">
              <a:solidFill>
                <a:schemeClr val="tx2">
                  <a:alpha val="80000"/>
                </a:schemeClr>
              </a:solidFill>
            </a:endParaRPr>
          </a:p>
        </p:txBody>
      </p:sp>
      <p:sp>
        <p:nvSpPr>
          <p:cNvPr id="3" name="Subtitle 2">
            <a:extLst>
              <a:ext uri="{FF2B5EF4-FFF2-40B4-BE49-F238E27FC236}">
                <a16:creationId xmlns:a16="http://schemas.microsoft.com/office/drawing/2014/main" id="{6F74168C-6F53-08B8-4EB3-A1BA7560902C}"/>
              </a:ext>
            </a:extLst>
          </p:cNvPr>
          <p:cNvSpPr>
            <a:spLocks noGrp="1"/>
          </p:cNvSpPr>
          <p:nvPr>
            <p:ph type="subTitle" idx="1"/>
          </p:nvPr>
        </p:nvSpPr>
        <p:spPr>
          <a:xfrm>
            <a:off x="453142" y="3602038"/>
            <a:ext cx="5414255" cy="1560594"/>
          </a:xfrm>
        </p:spPr>
        <p:txBody>
          <a:bodyPr>
            <a:normAutofit/>
          </a:bodyPr>
          <a:lstStyle/>
          <a:p>
            <a:pPr algn="l"/>
            <a:r>
              <a:rPr lang="en-US" dirty="0">
                <a:solidFill>
                  <a:schemeClr val="tx2">
                    <a:alpha val="80000"/>
                  </a:schemeClr>
                </a:solidFill>
              </a:rPr>
              <a:t>By Aniket </a:t>
            </a:r>
            <a:r>
              <a:rPr lang="en-US" dirty="0" err="1">
                <a:solidFill>
                  <a:schemeClr val="tx2">
                    <a:alpha val="80000"/>
                  </a:schemeClr>
                </a:solidFill>
              </a:rPr>
              <a:t>Jamdade</a:t>
            </a:r>
            <a:endParaRPr lang="en-IN" dirty="0">
              <a:solidFill>
                <a:schemeClr val="tx2">
                  <a:alpha val="80000"/>
                </a:schemeClr>
              </a:solidFill>
            </a:endParaRPr>
          </a:p>
        </p:txBody>
      </p:sp>
      <p:pic>
        <p:nvPicPr>
          <p:cNvPr id="4" name="Picture 3" descr="A web of dots connected">
            <a:extLst>
              <a:ext uri="{FF2B5EF4-FFF2-40B4-BE49-F238E27FC236}">
                <a16:creationId xmlns:a16="http://schemas.microsoft.com/office/drawing/2014/main" id="{171C0E3C-1A58-DC45-7029-5993ADE3DE5B}"/>
              </a:ext>
            </a:extLst>
          </p:cNvPr>
          <p:cNvPicPr>
            <a:picLocks noChangeAspect="1"/>
          </p:cNvPicPr>
          <p:nvPr/>
        </p:nvPicPr>
        <p:blipFill rotWithShape="1">
          <a:blip r:embed="rId2"/>
          <a:srcRect l="40430" r="1959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243424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CD6A-33A4-E283-E948-1B1C9273645A}"/>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1613BB7-8D28-DEB5-0520-6D52D99BBF33}"/>
              </a:ext>
            </a:extLst>
          </p:cNvPr>
          <p:cNvSpPr>
            <a:spLocks noGrp="1"/>
          </p:cNvSpPr>
          <p:nvPr>
            <p:ph idx="1"/>
          </p:nvPr>
        </p:nvSpPr>
        <p:spPr/>
        <p:txBody>
          <a:bodyPr>
            <a:normAutofit/>
          </a:bodyPr>
          <a:lstStyle/>
          <a:p>
            <a:r>
              <a:rPr lang="en-US" sz="2000" dirty="0"/>
              <a:t>The heart disease dataset contains patient information aimed at diagnosing heart conditions. It includes demographic data, clinical measurements, and test results. By analyzing this data, researchers can identify patterns and risk factors associated with heart disease. The dataset helps in understanding the prevalence of heart disease across different age groups, with a higher occurrence typically seen in middle-aged and elderly individuals.</a:t>
            </a:r>
            <a:endParaRPr lang="en-IN" sz="2000" dirty="0"/>
          </a:p>
        </p:txBody>
      </p:sp>
    </p:spTree>
    <p:extLst>
      <p:ext uri="{BB962C8B-B14F-4D97-AF65-F5344CB8AC3E}">
        <p14:creationId xmlns:p14="http://schemas.microsoft.com/office/powerpoint/2010/main" val="1214734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58C3-2F9D-A099-D4F8-2E77FFEE5087}"/>
              </a:ext>
            </a:extLst>
          </p:cNvPr>
          <p:cNvSpPr>
            <a:spLocks noGrp="1"/>
          </p:cNvSpPr>
          <p:nvPr>
            <p:ph type="title"/>
          </p:nvPr>
        </p:nvSpPr>
        <p:spPr/>
        <p:txBody>
          <a:bodyPr/>
          <a:lstStyle/>
          <a:p>
            <a:r>
              <a:rPr lang="en-US" dirty="0"/>
              <a:t>Details of the Data</a:t>
            </a:r>
            <a:endParaRPr lang="en-IN" dirty="0"/>
          </a:p>
        </p:txBody>
      </p:sp>
      <p:sp>
        <p:nvSpPr>
          <p:cNvPr id="3" name="Content Placeholder 2">
            <a:extLst>
              <a:ext uri="{FF2B5EF4-FFF2-40B4-BE49-F238E27FC236}">
                <a16:creationId xmlns:a16="http://schemas.microsoft.com/office/drawing/2014/main" id="{E5A055DB-6A9C-A709-6E96-3FCF4A218FCC}"/>
              </a:ext>
            </a:extLst>
          </p:cNvPr>
          <p:cNvSpPr>
            <a:spLocks noGrp="1"/>
          </p:cNvSpPr>
          <p:nvPr>
            <p:ph idx="1"/>
          </p:nvPr>
        </p:nvSpPr>
        <p:spPr/>
        <p:txBody>
          <a:bodyPr>
            <a:normAutofit fontScale="92500" lnSpcReduction="10000"/>
          </a:bodyPr>
          <a:lstStyle/>
          <a:p>
            <a:r>
              <a:rPr lang="en-US" sz="2800" dirty="0"/>
              <a:t>The heart disease dataset consists of various patient features that aid in diagnosing and evaluating heart conditions. It includes data on age, gender, types of chest pain, resting blood pressure, cholesterol levels, fasting blood sugar, resting electrocardiographic results, maximum heart rate achieved, exercise-induced angina, ST depression, slope of the peak exercise ST segment, number of major vessels colored by fluoroscopy, and thalassemia status. This comprehensive dataset helps identify factors contributing to heart disease, which typically occurs more frequently in middle-aged and elderly individuals.</a:t>
            </a:r>
            <a:endParaRPr lang="en-IN" sz="2800" dirty="0"/>
          </a:p>
          <a:p>
            <a:endParaRPr lang="en-IN" dirty="0"/>
          </a:p>
        </p:txBody>
      </p:sp>
    </p:spTree>
    <p:extLst>
      <p:ext uri="{BB962C8B-B14F-4D97-AF65-F5344CB8AC3E}">
        <p14:creationId xmlns:p14="http://schemas.microsoft.com/office/powerpoint/2010/main" val="2908848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170E-BFB4-E55D-6ED2-BA7470B0A083}"/>
              </a:ext>
            </a:extLst>
          </p:cNvPr>
          <p:cNvSpPr>
            <a:spLocks noGrp="1"/>
          </p:cNvSpPr>
          <p:nvPr>
            <p:ph type="title"/>
          </p:nvPr>
        </p:nvSpPr>
        <p:spPr/>
        <p:txBody>
          <a:bodyPr/>
          <a:lstStyle/>
          <a:p>
            <a:r>
              <a:rPr lang="en-US" dirty="0"/>
              <a:t>Important KPIs</a:t>
            </a:r>
            <a:endParaRPr lang="en-IN" dirty="0"/>
          </a:p>
        </p:txBody>
      </p:sp>
      <p:sp>
        <p:nvSpPr>
          <p:cNvPr id="3" name="Content Placeholder 2">
            <a:extLst>
              <a:ext uri="{FF2B5EF4-FFF2-40B4-BE49-F238E27FC236}">
                <a16:creationId xmlns:a16="http://schemas.microsoft.com/office/drawing/2014/main" id="{538B7AAA-61CD-A0AD-E461-5968C6626A00}"/>
              </a:ext>
            </a:extLst>
          </p:cNvPr>
          <p:cNvSpPr>
            <a:spLocks noGrp="1"/>
          </p:cNvSpPr>
          <p:nvPr>
            <p:ph idx="1"/>
          </p:nvPr>
        </p:nvSpPr>
        <p:spPr/>
        <p:txBody>
          <a:bodyPr/>
          <a:lstStyle/>
          <a:p>
            <a:r>
              <a:rPr lang="en-US" dirty="0">
                <a:solidFill>
                  <a:schemeClr val="tx1"/>
                </a:solidFill>
              </a:rPr>
              <a:t>Total Count of Individuals having Heart diseases</a:t>
            </a:r>
          </a:p>
          <a:p>
            <a:r>
              <a:rPr lang="en-US" dirty="0">
                <a:solidFill>
                  <a:schemeClr val="tx1"/>
                </a:solidFill>
              </a:rPr>
              <a:t>Average Resting Blood Pressure (Blood Pressure when an individual is Resting)</a:t>
            </a:r>
          </a:p>
          <a:p>
            <a:r>
              <a:rPr lang="en-US" dirty="0">
                <a:solidFill>
                  <a:schemeClr val="tx1"/>
                </a:solidFill>
              </a:rPr>
              <a:t>Average Cholesterol</a:t>
            </a:r>
          </a:p>
          <a:p>
            <a:r>
              <a:rPr lang="en-US" dirty="0">
                <a:solidFill>
                  <a:schemeClr val="tx1"/>
                </a:solidFill>
              </a:rPr>
              <a:t>Average Maximum Heart rate: Heart Rate when an individual is doing vigorous exercise</a:t>
            </a:r>
          </a:p>
          <a:p>
            <a:endParaRPr lang="en-IN" dirty="0"/>
          </a:p>
        </p:txBody>
      </p:sp>
    </p:spTree>
    <p:extLst>
      <p:ext uri="{BB962C8B-B14F-4D97-AF65-F5344CB8AC3E}">
        <p14:creationId xmlns:p14="http://schemas.microsoft.com/office/powerpoint/2010/main" val="2129456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490C-958E-6670-3FBC-2FB0FAF2E2B7}"/>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FD718B5D-4AAD-4B03-D808-8C1361A7A6F8}"/>
              </a:ext>
            </a:extLst>
          </p:cNvPr>
          <p:cNvSpPr>
            <a:spLocks noGrp="1"/>
          </p:cNvSpPr>
          <p:nvPr>
            <p:ph idx="1"/>
          </p:nvPr>
        </p:nvSpPr>
        <p:spPr/>
        <p:txBody>
          <a:bodyPr/>
          <a:lstStyle/>
          <a:p>
            <a:r>
              <a:rPr lang="en-US" dirty="0"/>
              <a:t>What kind of Demographics we have:</a:t>
            </a:r>
          </a:p>
          <a:p>
            <a:endParaRPr lang="en-IN" dirty="0"/>
          </a:p>
        </p:txBody>
      </p:sp>
      <p:pic>
        <p:nvPicPr>
          <p:cNvPr id="5" name="Picture 4">
            <a:extLst>
              <a:ext uri="{FF2B5EF4-FFF2-40B4-BE49-F238E27FC236}">
                <a16:creationId xmlns:a16="http://schemas.microsoft.com/office/drawing/2014/main" id="{A0D27E7E-82DF-EDFE-8803-7C09D4DCF23B}"/>
              </a:ext>
            </a:extLst>
          </p:cNvPr>
          <p:cNvPicPr>
            <a:picLocks noChangeAspect="1"/>
          </p:cNvPicPr>
          <p:nvPr/>
        </p:nvPicPr>
        <p:blipFill>
          <a:blip r:embed="rId2"/>
          <a:stretch>
            <a:fillRect/>
          </a:stretch>
        </p:blipFill>
        <p:spPr>
          <a:xfrm>
            <a:off x="1603319" y="3014192"/>
            <a:ext cx="3055921" cy="2181928"/>
          </a:xfrm>
          <a:prstGeom prst="rect">
            <a:avLst/>
          </a:prstGeom>
        </p:spPr>
      </p:pic>
      <p:pic>
        <p:nvPicPr>
          <p:cNvPr id="7" name="Picture 6">
            <a:extLst>
              <a:ext uri="{FF2B5EF4-FFF2-40B4-BE49-F238E27FC236}">
                <a16:creationId xmlns:a16="http://schemas.microsoft.com/office/drawing/2014/main" id="{2DC7C1EF-623B-6C0A-BDAA-FF72D6DD02E0}"/>
              </a:ext>
            </a:extLst>
          </p:cNvPr>
          <p:cNvPicPr>
            <a:picLocks noChangeAspect="1"/>
          </p:cNvPicPr>
          <p:nvPr/>
        </p:nvPicPr>
        <p:blipFill>
          <a:blip r:embed="rId3"/>
          <a:stretch>
            <a:fillRect/>
          </a:stretch>
        </p:blipFill>
        <p:spPr>
          <a:xfrm>
            <a:off x="6568082" y="2939816"/>
            <a:ext cx="3230077" cy="2256304"/>
          </a:xfrm>
          <a:prstGeom prst="rect">
            <a:avLst/>
          </a:prstGeom>
        </p:spPr>
      </p:pic>
      <p:sp>
        <p:nvSpPr>
          <p:cNvPr id="8" name="TextBox 7">
            <a:extLst>
              <a:ext uri="{FF2B5EF4-FFF2-40B4-BE49-F238E27FC236}">
                <a16:creationId xmlns:a16="http://schemas.microsoft.com/office/drawing/2014/main" id="{2127DAC8-B51E-32F6-DD08-A68AD3F01A8E}"/>
              </a:ext>
            </a:extLst>
          </p:cNvPr>
          <p:cNvSpPr txBox="1"/>
          <p:nvPr/>
        </p:nvSpPr>
        <p:spPr>
          <a:xfrm>
            <a:off x="1620145" y="5590728"/>
            <a:ext cx="3000950" cy="923330"/>
          </a:xfrm>
          <a:prstGeom prst="rect">
            <a:avLst/>
          </a:prstGeom>
          <a:noFill/>
        </p:spPr>
        <p:txBody>
          <a:bodyPr wrap="square" rtlCol="0">
            <a:spAutoFit/>
          </a:bodyPr>
          <a:lstStyle/>
          <a:p>
            <a:r>
              <a:rPr lang="en-US" dirty="0"/>
              <a:t>Males suffer from heart disease more than females although its just a sample</a:t>
            </a:r>
            <a:endParaRPr lang="en-IN" dirty="0"/>
          </a:p>
        </p:txBody>
      </p:sp>
      <p:sp>
        <p:nvSpPr>
          <p:cNvPr id="9" name="TextBox 8">
            <a:extLst>
              <a:ext uri="{FF2B5EF4-FFF2-40B4-BE49-F238E27FC236}">
                <a16:creationId xmlns:a16="http://schemas.microsoft.com/office/drawing/2014/main" id="{2826B60B-BBC4-679B-A2D8-32B25BF69954}"/>
              </a:ext>
            </a:extLst>
          </p:cNvPr>
          <p:cNvSpPr txBox="1"/>
          <p:nvPr/>
        </p:nvSpPr>
        <p:spPr>
          <a:xfrm>
            <a:off x="6682645" y="5498381"/>
            <a:ext cx="3000950" cy="923330"/>
          </a:xfrm>
          <a:prstGeom prst="rect">
            <a:avLst/>
          </a:prstGeom>
          <a:noFill/>
        </p:spPr>
        <p:txBody>
          <a:bodyPr wrap="square" rtlCol="0">
            <a:spAutoFit/>
          </a:bodyPr>
          <a:lstStyle/>
          <a:p>
            <a:r>
              <a:rPr lang="en-US" dirty="0"/>
              <a:t>Middle Age seem to spot to have high likelihood of having heart diseases</a:t>
            </a:r>
            <a:endParaRPr lang="en-IN" dirty="0"/>
          </a:p>
        </p:txBody>
      </p:sp>
    </p:spTree>
    <p:extLst>
      <p:ext uri="{BB962C8B-B14F-4D97-AF65-F5344CB8AC3E}">
        <p14:creationId xmlns:p14="http://schemas.microsoft.com/office/powerpoint/2010/main" val="307993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DB27-9BDA-3FA6-A65C-A9D37F57C352}"/>
              </a:ext>
            </a:extLst>
          </p:cNvPr>
          <p:cNvSpPr>
            <a:spLocks noGrp="1"/>
          </p:cNvSpPr>
          <p:nvPr>
            <p:ph type="title"/>
          </p:nvPr>
        </p:nvSpPr>
        <p:spPr/>
        <p:txBody>
          <a:bodyPr/>
          <a:lstStyle/>
          <a:p>
            <a:r>
              <a:rPr lang="en-US" dirty="0"/>
              <a:t>Disease By Age</a:t>
            </a:r>
            <a:endParaRPr lang="en-IN" dirty="0"/>
          </a:p>
        </p:txBody>
      </p:sp>
      <p:pic>
        <p:nvPicPr>
          <p:cNvPr id="9" name="Picture 8">
            <a:extLst>
              <a:ext uri="{FF2B5EF4-FFF2-40B4-BE49-F238E27FC236}">
                <a16:creationId xmlns:a16="http://schemas.microsoft.com/office/drawing/2014/main" id="{3D94B75A-027C-BFC2-C6BF-202F2F5E2234}"/>
              </a:ext>
            </a:extLst>
          </p:cNvPr>
          <p:cNvPicPr>
            <a:picLocks noChangeAspect="1"/>
          </p:cNvPicPr>
          <p:nvPr/>
        </p:nvPicPr>
        <p:blipFill>
          <a:blip r:embed="rId2"/>
          <a:stretch>
            <a:fillRect/>
          </a:stretch>
        </p:blipFill>
        <p:spPr>
          <a:xfrm>
            <a:off x="574734" y="2409670"/>
            <a:ext cx="7354158" cy="2676899"/>
          </a:xfrm>
          <a:prstGeom prst="rect">
            <a:avLst/>
          </a:prstGeom>
        </p:spPr>
      </p:pic>
      <p:sp>
        <p:nvSpPr>
          <p:cNvPr id="14" name="TextBox 13">
            <a:extLst>
              <a:ext uri="{FF2B5EF4-FFF2-40B4-BE49-F238E27FC236}">
                <a16:creationId xmlns:a16="http://schemas.microsoft.com/office/drawing/2014/main" id="{BB67B5EE-3DE3-6736-403D-E5392968D679}"/>
              </a:ext>
            </a:extLst>
          </p:cNvPr>
          <p:cNvSpPr txBox="1"/>
          <p:nvPr/>
        </p:nvSpPr>
        <p:spPr>
          <a:xfrm>
            <a:off x="767114" y="5621412"/>
            <a:ext cx="11021895" cy="923330"/>
          </a:xfrm>
          <a:prstGeom prst="rect">
            <a:avLst/>
          </a:prstGeom>
          <a:noFill/>
        </p:spPr>
        <p:txBody>
          <a:bodyPr wrap="square" rtlCol="0">
            <a:spAutoFit/>
          </a:bodyPr>
          <a:lstStyle/>
          <a:p>
            <a:r>
              <a:rPr lang="en-US" dirty="0"/>
              <a:t>It's interesting to note that the risk of heart disease typically increases with age, peaking around 40-60 years old, and then decreases for elderly individuals over 60. Similarly, ST depression, which can be a sign of heart problems, shows that below 2 is mostly indicative of having Heart Disease.</a:t>
            </a:r>
            <a:endParaRPr lang="en-IN" dirty="0"/>
          </a:p>
        </p:txBody>
      </p:sp>
      <p:pic>
        <p:nvPicPr>
          <p:cNvPr id="4" name="Picture 3">
            <a:extLst>
              <a:ext uri="{FF2B5EF4-FFF2-40B4-BE49-F238E27FC236}">
                <a16:creationId xmlns:a16="http://schemas.microsoft.com/office/drawing/2014/main" id="{56C57F0B-0B3D-D76C-42C6-F159FA451FA1}"/>
              </a:ext>
            </a:extLst>
          </p:cNvPr>
          <p:cNvPicPr>
            <a:picLocks noChangeAspect="1"/>
          </p:cNvPicPr>
          <p:nvPr/>
        </p:nvPicPr>
        <p:blipFill>
          <a:blip r:embed="rId3"/>
          <a:stretch>
            <a:fillRect/>
          </a:stretch>
        </p:blipFill>
        <p:spPr>
          <a:xfrm>
            <a:off x="8568894" y="2409670"/>
            <a:ext cx="3220115" cy="2676899"/>
          </a:xfrm>
          <a:prstGeom prst="rect">
            <a:avLst/>
          </a:prstGeom>
        </p:spPr>
      </p:pic>
    </p:spTree>
    <p:extLst>
      <p:ext uri="{BB962C8B-B14F-4D97-AF65-F5344CB8AC3E}">
        <p14:creationId xmlns:p14="http://schemas.microsoft.com/office/powerpoint/2010/main" val="362571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0C69-00F2-6E2E-5388-177C9B34C95E}"/>
              </a:ext>
            </a:extLst>
          </p:cNvPr>
          <p:cNvSpPr>
            <a:spLocks noGrp="1"/>
          </p:cNvSpPr>
          <p:nvPr>
            <p:ph type="title"/>
          </p:nvPr>
        </p:nvSpPr>
        <p:spPr/>
        <p:txBody>
          <a:bodyPr/>
          <a:lstStyle/>
          <a:p>
            <a:r>
              <a:rPr lang="en-US" dirty="0"/>
              <a:t>Deeper Insights</a:t>
            </a:r>
            <a:endParaRPr lang="en-IN" dirty="0"/>
          </a:p>
        </p:txBody>
      </p:sp>
      <p:pic>
        <p:nvPicPr>
          <p:cNvPr id="7" name="Picture 6">
            <a:extLst>
              <a:ext uri="{FF2B5EF4-FFF2-40B4-BE49-F238E27FC236}">
                <a16:creationId xmlns:a16="http://schemas.microsoft.com/office/drawing/2014/main" id="{6C4A9761-F81C-445C-012F-1E04EBB29F2C}"/>
              </a:ext>
            </a:extLst>
          </p:cNvPr>
          <p:cNvPicPr>
            <a:picLocks noChangeAspect="1"/>
          </p:cNvPicPr>
          <p:nvPr/>
        </p:nvPicPr>
        <p:blipFill>
          <a:blip r:embed="rId2"/>
          <a:stretch>
            <a:fillRect/>
          </a:stretch>
        </p:blipFill>
        <p:spPr>
          <a:xfrm>
            <a:off x="5518420" y="2259666"/>
            <a:ext cx="5554617" cy="1675634"/>
          </a:xfrm>
          <a:prstGeom prst="rect">
            <a:avLst/>
          </a:prstGeom>
        </p:spPr>
      </p:pic>
      <p:sp>
        <p:nvSpPr>
          <p:cNvPr id="10" name="TextBox 9">
            <a:extLst>
              <a:ext uri="{FF2B5EF4-FFF2-40B4-BE49-F238E27FC236}">
                <a16:creationId xmlns:a16="http://schemas.microsoft.com/office/drawing/2014/main" id="{29628FBC-5F8E-5DEE-84F8-D34EE2ACEBC8}"/>
              </a:ext>
            </a:extLst>
          </p:cNvPr>
          <p:cNvSpPr txBox="1"/>
          <p:nvPr/>
        </p:nvSpPr>
        <p:spPr>
          <a:xfrm>
            <a:off x="720065" y="4181911"/>
            <a:ext cx="9904977"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Cholesterol and blood pressure often show a positive correlation, where higher blood pressure tends to be associated with higher cholesterol levels. But there is no significant difference whether an individual has a heart disease or not, although between 120-130 is a spot to see the significance.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Additionally, there's typically a downward trend in maximum heart rate with resting blood pressure. However, there can be spikes in maximum heart rate readings, particularly between 120-130 beats per minute, which might indicate the presence of heart disease in individuals.</a:t>
            </a:r>
          </a:p>
          <a:p>
            <a:pPr marL="285750" indent="-285750">
              <a:buFont typeface="Arial" panose="020B0604020202020204" pitchFamily="34" charset="0"/>
              <a:buChar char="•"/>
            </a:pPr>
            <a:endParaRPr lang="en-IN" dirty="0"/>
          </a:p>
        </p:txBody>
      </p:sp>
      <p:pic>
        <p:nvPicPr>
          <p:cNvPr id="8" name="Picture 7">
            <a:extLst>
              <a:ext uri="{FF2B5EF4-FFF2-40B4-BE49-F238E27FC236}">
                <a16:creationId xmlns:a16="http://schemas.microsoft.com/office/drawing/2014/main" id="{BA450C6E-1F21-3D99-8CC1-950F3098FC2E}"/>
              </a:ext>
            </a:extLst>
          </p:cNvPr>
          <p:cNvPicPr>
            <a:picLocks noChangeAspect="1"/>
          </p:cNvPicPr>
          <p:nvPr/>
        </p:nvPicPr>
        <p:blipFill>
          <a:blip r:embed="rId3"/>
          <a:stretch>
            <a:fillRect/>
          </a:stretch>
        </p:blipFill>
        <p:spPr>
          <a:xfrm>
            <a:off x="720065" y="1894170"/>
            <a:ext cx="3926437" cy="2084259"/>
          </a:xfrm>
          <a:prstGeom prst="rect">
            <a:avLst/>
          </a:prstGeom>
        </p:spPr>
      </p:pic>
    </p:spTree>
    <p:extLst>
      <p:ext uri="{BB962C8B-B14F-4D97-AF65-F5344CB8AC3E}">
        <p14:creationId xmlns:p14="http://schemas.microsoft.com/office/powerpoint/2010/main" val="1090331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96133-4FA7-4EDA-7E56-3ED92EEC80A6}"/>
              </a:ext>
            </a:extLst>
          </p:cNvPr>
          <p:cNvSpPr>
            <a:spLocks noGrp="1"/>
          </p:cNvSpPr>
          <p:nvPr>
            <p:ph type="title"/>
          </p:nvPr>
        </p:nvSpPr>
        <p:spPr>
          <a:xfrm>
            <a:off x="457200" y="0"/>
            <a:ext cx="10722932" cy="1325563"/>
          </a:xfrm>
        </p:spPr>
        <p:txBody>
          <a:bodyPr/>
          <a:lstStyle/>
          <a:p>
            <a:r>
              <a:rPr lang="en-US" dirty="0"/>
              <a:t>My Design</a:t>
            </a:r>
            <a:endParaRPr lang="en-IN" dirty="0"/>
          </a:p>
        </p:txBody>
      </p:sp>
      <p:pic>
        <p:nvPicPr>
          <p:cNvPr id="7" name="Picture 6">
            <a:extLst>
              <a:ext uri="{FF2B5EF4-FFF2-40B4-BE49-F238E27FC236}">
                <a16:creationId xmlns:a16="http://schemas.microsoft.com/office/drawing/2014/main" id="{ED4AE8E8-A75B-038B-74B8-695DED568415}"/>
              </a:ext>
            </a:extLst>
          </p:cNvPr>
          <p:cNvPicPr>
            <a:picLocks noChangeAspect="1"/>
          </p:cNvPicPr>
          <p:nvPr/>
        </p:nvPicPr>
        <p:blipFill>
          <a:blip r:embed="rId2"/>
          <a:stretch>
            <a:fillRect/>
          </a:stretch>
        </p:blipFill>
        <p:spPr>
          <a:xfrm>
            <a:off x="1768807" y="1586360"/>
            <a:ext cx="8099718" cy="4557059"/>
          </a:xfrm>
          <a:prstGeom prst="rect">
            <a:avLst/>
          </a:prstGeom>
        </p:spPr>
      </p:pic>
      <p:sp>
        <p:nvSpPr>
          <p:cNvPr id="3" name="Title 1">
            <a:extLst>
              <a:ext uri="{FF2B5EF4-FFF2-40B4-BE49-F238E27FC236}">
                <a16:creationId xmlns:a16="http://schemas.microsoft.com/office/drawing/2014/main" id="{4FC0B8C1-3DED-217B-D50F-A6FC1D4A35CD}"/>
              </a:ext>
            </a:extLst>
          </p:cNvPr>
          <p:cNvSpPr txBox="1">
            <a:spLocks/>
          </p:cNvSpPr>
          <p:nvPr/>
        </p:nvSpPr>
        <p:spPr>
          <a:xfrm>
            <a:off x="3579865" y="5816771"/>
            <a:ext cx="421401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a:lstStyle>
          <a:p>
            <a:pPr algn="ctr"/>
            <a:r>
              <a:rPr lang="en-US" sz="2400" dirty="0">
                <a:hlinkClick r:id="rId3"/>
              </a:rPr>
              <a:t>Link to Report</a:t>
            </a:r>
            <a:endParaRPr lang="en-IN" sz="2400" dirty="0"/>
          </a:p>
        </p:txBody>
      </p:sp>
    </p:spTree>
    <p:extLst>
      <p:ext uri="{BB962C8B-B14F-4D97-AF65-F5344CB8AC3E}">
        <p14:creationId xmlns:p14="http://schemas.microsoft.com/office/powerpoint/2010/main" val="348137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99A4E200-DB49-893B-C270-A8A4D6AEF7FF}"/>
              </a:ext>
            </a:extLst>
          </p:cNvPr>
          <p:cNvSpPr>
            <a:spLocks noGrp="1"/>
          </p:cNvSpPr>
          <p:nvPr>
            <p:ph type="ctrTitle"/>
          </p:nvPr>
        </p:nvSpPr>
        <p:spPr>
          <a:xfrm>
            <a:off x="453142" y="725467"/>
            <a:ext cx="5414255" cy="2784496"/>
          </a:xfrm>
        </p:spPr>
        <p:txBody>
          <a:bodyPr>
            <a:normAutofit/>
          </a:bodyPr>
          <a:lstStyle/>
          <a:p>
            <a:pPr algn="l"/>
            <a:r>
              <a:rPr lang="en-US" dirty="0">
                <a:solidFill>
                  <a:schemeClr val="tx2">
                    <a:alpha val="80000"/>
                  </a:schemeClr>
                </a:solidFill>
              </a:rPr>
              <a:t>Thank you</a:t>
            </a:r>
            <a:endParaRPr lang="en-IN" dirty="0">
              <a:solidFill>
                <a:schemeClr val="tx2">
                  <a:alpha val="80000"/>
                </a:schemeClr>
              </a:solidFill>
            </a:endParaRPr>
          </a:p>
        </p:txBody>
      </p:sp>
      <p:pic>
        <p:nvPicPr>
          <p:cNvPr id="4" name="Picture 3" descr="A web of dots connected">
            <a:extLst>
              <a:ext uri="{FF2B5EF4-FFF2-40B4-BE49-F238E27FC236}">
                <a16:creationId xmlns:a16="http://schemas.microsoft.com/office/drawing/2014/main" id="{171C0E3C-1A58-DC45-7029-5993ADE3DE5B}"/>
              </a:ext>
            </a:extLst>
          </p:cNvPr>
          <p:cNvPicPr>
            <a:picLocks noChangeAspect="1"/>
          </p:cNvPicPr>
          <p:nvPr/>
        </p:nvPicPr>
        <p:blipFill rotWithShape="1">
          <a:blip r:embed="rId2"/>
          <a:srcRect l="40430" r="1959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4241902987"/>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413424"/>
      </a:dk2>
      <a:lt2>
        <a:srgbClr val="E2E5E8"/>
      </a:lt2>
      <a:accent1>
        <a:srgbClr val="D19651"/>
      </a:accent1>
      <a:accent2>
        <a:srgbClr val="A9A64F"/>
      </a:accent2>
      <a:accent3>
        <a:srgbClr val="90AB63"/>
      </a:accent3>
      <a:accent4>
        <a:srgbClr val="66B253"/>
      </a:accent4>
      <a:accent5>
        <a:srgbClr val="58B46B"/>
      </a:accent5>
      <a:accent6>
        <a:srgbClr val="53B28E"/>
      </a:accent6>
      <a:hlink>
        <a:srgbClr val="6283AA"/>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otalTime>48</TotalTime>
  <Words>415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 LT Pro</vt:lpstr>
      <vt:lpstr>Posterama</vt:lpstr>
      <vt:lpstr>SineVTI</vt:lpstr>
      <vt:lpstr>Heart Disease Analysis</vt:lpstr>
      <vt:lpstr>Introduction</vt:lpstr>
      <vt:lpstr>Details of the Data</vt:lpstr>
      <vt:lpstr>Important KPIs</vt:lpstr>
      <vt:lpstr>Insights</vt:lpstr>
      <vt:lpstr>Disease By Age</vt:lpstr>
      <vt:lpstr>Deeper Insights</vt:lpstr>
      <vt:lpstr>My Design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Jayant</dc:creator>
  <cp:lastModifiedBy>Aniket Jayant</cp:lastModifiedBy>
  <cp:revision>3</cp:revision>
  <dcterms:created xsi:type="dcterms:W3CDTF">2024-07-01T16:01:04Z</dcterms:created>
  <dcterms:modified xsi:type="dcterms:W3CDTF">2024-07-16T16:58:09Z</dcterms:modified>
</cp:coreProperties>
</file>