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EB83-080D-BA51-F430-41791CBC6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E2B6B-BC67-5C1C-10A1-839CA184A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1C5DE-5A76-6D88-E916-A7BE220F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EC9C-3F74-0B44-9ADF-715A609330D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8DBA5-91CB-0EAC-9E64-5C17184B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B852-2C9C-916C-0F6B-71C89542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EE35-146C-C647-941B-4B2AE99F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0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0F8D-76C5-9F7E-709E-546AA5B9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1B1A0-5A12-1DDE-70DA-CAE73F6C5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1E188-1CBA-7221-31CF-C3E5884B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EC9C-3F74-0B44-9ADF-715A609330D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FC1C-F2F9-CF66-67CD-EF8E447F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22679-D36E-294B-91AA-88B1528F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EE35-146C-C647-941B-4B2AE99F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0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B21C5-9BE8-1858-77AB-440F2F92A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BBBB9-16D4-9ACC-7313-25B8BC177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E7AF8-5D13-72CD-39AA-A5F7090B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EC9C-3F74-0B44-9ADF-715A609330D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F1EF-E855-8DDB-0D6A-59721623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1F3E6-65C8-8700-DCC0-BE4AD24D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EE35-146C-C647-941B-4B2AE99F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8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AEAB-6886-2C53-FF4C-DE24E50E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4A8CE-153E-7CA9-C690-45838DC01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079D-C50E-4368-F677-5338BAFA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EC9C-3F74-0B44-9ADF-715A609330D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B852D-9701-BB21-7C8E-1BF47383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178FA-EE42-F5B7-D894-9DCDB555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EE35-146C-C647-941B-4B2AE99F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9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BE8C-0480-31C0-5EF7-81FA2928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7F63D-9599-434C-3F20-6C56CA003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F9BDF-D07D-9575-4BCC-834F7ED7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EC9C-3F74-0B44-9ADF-715A609330D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56F19-35C3-D2E5-69A1-394C6DAC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95EE-3C97-F7F9-BD2E-75B1BE7D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EE35-146C-C647-941B-4B2AE99F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3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FF62-D123-767F-2FD3-E5C87378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66A44-737B-5B59-0EA8-B058E4B08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2A910-F970-1C31-53ED-34BA0D930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4F78E-1EE3-C235-96F7-A338C70A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EC9C-3F74-0B44-9ADF-715A609330D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393CE-B728-E5A3-28F6-22264C1B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539E6-D985-F06B-1239-0B2E9004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EE35-146C-C647-941B-4B2AE99F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5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826F-7898-C426-DB6D-23643180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1FC77-BD63-DE21-193B-5C66026E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6EBCE-8B13-C4F7-57C9-730327DA0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5C1CA-336F-AC6E-9B29-019A1320D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B395F-1E53-D42C-2F0A-D557B0F4A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39F35-0548-3FA2-60BE-D182A92D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EC9C-3F74-0B44-9ADF-715A609330D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45FFB-F8CD-BC0B-5C36-7236CA1F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A2E12-A1BB-40AF-510E-CDED6D4A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EE35-146C-C647-941B-4B2AE99F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6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175F-E06E-8F04-E5C1-613263BA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3D915-0E53-5E35-823A-83CB2B96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EC9C-3F74-0B44-9ADF-715A609330D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18BB5-7950-ECA4-446F-B663BC20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659FE-C20A-DC57-3B31-B471B311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EE35-146C-C647-941B-4B2AE99F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4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79FEF-C459-8E82-B5DD-59237C6A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EC9C-3F74-0B44-9ADF-715A609330D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66991-2496-C81F-4114-570F6736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1FE77-AD79-AADB-4A27-25A21A38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EE35-146C-C647-941B-4B2AE99F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3BA3-0259-44C8-54D3-B5F5CD04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726F-916B-1D7A-9EC0-1680C0AD1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9374F-DCB9-71BC-3F8B-65609D8DB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BA955-F83F-B6D2-1DAB-4194D583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EC9C-3F74-0B44-9ADF-715A609330D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13F76-6E8E-E29F-6A9B-D069E09A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9B119-CC96-1382-66FF-733E594C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EE35-146C-C647-941B-4B2AE99F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53C7-D188-A9FC-BD40-7D7F24F2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BE701-1859-D812-56A3-DA9B9F6E7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EA836-1B86-A97D-58D6-344C5100E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206BB-3398-C5E2-45B2-E9F8E640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EC9C-3F74-0B44-9ADF-715A609330D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9F773-C3A7-3299-DDEC-10DB3EDB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06E30-7E6C-2AD6-0CDE-6F2F53C6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EE35-146C-C647-941B-4B2AE99F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6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5C969-505E-AEC1-C2DC-B47EDDC4E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27407-18FC-A54A-FE79-425351146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34A1B-E54A-5965-C7FC-DFDA64D9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99EC9C-3F74-0B44-9ADF-715A609330D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7A837-219C-DECC-68CF-712037098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A8ECB-9FED-5A83-8C26-86C44A581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4AEE35-146C-C647-941B-4B2AE99F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B8051F6-5615-0945-50B3-2AF41AE9CDFD}"/>
              </a:ext>
            </a:extLst>
          </p:cNvPr>
          <p:cNvGrpSpPr/>
          <p:nvPr/>
        </p:nvGrpSpPr>
        <p:grpSpPr>
          <a:xfrm>
            <a:off x="1351079" y="2160504"/>
            <a:ext cx="9489841" cy="2536992"/>
            <a:chOff x="1616419" y="2253401"/>
            <a:chExt cx="9489841" cy="25369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BC2004-D79A-A85E-19E3-3F081D918627}"/>
                </a:ext>
              </a:extLst>
            </p:cNvPr>
            <p:cNvSpPr/>
            <p:nvPr/>
          </p:nvSpPr>
          <p:spPr>
            <a:xfrm>
              <a:off x="2871658" y="3334575"/>
              <a:ext cx="6978770" cy="138023"/>
            </a:xfrm>
            <a:prstGeom prst="rect">
              <a:avLst/>
            </a:prstGeom>
            <a:gradFill flip="none" rotWithShape="1">
              <a:gsLst>
                <a:gs pos="65000">
                  <a:srgbClr val="FFC000"/>
                </a:gs>
                <a:gs pos="48018">
                  <a:schemeClr val="accent3">
                    <a:lumMod val="75000"/>
                  </a:schemeClr>
                </a:gs>
                <a:gs pos="31000">
                  <a:schemeClr val="accent4">
                    <a:lumMod val="75000"/>
                  </a:schemeClr>
                </a:gs>
                <a:gs pos="15984">
                  <a:srgbClr val="002060"/>
                </a:gs>
                <a:gs pos="0">
                  <a:srgbClr val="7030A0"/>
                </a:gs>
                <a:gs pos="82000">
                  <a:schemeClr val="accent2">
                    <a:lumMod val="7500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F4C71E-8361-C4EF-3559-3DE2E0A7CF1E}"/>
                </a:ext>
              </a:extLst>
            </p:cNvPr>
            <p:cNvSpPr/>
            <p:nvPr/>
          </p:nvSpPr>
          <p:spPr>
            <a:xfrm>
              <a:off x="5797450" y="2253402"/>
              <a:ext cx="1006416" cy="987725"/>
            </a:xfrm>
            <a:prstGeom prst="ellipse">
              <a:avLst/>
            </a:prstGeom>
            <a:gradFill flip="none" rotWithShape="1">
              <a:gsLst>
                <a:gs pos="75000">
                  <a:srgbClr val="D1DAE2"/>
                </a:gs>
                <a:gs pos="24000">
                  <a:srgbClr val="ABBCCC"/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62EAFC-A451-30E2-C574-9E1F14D9E41A}"/>
                </a:ext>
              </a:extLst>
            </p:cNvPr>
            <p:cNvSpPr/>
            <p:nvPr/>
          </p:nvSpPr>
          <p:spPr>
            <a:xfrm>
              <a:off x="9347220" y="2253402"/>
              <a:ext cx="1006416" cy="987725"/>
            </a:xfrm>
            <a:prstGeom prst="ellipse">
              <a:avLst/>
            </a:prstGeom>
            <a:gradFill flip="none" rotWithShape="1">
              <a:gsLst>
                <a:gs pos="25000">
                  <a:srgbClr val="ACBDCD"/>
                </a:gs>
                <a:gs pos="72000">
                  <a:srgbClr val="CFD8E0"/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1D63ADA-2304-49E1-967F-EF85163B45CB}"/>
                </a:ext>
              </a:extLst>
            </p:cNvPr>
            <p:cNvSpPr/>
            <p:nvPr/>
          </p:nvSpPr>
          <p:spPr>
            <a:xfrm>
              <a:off x="2368450" y="2253401"/>
              <a:ext cx="1006416" cy="987725"/>
            </a:xfrm>
            <a:prstGeom prst="ellipse">
              <a:avLst/>
            </a:prstGeom>
            <a:gradFill flip="none" rotWithShape="1">
              <a:gsLst>
                <a:gs pos="77000">
                  <a:srgbClr val="D2DBE2"/>
                </a:gs>
                <a:gs pos="23000">
                  <a:srgbClr val="AABCCC"/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EAF757E-3158-E78B-A64C-C0D53DC6F17C}"/>
                </a:ext>
              </a:extLst>
            </p:cNvPr>
            <p:cNvSpPr/>
            <p:nvPr/>
          </p:nvSpPr>
          <p:spPr>
            <a:xfrm>
              <a:off x="9811609" y="2703052"/>
              <a:ext cx="77637" cy="8842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B5F2F27-B492-4938-F041-0E301D19DA35}"/>
                </a:ext>
              </a:extLst>
            </p:cNvPr>
            <p:cNvSpPr/>
            <p:nvPr/>
          </p:nvSpPr>
          <p:spPr>
            <a:xfrm>
              <a:off x="6244648" y="2703052"/>
              <a:ext cx="77637" cy="8842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7E6DBA6-2C4E-623E-D118-A0F94F598DA2}"/>
                </a:ext>
              </a:extLst>
            </p:cNvPr>
            <p:cNvSpPr/>
            <p:nvPr/>
          </p:nvSpPr>
          <p:spPr>
            <a:xfrm>
              <a:off x="6397048" y="2855452"/>
              <a:ext cx="77637" cy="8842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55B7CA1-9D4B-AAD6-BE1A-A728C7F322AA}"/>
                </a:ext>
              </a:extLst>
            </p:cNvPr>
            <p:cNvSpPr/>
            <p:nvPr/>
          </p:nvSpPr>
          <p:spPr>
            <a:xfrm>
              <a:off x="6403963" y="2596399"/>
              <a:ext cx="77637" cy="8842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1BB6A5-DBB0-46EF-F9D3-CE477A44712A}"/>
                </a:ext>
              </a:extLst>
            </p:cNvPr>
            <p:cNvSpPr/>
            <p:nvPr/>
          </p:nvSpPr>
          <p:spPr>
            <a:xfrm>
              <a:off x="6096091" y="2855451"/>
              <a:ext cx="77637" cy="8842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3E7239-FBC0-74C9-00A7-041783BA8E7D}"/>
                </a:ext>
              </a:extLst>
            </p:cNvPr>
            <p:cNvSpPr/>
            <p:nvPr/>
          </p:nvSpPr>
          <p:spPr>
            <a:xfrm>
              <a:off x="2832839" y="2618415"/>
              <a:ext cx="77637" cy="8842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6E2BAD-82D5-9C0D-E6B5-F5396684959A}"/>
                </a:ext>
              </a:extLst>
            </p:cNvPr>
            <p:cNvSpPr/>
            <p:nvPr/>
          </p:nvSpPr>
          <p:spPr>
            <a:xfrm>
              <a:off x="2985239" y="2855452"/>
              <a:ext cx="77637" cy="8842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51A8F0D-123E-CBE7-8228-3A7849FC4C3B}"/>
                </a:ext>
              </a:extLst>
            </p:cNvPr>
            <p:cNvSpPr/>
            <p:nvPr/>
          </p:nvSpPr>
          <p:spPr>
            <a:xfrm>
              <a:off x="2686128" y="2855451"/>
              <a:ext cx="77637" cy="8842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1212FC-7620-5C94-9954-EA07D1DB95AC}"/>
                </a:ext>
              </a:extLst>
            </p:cNvPr>
            <p:cNvSpPr/>
            <p:nvPr/>
          </p:nvSpPr>
          <p:spPr>
            <a:xfrm>
              <a:off x="6278646" y="2934438"/>
              <a:ext cx="77637" cy="8842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A8B187-A863-9CCA-0C51-E3C044FA2B58}"/>
                </a:ext>
              </a:extLst>
            </p:cNvPr>
            <p:cNvSpPr txBox="1"/>
            <p:nvPr/>
          </p:nvSpPr>
          <p:spPr>
            <a:xfrm>
              <a:off x="2396421" y="2311075"/>
              <a:ext cx="16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  <a:latin typeface="LM Sans 10" pitchFamily="2" charset="77"/>
                </a:rPr>
                <a:t>DeepONets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  <a:latin typeface="LM Sans 10" pitchFamily="2" charset="7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310799-51D6-3988-E62E-226C0465AEEA}"/>
                </a:ext>
              </a:extLst>
            </p:cNvPr>
            <p:cNvSpPr txBox="1"/>
            <p:nvPr/>
          </p:nvSpPr>
          <p:spPr>
            <a:xfrm>
              <a:off x="2996157" y="2721699"/>
              <a:ext cx="18966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LM Sans 10" pitchFamily="2" charset="77"/>
                </a:rPr>
                <a:t>Neural Operators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3752E0-A185-F11E-3F8F-20A87D87EE0D}"/>
                </a:ext>
              </a:extLst>
            </p:cNvPr>
            <p:cNvSpPr txBox="1"/>
            <p:nvPr/>
          </p:nvSpPr>
          <p:spPr>
            <a:xfrm>
              <a:off x="1616419" y="2899593"/>
              <a:ext cx="16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LM Sans 10" pitchFamily="2" charset="77"/>
                </a:rPr>
                <a:t>MLP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52B14E-20EF-B186-9ABE-37621746FF1E}"/>
                </a:ext>
              </a:extLst>
            </p:cNvPr>
            <p:cNvSpPr txBox="1"/>
            <p:nvPr/>
          </p:nvSpPr>
          <p:spPr>
            <a:xfrm>
              <a:off x="5152935" y="2480214"/>
              <a:ext cx="16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LM Sans 10" pitchFamily="2" charset="77"/>
                </a:rPr>
                <a:t>UDEs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0D136B-546B-F632-ACF1-E8A80431E8CE}"/>
                </a:ext>
              </a:extLst>
            </p:cNvPr>
            <p:cNvSpPr txBox="1"/>
            <p:nvPr/>
          </p:nvSpPr>
          <p:spPr>
            <a:xfrm>
              <a:off x="5797450" y="2286968"/>
              <a:ext cx="16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LM Sans 10" pitchFamily="2" charset="77"/>
                </a:rPr>
                <a:t>NODEs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D9BC1A-8239-0052-393C-B8FE21FDDDF9}"/>
                </a:ext>
              </a:extLst>
            </p:cNvPr>
            <p:cNvSpPr txBox="1"/>
            <p:nvPr/>
          </p:nvSpPr>
          <p:spPr>
            <a:xfrm>
              <a:off x="5971773" y="2967557"/>
              <a:ext cx="16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LM Sans 10" pitchFamily="2" charset="77"/>
                </a:rPr>
                <a:t>Flow Maps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61DC9-E9DC-45B2-1CFC-CE9E031C182F}"/>
                </a:ext>
              </a:extLst>
            </p:cNvPr>
            <p:cNvSpPr txBox="1"/>
            <p:nvPr/>
          </p:nvSpPr>
          <p:spPr>
            <a:xfrm>
              <a:off x="4839682" y="2906170"/>
              <a:ext cx="16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LM Sans 10" pitchFamily="2" charset="77"/>
                </a:rPr>
                <a:t>HNNs, LNNs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D3E619-6B5E-B3F7-3854-1C6C0D19DD09}"/>
                </a:ext>
              </a:extLst>
            </p:cNvPr>
            <p:cNvSpPr txBox="1"/>
            <p:nvPr/>
          </p:nvSpPr>
          <p:spPr>
            <a:xfrm>
              <a:off x="6461201" y="2677843"/>
              <a:ext cx="1783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LM Sans 10" pitchFamily="2" charset="77"/>
                </a:rPr>
                <a:t>DMD, 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  <a:latin typeface="LM Sans 10" pitchFamily="2" charset="77"/>
                </a:rPr>
                <a:t>SINDy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LM Sans 10" pitchFamily="2" charset="77"/>
                </a:rPr>
                <a:t>, 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  <a:latin typeface="LM Sans 10" pitchFamily="2" charset="77"/>
                </a:rPr>
                <a:t>OpInf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  <a:latin typeface="LM Sans 10" pitchFamily="2" charset="7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29D66E-8A7B-4CE0-CC62-0B38D3857155}"/>
                </a:ext>
              </a:extLst>
            </p:cNvPr>
            <p:cNvSpPr txBox="1"/>
            <p:nvPr/>
          </p:nvSpPr>
          <p:spPr>
            <a:xfrm>
              <a:off x="9041540" y="2318543"/>
              <a:ext cx="16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LM Sans 10" pitchFamily="2" charset="77"/>
                </a:rPr>
                <a:t>PINNs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425B341-F45A-10D2-CD09-1EC26DEDFAC3}"/>
                </a:ext>
              </a:extLst>
            </p:cNvPr>
            <p:cNvSpPr txBox="1"/>
            <p:nvPr/>
          </p:nvSpPr>
          <p:spPr>
            <a:xfrm>
              <a:off x="1821714" y="3590064"/>
              <a:ext cx="20998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Lato Light" panose="020F0302020204030203" pitchFamily="34" charset="77"/>
                </a:rPr>
                <a:t>Physics may not be known / data need not be described by a PDE - Black box to map from input to output fields: May require huge quantities of training data.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F4D042-E735-48A3-B62D-0428047CE586}"/>
                </a:ext>
              </a:extLst>
            </p:cNvPr>
            <p:cNvSpPr txBox="1"/>
            <p:nvPr/>
          </p:nvSpPr>
          <p:spPr>
            <a:xfrm>
              <a:off x="5152935" y="3594591"/>
              <a:ext cx="2099885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Lato" panose="020F0502020204030203" pitchFamily="34" charset="77"/>
                </a:rPr>
                <a:t>Hybrid:</a:t>
              </a:r>
              <a:r>
                <a:rPr lang="en-US" sz="1200" b="1" dirty="0">
                  <a:latin typeface="Lato Light" panose="020F0302020204030203" pitchFamily="34" charset="77"/>
                </a:rPr>
                <a:t> </a:t>
              </a:r>
              <a:r>
                <a:rPr lang="en-US" sz="1200" dirty="0">
                  <a:latin typeface="Lato Light" panose="020F0302020204030203" pitchFamily="34" charset="77"/>
                </a:rPr>
                <a:t>Partially known or unknown physics: Approximate the dynamics through reduced order models / NNs and integrate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C2A4C3-36F9-504E-D1A4-18CE632F346C}"/>
                </a:ext>
              </a:extLst>
            </p:cNvPr>
            <p:cNvSpPr txBox="1"/>
            <p:nvPr/>
          </p:nvSpPr>
          <p:spPr>
            <a:xfrm>
              <a:off x="9006375" y="3590064"/>
              <a:ext cx="20998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Lato Light" panose="020F0302020204030203" pitchFamily="34" charset="77"/>
                </a:rPr>
                <a:t>Known physics incorporated into the loss term: Challenging optimization, not suited for complex / high-dimensional problems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58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Lato</vt:lpstr>
      <vt:lpstr>Lato Light</vt:lpstr>
      <vt:lpstr>LM Sans 10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Jivani, Aniket</dc:creator>
  <cp:lastModifiedBy>Jivani, Aniket</cp:lastModifiedBy>
  <cp:revision>2</cp:revision>
  <dcterms:created xsi:type="dcterms:W3CDTF">2024-06-13T06:00:58Z</dcterms:created>
  <dcterms:modified xsi:type="dcterms:W3CDTF">2024-06-13T06:32:11Z</dcterms:modified>
</cp:coreProperties>
</file>