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4574" autoAdjust="0"/>
  </p:normalViewPr>
  <p:slideViewPr>
    <p:cSldViewPr>
      <p:cViewPr varScale="1">
        <p:scale>
          <a:sx n="63" d="100"/>
          <a:sy n="63" d="100"/>
        </p:scale>
        <p:origin x="-64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139D-06BE-4683-85FC-603BA755C685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5D53-D02E-49F1-971C-C0AE3B8340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139D-06BE-4683-85FC-603BA755C685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5D53-D02E-49F1-971C-C0AE3B834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139D-06BE-4683-85FC-603BA755C685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5D53-D02E-49F1-971C-C0AE3B834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139D-06BE-4683-85FC-603BA755C685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5D53-D02E-49F1-971C-C0AE3B834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139D-06BE-4683-85FC-603BA755C685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5D53-D02E-49F1-971C-C0AE3B834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139D-06BE-4683-85FC-603BA755C685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5D53-D02E-49F1-971C-C0AE3B834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139D-06BE-4683-85FC-603BA755C685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5D53-D02E-49F1-971C-C0AE3B834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139D-06BE-4683-85FC-603BA755C685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5D53-D02E-49F1-971C-C0AE3B834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139D-06BE-4683-85FC-603BA755C685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5D53-D02E-49F1-971C-C0AE3B834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139D-06BE-4683-85FC-603BA755C685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5D53-D02E-49F1-971C-C0AE3B8340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F12139D-06BE-4683-85FC-603BA755C685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5225D53-D02E-49F1-971C-C0AE3B834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F12139D-06BE-4683-85FC-603BA755C685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225D53-D02E-49F1-971C-C0AE3B834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sel_before.asp" TargetMode="External"/><Relationship Id="rId7" Type="http://schemas.openxmlformats.org/officeDocument/2006/relationships/hyperlink" Target="https://www.w3schools.com/cssref/sel_selection.asp" TargetMode="External"/><Relationship Id="rId2" Type="http://schemas.openxmlformats.org/officeDocument/2006/relationships/hyperlink" Target="https://www.w3schools.com/cssref/sel_after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3schools.com/cssref/sel_marker.asp" TargetMode="External"/><Relationship Id="rId5" Type="http://schemas.openxmlformats.org/officeDocument/2006/relationships/hyperlink" Target="https://www.w3schools.com/cssref/sel_firstline.asp" TargetMode="External"/><Relationship Id="rId4" Type="http://schemas.openxmlformats.org/officeDocument/2006/relationships/hyperlink" Target="https://www.w3schools.com/cssref/sel_firstletter.asp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366918-E471-4E04-8BEB-B829B1018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8077200" cy="1673352"/>
          </a:xfrm>
        </p:spPr>
        <p:txBody>
          <a:bodyPr/>
          <a:lstStyle/>
          <a:p>
            <a:r>
              <a:rPr lang="en-IN" dirty="0"/>
              <a:t>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DBF01C-7025-4506-B1EF-D0E42F0FD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1828800"/>
            <a:ext cx="8295456" cy="1499616"/>
          </a:xfrm>
        </p:spPr>
        <p:txBody>
          <a:bodyPr>
            <a:normAutofit/>
          </a:bodyPr>
          <a:lstStyle/>
          <a:p>
            <a:r>
              <a:rPr lang="en-IN" sz="3600" dirty="0"/>
              <a:t>Cascading  style sheet</a:t>
            </a:r>
          </a:p>
        </p:txBody>
      </p:sp>
    </p:spTree>
    <p:extLst>
      <p:ext uri="{BB962C8B-B14F-4D97-AF65-F5344CB8AC3E}">
        <p14:creationId xmlns:p14="http://schemas.microsoft.com/office/powerpoint/2010/main" xmlns="" val="296550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Selector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6419" y="2492896"/>
            <a:ext cx="8229600" cy="3027792"/>
          </a:xfrm>
        </p:spPr>
        <p:txBody>
          <a:bodyPr>
            <a:normAutofit fontScale="92500" lnSpcReduction="20000"/>
          </a:bodyPr>
          <a:lstStyle/>
          <a:p>
            <a:r>
              <a:rPr lang="en-US" sz="4800" dirty="0"/>
              <a:t>Id selector  (#)</a:t>
            </a:r>
          </a:p>
          <a:p>
            <a:r>
              <a:rPr lang="en-US" sz="4800" dirty="0"/>
              <a:t>Class selector  (.)</a:t>
            </a:r>
          </a:p>
          <a:p>
            <a:r>
              <a:rPr lang="en-US" sz="4800" dirty="0"/>
              <a:t>Universal Selector  (*)</a:t>
            </a:r>
          </a:p>
          <a:p>
            <a:r>
              <a:rPr lang="en-US" sz="4800" dirty="0"/>
              <a:t>Element Selector  (tag)</a:t>
            </a:r>
          </a:p>
          <a:p>
            <a:r>
              <a:rPr lang="en-US" sz="4800" dirty="0"/>
              <a:t>Grouping Selector(,)</a:t>
            </a:r>
          </a:p>
          <a:p>
            <a:endParaRPr lang="en-US" sz="4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8433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16509A-E529-452B-8380-34CF857C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TYPE/ ELEMENT SELECTOR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FEA581-5357-4DDB-B32A-F49B59DAE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Selects particular element.</a:t>
            </a:r>
          </a:p>
          <a:p>
            <a:r>
              <a:rPr lang="en-US" dirty="0"/>
              <a:t>Call by type of tag.</a:t>
            </a:r>
          </a:p>
          <a:p>
            <a:pPr marL="0" indent="0">
              <a:buNone/>
            </a:pPr>
            <a:r>
              <a:rPr lang="en-US" dirty="0"/>
              <a:t>                  SYNTAX:</a:t>
            </a:r>
          </a:p>
          <a:p>
            <a:pPr marL="0" indent="0">
              <a:buNone/>
            </a:pPr>
            <a:r>
              <a:rPr lang="en-US" dirty="0"/>
              <a:t>                            element name{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properties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}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8907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16509A-E529-452B-8380-34CF857C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SELECTOR(*)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FEA581-5357-4DDB-B32A-F49B59DAE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any and all types of elements in html page.</a:t>
            </a:r>
          </a:p>
          <a:p>
            <a:r>
              <a:rPr lang="en-US" dirty="0"/>
              <a:t>All the elements  within a body tag.</a:t>
            </a:r>
          </a:p>
          <a:p>
            <a:r>
              <a:rPr lang="en-US" dirty="0"/>
              <a:t>Symbol of selector:  “ * “</a:t>
            </a:r>
          </a:p>
          <a:p>
            <a:pPr marL="0" indent="0">
              <a:buNone/>
            </a:pPr>
            <a:r>
              <a:rPr lang="en-US" dirty="0"/>
              <a:t>                                 SYNTAX:</a:t>
            </a:r>
          </a:p>
          <a:p>
            <a:pPr marL="0" indent="0">
              <a:buNone/>
            </a:pPr>
            <a:r>
              <a:rPr lang="en-US" dirty="0"/>
              <a:t>                                         *{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properties  } 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92991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16509A-E529-452B-8380-34CF857C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SELECTOR(#)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FEA581-5357-4DDB-B32A-F49B59DAE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id attribute within the page is selected</a:t>
            </a:r>
          </a:p>
          <a:p>
            <a:r>
              <a:rPr lang="en-US" dirty="0"/>
              <a:t>Core attribute selector</a:t>
            </a:r>
          </a:p>
          <a:p>
            <a:r>
              <a:rPr lang="en-US" dirty="0"/>
              <a:t>Selected by symbol “#” followed by id name</a:t>
            </a:r>
          </a:p>
          <a:p>
            <a:r>
              <a:rPr lang="en-US" dirty="0"/>
              <a:t>SYNTAX: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#</a:t>
            </a:r>
            <a:r>
              <a:rPr lang="en-US" dirty="0"/>
              <a:t>id_name{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smtClean="0"/>
              <a:t>   </a:t>
            </a:r>
            <a:r>
              <a:rPr lang="en-US" dirty="0" err="1"/>
              <a:t>css</a:t>
            </a:r>
            <a:r>
              <a:rPr lang="en-US" dirty="0"/>
              <a:t>  properties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smtClean="0"/>
              <a:t>             </a:t>
            </a: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55355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16509A-E529-452B-8380-34CF857C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FEA581-5357-4DDB-B32A-F49B59DAE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Core attribute selector ,with specific class.</a:t>
            </a:r>
          </a:p>
          <a:p>
            <a:r>
              <a:rPr lang="en-US" dirty="0"/>
              <a:t>The character to access in </a:t>
            </a:r>
            <a:r>
              <a:rPr lang="en-US" dirty="0" err="1"/>
              <a:t>css</a:t>
            </a:r>
            <a:r>
              <a:rPr lang="en-US" dirty="0"/>
              <a:t> file “  .  “</a:t>
            </a:r>
          </a:p>
          <a:p>
            <a:r>
              <a:rPr lang="en-US" dirty="0"/>
              <a:t>Multiple class name can be called using  </a:t>
            </a:r>
            <a:r>
              <a:rPr lang="en-US" dirty="0" smtClean="0"/>
              <a:t>comma             </a:t>
            </a:r>
            <a:r>
              <a:rPr lang="en-US" dirty="0"/>
              <a:t>SYNTAX:   .   class _ name{</a:t>
            </a:r>
          </a:p>
          <a:p>
            <a:pPr>
              <a:buNone/>
            </a:pPr>
            <a:r>
              <a:rPr lang="en-US" dirty="0" smtClean="0"/>
              <a:t>                                                </a:t>
            </a:r>
            <a:r>
              <a:rPr lang="en-US" dirty="0"/>
              <a:t>/* </a:t>
            </a:r>
            <a:r>
              <a:rPr lang="en-US" dirty="0" err="1"/>
              <a:t>css</a:t>
            </a:r>
            <a:r>
              <a:rPr lang="en-US" dirty="0"/>
              <a:t>  </a:t>
            </a:r>
            <a:r>
              <a:rPr lang="en-US" dirty="0" smtClean="0"/>
              <a:t>properties*/</a:t>
            </a:r>
          </a:p>
          <a:p>
            <a:pPr>
              <a:buNone/>
            </a:pPr>
            <a:r>
              <a:rPr lang="en-US" dirty="0" smtClean="0"/>
              <a:t>                                                         }</a:t>
            </a:r>
          </a:p>
          <a:p>
            <a:endParaRPr lang="en-US" dirty="0"/>
          </a:p>
          <a:p>
            <a:r>
              <a:rPr lang="en-US" dirty="0"/>
              <a:t>NOTE:      PRIORITY ORDER =====</a:t>
            </a:r>
          </a:p>
          <a:p>
            <a:r>
              <a:rPr lang="en-US" dirty="0"/>
              <a:t> { “   ID &gt; CLASS &gt; TYPE/ELEMENT &gt;UNIVERSAL  “}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35012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640" y="73161"/>
            <a:ext cx="7772400" cy="1508760"/>
          </a:xfrm>
        </p:spPr>
        <p:txBody>
          <a:bodyPr/>
          <a:lstStyle/>
          <a:p>
            <a:r>
              <a:rPr lang="en-US" dirty="0" smtClean="0"/>
              <a:t>COMBINATOR SELECTOR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4104456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 err="1" smtClean="0"/>
              <a:t>combinator</a:t>
            </a:r>
            <a:r>
              <a:rPr lang="en-US" sz="2800" dirty="0" smtClean="0"/>
              <a:t> is something that explains the relationship between the selectors.</a:t>
            </a:r>
          </a:p>
          <a:p>
            <a:r>
              <a:rPr lang="en-US" sz="2800" u="sng" dirty="0" smtClean="0"/>
              <a:t>Types:</a:t>
            </a:r>
          </a:p>
          <a:p>
            <a:r>
              <a:rPr lang="en-US" sz="2800" dirty="0" smtClean="0"/>
              <a:t>Descendent </a:t>
            </a:r>
            <a:r>
              <a:rPr lang="en-US" sz="2800" dirty="0"/>
              <a:t>selector(space)</a:t>
            </a:r>
          </a:p>
          <a:p>
            <a:r>
              <a:rPr lang="en-US" sz="2800" dirty="0"/>
              <a:t>Child selector(&gt;)</a:t>
            </a:r>
          </a:p>
          <a:p>
            <a:r>
              <a:rPr lang="en-US" sz="2800" dirty="0"/>
              <a:t>Adjacent sibling selector(+)</a:t>
            </a:r>
          </a:p>
          <a:p>
            <a:r>
              <a:rPr lang="en-US" sz="2800" dirty="0"/>
              <a:t>General sibling selector(~)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2009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631EC0-7259-4777-8806-44D874BE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DESCENDENT </a:t>
            </a:r>
            <a:r>
              <a:rPr lang="en-IN" dirty="0" smtClean="0"/>
              <a:t>SELECTOR(Space)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5A10E9-24CF-4541-AF4D-1FF239AB6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011680"/>
            <a:ext cx="8352927" cy="41536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descendant selector matches all elements that are descendants of a specified element.</a:t>
            </a:r>
            <a:endParaRPr lang="en-IN" sz="2800" dirty="0"/>
          </a:p>
          <a:p>
            <a:r>
              <a:rPr lang="en-IN" sz="2800" dirty="0"/>
              <a:t>(parent,parents’s parent, parent’s parents’s parent)</a:t>
            </a:r>
          </a:p>
          <a:p>
            <a:r>
              <a:rPr lang="en-IN" sz="2800" dirty="0" smtClean="0"/>
              <a:t>Syntax</a:t>
            </a:r>
            <a:r>
              <a:rPr lang="en-IN" sz="2800" dirty="0"/>
              <a:t>: Selector1_Selector2{property declaration}</a:t>
            </a:r>
          </a:p>
          <a:p>
            <a:pPr>
              <a:buNone/>
            </a:pPr>
            <a:r>
              <a:rPr lang="en-IN" sz="2800" dirty="0"/>
              <a:t>Div p{ prop:val;}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47305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B7634C-3CCB-4DEF-8C7A-3C91223E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Child selector</a:t>
            </a:r>
            <a:r>
              <a:rPr lang="en-IN" dirty="0">
                <a:sym typeface="Wingdings" panose="05000000000000000000" pitchFamily="2" charset="2"/>
              </a:rPr>
              <a:t>(&gt;)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F5237F-B7E9-4FDE-AC45-DBE367DE2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child selector selects all the elements that are the children of a specified element</a:t>
            </a:r>
          </a:p>
          <a:p>
            <a:r>
              <a:rPr lang="en-IN" dirty="0"/>
              <a:t>It is placed between 2 CSS selectors,matches only those elements matched by second selector and direct child.</a:t>
            </a:r>
          </a:p>
          <a:p>
            <a:r>
              <a:rPr lang="en-IN" dirty="0"/>
              <a:t>Syntax:</a:t>
            </a:r>
          </a:p>
          <a:p>
            <a:pPr marL="0" indent="0">
              <a:buNone/>
            </a:pPr>
            <a:r>
              <a:rPr lang="en-IN" dirty="0"/>
              <a:t>                    selector 1 &gt; selector 2 { properties }</a:t>
            </a:r>
          </a:p>
          <a:p>
            <a:pPr marL="0" indent="0">
              <a:buNone/>
            </a:pPr>
            <a:r>
              <a:rPr lang="en-IN" dirty="0"/>
              <a:t>Ex:</a:t>
            </a:r>
          </a:p>
          <a:p>
            <a:pPr marL="0" indent="0">
              <a:buNone/>
            </a:pPr>
            <a:r>
              <a:rPr lang="en-IN" dirty="0"/>
              <a:t>Div&gt;p{prop : </a:t>
            </a:r>
            <a:r>
              <a:rPr lang="en-IN" dirty="0" err="1"/>
              <a:t>val</a:t>
            </a: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702090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0A60EF-84FC-44C8-9DC2-38AB2D9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Adjacent sibling </a:t>
            </a:r>
            <a:r>
              <a:rPr lang="en-IN" dirty="0" smtClean="0"/>
              <a:t>selector(+)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26071A-E34D-434A-8489-0E943AC90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/>
              <a:t>The adjacent sibling selector is used to select an element that is directly after another specific element.</a:t>
            </a:r>
          </a:p>
          <a:p>
            <a:r>
              <a:rPr lang="en-US" sz="3500" dirty="0"/>
              <a:t>Sibling elements must have the same parent element, and "adjacent" means "immediately following".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:</a:t>
            </a:r>
          </a:p>
          <a:p>
            <a:pPr marL="0" indent="0">
              <a:buNone/>
            </a:pPr>
            <a:r>
              <a:rPr lang="en-US" dirty="0"/>
              <a:t>            former_element + target_element {style properties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53269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55358A-7646-444B-9074-02851604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General </a:t>
            </a:r>
            <a:r>
              <a:rPr lang="en-US" dirty="0"/>
              <a:t>sibling selector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1E8330-4686-4B36-AE16-7B894BE41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/>
              <a:t>The general sibling selector  selects all elements that are next sibling of a specified element.</a:t>
            </a:r>
          </a:p>
          <a:p>
            <a:r>
              <a:rPr lang="en-US" sz="4000" dirty="0"/>
              <a:t>The general sibling </a:t>
            </a:r>
            <a:r>
              <a:rPr lang="en-US" sz="4000" dirty="0" err="1"/>
              <a:t>combinator</a:t>
            </a:r>
            <a:r>
              <a:rPr lang="en-US" sz="4000" dirty="0"/>
              <a:t> (~) separates two selectors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900" b="1" dirty="0"/>
              <a:t>Syntax :</a:t>
            </a:r>
          </a:p>
          <a:p>
            <a:pPr marL="0" indent="0">
              <a:buNone/>
            </a:pPr>
            <a:r>
              <a:rPr lang="en-US" sz="2900" b="1" dirty="0"/>
              <a:t>                              former_element ~ target_element { style properties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5936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D01867-9153-6E2A-C9C0-01B188DA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96" y="643553"/>
            <a:ext cx="7772400" cy="912576"/>
          </a:xfrm>
        </p:spPr>
        <p:txBody>
          <a:bodyPr/>
          <a:lstStyle/>
          <a:p>
            <a:r>
              <a:rPr lang="en-US" dirty="0"/>
              <a:t>CSS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3C677A-A5FC-F514-8A12-2BF3BB866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9" y="2420888"/>
            <a:ext cx="7772400" cy="379703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 is the language we use to style and align our  HTML elements.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 was introduced in 1994 by Haykon wium lie.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version of CSS was introduced in 1996(CSS1)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CSS2-1998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version of CSS is CSS3-1999</a:t>
            </a:r>
          </a:p>
          <a:p>
            <a:pPr>
              <a:buNone/>
            </a:pPr>
            <a:endParaRPr lang="en-US" b="0" i="0" dirty="0"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213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Selector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Attribute provides extra information to the tag.</a:t>
            </a:r>
          </a:p>
          <a:p>
            <a:r>
              <a:rPr lang="en-US" sz="2800" dirty="0"/>
              <a:t>In this attribute selector we are targeting the elements based on attributes</a:t>
            </a:r>
          </a:p>
          <a:p>
            <a:pPr>
              <a:buNone/>
            </a:pPr>
            <a:r>
              <a:rPr lang="en-US" sz="2800" dirty="0"/>
              <a:t>Selector[attribute]{</a:t>
            </a:r>
          </a:p>
          <a:p>
            <a:pPr>
              <a:buNone/>
            </a:pPr>
            <a:r>
              <a:rPr lang="en-US" sz="2800" dirty="0" smtClean="0"/>
              <a:t>Property:value</a:t>
            </a:r>
            <a:endParaRPr lang="en-US" sz="2800" dirty="0"/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r>
              <a:rPr lang="en-US" sz="2800" dirty="0" smtClean="0"/>
              <a:t>EX:</a:t>
            </a:r>
          </a:p>
          <a:p>
            <a:pPr>
              <a:buNone/>
            </a:pPr>
            <a:r>
              <a:rPr lang="en-US" sz="2800" dirty="0" smtClean="0"/>
              <a:t>[attr=value]:Represents element with an attribute name of attr whose value is exactly value.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4154500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classes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000" dirty="0"/>
              <a:t>A CSS pseudo-class is a keyword added to a selector that specify a special state of the selected element.</a:t>
            </a:r>
          </a:p>
          <a:p>
            <a:pPr marL="0" indent="0">
              <a:buNone/>
            </a:pPr>
            <a:r>
              <a:rPr lang="en-US" sz="3000" dirty="0"/>
              <a:t>For Example: It can be used to</a:t>
            </a:r>
          </a:p>
          <a:p>
            <a:r>
              <a:rPr lang="en-US" sz="3000" dirty="0"/>
              <a:t>Style an element when a user mouses over it</a:t>
            </a:r>
          </a:p>
          <a:p>
            <a:r>
              <a:rPr lang="en-US" sz="3000" dirty="0"/>
              <a:t>Style visited and unvisited links differently</a:t>
            </a:r>
          </a:p>
          <a:p>
            <a:r>
              <a:rPr lang="en-US" sz="3000" dirty="0"/>
              <a:t>Style an element when it gets </a:t>
            </a:r>
            <a:r>
              <a:rPr lang="en-US" sz="3000" dirty="0" smtClean="0"/>
              <a:t>focus</a:t>
            </a:r>
          </a:p>
          <a:p>
            <a:pPr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Selector:pseudo-class{</a:t>
            </a:r>
          </a:p>
          <a:p>
            <a:pPr marL="109728" indent="0">
              <a:buNone/>
            </a:pPr>
            <a:r>
              <a:rPr lang="en-US" dirty="0"/>
              <a:t>	property:value;</a:t>
            </a:r>
          </a:p>
          <a:p>
            <a:pPr marL="109728" indent="0">
              <a:buNone/>
            </a:pPr>
            <a:r>
              <a:rPr lang="en-US" dirty="0"/>
              <a:t>                                            </a:t>
            </a:r>
            <a:r>
              <a:rPr lang="en-US" dirty="0" smtClean="0"/>
              <a:t>   </a:t>
            </a: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64481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Classes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3464" y="1999442"/>
            <a:ext cx="4448576" cy="48463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Dynamic pseudo classes</a:t>
            </a:r>
          </a:p>
          <a:p>
            <a:pPr>
              <a:buFont typeface="Wingdings" pitchFamily="2" charset="2"/>
              <a:buChar char="Ø"/>
            </a:pPr>
            <a:r>
              <a:rPr lang="en-IN" sz="2800" b="1" i="0" dirty="0">
                <a:effectLst/>
                <a:latin typeface="Segoe UI" panose="020B0502040204020203" pitchFamily="34" charset="0"/>
              </a:rPr>
              <a:t>Anchor Pseudo-classes</a:t>
            </a:r>
            <a:endParaRPr lang="en-US" sz="2800" b="1" dirty="0"/>
          </a:p>
          <a:p>
            <a:pPr lvl="2">
              <a:buFont typeface="Wingdings" pitchFamily="2" charset="2"/>
              <a:buChar char="Ø"/>
            </a:pPr>
            <a:r>
              <a:rPr lang="en-US" sz="2600" dirty="0"/>
              <a:t>Link</a:t>
            </a:r>
          </a:p>
          <a:p>
            <a:pPr lvl="2">
              <a:buFont typeface="Wingdings" pitchFamily="2" charset="2"/>
              <a:buChar char="Ø"/>
            </a:pPr>
            <a:r>
              <a:rPr lang="en-US" sz="2600" dirty="0"/>
              <a:t>Visited</a:t>
            </a:r>
          </a:p>
          <a:p>
            <a:pPr lvl="2">
              <a:buFont typeface="Wingdings" pitchFamily="2" charset="2"/>
              <a:buChar char="Ø"/>
            </a:pPr>
            <a:r>
              <a:rPr lang="en-US" sz="2600" dirty="0"/>
              <a:t>Active</a:t>
            </a:r>
          </a:p>
          <a:p>
            <a:pPr lvl="2">
              <a:buFont typeface="Wingdings" pitchFamily="2" charset="2"/>
              <a:buChar char="Ø"/>
            </a:pPr>
            <a:r>
              <a:rPr lang="en-US" sz="2600" dirty="0"/>
              <a:t>Focus</a:t>
            </a:r>
          </a:p>
          <a:p>
            <a:pPr lvl="2">
              <a:buFont typeface="Wingdings" pitchFamily="2" charset="2"/>
              <a:buChar char="Ø"/>
            </a:pPr>
            <a:r>
              <a:rPr lang="en-US" sz="2600" dirty="0"/>
              <a:t>Hover</a:t>
            </a:r>
          </a:p>
          <a:p>
            <a:pPr lvl="1">
              <a:buFont typeface="Wingdings" pitchFamily="2" charset="2"/>
              <a:buChar char="Ø"/>
            </a:pPr>
            <a:endParaRPr lang="en-US" sz="2800" dirty="0"/>
          </a:p>
          <a:p>
            <a:pPr marL="228600" lvl="1" indent="0">
              <a:buNone/>
            </a:pP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52AD851-C9E2-48E2-BFAE-C7F67C8BE3D4}"/>
              </a:ext>
            </a:extLst>
          </p:cNvPr>
          <p:cNvSpPr txBox="1"/>
          <p:nvPr/>
        </p:nvSpPr>
        <p:spPr>
          <a:xfrm>
            <a:off x="5073217" y="1999171"/>
            <a:ext cx="388541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800" dirty="0"/>
              <a:t>Structural pseudo classes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dirty="0"/>
              <a:t>First-child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dirty="0"/>
              <a:t>Last-child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dirty="0"/>
              <a:t>Nth-child()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00971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5BDB63-F4CD-BFD5-AACC-54BD8807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404664"/>
            <a:ext cx="7772400" cy="792082"/>
          </a:xfrm>
        </p:spPr>
        <p:txBody>
          <a:bodyPr/>
          <a:lstStyle/>
          <a:p>
            <a:r>
              <a:rPr lang="en-US" dirty="0" smtClean="0"/>
              <a:t>Pseudo Class </a:t>
            </a:r>
            <a:r>
              <a:rPr lang="en-US" dirty="0"/>
              <a:t>SELECTOR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FCCB7B-4F18-4025-8900-E2CDF064D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8698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</a:rPr>
              <a:t>a:hover MUST come after we mouse hover on it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</a:rPr>
              <a:t>a:link and a:visited in the CSS definition in order to be effective.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</a:rPr>
              <a:t>a:active MUST come after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56E2614E-47A4-8102-58F1-65889D036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3573016"/>
            <a:ext cx="8136904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:first-child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pseudo-class matches a specified element that is the first child of another element.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defTabSz="914400"/>
            <a:endParaRPr lang="en-US" altLang="en-US" sz="2000" dirty="0">
              <a:latin typeface="Arial" panose="020B0604020202020204" pitchFamily="34" charset="0"/>
            </a:endParaRPr>
          </a:p>
          <a:p>
            <a:pPr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:last-child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pseudo-class matches a specified element that is the last child of another element.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defTabSz="914400"/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:nth-child(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selector matches every element that is the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th child of its parent.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can be a number, a keyword (odd or even), or a formula (like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+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defTabSz="914400"/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defTabSz="914400"/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6A8A0CBD-E06B-692F-3939-989477AB3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D2A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1641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Elements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A CSS pseudo-element is used to style specified parts of an element.	</a:t>
            </a:r>
          </a:p>
          <a:p>
            <a:endParaRPr lang="en-US" sz="3000" dirty="0"/>
          </a:p>
          <a:p>
            <a:pPr>
              <a:buFont typeface="Wingdings 2"/>
              <a:buChar char="q"/>
            </a:pPr>
            <a:r>
              <a:rPr lang="en-US" sz="3000" dirty="0"/>
              <a:t> For example, it can be used to:</a:t>
            </a:r>
          </a:p>
          <a:p>
            <a:pPr>
              <a:buFont typeface="Wingdings 2"/>
              <a:buChar char="q"/>
            </a:pPr>
            <a:endParaRPr lang="en-US" sz="3000" dirty="0"/>
          </a:p>
          <a:p>
            <a:pPr lvl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•"/>
            </a:pPr>
            <a:r>
              <a:rPr lang="en-US" sz="3000" dirty="0"/>
              <a:t>Style the first letter, or line, of an element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•"/>
            </a:pPr>
            <a:r>
              <a:rPr lang="en-US" sz="3000" dirty="0"/>
              <a:t>Insert content before, or after, the content of an element</a:t>
            </a:r>
          </a:p>
          <a:p>
            <a:endParaRPr lang="en-US" sz="3200" dirty="0"/>
          </a:p>
          <a:p>
            <a:r>
              <a:rPr lang="en-US" sz="3200" dirty="0"/>
              <a:t>selector::pseudo-element{</a:t>
            </a:r>
          </a:p>
          <a:p>
            <a:pPr marL="109728" indent="0">
              <a:buNone/>
            </a:pPr>
            <a:r>
              <a:rPr lang="en-US" sz="3200" dirty="0"/>
              <a:t>		property:value;</a:t>
            </a:r>
          </a:p>
          <a:p>
            <a:pPr marL="109728" indent="0">
              <a:buNone/>
            </a:pPr>
            <a:r>
              <a:rPr lang="en-US" sz="3200" dirty="0"/>
              <a:t>	}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3234159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Elements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/>
              <a:t>:: first-line</a:t>
            </a:r>
          </a:p>
          <a:p>
            <a:pPr marL="0" indent="0">
              <a:buNone/>
            </a:pPr>
            <a:r>
              <a:rPr lang="en-US" sz="4400" dirty="0"/>
              <a:t>:: first-letter</a:t>
            </a:r>
          </a:p>
          <a:p>
            <a:pPr marL="0" indent="0">
              <a:buNone/>
            </a:pPr>
            <a:r>
              <a:rPr lang="en-US" sz="4400" dirty="0"/>
              <a:t>::before</a:t>
            </a:r>
          </a:p>
          <a:p>
            <a:pPr marL="0" indent="0">
              <a:buNone/>
            </a:pPr>
            <a:r>
              <a:rPr lang="en-US" sz="4400" dirty="0"/>
              <a:t>::after</a:t>
            </a:r>
          </a:p>
          <a:p>
            <a:pPr marL="0" indent="0">
              <a:buNone/>
            </a:pPr>
            <a:r>
              <a:rPr lang="en-US" sz="4400" dirty="0"/>
              <a:t>::marker</a:t>
            </a:r>
          </a:p>
          <a:p>
            <a:pPr marL="0" indent="0">
              <a:buNone/>
            </a:pPr>
            <a:r>
              <a:rPr lang="en-US" sz="4400" dirty="0"/>
              <a:t>::selection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xmlns="" val="2554764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4FEE8954-7F28-F1C8-DB53-FB1835E3B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33728515"/>
              </p:ext>
            </p:extLst>
          </p:nvPr>
        </p:nvGraphicFramePr>
        <p:xfrm>
          <a:off x="539552" y="476672"/>
          <a:ext cx="8136904" cy="5976667"/>
        </p:xfrm>
        <a:graphic>
          <a:graphicData uri="http://schemas.openxmlformats.org/drawingml/2006/table">
            <a:tbl>
              <a:tblPr/>
              <a:tblGrid>
                <a:gridCol w="1626055">
                  <a:extLst>
                    <a:ext uri="{9D8B030D-6E8A-4147-A177-3AD203B41FA5}">
                      <a16:colId xmlns:a16="http://schemas.microsoft.com/office/drawing/2014/main" xmlns="" val="1136050021"/>
                    </a:ext>
                  </a:extLst>
                </a:gridCol>
                <a:gridCol w="1626055">
                  <a:extLst>
                    <a:ext uri="{9D8B030D-6E8A-4147-A177-3AD203B41FA5}">
                      <a16:colId xmlns:a16="http://schemas.microsoft.com/office/drawing/2014/main" xmlns="" val="887454592"/>
                    </a:ext>
                  </a:extLst>
                </a:gridCol>
                <a:gridCol w="4884794">
                  <a:extLst>
                    <a:ext uri="{9D8B030D-6E8A-4147-A177-3AD203B41FA5}">
                      <a16:colId xmlns:a16="http://schemas.microsoft.com/office/drawing/2014/main" xmlns="" val="35634778"/>
                    </a:ext>
                  </a:extLst>
                </a:gridCol>
              </a:tblGrid>
              <a:tr h="561261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Selector</a:t>
                      </a: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2A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Example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2A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Example description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3311000"/>
                  </a:ext>
                </a:extLst>
              </a:tr>
              <a:tr h="970829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  <a:hlinkClick r:id="rId2"/>
                        </a:rPr>
                        <a:t>::after</a:t>
                      </a:r>
                      <a:endParaRPr lang="en-IN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4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p::after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4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Insert something after the content of each &lt;p&gt; element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4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173327"/>
                  </a:ext>
                </a:extLst>
              </a:tr>
              <a:tr h="970829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FF0000"/>
                          </a:solidFill>
                          <a:effectLst/>
                          <a:hlinkClick r:id="rId3"/>
                        </a:rPr>
                        <a:t>::before</a:t>
                      </a:r>
                      <a:endParaRPr lang="en-IN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2A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p::before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2A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Insert something before the content of each &lt;p&gt; element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7718602"/>
                  </a:ext>
                </a:extLst>
              </a:tr>
              <a:tr h="970829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FF0000"/>
                          </a:solidFill>
                          <a:effectLst/>
                          <a:hlinkClick r:id="rId4"/>
                        </a:rPr>
                        <a:t>::first-letter</a:t>
                      </a:r>
                      <a:endParaRPr lang="en-IN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4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p::first-letter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4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Selects the first letter of each &lt;p&gt; element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4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0059081"/>
                  </a:ext>
                </a:extLst>
              </a:tr>
              <a:tr h="970829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FF0000"/>
                          </a:solidFill>
                          <a:effectLst/>
                          <a:hlinkClick r:id="rId5"/>
                        </a:rPr>
                        <a:t>::first-line</a:t>
                      </a:r>
                      <a:endParaRPr lang="en-IN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2A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p::first-line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2A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Selects the first line of each &lt;p&gt; element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8448172"/>
                  </a:ext>
                </a:extLst>
              </a:tr>
              <a:tr h="561261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FF0000"/>
                          </a:solidFill>
                          <a:effectLst/>
                          <a:hlinkClick r:id="rId6"/>
                        </a:rPr>
                        <a:t>::marker</a:t>
                      </a:r>
                      <a:endParaRPr lang="en-IN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4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::marker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4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Selects the markers of list items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4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0813975"/>
                  </a:ext>
                </a:extLst>
              </a:tr>
              <a:tr h="970829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  <a:hlinkClick r:id="rId7"/>
                        </a:rPr>
                        <a:t>::selection</a:t>
                      </a:r>
                      <a:endParaRPr lang="en-IN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2A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p::selection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2A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Selects the portion of an element that is selected by a user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2594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59221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B35CBD-9999-4B98-A5E1-CD3861550FAC}"/>
              </a:ext>
            </a:extLst>
          </p:cNvPr>
          <p:cNvSpPr txBox="1"/>
          <p:nvPr/>
        </p:nvSpPr>
        <p:spPr>
          <a:xfrm>
            <a:off x="1056791" y="1270840"/>
            <a:ext cx="652226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NOW   WRITE      THE DIFFERENCE        BETWEEN        </a:t>
            </a:r>
          </a:p>
          <a:p>
            <a:r>
              <a:rPr lang="en-IN" sz="2800" dirty="0"/>
              <a:t>PSEUDO CLASS AND PSEUDO ELEMENT SELECTOR?!</a:t>
            </a:r>
          </a:p>
          <a:p>
            <a:endParaRPr lang="en-IN" dirty="0"/>
          </a:p>
        </p:txBody>
      </p:sp>
      <p:pic>
        <p:nvPicPr>
          <p:cNvPr id="3076" name="Picture 4" descr="CSS Pseudo Classes and Pseudo Elements | W3REIGN">
            <a:extLst>
              <a:ext uri="{FF2B5EF4-FFF2-40B4-BE49-F238E27FC236}">
                <a16:creationId xmlns:a16="http://schemas.microsoft.com/office/drawing/2014/main" xmlns="" id="{1F672D8A-D00E-48F3-8B66-E87A0C63C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5024"/>
            <a:ext cx="669674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63806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FB1577-3EF3-40FC-8A50-39F7DC13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Pseudo class v/s pseudo element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D434176-32BC-45C2-9FC7-60B82AF4F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58727068"/>
              </p:ext>
            </p:extLst>
          </p:nvPr>
        </p:nvGraphicFramePr>
        <p:xfrm>
          <a:off x="971600" y="2060848"/>
          <a:ext cx="7135760" cy="4153942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3447853">
                  <a:extLst>
                    <a:ext uri="{9D8B030D-6E8A-4147-A177-3AD203B41FA5}">
                      <a16:colId xmlns:a16="http://schemas.microsoft.com/office/drawing/2014/main" xmlns="" val="1310387240"/>
                    </a:ext>
                  </a:extLst>
                </a:gridCol>
                <a:gridCol w="3687907">
                  <a:extLst>
                    <a:ext uri="{9D8B030D-6E8A-4147-A177-3AD203B41FA5}">
                      <a16:colId xmlns:a16="http://schemas.microsoft.com/office/drawing/2014/main" xmlns="" val="4135120662"/>
                    </a:ext>
                  </a:extLst>
                </a:gridCol>
              </a:tblGrid>
              <a:tr h="84754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   PSEUDO CLASS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PSEUDO  ELEMENT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155916265"/>
                  </a:ext>
                </a:extLst>
              </a:tr>
              <a:tr h="165320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    selectors are selected by </a:t>
                      </a:r>
                    </a:p>
                    <a:p>
                      <a:r>
                        <a:rPr lang="en-IN" sz="4000" dirty="0">
                          <a:solidFill>
                            <a:schemeClr val="tx1"/>
                          </a:solidFill>
                        </a:rPr>
                        <a:t>                       “ : “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selectors are selected by </a:t>
                      </a:r>
                    </a:p>
                    <a:p>
                      <a:r>
                        <a:rPr lang="en-IN" sz="4000" dirty="0">
                          <a:solidFill>
                            <a:schemeClr val="tx1"/>
                          </a:solidFill>
                        </a:rPr>
                        <a:t>                       “ :: “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4065186755"/>
                  </a:ext>
                </a:extLst>
              </a:tr>
              <a:tr h="165320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 Pseudo-classes are used to target state.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 Pseudo-elements are used to target specific parts of an element.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441308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91434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Property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018" y="2132856"/>
            <a:ext cx="8063445" cy="46085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Text formatting</a:t>
            </a:r>
          </a:p>
          <a:p>
            <a:r>
              <a:rPr lang="en-US" sz="3200" dirty="0" smtClean="0"/>
              <a:t>Color</a:t>
            </a:r>
          </a:p>
          <a:p>
            <a:r>
              <a:rPr lang="en-US" sz="3200" dirty="0" smtClean="0"/>
              <a:t>Text-align</a:t>
            </a:r>
          </a:p>
          <a:p>
            <a:r>
              <a:rPr lang="en-US" sz="3200" dirty="0" smtClean="0"/>
              <a:t>Text-transform</a:t>
            </a:r>
          </a:p>
          <a:p>
            <a:r>
              <a:rPr lang="en-US" sz="3200" dirty="0" smtClean="0"/>
              <a:t>Text-shadow</a:t>
            </a:r>
          </a:p>
          <a:p>
            <a:r>
              <a:rPr lang="en-US" sz="3200" dirty="0" smtClean="0"/>
              <a:t>Text-decoration</a:t>
            </a:r>
          </a:p>
          <a:p>
            <a:r>
              <a:rPr lang="en-US" sz="3200" dirty="0" smtClean="0"/>
              <a:t>Letter-spacing</a:t>
            </a:r>
          </a:p>
          <a:p>
            <a:r>
              <a:rPr lang="en-US" sz="3200" dirty="0" smtClean="0"/>
              <a:t>Word-spacing</a:t>
            </a:r>
          </a:p>
          <a:p>
            <a:r>
              <a:rPr lang="en-US" sz="3200" dirty="0" smtClean="0"/>
              <a:t>Text-indention</a:t>
            </a:r>
          </a:p>
          <a:p>
            <a:endParaRPr lang="en-US" sz="3200" dirty="0"/>
          </a:p>
          <a:p>
            <a:pPr marL="10972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221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432D7E-C68E-40AE-A509-50CDDC3E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of </a:t>
            </a:r>
            <a:r>
              <a:rPr lang="en-IN" dirty="0" err="1"/>
              <a:t>css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860829-52B7-450B-96EC-5806E20DC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err="1"/>
              <a:t>Css</a:t>
            </a:r>
            <a:r>
              <a:rPr lang="en-US" sz="4000" dirty="0"/>
              <a:t> syntax:- </a:t>
            </a:r>
            <a:endParaRPr lang="en-US" sz="4000" dirty="0" smtClean="0"/>
          </a:p>
          <a:p>
            <a:r>
              <a:rPr lang="en-US" sz="4000" dirty="0" smtClean="0"/>
              <a:t>Selector{</a:t>
            </a:r>
          </a:p>
          <a:p>
            <a:pPr>
              <a:buNone/>
            </a:pPr>
            <a:r>
              <a:rPr lang="en-US" sz="4000" dirty="0" err="1" smtClean="0"/>
              <a:t>Property:value</a:t>
            </a:r>
            <a:r>
              <a:rPr lang="en-US" sz="4000" dirty="0" smtClean="0"/>
              <a:t> ;</a:t>
            </a:r>
          </a:p>
          <a:p>
            <a:pPr>
              <a:buNone/>
            </a:pPr>
            <a:r>
              <a:rPr lang="en-US" sz="4000" dirty="0" smtClean="0"/>
              <a:t>}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          |              |           |                          </a:t>
            </a:r>
          </a:p>
          <a:p>
            <a:pPr marL="0" indent="0">
              <a:buNone/>
            </a:pPr>
            <a:r>
              <a:rPr lang="en-US" sz="4000" dirty="0"/>
              <a:t>         P{        color: blue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27348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Property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Background-image : url (“image.jpg”)</a:t>
            </a:r>
          </a:p>
          <a:p>
            <a:r>
              <a:rPr lang="en-US" dirty="0"/>
              <a:t>Background-repeat  :   no-repeat/repeat-x/Y</a:t>
            </a:r>
          </a:p>
          <a:p>
            <a:r>
              <a:rPr lang="en-US" dirty="0"/>
              <a:t>Background-size   :     cover/100%</a:t>
            </a:r>
          </a:p>
          <a:p>
            <a:r>
              <a:rPr lang="en-US" dirty="0"/>
              <a:t>Background-Position   :    right/left/center</a:t>
            </a:r>
          </a:p>
          <a:p>
            <a:r>
              <a:rPr lang="en-US" dirty="0"/>
              <a:t>Background-attachment  :   scroll/fixed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01118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Property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Font-size:large/small/medium</a:t>
            </a:r>
          </a:p>
          <a:p>
            <a:r>
              <a:rPr lang="en-US" dirty="0"/>
              <a:t>Font-weight:bold/bolder/lighter/normal</a:t>
            </a:r>
          </a:p>
          <a:p>
            <a:r>
              <a:rPr lang="en-US" dirty="0"/>
              <a:t>Font-style:italic</a:t>
            </a:r>
          </a:p>
          <a:p>
            <a:r>
              <a:rPr lang="en-US" dirty="0" err="1"/>
              <a:t>Font-family:font</a:t>
            </a:r>
            <a:r>
              <a:rPr lang="en-US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17176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color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Color: #</a:t>
            </a:r>
            <a:r>
              <a:rPr lang="en-US" sz="2800" dirty="0" err="1"/>
              <a:t>efefef</a:t>
            </a:r>
            <a:r>
              <a:rPr lang="en-US" sz="2800" dirty="0"/>
              <a:t>;</a:t>
            </a:r>
          </a:p>
          <a:p>
            <a:r>
              <a:rPr lang="en-US" sz="2800" dirty="0" err="1"/>
              <a:t>Color:rgb</a:t>
            </a:r>
            <a:r>
              <a:rPr lang="en-US" sz="2800" dirty="0"/>
              <a:t>(255,255,0)</a:t>
            </a:r>
          </a:p>
          <a:p>
            <a:r>
              <a:rPr lang="en-US" sz="2800" dirty="0" err="1"/>
              <a:t>Color:rgba</a:t>
            </a:r>
            <a:r>
              <a:rPr lang="en-US" sz="2800" dirty="0"/>
              <a:t>(</a:t>
            </a:r>
            <a:r>
              <a:rPr lang="en-US" sz="2800" dirty="0" err="1"/>
              <a:t>rgba</a:t>
            </a:r>
            <a:r>
              <a:rPr lang="en-US" sz="2800" dirty="0"/>
              <a:t>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839590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Gradient: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60848"/>
            <a:ext cx="4336876" cy="3252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122691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Gradient: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Linear-gradient(direction,color-stop1,color-stop2);</a:t>
            </a:r>
          </a:p>
          <a:p>
            <a:r>
              <a:rPr lang="en-US" dirty="0"/>
              <a:t>Radial-gradient(shape size at position, start-color,…,last-color);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4434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628119" y="3141015"/>
            <a:ext cx="38862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60418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D822B1-0CDB-5874-B116-AFF97D83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A1A6E2-4C97-EB4C-4169-DF0F450E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CSS box model is essentially a box that wraps around every HTML element. It consists of: margins, borders, padding, and the actual content. The image illustrates the box model:</a:t>
            </a:r>
          </a:p>
          <a:p>
            <a:r>
              <a:rPr lang="en-US" dirty="0"/>
              <a:t>Content - The content of the box, where text and images appear</a:t>
            </a:r>
          </a:p>
          <a:p>
            <a:r>
              <a:rPr lang="en-US" dirty="0"/>
              <a:t>Padding - Clears an area around the content. The padding is transparent</a:t>
            </a:r>
          </a:p>
          <a:p>
            <a:r>
              <a:rPr lang="en-US" dirty="0"/>
              <a:t>Border - A border that goes around the padding and content</a:t>
            </a:r>
          </a:p>
          <a:p>
            <a:r>
              <a:rPr lang="en-US" dirty="0"/>
              <a:t>Margin - Clears an area outside the border. The margin is transparent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657810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Margin-style</a:t>
            </a:r>
          </a:p>
          <a:p>
            <a:pPr lvl="1"/>
            <a:r>
              <a:rPr lang="en-US" dirty="0"/>
              <a:t>Margin-top</a:t>
            </a:r>
          </a:p>
          <a:p>
            <a:pPr lvl="1"/>
            <a:r>
              <a:rPr lang="en-US" dirty="0"/>
              <a:t>Margin-bottom</a:t>
            </a:r>
          </a:p>
          <a:p>
            <a:pPr lvl="1"/>
            <a:r>
              <a:rPr lang="en-US" dirty="0"/>
              <a:t>Margin-left</a:t>
            </a:r>
          </a:p>
          <a:p>
            <a:pPr lvl="1"/>
            <a:r>
              <a:rPr lang="en-US" dirty="0"/>
              <a:t>Margin-right</a:t>
            </a:r>
          </a:p>
          <a:p>
            <a:r>
              <a:rPr lang="en-US" dirty="0"/>
              <a:t>Padding-style</a:t>
            </a:r>
          </a:p>
          <a:p>
            <a:pPr lvl="1"/>
            <a:r>
              <a:rPr lang="en-US" dirty="0"/>
              <a:t>Padding-left</a:t>
            </a:r>
          </a:p>
          <a:p>
            <a:pPr lvl="1"/>
            <a:r>
              <a:rPr lang="en-US" dirty="0"/>
              <a:t>Padding-right</a:t>
            </a:r>
          </a:p>
          <a:p>
            <a:pPr lvl="1"/>
            <a:r>
              <a:rPr lang="en-US" dirty="0"/>
              <a:t>Padding-top</a:t>
            </a:r>
          </a:p>
          <a:p>
            <a:pPr lvl="1"/>
            <a:r>
              <a:rPr lang="en-US" dirty="0"/>
              <a:t>Padding-bottom</a:t>
            </a:r>
          </a:p>
          <a:p>
            <a:r>
              <a:rPr lang="en-US" dirty="0"/>
              <a:t>Border-style</a:t>
            </a:r>
          </a:p>
          <a:p>
            <a:pPr lvl="1"/>
            <a:r>
              <a:rPr lang="en-US" dirty="0"/>
              <a:t>Border-color</a:t>
            </a:r>
          </a:p>
          <a:p>
            <a:pPr lvl="1"/>
            <a:r>
              <a:rPr lang="en-US" dirty="0"/>
              <a:t>Border-width</a:t>
            </a:r>
          </a:p>
          <a:p>
            <a:pPr lvl="1"/>
            <a:r>
              <a:rPr lang="en-US" dirty="0"/>
              <a:t>Border-radius</a:t>
            </a:r>
          </a:p>
          <a:p>
            <a:pPr lvl="1"/>
            <a:endParaRPr lang="en-US" dirty="0"/>
          </a:p>
          <a:p>
            <a:pPr marL="10972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81266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Property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  <a:p>
            <a:r>
              <a:rPr lang="en-US" dirty="0"/>
              <a:t>Relative</a:t>
            </a:r>
          </a:p>
          <a:p>
            <a:r>
              <a:rPr lang="en-US" dirty="0"/>
              <a:t>Fixed</a:t>
            </a:r>
          </a:p>
          <a:p>
            <a:r>
              <a:rPr lang="en-US" dirty="0"/>
              <a:t>Absolute</a:t>
            </a:r>
          </a:p>
          <a:p>
            <a:r>
              <a:rPr lang="en-US" dirty="0"/>
              <a:t>Sticky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32536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7815962" cy="5104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4958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CSS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211960" y="2348880"/>
            <a:ext cx="476250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3BECBEF-2BE3-47CC-86B1-4A24E0990F21}"/>
              </a:ext>
            </a:extLst>
          </p:cNvPr>
          <p:cNvSpPr txBox="1"/>
          <p:nvPr/>
        </p:nvSpPr>
        <p:spPr>
          <a:xfrm>
            <a:off x="304234" y="2492896"/>
            <a:ext cx="4572000" cy="323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 style sheet language which is used to describe the look and formatting of documents written in markup language.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generally used with html to change the style of web pages and UI.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Commenting in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:-- /*-----*/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0312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30050A-53E2-4815-9A93-73F1510B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 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81FB7A-C7BF-7C5A-D16B-96C6B3DF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775191"/>
            <a:ext cx="8784976" cy="462560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Inline : </a:t>
            </a:r>
            <a:r>
              <a:rPr lang="en-US" sz="3000" dirty="0"/>
              <a:t>Displays an element as an inline element (like &lt;span&gt;). Any height and width properties will have no effect</a:t>
            </a:r>
          </a:p>
          <a:p>
            <a:pPr>
              <a:lnSpc>
                <a:spcPct val="80000"/>
              </a:lnSpc>
            </a:pPr>
            <a:r>
              <a:rPr lang="en-US" sz="3000" dirty="0"/>
              <a:t>block : Displays an element as a block element (like &lt;p&gt;). It starts on a new line, and takes up the whole width</a:t>
            </a:r>
          </a:p>
          <a:p>
            <a:pPr>
              <a:lnSpc>
                <a:spcPct val="80000"/>
              </a:lnSpc>
            </a:pPr>
            <a:r>
              <a:rPr lang="en-US" sz="3000" dirty="0"/>
              <a:t>Inline-block : Displays an element as an inline-level block container. The element itself is formatted as an inline element, but you can apply height and width values</a:t>
            </a:r>
          </a:p>
          <a:p>
            <a:pPr>
              <a:lnSpc>
                <a:spcPct val="80000"/>
              </a:lnSpc>
            </a:pPr>
            <a:r>
              <a:rPr lang="en-US" sz="3000" dirty="0"/>
              <a:t>Flex : Displays an element as a block-level flex container</a:t>
            </a:r>
          </a:p>
          <a:p>
            <a:pPr>
              <a:lnSpc>
                <a:spcPct val="80000"/>
              </a:lnSpc>
            </a:pPr>
            <a:endParaRPr lang="en-US" sz="3000" dirty="0"/>
          </a:p>
          <a:p>
            <a:pPr>
              <a:lnSpc>
                <a:spcPct val="80000"/>
              </a:lnSpc>
            </a:pPr>
            <a:endParaRPr lang="en-US" sz="3000" dirty="0"/>
          </a:p>
          <a:p>
            <a:endParaRPr lang="en-IN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B070A8C2-8C55-787F-8F21-198060AED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38" y="392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3459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Properties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Flex-box </a:t>
            </a:r>
            <a:r>
              <a:rPr lang="en-US" b="1" u="sng" dirty="0"/>
              <a:t>properties</a:t>
            </a:r>
          </a:p>
          <a:p>
            <a:r>
              <a:rPr lang="en-US" dirty="0"/>
              <a:t>Display : flex</a:t>
            </a:r>
            <a:endParaRPr lang="en-US" b="1" u="sng" dirty="0"/>
          </a:p>
          <a:p>
            <a:r>
              <a:rPr lang="en-US" dirty="0"/>
              <a:t>Flex-direction: row/column</a:t>
            </a:r>
          </a:p>
          <a:p>
            <a:r>
              <a:rPr lang="en-US" dirty="0"/>
              <a:t>Flex-wrap: wrap/</a:t>
            </a:r>
            <a:r>
              <a:rPr lang="en-US" dirty="0" err="1"/>
              <a:t>nowrap</a:t>
            </a:r>
            <a:r>
              <a:rPr lang="en-US" dirty="0"/>
              <a:t>/wrap-reverse</a:t>
            </a:r>
          </a:p>
          <a:p>
            <a:r>
              <a:rPr lang="en-US" dirty="0"/>
              <a:t>Justify-content: flex-start/flex-end/center/space-around/space-between/baseline</a:t>
            </a:r>
          </a:p>
          <a:p>
            <a:r>
              <a:rPr lang="en-US" dirty="0"/>
              <a:t>Align-items: flex-start/flex-end/center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25218629"/>
      </p:ext>
    </p:extLst>
  </p:cSld>
  <p:clrMapOvr>
    <a:masterClrMapping/>
  </p:clrMapOvr>
  <p:transition>
    <p:cut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Flex-Box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04875" y="2466975"/>
            <a:ext cx="733425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9296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/>
              <a:t>Flex-items properties</a:t>
            </a:r>
          </a:p>
          <a:p>
            <a:r>
              <a:rPr lang="en-US" dirty="0"/>
              <a:t>Flex-basis:&lt;length&gt;</a:t>
            </a:r>
          </a:p>
          <a:p>
            <a:r>
              <a:rPr lang="en-US" dirty="0"/>
              <a:t>Flex-grow: &lt;number&gt;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22410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8077200" cy="1673352"/>
          </a:xfrm>
        </p:spPr>
        <p:txBody>
          <a:bodyPr/>
          <a:lstStyle/>
          <a:p>
            <a:r>
              <a:rPr lang="en-US" dirty="0"/>
              <a:t>Transition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Transition allows you to change property value.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38813176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Property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b="0" i="0" dirty="0">
                <a:solidFill>
                  <a:schemeClr val="accent1"/>
                </a:solidFill>
                <a:effectLst/>
                <a:latin typeface="Verdana" panose="020B0604030504040204" pitchFamily="34" charset="0"/>
              </a:rPr>
              <a:t>CSS transitions allows you to change property values smoothly, over a given duration</a:t>
            </a:r>
            <a:r>
              <a:rPr lang="en-US" sz="2600" b="0" i="0" dirty="0" smtClean="0">
                <a:solidFill>
                  <a:schemeClr val="accent1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sz="2600" b="0" i="0" dirty="0">
              <a:solidFill>
                <a:schemeClr val="accent1"/>
              </a:solidFill>
              <a:effectLst/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b="1" u="sng" dirty="0"/>
              <a:t>Transition-property</a:t>
            </a:r>
            <a:r>
              <a:rPr lang="en-US" dirty="0"/>
              <a:t>: </a:t>
            </a:r>
            <a:r>
              <a:rPr lang="en-US" sz="3500" dirty="0"/>
              <a:t>The CSS property you want to </a:t>
            </a:r>
            <a:r>
              <a:rPr lang="en-US" sz="3500" dirty="0" smtClean="0"/>
              <a:t>add an </a:t>
            </a:r>
            <a:r>
              <a:rPr lang="en-US" sz="3500" dirty="0"/>
              <a:t>effect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Transition-duration:</a:t>
            </a:r>
            <a:r>
              <a:rPr lang="en-US" dirty="0"/>
              <a:t> </a:t>
            </a:r>
            <a:r>
              <a:rPr lang="en-US" sz="3500" dirty="0"/>
              <a:t>The duration of the effect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Transition-timing-function: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Transition-delay </a:t>
            </a:r>
            <a:r>
              <a:rPr lang="en-US" sz="3500" dirty="0"/>
              <a:t>: </a:t>
            </a:r>
            <a:r>
              <a:rPr lang="en-US" altLang="en-US" sz="3500" dirty="0"/>
              <a:t>The transition-delay property specifies a delay (in seconds) for the transition effect. </a:t>
            </a:r>
            <a:endParaRPr lang="en-US" sz="3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Transition(shorthand property)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olas" panose="020B0609020204030204" pitchFamily="49" charset="0"/>
              </a:rPr>
              <a:t>transition: width 2s linear 1s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28600" lvl="1" indent="0">
              <a:buNone/>
            </a:pPr>
            <a:endParaRPr lang="en-US" dirty="0"/>
          </a:p>
          <a:p>
            <a:endParaRPr lang="en-US" b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8320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6B406C-21F2-FFA4-1019-59C4013D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Transition-timing-function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D39ED5-B94D-9108-1F82-45AFFDE50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9999"/>
                </a:solidFill>
                <a:effectLst/>
                <a:latin typeface="Consolas" panose="020B0609020204030204" pitchFamily="49" charset="0"/>
              </a:rPr>
              <a:t>ease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lang="en-US" altLang="en-US" sz="3000" dirty="0"/>
              <a:t>specifies a transition effect with a slow start, then fast, then end slowly (this is default)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9999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lang="en-US" altLang="en-US" sz="3000" dirty="0"/>
              <a:t>specifies a transition effect with the same speed from start to end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9999"/>
                </a:solidFill>
                <a:effectLst/>
                <a:latin typeface="Consolas" panose="020B0609020204030204" pitchFamily="49" charset="0"/>
              </a:rPr>
              <a:t>ease-in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lang="en-US" altLang="en-US" sz="3000" dirty="0"/>
              <a:t>specifies a transition effect with a slow start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9999"/>
                </a:solidFill>
                <a:effectLst/>
                <a:latin typeface="Consolas" panose="020B0609020204030204" pitchFamily="49" charset="0"/>
              </a:rPr>
              <a:t>ease-out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lang="en-US" altLang="en-US" sz="3000" dirty="0"/>
              <a:t>specifies a transition effect with a slow end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9999"/>
                </a:solidFill>
                <a:effectLst/>
                <a:latin typeface="Consolas" panose="020B0609020204030204" pitchFamily="49" charset="0"/>
              </a:rPr>
              <a:t>ease-in-out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altLang="en-US" sz="3000" dirty="0"/>
              <a:t>- specifies a transition effect with a slow start and end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83570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and 3D Transforms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Transforms allow you to move, rotate, scale, skew, element.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899591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7301C4-97A9-D88C-4F3A-3D72A653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property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E19B15-A5A2-AA10-44DA-9551FF187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700808"/>
            <a:ext cx="8820471" cy="532859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The transform property applies a 2D or 3D transformation to an element. This property allows you to rotate, scale, move, skew, etc., elements. </a:t>
            </a:r>
          </a:p>
          <a:p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2D transform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4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9999"/>
                </a:solidFill>
                <a:effectLst/>
                <a:latin typeface="Consolas" panose="020B0609020204030204" pitchFamily="49" charset="0"/>
              </a:rPr>
              <a:t>translate()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pPr marL="914400" lvl="4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9999"/>
                </a:solidFill>
                <a:effectLst/>
                <a:latin typeface="Consolas" panose="020B0609020204030204" pitchFamily="49" charset="0"/>
              </a:rPr>
              <a:t>rotate()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pPr marL="914400" lvl="4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FF9999"/>
                </a:solidFill>
                <a:effectLst/>
                <a:latin typeface="Consolas" panose="020B0609020204030204" pitchFamily="49" charset="0"/>
              </a:rPr>
              <a:t>scaleX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9999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pPr marL="914400" lvl="4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FF9999"/>
                </a:solidFill>
                <a:effectLst/>
                <a:latin typeface="Consolas" panose="020B0609020204030204" pitchFamily="49" charset="0"/>
              </a:rPr>
              <a:t>scaleY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9999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pPr marL="914400" lvl="4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9999"/>
                </a:solidFill>
                <a:effectLst/>
                <a:latin typeface="Consolas" panose="020B0609020204030204" pitchFamily="49" charset="0"/>
              </a:rPr>
              <a:t>scale()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pPr marL="914400" lvl="4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FF9999"/>
                </a:solidFill>
                <a:effectLst/>
                <a:latin typeface="Consolas" panose="020B0609020204030204" pitchFamily="49" charset="0"/>
              </a:rPr>
              <a:t>skewX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9999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pPr marL="914400" lvl="4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FF9999"/>
                </a:solidFill>
                <a:effectLst/>
                <a:latin typeface="Consolas" panose="020B0609020204030204" pitchFamily="49" charset="0"/>
              </a:rPr>
              <a:t>skewY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9999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pPr marL="914400" lvl="4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9999"/>
                </a:solidFill>
                <a:effectLst/>
                <a:latin typeface="Consolas" panose="020B0609020204030204" pitchFamily="49" charset="0"/>
              </a:rPr>
              <a:t>skew()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3D transform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4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FF9999"/>
                </a:solidFill>
                <a:effectLst/>
                <a:latin typeface="Consolas" panose="020B0609020204030204" pitchFamily="49" charset="0"/>
              </a:rPr>
              <a:t>rotateX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FF9999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pPr marL="914400" lvl="4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FF9999"/>
                </a:solidFill>
                <a:effectLst/>
                <a:latin typeface="Consolas" panose="020B0609020204030204" pitchFamily="49" charset="0"/>
              </a:rPr>
              <a:t>rotateY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FF9999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pPr marL="914400" lvl="4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FF9999"/>
                </a:solidFill>
                <a:effectLst/>
                <a:latin typeface="Consolas" panose="020B0609020204030204" pitchFamily="49" charset="0"/>
              </a:rPr>
              <a:t>rotateZ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FF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lvl="1"/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34A5761-5423-9785-1A79-B331A436E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1D2A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84969B93-908B-9392-0101-5CB472DD6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solidFill>
            <a:srgbClr val="1D2A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17654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0344" y="2011363"/>
            <a:ext cx="5603311" cy="4206875"/>
          </a:xfrm>
        </p:spPr>
      </p:pic>
    </p:spTree>
    <p:extLst>
      <p:ext uri="{BB962C8B-B14F-4D97-AF65-F5344CB8AC3E}">
        <p14:creationId xmlns:p14="http://schemas.microsoft.com/office/powerpoint/2010/main" xmlns="" val="309654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76CB7A-C659-45E4-96FC-EC920BB6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Three ways to add </a:t>
            </a:r>
            <a:r>
              <a:rPr lang="en-IN" dirty="0" err="1"/>
              <a:t>css</a:t>
            </a:r>
            <a:r>
              <a:rPr lang="en-IN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C1EBE5-C55D-4EA6-B208-2E07640A6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5700" dirty="0">
                <a:latin typeface="Calibri" pitchFamily="34" charset="0"/>
                <a:cs typeface="Calibri" pitchFamily="34" charset="0"/>
              </a:rPr>
              <a:t>1.Inline style sheet </a:t>
            </a:r>
            <a:r>
              <a:rPr lang="en-IN" sz="57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n-IN" sz="5700" dirty="0">
                <a:latin typeface="Calibri" pitchFamily="34" charset="0"/>
                <a:cs typeface="Calibri" pitchFamily="34" charset="0"/>
              </a:rPr>
              <a:t>Style attribute</a:t>
            </a:r>
          </a:p>
          <a:p>
            <a:pPr marL="0" indent="0">
              <a:buNone/>
            </a:pPr>
            <a:r>
              <a:rPr lang="en-US" sz="5700" dirty="0">
                <a:latin typeface="Calibri" pitchFamily="34" charset="0"/>
                <a:cs typeface="Calibri" pitchFamily="34" charset="0"/>
              </a:rPr>
              <a:t>&lt;p style : ” color: red”&gt;Hello CSS&lt;/p&gt;</a:t>
            </a:r>
            <a:endParaRPr lang="en-IN" sz="5700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5700" dirty="0">
                <a:latin typeface="Calibri" pitchFamily="34" charset="0"/>
                <a:cs typeface="Calibri" pitchFamily="34" charset="0"/>
              </a:rPr>
              <a:t>2.Internal style sheet :</a:t>
            </a:r>
            <a:r>
              <a:rPr lang="en-IN" sz="57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sz="5700" dirty="0">
                <a:latin typeface="Calibri" pitchFamily="34" charset="0"/>
                <a:cs typeface="Calibri" pitchFamily="34" charset="0"/>
              </a:rPr>
              <a:t>&lt;style &gt;tag</a:t>
            </a:r>
          </a:p>
          <a:p>
            <a:pPr marL="0" indent="0">
              <a:buNone/>
            </a:pPr>
            <a:r>
              <a:rPr lang="en-US" sz="5700" dirty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5700" dirty="0">
                <a:latin typeface="Calibri" pitchFamily="34" charset="0"/>
                <a:cs typeface="Calibri" pitchFamily="34" charset="0"/>
              </a:rPr>
              <a:t>&lt;style&gt;</a:t>
            </a:r>
          </a:p>
          <a:p>
            <a:pPr marL="0" indent="0">
              <a:buNone/>
            </a:pPr>
            <a:r>
              <a:rPr lang="en-US" sz="5700" dirty="0">
                <a:latin typeface="Calibri" pitchFamily="34" charset="0"/>
                <a:cs typeface="Calibri" pitchFamily="34" charset="0"/>
              </a:rPr>
              <a:t>	p{color : value}</a:t>
            </a:r>
          </a:p>
          <a:p>
            <a:pPr marL="0" indent="0">
              <a:buNone/>
            </a:pPr>
            <a:r>
              <a:rPr lang="en-US" sz="5700" dirty="0">
                <a:latin typeface="Calibri" pitchFamily="34" charset="0"/>
                <a:cs typeface="Calibri" pitchFamily="34" charset="0"/>
              </a:rPr>
              <a:t>&lt;/style&gt;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892017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Transforms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5009" y="1700808"/>
            <a:ext cx="8928991" cy="54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1.translate()-</a:t>
            </a:r>
            <a:r>
              <a:rPr lang="en-US" dirty="0"/>
              <a:t>moves an element from its current position.</a:t>
            </a:r>
          </a:p>
          <a:p>
            <a:pPr marL="0" indent="0">
              <a:buNone/>
            </a:pPr>
            <a:r>
              <a:rPr lang="en-US" b="1" dirty="0"/>
              <a:t>2.rotate()-</a:t>
            </a:r>
            <a:r>
              <a:rPr lang="en-US" dirty="0"/>
              <a:t>rotate an element clockwise/counter-clockwise according to degree.</a:t>
            </a:r>
          </a:p>
          <a:p>
            <a:pPr marL="0" indent="0">
              <a:buNone/>
            </a:pPr>
            <a:r>
              <a:rPr lang="en-US" dirty="0"/>
              <a:t>Using negative values will rotate the element counter-clockwise.</a:t>
            </a:r>
          </a:p>
          <a:p>
            <a:pPr marL="0" indent="0">
              <a:buNone/>
            </a:pPr>
            <a:r>
              <a:rPr lang="en-US" b="1" dirty="0"/>
              <a:t>3.scale()- </a:t>
            </a:r>
            <a:r>
              <a:rPr lang="en-US" dirty="0"/>
              <a:t>increases/decreases the size of an element.</a:t>
            </a:r>
          </a:p>
          <a:p>
            <a:pPr marL="0" indent="0">
              <a:buNone/>
            </a:pPr>
            <a:r>
              <a:rPr lang="en-US" b="1" dirty="0"/>
              <a:t>4.scaleX()-</a:t>
            </a:r>
            <a:r>
              <a:rPr lang="en-US" dirty="0"/>
              <a:t>increases or decreases the width of an element.</a:t>
            </a:r>
          </a:p>
          <a:p>
            <a:pPr marL="0" indent="0">
              <a:buNone/>
            </a:pPr>
            <a:r>
              <a:rPr lang="en-US" b="1" dirty="0"/>
              <a:t>5.scaleY()- </a:t>
            </a:r>
            <a:r>
              <a:rPr lang="en-US" dirty="0"/>
              <a:t>increases or decreases the height of an element.</a:t>
            </a:r>
          </a:p>
          <a:p>
            <a:pPr marL="0" indent="0">
              <a:buNone/>
            </a:pPr>
            <a:r>
              <a:rPr lang="en-US" b="1" dirty="0"/>
              <a:t>6.skew()-</a:t>
            </a:r>
            <a:r>
              <a:rPr lang="en-US" dirty="0"/>
              <a:t>skews an element along the X and Y-axis by the given angles.</a:t>
            </a:r>
          </a:p>
          <a:p>
            <a:pPr marL="0" indent="0">
              <a:buNone/>
            </a:pPr>
            <a:r>
              <a:rPr lang="en-US" b="1" dirty="0"/>
              <a:t>7.skewX()-</a:t>
            </a:r>
            <a:r>
              <a:rPr lang="en-US" dirty="0"/>
              <a:t>skews an element along the X-axis by the given angle.[degree 0-360]</a:t>
            </a:r>
          </a:p>
          <a:p>
            <a:pPr marL="0" indent="0">
              <a:buNone/>
            </a:pPr>
            <a:r>
              <a:rPr lang="en-US" b="1" dirty="0"/>
              <a:t>8.skewY()-</a:t>
            </a:r>
            <a:r>
              <a:rPr lang="en-US" dirty="0"/>
              <a:t>skews an element along the Y-axis by the given angle.</a:t>
            </a:r>
          </a:p>
          <a:p>
            <a:pPr marL="0" indent="0">
              <a:buNone/>
            </a:pPr>
            <a:r>
              <a:rPr lang="en-US" b="1" dirty="0"/>
              <a:t>9.matrix()- </a:t>
            </a:r>
            <a:r>
              <a:rPr lang="en-US" dirty="0"/>
              <a:t>6 parameters</a:t>
            </a:r>
          </a:p>
          <a:p>
            <a:pPr marL="0" indent="0">
              <a:buNone/>
            </a:pPr>
            <a:r>
              <a:rPr lang="en-US" dirty="0"/>
              <a:t>		mathematical function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matrix(</a:t>
            </a:r>
            <a:r>
              <a:rPr lang="en-US" b="1" dirty="0" err="1"/>
              <a:t>scaleX</a:t>
            </a:r>
            <a:r>
              <a:rPr lang="en-US" b="1" dirty="0"/>
              <a:t>(),</a:t>
            </a:r>
            <a:r>
              <a:rPr lang="en-US" b="1" dirty="0" err="1"/>
              <a:t>skewY</a:t>
            </a:r>
            <a:r>
              <a:rPr lang="en-US" b="1" dirty="0"/>
              <a:t>(),</a:t>
            </a:r>
            <a:r>
              <a:rPr lang="en-US" b="1" dirty="0" err="1"/>
              <a:t>skewX</a:t>
            </a:r>
            <a:r>
              <a:rPr lang="en-US" b="1" dirty="0"/>
              <a:t>(),</a:t>
            </a:r>
            <a:r>
              <a:rPr lang="en-US" b="1" dirty="0" err="1"/>
              <a:t>scaleY</a:t>
            </a:r>
            <a:r>
              <a:rPr lang="en-US" b="1" dirty="0"/>
              <a:t>(),</a:t>
            </a:r>
            <a:r>
              <a:rPr lang="en-US" b="1" dirty="0" err="1"/>
              <a:t>translateX</a:t>
            </a:r>
            <a:r>
              <a:rPr lang="en-US" b="1" dirty="0"/>
              <a:t>(),</a:t>
            </a:r>
            <a:r>
              <a:rPr lang="en-US" b="1" dirty="0" err="1"/>
              <a:t>translateY</a:t>
            </a:r>
            <a:r>
              <a:rPr lang="en-US" b="1" dirty="0"/>
              <a:t>())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transform: matrix(1, -0.3, 0, 1, 0, 0);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27629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Transforms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rotateX</a:t>
            </a:r>
            <a:r>
              <a:rPr lang="en-US" dirty="0"/>
              <a:t>()- rotates an element around its X-axis.</a:t>
            </a:r>
          </a:p>
          <a:p>
            <a:r>
              <a:rPr lang="en-US" dirty="0" err="1"/>
              <a:t>rotateY</a:t>
            </a:r>
            <a:r>
              <a:rPr lang="en-US" dirty="0"/>
              <a:t>()-rotates an element around its Y-axis.</a:t>
            </a:r>
          </a:p>
          <a:p>
            <a:r>
              <a:rPr lang="en-US" dirty="0" err="1"/>
              <a:t>rotateZ</a:t>
            </a:r>
            <a:r>
              <a:rPr lang="en-US" dirty="0"/>
              <a:t>()-rotates an element around its Y-axis.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386258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5171B1-D8EB-F711-D6E1-0650A2B4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90D048-D8B2-F788-7EFE-1497858EE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sz="2800" dirty="0"/>
              <a:t>CSS allows animation of HTML elements without using JavaScript or Flash!</a:t>
            </a:r>
          </a:p>
          <a:p>
            <a:pPr>
              <a:lnSpc>
                <a:spcPct val="170000"/>
              </a:lnSpc>
            </a:pPr>
            <a:r>
              <a:rPr lang="en-US" sz="2800" dirty="0"/>
              <a:t>An animation lets an element gradually change from one style to another.</a:t>
            </a:r>
          </a:p>
          <a:p>
            <a:pPr algn="l">
              <a:lnSpc>
                <a:spcPct val="170000"/>
              </a:lnSpc>
            </a:pPr>
            <a:r>
              <a:rPr lang="en-US" sz="2800" dirty="0"/>
              <a:t>You can change as many CSS properties you want, as many times as you want.</a:t>
            </a:r>
          </a:p>
          <a:p>
            <a:pPr algn="l">
              <a:lnSpc>
                <a:spcPct val="170000"/>
              </a:lnSpc>
            </a:pPr>
            <a:r>
              <a:rPr lang="en-US" sz="2800" dirty="0"/>
              <a:t>To use CSS animation, you must first specify some keyframes for the animation.</a:t>
            </a:r>
          </a:p>
          <a:p>
            <a:pPr algn="l">
              <a:lnSpc>
                <a:spcPct val="170000"/>
              </a:lnSpc>
            </a:pPr>
            <a:r>
              <a:rPr lang="en-US" sz="2800" dirty="0"/>
              <a:t>Keyframes hold what styles the element will have at certain times.</a:t>
            </a:r>
          </a:p>
          <a:p>
            <a:pPr lvl="3">
              <a:lnSpc>
                <a:spcPct val="170000"/>
              </a:lnSpc>
            </a:pPr>
            <a:endParaRPr lang="en-US" sz="23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785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CSS Style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External style sheet==&lt;link&gt;tag</a:t>
            </a:r>
            <a:endParaRPr lang="en-US" sz="2400" dirty="0"/>
          </a:p>
          <a:p>
            <a:r>
              <a:rPr lang="en-US" sz="2400" dirty="0"/>
              <a:t>External </a:t>
            </a:r>
            <a:r>
              <a:rPr lang="en-US" sz="2400" dirty="0" err="1"/>
              <a:t>css</a:t>
            </a:r>
            <a:r>
              <a:rPr lang="en-US" sz="2400" dirty="0"/>
              <a:t> is used to apply </a:t>
            </a:r>
            <a:r>
              <a:rPr lang="en-US" sz="2400" dirty="0" err="1"/>
              <a:t>css</a:t>
            </a:r>
            <a:r>
              <a:rPr lang="en-US" sz="2400" dirty="0"/>
              <a:t> on multiple pages .</a:t>
            </a:r>
          </a:p>
          <a:p>
            <a:r>
              <a:rPr lang="en-US" sz="2400" dirty="0"/>
              <a:t>Extension must be .</a:t>
            </a:r>
            <a:r>
              <a:rPr lang="en-US" sz="2400" dirty="0" err="1"/>
              <a:t>css</a:t>
            </a:r>
            <a:r>
              <a:rPr lang="en-US" sz="2400" dirty="0"/>
              <a:t> for </a:t>
            </a:r>
            <a:r>
              <a:rPr lang="en-US" sz="2400" dirty="0" err="1"/>
              <a:t>css</a:t>
            </a:r>
            <a:r>
              <a:rPr lang="en-US" sz="2400" dirty="0"/>
              <a:t> files.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07904" y="3789040"/>
            <a:ext cx="1656184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283968" y="5733256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.CSS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42930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0070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Selectors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16832"/>
            <a:ext cx="6696744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7286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CSS Selectors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Simple Selector</a:t>
            </a:r>
          </a:p>
          <a:p>
            <a:r>
              <a:rPr lang="en-US" sz="4000" dirty="0"/>
              <a:t>Combinator </a:t>
            </a:r>
            <a:r>
              <a:rPr lang="en-US" sz="4000" dirty="0" smtClean="0"/>
              <a:t>Selector</a:t>
            </a:r>
          </a:p>
          <a:p>
            <a:r>
              <a:rPr lang="en-US" sz="4000" dirty="0" smtClean="0"/>
              <a:t>Attribute Selector</a:t>
            </a:r>
            <a:endParaRPr lang="en-US" sz="4000" dirty="0"/>
          </a:p>
          <a:p>
            <a:r>
              <a:rPr lang="en-US" sz="4000" dirty="0" smtClean="0"/>
              <a:t>Pseudo </a:t>
            </a:r>
            <a:r>
              <a:rPr lang="en-US" sz="4000" dirty="0"/>
              <a:t>class Selector</a:t>
            </a:r>
          </a:p>
          <a:p>
            <a:r>
              <a:rPr lang="en-US" sz="4000" dirty="0"/>
              <a:t>Pseudo Element Selector</a:t>
            </a:r>
          </a:p>
          <a:p>
            <a:pPr marL="10972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7599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A CSS selector selects the HTML element(s) you want to style.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Selector{</a:t>
            </a:r>
          </a:p>
          <a:p>
            <a:pPr marL="109728" indent="0">
              <a:buNone/>
            </a:pPr>
            <a:r>
              <a:rPr lang="en-US" dirty="0"/>
              <a:t>	property: value;</a:t>
            </a:r>
          </a:p>
          <a:p>
            <a:pPr marL="109728" indent="0">
              <a:buNone/>
            </a:pPr>
            <a:r>
              <a:rPr lang="en-US" dirty="0"/>
              <a:t>	property: value;</a:t>
            </a:r>
          </a:p>
          <a:p>
            <a:pPr marL="109728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21320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562</TotalTime>
  <Words>1442</Words>
  <Application>Microsoft Office PowerPoint</Application>
  <PresentationFormat>On-screen Show (4:3)</PresentationFormat>
  <Paragraphs>350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Module</vt:lpstr>
      <vt:lpstr>CSS</vt:lpstr>
      <vt:lpstr>CSS</vt:lpstr>
      <vt:lpstr>Syntax of css</vt:lpstr>
      <vt:lpstr>Types of CSS</vt:lpstr>
      <vt:lpstr>Three ways to add css file</vt:lpstr>
      <vt:lpstr>External CSS Style</vt:lpstr>
      <vt:lpstr>   Selectors</vt:lpstr>
      <vt:lpstr>Types of CSS Selectors</vt:lpstr>
      <vt:lpstr>Selector</vt:lpstr>
      <vt:lpstr>Simple Selector</vt:lpstr>
      <vt:lpstr>TYPE/ ELEMENT SELECTOR</vt:lpstr>
      <vt:lpstr>UNIVERSAL SELECTOR(*)</vt:lpstr>
      <vt:lpstr>ID SELECTOR(#)</vt:lpstr>
      <vt:lpstr>CLASS SELECTOR</vt:lpstr>
      <vt:lpstr>COMBINATOR SELECTOR</vt:lpstr>
      <vt:lpstr>DESCENDENT SELECTOR(Space)</vt:lpstr>
      <vt:lpstr>Child selector(&gt;)</vt:lpstr>
      <vt:lpstr>Adjacent sibling selector(+)</vt:lpstr>
      <vt:lpstr> General sibling selector</vt:lpstr>
      <vt:lpstr>Attribute Selector</vt:lpstr>
      <vt:lpstr>Pseudo classes</vt:lpstr>
      <vt:lpstr>Pseudo Classes</vt:lpstr>
      <vt:lpstr>Pseudo Class SELECTOR</vt:lpstr>
      <vt:lpstr>Pseudo Elements</vt:lpstr>
      <vt:lpstr>Pseudo Elements</vt:lpstr>
      <vt:lpstr>Slide 26</vt:lpstr>
      <vt:lpstr>Slide 27</vt:lpstr>
      <vt:lpstr>Pseudo class v/s pseudo element</vt:lpstr>
      <vt:lpstr>Text Property</vt:lpstr>
      <vt:lpstr>Background Property</vt:lpstr>
      <vt:lpstr>Font Property</vt:lpstr>
      <vt:lpstr>    color</vt:lpstr>
      <vt:lpstr>Gradient:</vt:lpstr>
      <vt:lpstr>Gradient:</vt:lpstr>
      <vt:lpstr>Box Model</vt:lpstr>
      <vt:lpstr>Box model:</vt:lpstr>
      <vt:lpstr>Properties</vt:lpstr>
      <vt:lpstr>Position Property</vt:lpstr>
      <vt:lpstr>Slide 39</vt:lpstr>
      <vt:lpstr>Display  properties</vt:lpstr>
      <vt:lpstr>Flex Properties</vt:lpstr>
      <vt:lpstr>Flex-Box</vt:lpstr>
      <vt:lpstr>Slide 43</vt:lpstr>
      <vt:lpstr>Transition</vt:lpstr>
      <vt:lpstr>Transition Property</vt:lpstr>
      <vt:lpstr>Transition-timing-function</vt:lpstr>
      <vt:lpstr>2D and 3D Transforms</vt:lpstr>
      <vt:lpstr>Transform property</vt:lpstr>
      <vt:lpstr>Difference</vt:lpstr>
      <vt:lpstr>2D Transforms</vt:lpstr>
      <vt:lpstr>3D Transforms</vt:lpstr>
      <vt:lpstr>Animations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Admin</dc:creator>
  <cp:lastModifiedBy>Admin</cp:lastModifiedBy>
  <cp:revision>40</cp:revision>
  <dcterms:created xsi:type="dcterms:W3CDTF">2023-09-21T06:19:42Z</dcterms:created>
  <dcterms:modified xsi:type="dcterms:W3CDTF">2023-09-30T11:48:32Z</dcterms:modified>
</cp:coreProperties>
</file>