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1"/>
  </p:notesMasterIdLst>
  <p:sldIdLst>
    <p:sldId id="256" r:id="rId2"/>
    <p:sldId id="259" r:id="rId3"/>
    <p:sldId id="283" r:id="rId4"/>
    <p:sldId id="257" r:id="rId5"/>
    <p:sldId id="284" r:id="rId6"/>
    <p:sldId id="260" r:id="rId7"/>
    <p:sldId id="261" r:id="rId8"/>
    <p:sldId id="285" r:id="rId9"/>
    <p:sldId id="262" r:id="rId10"/>
    <p:sldId id="286" r:id="rId11"/>
    <p:sldId id="263" r:id="rId12"/>
    <p:sldId id="266" r:id="rId13"/>
    <p:sldId id="267" r:id="rId14"/>
    <p:sldId id="264" r:id="rId15"/>
    <p:sldId id="265" r:id="rId16"/>
    <p:sldId id="291" r:id="rId17"/>
    <p:sldId id="268" r:id="rId18"/>
    <p:sldId id="280" r:id="rId19"/>
    <p:sldId id="287" r:id="rId20"/>
    <p:sldId id="288" r:id="rId21"/>
    <p:sldId id="269" r:id="rId22"/>
    <p:sldId id="270" r:id="rId23"/>
    <p:sldId id="290" r:id="rId24"/>
    <p:sldId id="289" r:id="rId25"/>
    <p:sldId id="273" r:id="rId26"/>
    <p:sldId id="271" r:id="rId27"/>
    <p:sldId id="274" r:id="rId28"/>
    <p:sldId id="272" r:id="rId29"/>
    <p:sldId id="296" r:id="rId30"/>
    <p:sldId id="275" r:id="rId31"/>
    <p:sldId id="276" r:id="rId32"/>
    <p:sldId id="295" r:id="rId33"/>
    <p:sldId id="277" r:id="rId34"/>
    <p:sldId id="278" r:id="rId35"/>
    <p:sldId id="279" r:id="rId36"/>
    <p:sldId id="282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73" autoAdjust="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75330-6B7A-4DF6-999B-48E7DAB7ADBA}" type="datetimeFigureOut">
              <a:rPr lang="en-IN" smtClean="0"/>
              <a:pPr/>
              <a:t>15-09-2023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EF5B9-E9AE-4DCB-83A8-DF2F91FBA26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58273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F5B9-E9AE-4DCB-83A8-DF2F91FBA26F}" type="slidenum">
              <a:rPr lang="en-IN" smtClean="0"/>
              <a:pPr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160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DB46-E090-482C-93B0-09E698810915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BCD5-E179-4032-9D64-8D66AC75B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DB46-E090-482C-93B0-09E698810915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BCD5-E179-4032-9D64-8D66AC75B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DB46-E090-482C-93B0-09E698810915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BCD5-E179-4032-9D64-8D66AC75B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DB46-E090-482C-93B0-09E698810915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BCD5-E179-4032-9D64-8D66AC75B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DB46-E090-482C-93B0-09E698810915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BCD5-E179-4032-9D64-8D66AC75B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DB46-E090-482C-93B0-09E698810915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BCD5-E179-4032-9D64-8D66AC75B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DB46-E090-482C-93B0-09E698810915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BCD5-E179-4032-9D64-8D66AC75B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DB46-E090-482C-93B0-09E698810915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BCD5-E179-4032-9D64-8D66AC75B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DB46-E090-482C-93B0-09E698810915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BCD5-E179-4032-9D64-8D66AC75B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DB46-E090-482C-93B0-09E698810915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BCD5-E179-4032-9D64-8D66AC75B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658DB46-E090-482C-93B0-09E698810915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60BCD5-E179-4032-9D64-8D66AC75B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658DB46-E090-482C-93B0-09E698810915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60BCD5-E179-4032-9D64-8D66AC75B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select.asp" TargetMode="External"/><Relationship Id="rId3" Type="http://schemas.openxmlformats.org/officeDocument/2006/relationships/hyperlink" Target="https://www.w3schools.com/tags/tag_input.asp" TargetMode="External"/><Relationship Id="rId7" Type="http://schemas.openxmlformats.org/officeDocument/2006/relationships/hyperlink" Target="https://www.w3schools.com/tags/tag_legend.asp" TargetMode="External"/><Relationship Id="rId12" Type="http://schemas.openxmlformats.org/officeDocument/2006/relationships/hyperlink" Target="https://www.w3schools.com/tags/tag_datalist.asp" TargetMode="External"/><Relationship Id="rId2" Type="http://schemas.openxmlformats.org/officeDocument/2006/relationships/hyperlink" Target="https://www.w3schools.com/tags/tag_form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fieldset.asp" TargetMode="External"/><Relationship Id="rId11" Type="http://schemas.openxmlformats.org/officeDocument/2006/relationships/hyperlink" Target="https://www.w3schools.com/tags/tag_button.asp" TargetMode="External"/><Relationship Id="rId5" Type="http://schemas.openxmlformats.org/officeDocument/2006/relationships/hyperlink" Target="https://www.w3schools.com/tags/tag_label.asp" TargetMode="External"/><Relationship Id="rId10" Type="http://schemas.openxmlformats.org/officeDocument/2006/relationships/hyperlink" Target="https://www.w3schools.com/tags/tag_option.asp" TargetMode="External"/><Relationship Id="rId4" Type="http://schemas.openxmlformats.org/officeDocument/2006/relationships/hyperlink" Target="https://www.w3schools.com/tags/tag_textarea.asp" TargetMode="External"/><Relationship Id="rId9" Type="http://schemas.openxmlformats.org/officeDocument/2006/relationships/hyperlink" Target="https://www.w3schools.com/tags/tag_optgroup.asp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96752"/>
            <a:ext cx="8712968" cy="2880320"/>
          </a:xfrm>
        </p:spPr>
        <p:txBody>
          <a:bodyPr>
            <a:normAutofit/>
          </a:bodyPr>
          <a:lstStyle/>
          <a:p>
            <a:r>
              <a:rPr lang="en-US" sz="4000" b="1" dirty="0"/>
              <a:t>WEB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DE5A19-6053-1269-79F2-5F775369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HTML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BECBA7-D9D5-E6E5-0F18-F516BF989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&lt;!DOCTYPE HTML&gt;--Represents the version of html</a:t>
            </a:r>
          </a:p>
          <a:p>
            <a:r>
              <a:rPr lang="en-US" dirty="0"/>
              <a:t>&lt;html&gt;--Root element of the html page</a:t>
            </a:r>
          </a:p>
          <a:p>
            <a:r>
              <a:rPr lang="en-US" dirty="0"/>
              <a:t>&lt;head&gt;--Contains meta information about the html page</a:t>
            </a:r>
          </a:p>
          <a:p>
            <a:r>
              <a:rPr lang="en-US" dirty="0"/>
              <a:t>&lt;title&gt;--It will give the title for the webpage</a:t>
            </a:r>
          </a:p>
          <a:p>
            <a:r>
              <a:rPr lang="en-US" dirty="0"/>
              <a:t>&lt;body&gt;--It is a document’s body and it is the container for all the visible contents such as headings,paragraphs,images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6263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323528" y="404664"/>
            <a:ext cx="5976664" cy="504056"/>
          </a:xfrm>
        </p:spPr>
        <p:txBody>
          <a:bodyPr>
            <a:normAutofit fontScale="90000"/>
          </a:bodyPr>
          <a:lstStyle/>
          <a:p>
            <a:r>
              <a:rPr lang="en-US" dirty="0"/>
              <a:t>TAGS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508792"/>
            <a:ext cx="7467600" cy="534920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en-US" b="1" dirty="0"/>
              <a:t>TAG :</a:t>
            </a:r>
            <a:r>
              <a:rPr lang="en-US" dirty="0"/>
              <a:t>Tag is predefines word or keyword which is enclosed within angular braces</a:t>
            </a:r>
          </a:p>
          <a:p>
            <a:pPr>
              <a:lnSpc>
                <a:spcPct val="110000"/>
              </a:lnSpc>
              <a:buNone/>
            </a:pPr>
            <a:r>
              <a:rPr lang="en-US" dirty="0"/>
              <a:t>&lt;html&gt;  &lt;/html&gt;</a:t>
            </a:r>
          </a:p>
          <a:p>
            <a:pPr>
              <a:lnSpc>
                <a:spcPct val="110000"/>
              </a:lnSpc>
              <a:buNone/>
            </a:pPr>
            <a:r>
              <a:rPr lang="en-US" b="1" u="sng" dirty="0"/>
              <a:t>Types of Tags</a:t>
            </a:r>
          </a:p>
          <a:p>
            <a:pPr marL="457200" indent="-457200">
              <a:lnSpc>
                <a:spcPct val="110000"/>
              </a:lnSpc>
              <a:buNone/>
            </a:pPr>
            <a:r>
              <a:rPr lang="en-US" b="1" dirty="0"/>
              <a:t>1) Paired Tags: </a:t>
            </a:r>
            <a:r>
              <a:rPr lang="en-US" dirty="0"/>
              <a:t>These are the tags that will have an opening and closing tags</a:t>
            </a:r>
          </a:p>
          <a:p>
            <a:pPr marL="457200" indent="-457200">
              <a:lnSpc>
                <a:spcPct val="110000"/>
              </a:lnSpc>
              <a:buNone/>
            </a:pPr>
            <a:r>
              <a:rPr lang="en-US" dirty="0"/>
              <a:t>      </a:t>
            </a:r>
            <a:r>
              <a:rPr lang="en-US" u="sng" dirty="0"/>
              <a:t>Ex</a:t>
            </a:r>
            <a:r>
              <a:rPr lang="en-US" dirty="0"/>
              <a:t>: &lt;p&gt; &lt;/p&gt;,&lt;head&gt; &lt;/head&gt; etc….</a:t>
            </a:r>
          </a:p>
          <a:p>
            <a:pPr marL="457200" indent="-457200">
              <a:lnSpc>
                <a:spcPct val="110000"/>
              </a:lnSpc>
              <a:buNone/>
            </a:pPr>
            <a:r>
              <a:rPr lang="en-US" b="1" dirty="0"/>
              <a:t>2) Unpaired tags: </a:t>
            </a:r>
            <a:r>
              <a:rPr lang="en-US" dirty="0"/>
              <a:t>These are the tags  that will not having any closing tags and these are also called as self closing tags</a:t>
            </a:r>
          </a:p>
          <a:p>
            <a:pPr marL="457200" indent="-457200">
              <a:lnSpc>
                <a:spcPct val="110000"/>
              </a:lnSpc>
              <a:buNone/>
            </a:pPr>
            <a:r>
              <a:rPr lang="en-US" dirty="0"/>
              <a:t>    </a:t>
            </a:r>
            <a:r>
              <a:rPr lang="en-US" u="sng" dirty="0"/>
              <a:t>Ex</a:t>
            </a:r>
            <a:r>
              <a:rPr lang="en-US" dirty="0"/>
              <a:t>: &lt;/br&gt;,&lt;hr&gt;,&lt;input&gt;,&lt;img&gt; etc….</a:t>
            </a:r>
          </a:p>
          <a:p>
            <a:pPr marL="457200" indent="-457200">
              <a:buNone/>
            </a:pPr>
            <a:endParaRPr lang="en-US" dirty="0"/>
          </a:p>
          <a:p>
            <a:pPr marL="457200" indent="-457200">
              <a:buNone/>
            </a:pPr>
            <a:endParaRPr lang="en-US" dirty="0"/>
          </a:p>
          <a:p>
            <a:pPr marL="457200" indent="-457200">
              <a:buNone/>
            </a:pPr>
            <a:endParaRPr lang="en-US" dirty="0"/>
          </a:p>
          <a:p>
            <a:pPr marL="457200" indent="-45720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6768752" cy="49006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BASIC HTML TAGS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1845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/>
              <a:t>HTML Documents</a:t>
            </a:r>
            <a:r>
              <a:rPr lang="en-US" b="1" dirty="0"/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All HTML documents must start with a document type declaration: &lt;!DOCTYPE html&gt;.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The HTML document itself begins with &lt;html&gt; and ends with &lt;/html&gt;.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The visible part of the HTML document is between &lt;body&gt; and &lt;/body&gt;.</a:t>
            </a:r>
          </a:p>
          <a:p>
            <a:pPr>
              <a:buNone/>
            </a:pPr>
            <a:r>
              <a:rPr lang="en-US" b="1" u="sng" dirty="0"/>
              <a:t>HTML Headings</a:t>
            </a:r>
            <a:r>
              <a:rPr lang="en-US" b="1" dirty="0"/>
              <a:t>:</a:t>
            </a:r>
          </a:p>
          <a:p>
            <a:r>
              <a:rPr lang="en-US" sz="2000" dirty="0"/>
              <a:t>HTML headings are defined with the &lt;h1&gt; to &lt;h6&gt; tags.</a:t>
            </a:r>
          </a:p>
          <a:p>
            <a:r>
              <a:rPr lang="en-US" sz="2000" dirty="0"/>
              <a:t>&lt;h1&gt; defines the most important heading. &lt;h6&gt; defines the least important heading </a:t>
            </a:r>
          </a:p>
          <a:p>
            <a:pPr>
              <a:buNone/>
            </a:pPr>
            <a:r>
              <a:rPr lang="en-US" sz="2000" dirty="0"/>
              <a:t>    &lt;h1&gt;Heading 1&lt;/h1&gt;</a:t>
            </a:r>
            <a:br>
              <a:rPr lang="en-US" sz="2000" dirty="0"/>
            </a:br>
            <a:r>
              <a:rPr lang="en-US" sz="2000" dirty="0"/>
              <a:t>&lt;h2&gt;Heading 2&lt;/h2&gt;</a:t>
            </a:r>
            <a:br>
              <a:rPr lang="en-US" sz="2000" dirty="0"/>
            </a:br>
            <a:r>
              <a:rPr lang="en-US" sz="2000" dirty="0"/>
              <a:t>&lt;h3&gt;Heading 3&lt;/h3&gt;</a:t>
            </a:r>
            <a:br>
              <a:rPr lang="en-US" sz="2000" dirty="0"/>
            </a:br>
            <a:r>
              <a:rPr lang="en-US" sz="2000" dirty="0"/>
              <a:t>&lt;h4&gt;Heading 4&lt;/h4&gt;</a:t>
            </a:r>
            <a:br>
              <a:rPr lang="en-US" sz="2000" dirty="0"/>
            </a:br>
            <a:r>
              <a:rPr lang="en-US" sz="2000" dirty="0"/>
              <a:t>&lt;h5&gt;Heading 5&lt;/h5&gt;</a:t>
            </a:r>
            <a:br>
              <a:rPr lang="en-US" sz="2000" dirty="0"/>
            </a:br>
            <a:r>
              <a:rPr lang="en-US" sz="2000" dirty="0"/>
              <a:t>&lt;h6&gt;Heading 6&lt;/h6&gt;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5554960" cy="562074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7467600" cy="5061176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u="sng" dirty="0"/>
              <a:t>HTML Paragraphs:</a:t>
            </a:r>
          </a:p>
          <a:p>
            <a:r>
              <a:rPr lang="en-US" dirty="0"/>
              <a:t>HTML paragraphs are defined with the &lt;p&gt; tag</a:t>
            </a:r>
          </a:p>
          <a:p>
            <a:pPr>
              <a:buNone/>
            </a:pPr>
            <a:r>
              <a:rPr lang="en-US" b="1" u="sng" dirty="0"/>
              <a:t>HTML Links:</a:t>
            </a:r>
          </a:p>
          <a:p>
            <a:r>
              <a:rPr lang="en-US" dirty="0"/>
              <a:t>HTML links are defined with the &lt;a&gt; tag</a:t>
            </a:r>
          </a:p>
          <a:p>
            <a:pPr>
              <a:buNone/>
            </a:pPr>
            <a:r>
              <a:rPr lang="en-US" dirty="0"/>
              <a:t>Ex: &lt;a href="https://www.w3schools.com"&gt;This is a link&lt;/a&gt;</a:t>
            </a:r>
            <a:endParaRPr lang="en-US" b="1" u="sng" dirty="0"/>
          </a:p>
          <a:p>
            <a:pPr>
              <a:buNone/>
            </a:pPr>
            <a:r>
              <a:rPr lang="en-US" b="1" u="sng" dirty="0"/>
              <a:t>HTML Images:</a:t>
            </a:r>
            <a:endParaRPr lang="en-US" b="1" dirty="0"/>
          </a:p>
          <a:p>
            <a:r>
              <a:rPr lang="en-US" dirty="0"/>
              <a:t>HTML images are defined with the &lt;img&gt; tag.</a:t>
            </a:r>
          </a:p>
          <a:p>
            <a:r>
              <a:rPr lang="en-US" dirty="0"/>
              <a:t>The source file (src), alternative text (alt), width, and height are provided as attributes:</a:t>
            </a:r>
          </a:p>
          <a:p>
            <a:pPr>
              <a:buNone/>
            </a:pPr>
            <a:r>
              <a:rPr lang="en-US" dirty="0"/>
              <a:t>Ex: &lt;img src="w3schools.jpg" alt="W3Schools.com" width="104" height="142"&gt;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467600" cy="764704"/>
          </a:xfrm>
        </p:spPr>
        <p:txBody>
          <a:bodyPr>
            <a:normAutofit fontScale="90000"/>
          </a:bodyPr>
          <a:lstStyle/>
          <a:p>
            <a:r>
              <a:rPr lang="en-US" dirty="0"/>
              <a:t>ELEMENTS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372" y="1124744"/>
            <a:ext cx="8219256" cy="5751368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None/>
            </a:pPr>
            <a:endParaRPr lang="en-US" b="1" dirty="0"/>
          </a:p>
          <a:p>
            <a:pPr marL="457200" indent="-457200">
              <a:lnSpc>
                <a:spcPct val="110000"/>
              </a:lnSpc>
              <a:buNone/>
            </a:pPr>
            <a:r>
              <a:rPr lang="en-US" b="1" dirty="0"/>
              <a:t>ELEMENTS </a:t>
            </a:r>
          </a:p>
          <a:p>
            <a:pPr marL="457200" indent="-457200">
              <a:lnSpc>
                <a:spcPct val="110000"/>
              </a:lnSpc>
              <a:buNone/>
            </a:pPr>
            <a:r>
              <a:rPr lang="en-US" b="1" dirty="0"/>
              <a:t>     </a:t>
            </a:r>
            <a:r>
              <a:rPr lang="en-US" dirty="0"/>
              <a:t>An HTML element is defined by a start tag, some content, and an end tag.</a:t>
            </a:r>
          </a:p>
          <a:p>
            <a:pPr>
              <a:lnSpc>
                <a:spcPct val="110000"/>
              </a:lnSpc>
            </a:pPr>
            <a:r>
              <a:rPr lang="en-US" dirty="0"/>
              <a:t>Tags along with the content is known as element</a:t>
            </a:r>
          </a:p>
          <a:p>
            <a:pPr marL="457200" indent="-457200">
              <a:lnSpc>
                <a:spcPct val="110000"/>
              </a:lnSpc>
              <a:buNone/>
            </a:pPr>
            <a:r>
              <a:rPr lang="en-US" dirty="0"/>
              <a:t> Ex: &lt;h1&gt;Hello World&lt;/h1&gt;</a:t>
            </a:r>
          </a:p>
          <a:p>
            <a:pPr>
              <a:lnSpc>
                <a:spcPct val="110000"/>
              </a:lnSpc>
            </a:pPr>
            <a:r>
              <a:rPr lang="en-US" b="1" dirty="0"/>
              <a:t>BLOCK LEVEL ELEMENTS : </a:t>
            </a:r>
            <a:r>
              <a:rPr lang="en-US" dirty="0"/>
              <a:t>It will take entire width of the browser  and these are starts from new line</a:t>
            </a:r>
          </a:p>
          <a:p>
            <a:pPr>
              <a:lnSpc>
                <a:spcPct val="110000"/>
              </a:lnSpc>
              <a:buNone/>
            </a:pPr>
            <a:r>
              <a:rPr lang="en-US" b="1" dirty="0"/>
              <a:t>Ex</a:t>
            </a:r>
            <a:r>
              <a:rPr lang="en-US" dirty="0"/>
              <a:t>:&lt;div&gt;,&lt;table&gt;,&lt;form&gt;,&lt;nav&gt;&lt;nav&gt;</a:t>
            </a:r>
          </a:p>
          <a:p>
            <a:pPr>
              <a:lnSpc>
                <a:spcPct val="110000"/>
              </a:lnSpc>
            </a:pPr>
            <a:r>
              <a:rPr lang="en-US" b="1" dirty="0"/>
              <a:t>INLINE ELEMENTS : </a:t>
            </a:r>
            <a:r>
              <a:rPr lang="en-US" dirty="0"/>
              <a:t>It will take only content width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These are starts from the same line means next to each other</a:t>
            </a:r>
          </a:p>
          <a:p>
            <a:pPr>
              <a:lnSpc>
                <a:spcPct val="110000"/>
              </a:lnSpc>
              <a:buNone/>
            </a:pPr>
            <a:r>
              <a:rPr lang="en-US" b="1" dirty="0"/>
              <a:t>Ex</a:t>
            </a:r>
            <a:r>
              <a:rPr lang="en-US" dirty="0"/>
              <a:t>:&lt;span&gt;,&lt;b&gt;,&lt;i&gt;,&lt;u&gt;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460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ATTRIBUTE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7787208" cy="4917160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/>
              <a:t>ATTRIBUTES</a:t>
            </a:r>
            <a:r>
              <a:rPr lang="en-US" b="1" dirty="0"/>
              <a:t>: 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 </a:t>
            </a:r>
            <a:r>
              <a:rPr lang="en-US" dirty="0"/>
              <a:t>HTML attributes provide additional information to HTML tags.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All HTML elements can have </a:t>
            </a:r>
            <a:r>
              <a:rPr lang="en-US" b="1" dirty="0"/>
              <a:t>attributes</a:t>
            </a: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Attributes are always specified in </a:t>
            </a:r>
            <a:r>
              <a:rPr lang="en-US" b="1" dirty="0"/>
              <a:t>the start tag/opening tag</a:t>
            </a: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Attributes usually come in name/value pairs like: </a:t>
            </a:r>
            <a:r>
              <a:rPr lang="en-US" b="1" dirty="0"/>
              <a:t>name="value“.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Values of an attributes are case sensitive</a:t>
            </a:r>
          </a:p>
          <a:p>
            <a:r>
              <a:rPr lang="en-US" b="1" u="sng" dirty="0"/>
              <a:t>Core Attributes</a:t>
            </a:r>
            <a:r>
              <a:rPr lang="en-US" b="1" dirty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Id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Title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Class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Style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46C898-EAE0-241B-5E3E-CD2E4037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attributes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CD99A3-C44B-8D03-FA35-4DA9C1317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Id</a:t>
            </a:r>
            <a:r>
              <a:rPr lang="en-US" dirty="0"/>
              <a:t> : It is used to target a particular element uniquely.</a:t>
            </a:r>
            <a:endParaRPr lang="en-IN" dirty="0"/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IN" dirty="0"/>
              <a:t> : The class attribute specifies one or more classnames for an element 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Title</a:t>
            </a:r>
            <a:r>
              <a:rPr lang="en-IN" dirty="0"/>
              <a:t> : 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The </a:t>
            </a:r>
            <a:r>
              <a:rPr lang="en-US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title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 attribute gives a suggested title for the element.</a:t>
            </a:r>
            <a:r>
              <a:rPr lang="en-IN" dirty="0"/>
              <a:t> It is used to give tooltip for the element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Style</a:t>
            </a:r>
            <a:r>
              <a:rPr lang="en-US" dirty="0"/>
              <a:t> : It specifies an inline style for an element.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90115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79096" cy="6340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HTML Formatting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56792"/>
            <a:ext cx="9433048" cy="49171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Formatting elements were designed to display special types of text:</a:t>
            </a:r>
          </a:p>
          <a:p>
            <a:r>
              <a:rPr lang="en-US" dirty="0"/>
              <a:t>&lt;b&gt; - Bold text</a:t>
            </a:r>
          </a:p>
          <a:p>
            <a:r>
              <a:rPr lang="en-US" dirty="0"/>
              <a:t>&lt;strong&gt; - Important text</a:t>
            </a:r>
          </a:p>
          <a:p>
            <a:r>
              <a:rPr lang="en-US" dirty="0"/>
              <a:t>&lt;i&gt; - Italic text</a:t>
            </a:r>
          </a:p>
          <a:p>
            <a:r>
              <a:rPr lang="en-US" dirty="0"/>
              <a:t>&lt;em&gt; - Emphasized text</a:t>
            </a:r>
          </a:p>
          <a:p>
            <a:r>
              <a:rPr lang="en-US" dirty="0"/>
              <a:t>&lt;mark&gt; - Marked text</a:t>
            </a:r>
          </a:p>
          <a:p>
            <a:r>
              <a:rPr lang="en-US" dirty="0" smtClean="0"/>
              <a:t>&lt;</a:t>
            </a:r>
            <a:r>
              <a:rPr lang="en-US" dirty="0"/>
              <a:t>ins&gt; - Inserted text</a:t>
            </a:r>
          </a:p>
          <a:p>
            <a:r>
              <a:rPr lang="en-US" dirty="0"/>
              <a:t>&lt;sub&gt; - Subscript text</a:t>
            </a:r>
          </a:p>
          <a:p>
            <a:r>
              <a:rPr lang="en-US" dirty="0"/>
              <a:t>&lt;sup&gt; - Superscript text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922114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Sectioning Elements/semantic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7715200" cy="49171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What are Semantic Elements?</a:t>
            </a:r>
          </a:p>
          <a:p>
            <a:r>
              <a:rPr lang="en-US" dirty="0"/>
              <a:t>A semantic element clearly describes its meaning to both the browser and the developer.</a:t>
            </a:r>
          </a:p>
          <a:p>
            <a:r>
              <a:rPr lang="en-US" dirty="0" smtClean="0"/>
              <a:t>Examples of</a:t>
            </a:r>
            <a:r>
              <a:rPr lang="en-US" dirty="0"/>
              <a:t> </a:t>
            </a:r>
            <a:r>
              <a:rPr lang="en-US" b="1" dirty="0"/>
              <a:t>semantic</a:t>
            </a:r>
            <a:r>
              <a:rPr lang="en-US" dirty="0"/>
              <a:t> elements: &lt;form&gt;, &lt;table&gt;, and &lt;article&gt; - Clearly defines its </a:t>
            </a:r>
            <a:r>
              <a:rPr lang="en-US" dirty="0" smtClean="0"/>
              <a:t>content.</a:t>
            </a:r>
          </a:p>
          <a:p>
            <a:r>
              <a:rPr lang="en-US" dirty="0" smtClean="0"/>
              <a:t>Examples of </a:t>
            </a:r>
            <a:r>
              <a:rPr lang="en-US" b="1" dirty="0" smtClean="0"/>
              <a:t>non-semantic</a:t>
            </a:r>
            <a:r>
              <a:rPr lang="en-US" dirty="0" smtClean="0"/>
              <a:t> elements: &lt;div&gt; and &lt;span&gt; - Tells nothing about its content.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C555C5-B265-6211-586F-F26E7435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/>
          <a:lstStyle/>
          <a:p>
            <a:r>
              <a:rPr lang="en-US" dirty="0"/>
              <a:t>SEMANTIC TAGS IN HTML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F88C82-5BF4-3E41-2FDA-3367CABBB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556792"/>
            <a:ext cx="8438323" cy="8114685"/>
          </a:xfrm>
        </p:spPr>
        <p:txBody>
          <a:bodyPr/>
          <a:lstStyle/>
          <a:p>
            <a:r>
              <a:rPr lang="en-US" dirty="0"/>
              <a:t>Semantic elements represents their meaning to both the browser and developer.</a:t>
            </a:r>
          </a:p>
          <a:p>
            <a:r>
              <a:rPr lang="en-US" dirty="0"/>
              <a:t>All semantic elements are block level elements.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2052" name="Picture 4" descr="What Is Semantic Markup and Why You Should Use It | by Sumudu Siriwardana |  CodeX | Medium">
            <a:extLst>
              <a:ext uri="{FF2B5EF4-FFF2-40B4-BE49-F238E27FC236}">
                <a16:creationId xmlns:a16="http://schemas.microsoft.com/office/drawing/2014/main" xmlns="" id="{B026C2B4-8784-E415-D0B3-F5D1E54EB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12976"/>
            <a:ext cx="7924800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2195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WEB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WEB</a:t>
            </a:r>
          </a:p>
          <a:p>
            <a:r>
              <a:rPr lang="en-US" dirty="0"/>
              <a:t>INTERNET</a:t>
            </a:r>
          </a:p>
          <a:p>
            <a:r>
              <a:rPr lang="en-US" dirty="0"/>
              <a:t>CLIENT </a:t>
            </a:r>
          </a:p>
          <a:p>
            <a:r>
              <a:rPr lang="en-US" dirty="0"/>
              <a:t>BROWSER</a:t>
            </a:r>
          </a:p>
          <a:p>
            <a:r>
              <a:rPr lang="en-US" dirty="0"/>
              <a:t>SERVER  </a:t>
            </a:r>
          </a:p>
          <a:p>
            <a:r>
              <a:rPr lang="en-US" dirty="0"/>
              <a:t>WEB PAGES</a:t>
            </a:r>
          </a:p>
          <a:p>
            <a:r>
              <a:rPr lang="en-US" dirty="0"/>
              <a:t>WEBSITES</a:t>
            </a:r>
          </a:p>
          <a:p>
            <a:r>
              <a:rPr lang="en-US" dirty="0"/>
              <a:t>WEB DEVELOPMENT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1E41A7-994C-0C2C-C6B4-5CD8C928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Semantic elements in html</a:t>
            </a:r>
            <a:endParaRPr lang="en-IN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C12E79-09F4-CED3-E1E5-B0B685830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rgbClr val="C00000"/>
                </a:solidFill>
              </a:rPr>
              <a:t>HDAMNSTAFF</a:t>
            </a:r>
          </a:p>
          <a:p>
            <a:pPr marL="0" indent="0">
              <a:buNone/>
            </a:pPr>
            <a:r>
              <a:rPr lang="en-IN" sz="2400" b="1" dirty="0" smtClean="0"/>
              <a:t>H</a:t>
            </a:r>
            <a:r>
              <a:rPr lang="en-IN" sz="2400" dirty="0" smtClean="0"/>
              <a:t>    </a:t>
            </a:r>
            <a:r>
              <a:rPr lang="en-IN" sz="2400" dirty="0" smtClean="0">
                <a:sym typeface="Wingdings" pitchFamily="2" charset="2"/>
              </a:rPr>
              <a:t></a:t>
            </a:r>
            <a:r>
              <a:rPr lang="en-IN" sz="2400" dirty="0" smtClean="0"/>
              <a:t>HEADER</a:t>
            </a:r>
            <a:endParaRPr lang="en-IN" sz="2400" dirty="0"/>
          </a:p>
          <a:p>
            <a:pPr marL="0" indent="0">
              <a:buNone/>
            </a:pPr>
            <a:r>
              <a:rPr lang="en-IN" sz="2400" b="1" dirty="0" smtClean="0"/>
              <a:t>D    </a:t>
            </a:r>
            <a:r>
              <a:rPr lang="en-IN" sz="2400" dirty="0" smtClean="0">
                <a:sym typeface="Wingdings" pitchFamily="2" charset="2"/>
              </a:rPr>
              <a:t></a:t>
            </a:r>
            <a:r>
              <a:rPr lang="en-IN" sz="2400" dirty="0" smtClean="0"/>
              <a:t>DETAILS</a:t>
            </a:r>
            <a:endParaRPr lang="en-IN" sz="2400" dirty="0"/>
          </a:p>
          <a:p>
            <a:pPr marL="0" indent="0">
              <a:buNone/>
            </a:pPr>
            <a:r>
              <a:rPr lang="en-IN" sz="2400" b="1" dirty="0" smtClean="0"/>
              <a:t>A    </a:t>
            </a:r>
            <a:r>
              <a:rPr lang="en-IN" sz="2400" dirty="0" smtClean="0">
                <a:sym typeface="Wingdings" pitchFamily="2" charset="2"/>
              </a:rPr>
              <a:t></a:t>
            </a:r>
            <a:r>
              <a:rPr lang="en-IN" sz="2400" dirty="0" smtClean="0"/>
              <a:t>ASIDE</a:t>
            </a:r>
            <a:endParaRPr lang="en-IN" sz="2400" dirty="0"/>
          </a:p>
          <a:p>
            <a:pPr marL="0" indent="0">
              <a:buNone/>
            </a:pPr>
            <a:r>
              <a:rPr lang="en-IN" sz="2400" b="1" dirty="0" smtClean="0"/>
              <a:t>M   </a:t>
            </a:r>
            <a:r>
              <a:rPr lang="en-IN" sz="2400" b="1" dirty="0" smtClean="0">
                <a:sym typeface="Wingdings" pitchFamily="2" charset="2"/>
              </a:rPr>
              <a:t></a:t>
            </a:r>
            <a:r>
              <a:rPr lang="en-IN" sz="2400" dirty="0" smtClean="0"/>
              <a:t>MAIN</a:t>
            </a:r>
            <a:endParaRPr lang="en-IN" sz="2400" dirty="0"/>
          </a:p>
          <a:p>
            <a:pPr marL="0" indent="0">
              <a:buNone/>
            </a:pPr>
            <a:r>
              <a:rPr lang="en-IN" sz="2400" b="1" dirty="0" smtClean="0"/>
              <a:t>N   </a:t>
            </a:r>
            <a:r>
              <a:rPr lang="en-IN" sz="2400" b="1" dirty="0" smtClean="0">
                <a:sym typeface="Wingdings" pitchFamily="2" charset="2"/>
              </a:rPr>
              <a:t></a:t>
            </a:r>
            <a:r>
              <a:rPr lang="en-IN" sz="2400" dirty="0" smtClean="0"/>
              <a:t>NAV</a:t>
            </a:r>
            <a:endParaRPr lang="en-IN" sz="2400" dirty="0"/>
          </a:p>
          <a:p>
            <a:pPr marL="0" indent="0">
              <a:buNone/>
            </a:pPr>
            <a:r>
              <a:rPr lang="en-IN" sz="2400" b="1" dirty="0" smtClean="0"/>
              <a:t>S   </a:t>
            </a:r>
            <a:r>
              <a:rPr lang="en-IN" sz="2400" dirty="0" smtClean="0">
                <a:sym typeface="Wingdings" pitchFamily="2" charset="2"/>
              </a:rPr>
              <a:t></a:t>
            </a:r>
            <a:r>
              <a:rPr lang="en-IN" sz="2400" dirty="0" smtClean="0"/>
              <a:t>SUMMARY </a:t>
            </a:r>
            <a:r>
              <a:rPr lang="en-IN" sz="2400" dirty="0"/>
              <a:t>AND SECTION</a:t>
            </a:r>
          </a:p>
          <a:p>
            <a:pPr marL="0" indent="0">
              <a:buNone/>
            </a:pPr>
            <a:r>
              <a:rPr lang="en-IN" sz="2400" b="1" dirty="0"/>
              <a:t>T</a:t>
            </a:r>
            <a:r>
              <a:rPr lang="en-IN" sz="2400" dirty="0"/>
              <a:t> </a:t>
            </a:r>
            <a:r>
              <a:rPr lang="en-IN" sz="2400" dirty="0" smtClean="0"/>
              <a:t>  </a:t>
            </a:r>
            <a:r>
              <a:rPr lang="en-IN" sz="2400" dirty="0" smtClean="0">
                <a:sym typeface="Wingdings" pitchFamily="2" charset="2"/>
              </a:rPr>
              <a:t></a:t>
            </a:r>
            <a:r>
              <a:rPr lang="en-IN" sz="2400" dirty="0" smtClean="0"/>
              <a:t>TABLE</a:t>
            </a: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A</a:t>
            </a:r>
            <a:r>
              <a:rPr lang="en-IN" sz="2400" dirty="0"/>
              <a:t> </a:t>
            </a:r>
            <a:r>
              <a:rPr lang="en-IN" sz="2400" dirty="0" smtClean="0"/>
              <a:t> </a:t>
            </a:r>
            <a:r>
              <a:rPr lang="en-IN" sz="2400" dirty="0" smtClean="0">
                <a:sym typeface="Wingdings" pitchFamily="2" charset="2"/>
              </a:rPr>
              <a:t></a:t>
            </a:r>
            <a:r>
              <a:rPr lang="en-IN" sz="2400" dirty="0" smtClean="0"/>
              <a:t>ARTICLE</a:t>
            </a:r>
            <a:endParaRPr lang="en-IN" sz="2400" dirty="0"/>
          </a:p>
          <a:p>
            <a:pPr marL="0" indent="0">
              <a:buNone/>
            </a:pPr>
            <a:r>
              <a:rPr lang="en-IN" sz="2400" b="1" dirty="0" smtClean="0"/>
              <a:t>F  </a:t>
            </a:r>
            <a:r>
              <a:rPr lang="en-IN" sz="2400" b="1" dirty="0" smtClean="0">
                <a:sym typeface="Wingdings" pitchFamily="2" charset="2"/>
              </a:rPr>
              <a:t></a:t>
            </a:r>
            <a:r>
              <a:rPr lang="en-IN" sz="2400" dirty="0" smtClean="0"/>
              <a:t>FIGURE</a:t>
            </a:r>
            <a:endParaRPr lang="en-IN" sz="2400" dirty="0"/>
          </a:p>
          <a:p>
            <a:pPr marL="0" indent="0">
              <a:buNone/>
            </a:pPr>
            <a:r>
              <a:rPr lang="en-IN" sz="2400" b="1" dirty="0" smtClean="0"/>
              <a:t>F  </a:t>
            </a:r>
            <a:r>
              <a:rPr lang="en-IN" sz="2400" b="1" dirty="0" smtClean="0">
                <a:sym typeface="Wingdings" pitchFamily="2" charset="2"/>
              </a:rPr>
              <a:t></a:t>
            </a:r>
            <a:r>
              <a:rPr lang="en-IN" sz="2400" dirty="0" smtClean="0"/>
              <a:t>FIGCAPTION/FOOTER</a:t>
            </a:r>
            <a:endParaRPr lang="en-IN" sz="2400" dirty="0"/>
          </a:p>
          <a:p>
            <a:pPr marL="0" indent="0">
              <a:buNone/>
            </a:pPr>
            <a:endParaRPr lang="en-IN" sz="1050" dirty="0"/>
          </a:p>
          <a:p>
            <a:pPr marL="0" indent="0">
              <a:buNone/>
            </a:pPr>
            <a:endParaRPr lang="en-IN" sz="105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15417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324036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HTML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686800" cy="511256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u="sng" dirty="0"/>
              <a:t>Unordered HTML List</a:t>
            </a:r>
            <a:r>
              <a:rPr lang="en-US" u="sng" dirty="0"/>
              <a:t>:</a:t>
            </a:r>
          </a:p>
          <a:p>
            <a:r>
              <a:rPr lang="en-US" dirty="0"/>
              <a:t>An unordered list starts with the &lt;ul&gt; tag. Each list item starts with the &lt;</a:t>
            </a:r>
            <a:r>
              <a:rPr lang="en-US" dirty="0" err="1"/>
              <a:t>li</a:t>
            </a:r>
            <a:r>
              <a:rPr lang="en-US" dirty="0"/>
              <a:t>&gt; tag.</a:t>
            </a:r>
          </a:p>
          <a:p>
            <a:r>
              <a:rPr lang="en-US" dirty="0"/>
              <a:t>The list items will be marked with bullets (small black circles) by default</a:t>
            </a:r>
          </a:p>
          <a:p>
            <a:r>
              <a:rPr lang="en-US" dirty="0"/>
              <a:t>Attributes</a:t>
            </a:r>
          </a:p>
          <a:p>
            <a:pPr lvl="1"/>
            <a:r>
              <a:rPr lang="en-US" dirty="0"/>
              <a:t>Type : square,circle,none</a:t>
            </a:r>
          </a:p>
          <a:p>
            <a:pPr>
              <a:buNone/>
            </a:pPr>
            <a:r>
              <a:rPr lang="en-US" b="1" u="sng" dirty="0"/>
              <a:t>Ordered HTML List:</a:t>
            </a:r>
          </a:p>
          <a:p>
            <a:r>
              <a:rPr lang="en-US" dirty="0"/>
              <a:t>An ordered list starts with the &lt;ol&gt; tag. Each list item starts with the &lt;li&gt; tag.</a:t>
            </a:r>
          </a:p>
          <a:p>
            <a:r>
              <a:rPr lang="en-US" dirty="0"/>
              <a:t>The list items will be marked with numbers by default</a:t>
            </a:r>
          </a:p>
          <a:p>
            <a:r>
              <a:rPr lang="en-US" dirty="0"/>
              <a:t>Attributes:</a:t>
            </a:r>
          </a:p>
          <a:p>
            <a:pPr lvl="1"/>
            <a:r>
              <a:rPr lang="en-US" dirty="0"/>
              <a:t>Type : numbers,alphabets(lower,upper),roman(lower,upper)</a:t>
            </a:r>
          </a:p>
          <a:p>
            <a:pPr lvl="1"/>
            <a:r>
              <a:rPr lang="en-US" dirty="0"/>
              <a:t>Start: number</a:t>
            </a:r>
          </a:p>
          <a:p>
            <a:pPr lvl="1"/>
            <a:r>
              <a:rPr lang="en-US" dirty="0"/>
              <a:t>reverse</a:t>
            </a:r>
          </a:p>
          <a:p>
            <a:pPr>
              <a:buNone/>
            </a:pPr>
            <a:r>
              <a:rPr lang="en-US" b="1" u="sng" dirty="0" smtClean="0"/>
              <a:t>Description </a:t>
            </a:r>
            <a:r>
              <a:rPr lang="en-US" b="1" u="sng" dirty="0"/>
              <a:t>Lists</a:t>
            </a:r>
            <a:r>
              <a:rPr lang="en-US" u="sng" dirty="0"/>
              <a:t>:</a:t>
            </a:r>
            <a:endParaRPr lang="en-US" dirty="0"/>
          </a:p>
          <a:p>
            <a:r>
              <a:rPr lang="en-US" dirty="0"/>
              <a:t>A description list is a list of terms, with a description of each term.</a:t>
            </a:r>
          </a:p>
          <a:p>
            <a:r>
              <a:rPr lang="en-US" dirty="0"/>
              <a:t>The &lt;dl&gt; tag defines the description list, the &lt;dt&gt; tag defines the term (name), and the &lt;dd&gt; tag describes each term</a:t>
            </a:r>
          </a:p>
          <a:p>
            <a:pPr>
              <a:buNone/>
            </a:pPr>
            <a:r>
              <a:rPr lang="en-US" b="1" u="sng" dirty="0" smtClean="0"/>
              <a:t>Nested </a:t>
            </a:r>
            <a:r>
              <a:rPr lang="en-US" b="1" u="sng" dirty="0"/>
              <a:t>Lists</a:t>
            </a:r>
            <a:r>
              <a:rPr lang="en-US" dirty="0"/>
              <a:t>:</a:t>
            </a:r>
          </a:p>
          <a:p>
            <a:r>
              <a:rPr lang="en-US" dirty="0"/>
              <a:t>List inside another list is called as nested list.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216024"/>
            <a:ext cx="4402832" cy="836712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TABLES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44" y="980728"/>
            <a:ext cx="8229912" cy="6141296"/>
          </a:xfrm>
        </p:spPr>
        <p:txBody>
          <a:bodyPr>
            <a:normAutofit/>
          </a:bodyPr>
          <a:lstStyle/>
          <a:p>
            <a:endParaRPr lang="en-US" u="sng" dirty="0"/>
          </a:p>
          <a:p>
            <a:r>
              <a:rPr lang="en-US" u="sng" dirty="0"/>
              <a:t>HTML Tables</a:t>
            </a:r>
            <a:r>
              <a:rPr lang="en-US" dirty="0"/>
              <a:t>: A table in HTML consists of table cells inside rows and columns.</a:t>
            </a:r>
          </a:p>
          <a:p>
            <a:r>
              <a:rPr lang="en-US" dirty="0"/>
              <a:t>&lt;table&gt; tag is used to create a table in html</a:t>
            </a:r>
          </a:p>
          <a:p>
            <a:r>
              <a:rPr lang="en-US" u="sng" dirty="0"/>
              <a:t>Table Headers</a:t>
            </a:r>
            <a:r>
              <a:rPr lang="en-US" dirty="0"/>
              <a:t>: Sometimes you want your cells to be table header cells. In those cases use the &lt;th&gt; tag</a:t>
            </a:r>
          </a:p>
          <a:p>
            <a:r>
              <a:rPr lang="en-US" u="sng" dirty="0"/>
              <a:t>Table Rows</a:t>
            </a:r>
            <a:r>
              <a:rPr lang="en-US" dirty="0"/>
              <a:t>: Each table row starts with a &lt;tr&gt; and ends with a &lt;/tr&gt; tag.</a:t>
            </a:r>
          </a:p>
          <a:p>
            <a:r>
              <a:rPr lang="en-US" u="sng" dirty="0"/>
              <a:t>Table Cells</a:t>
            </a:r>
            <a:r>
              <a:rPr lang="en-US" dirty="0"/>
              <a:t>: Each table cell is defined by a &lt;td&gt; and a &lt;/td&gt; tag.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B7EB0C-AFD1-2AFC-0D97-428A7E7D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 fontScale="90000"/>
          </a:bodyPr>
          <a:lstStyle/>
          <a:p>
            <a:r>
              <a:rPr lang="en-US" dirty="0"/>
              <a:t>Table-Attributes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45D5AC-F54D-AA57-C0D0-246F8E190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Border: </a:t>
            </a:r>
            <a:r>
              <a:rPr lang="en-US" dirty="0"/>
              <a:t>It is used give the border to table.(&lt;table&gt;)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Cell Padding</a:t>
            </a:r>
            <a:r>
              <a:rPr lang="en-US" dirty="0"/>
              <a:t>: It is the space between the cell edges and the cell content. (&lt;table&gt;)</a:t>
            </a:r>
          </a:p>
          <a:p>
            <a:pPr>
              <a:buNone/>
            </a:pPr>
            <a:r>
              <a:rPr lang="en-US" dirty="0"/>
              <a:t>                    By default the padding is set to 0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Cell Spacing</a:t>
            </a:r>
            <a:r>
              <a:rPr lang="en-US" dirty="0"/>
              <a:t>: It is the space between each cell.</a:t>
            </a:r>
          </a:p>
          <a:p>
            <a:pPr>
              <a:buNone/>
            </a:pPr>
            <a:r>
              <a:rPr lang="en-US" dirty="0"/>
              <a:t>                    By default the space is set to 2 pixels. 		(&lt;table&gt;)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Colspan</a:t>
            </a:r>
            <a:r>
              <a:rPr lang="en-US" dirty="0"/>
              <a:t> : It is used to merge multiple columns.(&lt;td&gt;)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Rowspan</a:t>
            </a:r>
            <a:r>
              <a:rPr lang="en-US" dirty="0"/>
              <a:t> : It is used to merge multiple rows.(&lt;td&gt;)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87140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255FFD-D595-416B-4208-468FA99AA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84048"/>
            <a:ext cx="2448272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IMAGES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6DA53A-C22E-1739-2909-DC97C63A0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7375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&lt;img&gt; tag is used to insert an image in webpage</a:t>
            </a:r>
          </a:p>
          <a:p>
            <a:pPr>
              <a:lnSpc>
                <a:spcPct val="120000"/>
              </a:lnSpc>
            </a:pPr>
            <a:r>
              <a:rPr lang="en-US" dirty="0"/>
              <a:t>Image is </a:t>
            </a:r>
            <a:r>
              <a:rPr lang="en-US" dirty="0" smtClean="0"/>
              <a:t>inline </a:t>
            </a:r>
            <a:r>
              <a:rPr lang="en-US" dirty="0"/>
              <a:t>element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b="1" u="sng" dirty="0">
                <a:solidFill>
                  <a:schemeClr val="accent3">
                    <a:lumMod val="75000"/>
                  </a:schemeClr>
                </a:solidFill>
              </a:rPr>
              <a:t>Attributes 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src</a:t>
            </a:r>
            <a:r>
              <a:rPr lang="en-US" dirty="0"/>
              <a:t> : It is an attribute of img tag</a:t>
            </a:r>
            <a:r>
              <a:rPr lang="en-IN" dirty="0"/>
              <a:t>, Inside this we will pass the path of the image.</a:t>
            </a:r>
          </a:p>
          <a:p>
            <a:pPr>
              <a:lnSpc>
                <a:spcPct val="120000"/>
              </a:lnSpc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alt</a:t>
            </a:r>
            <a:r>
              <a:rPr lang="en-IN" dirty="0"/>
              <a:t>: It is used give the alternative name for the image</a:t>
            </a:r>
          </a:p>
          <a:p>
            <a:pPr>
              <a:lnSpc>
                <a:spcPct val="120000"/>
              </a:lnSpc>
            </a:pPr>
            <a:r>
              <a:rPr lang="en-IN" dirty="0"/>
              <a:t>When the image is not displaying on webpage this alternative name will be displayed</a:t>
            </a:r>
          </a:p>
          <a:p>
            <a:pPr>
              <a:lnSpc>
                <a:spcPct val="120000"/>
              </a:lnSpc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height</a:t>
            </a:r>
            <a:r>
              <a:rPr lang="en-IN" dirty="0"/>
              <a:t>: It is used give the height for the image</a:t>
            </a:r>
          </a:p>
          <a:p>
            <a:pPr>
              <a:lnSpc>
                <a:spcPct val="120000"/>
              </a:lnSpc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width</a:t>
            </a:r>
            <a:r>
              <a:rPr lang="en-IN" dirty="0"/>
              <a:t> : It is used give the width for the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7220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35080" cy="562074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Absolute Url v/s Relative 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7467600" cy="5205192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99592" y="2204864"/>
          <a:ext cx="6648400" cy="3737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24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03199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Absolute URL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Relative URL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92094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en-US" sz="2000" dirty="0"/>
                        <a:t>a full web address in the href attribute.</a:t>
                      </a:r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endParaRPr lang="en-US" sz="2000" dirty="0"/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endParaRPr lang="en-US" sz="2000" dirty="0"/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endParaRPr lang="en-US" sz="2000" dirty="0"/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endParaRPr lang="en-US" sz="2000" dirty="0"/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kumimoji="0" lang="pt-BR" sz="20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&lt;p&gt;&lt;a href="https://www.w3.org/"&gt;W3C&lt;/a&gt;&lt;/p&gt;</a:t>
                      </a:r>
                      <a:r>
                        <a:rPr lang="pt-BR" sz="2000" dirty="0"/>
                        <a:t/>
                      </a:r>
                      <a:br>
                        <a:rPr lang="pt-BR" sz="2000" dirty="0"/>
                      </a:b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sz="2000" dirty="0"/>
                        <a:t>A local link (a link to a page within the same website) is specified with a </a:t>
                      </a:r>
                      <a:r>
                        <a:rPr lang="en-US" sz="2000" b="1" dirty="0"/>
                        <a:t>relative URL</a:t>
                      </a:r>
                      <a:r>
                        <a:rPr lang="en-US" sz="2000" dirty="0"/>
                        <a:t> (without the "https://www" part):</a:t>
                      </a:r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endParaRPr lang="en-US" sz="2000" dirty="0"/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kumimoji="0" lang="en-US" sz="20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&lt;p&gt;&lt;a href="html_images.asp"&gt;HTML Images&lt;/a&gt;&lt;/p&gt;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5554960" cy="6340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Anchor and Hyper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579296" cy="498916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 &lt;a&gt; tag defines a hyperlink, which is used to link from one page to another.</a:t>
            </a:r>
          </a:p>
          <a:p>
            <a:pPr>
              <a:lnSpc>
                <a:spcPct val="110000"/>
              </a:lnSpc>
            </a:pPr>
            <a:r>
              <a:rPr lang="en-US" dirty="0"/>
              <a:t>The most important attribute of the &lt;a&gt; element is the href(hyper reference) attribute, which indicates the link's destination.</a:t>
            </a:r>
          </a:p>
          <a:p>
            <a:pPr>
              <a:lnSpc>
                <a:spcPct val="110000"/>
              </a:lnSpc>
            </a:pPr>
            <a:r>
              <a:rPr lang="en-US" dirty="0"/>
              <a:t>By default, links will appear as follows in all browsers:</a:t>
            </a:r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en-US" dirty="0"/>
              <a:t>An unvisited link is underlined and </a:t>
            </a:r>
            <a:r>
              <a:rPr lang="en-US" b="1" dirty="0">
                <a:solidFill>
                  <a:srgbClr val="0070C0"/>
                </a:solidFill>
              </a:rPr>
              <a:t>blue</a:t>
            </a:r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en-US" dirty="0"/>
              <a:t>A visited link is underlined and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purple</a:t>
            </a:r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en-US" dirty="0"/>
              <a:t>An active link is underlined and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 fontScale="90000"/>
          </a:bodyPr>
          <a:lstStyle/>
          <a:p>
            <a:r>
              <a:rPr lang="en-US" dirty="0"/>
              <a:t>Html anchor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7467600" cy="484515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u="sng" dirty="0"/>
              <a:t>Text as a Link</a:t>
            </a:r>
          </a:p>
          <a:p>
            <a:r>
              <a:rPr lang="en-US" dirty="0"/>
              <a:t>To use an text as a link, just write the text  inside the &lt;a&gt; tag with href attribute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en-US" b="1" u="sng" dirty="0"/>
              <a:t>Image as a Link</a:t>
            </a:r>
          </a:p>
          <a:p>
            <a:r>
              <a:rPr lang="en-US" dirty="0"/>
              <a:t>To use an image as a link, just put the &lt;img&gt; tag inside the &lt;a&gt; tag:</a:t>
            </a:r>
          </a:p>
          <a:p>
            <a:endParaRPr lang="en-US" dirty="0"/>
          </a:p>
          <a:p>
            <a:pPr>
              <a:buNone/>
            </a:pPr>
            <a:r>
              <a:rPr lang="en-US" b="1" u="sng" dirty="0"/>
              <a:t>Button as a Link  </a:t>
            </a:r>
          </a:p>
          <a:p>
            <a:r>
              <a:rPr lang="en-US" dirty="0"/>
              <a:t>To use an button as a link, just put the &lt;button&gt; tag inside the &lt;a&gt; tag: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992888" cy="864096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HTML Links - The target Attribute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003232" cy="47011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By default, the linked page will be displayed in the current browser window. To change this, you must specify another attribute that is target for the link.</a:t>
            </a:r>
          </a:p>
          <a:p>
            <a:r>
              <a:rPr lang="en-US" dirty="0"/>
              <a:t>The target attribute specifies where to open the linked document.</a:t>
            </a:r>
          </a:p>
          <a:p>
            <a:r>
              <a:rPr lang="en-US" dirty="0"/>
              <a:t>The target attribute can have one of the following values:</a:t>
            </a:r>
          </a:p>
          <a:p>
            <a:pPr>
              <a:buNone/>
            </a:pPr>
            <a:r>
              <a:rPr lang="en-US" b="1" dirty="0" smtClean="0">
                <a:sym typeface="Wingdings" pitchFamily="2" charset="2"/>
              </a:rPr>
              <a:t> </a:t>
            </a:r>
            <a:r>
              <a:rPr lang="en-US" b="1" dirty="0" smtClean="0"/>
              <a:t>_</a:t>
            </a:r>
            <a:r>
              <a:rPr lang="en-US" b="1" dirty="0"/>
              <a:t>self - Default</a:t>
            </a:r>
            <a:r>
              <a:rPr lang="en-US" dirty="0"/>
              <a:t>. Opens the document in the same window/tab as it was clicked</a:t>
            </a:r>
          </a:p>
          <a:p>
            <a:pPr>
              <a:buNone/>
            </a:pPr>
            <a:r>
              <a:rPr lang="en-US" b="1" dirty="0" smtClean="0">
                <a:sym typeface="Wingdings" pitchFamily="2" charset="2"/>
              </a:rPr>
              <a:t> </a:t>
            </a:r>
            <a:r>
              <a:rPr lang="en-US" b="1" dirty="0" smtClean="0"/>
              <a:t>_</a:t>
            </a:r>
            <a:r>
              <a:rPr lang="en-US" b="1" dirty="0"/>
              <a:t>blank</a:t>
            </a:r>
            <a:r>
              <a:rPr lang="en-US" dirty="0"/>
              <a:t> - Opens the document in a new window or tab</a:t>
            </a:r>
          </a:p>
          <a:p>
            <a:pPr>
              <a:buNone/>
            </a:pPr>
            <a:r>
              <a:rPr lang="en-US" b="1" dirty="0" smtClean="0">
                <a:sym typeface="Wingdings" pitchFamily="2" charset="2"/>
              </a:rPr>
              <a:t> </a:t>
            </a:r>
            <a:r>
              <a:rPr lang="en-US" b="1" dirty="0" smtClean="0"/>
              <a:t>_</a:t>
            </a:r>
            <a:r>
              <a:rPr lang="en-US" b="1" dirty="0"/>
              <a:t>parent </a:t>
            </a:r>
            <a:r>
              <a:rPr lang="en-US" dirty="0"/>
              <a:t>- Opens the document in the parent frame</a:t>
            </a:r>
          </a:p>
          <a:p>
            <a:pPr>
              <a:buNone/>
            </a:pPr>
            <a:r>
              <a:rPr lang="en-US" b="1" dirty="0" smtClean="0">
                <a:sym typeface="Wingdings" pitchFamily="2" charset="2"/>
              </a:rPr>
              <a:t> </a:t>
            </a:r>
            <a:r>
              <a:rPr lang="en-US" b="1" dirty="0" smtClean="0"/>
              <a:t>_</a:t>
            </a:r>
            <a:r>
              <a:rPr lang="en-US" b="1" dirty="0"/>
              <a:t>top</a:t>
            </a:r>
            <a:r>
              <a:rPr lang="en-US" dirty="0"/>
              <a:t> - Opens the document in the full body of the window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C2DAA1-F12C-40E3-E226-7474F06E2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B06127-8EEA-83E9-40CF-C8E795E93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WEB : The world wide web is also called as web and it is interconnection of public websites which can be accessible through internet</a:t>
            </a:r>
          </a:p>
          <a:p>
            <a:r>
              <a:rPr lang="en-US" dirty="0"/>
              <a:t>INTERNET : It is system of interconnected computer networks that allows users to access and share the information</a:t>
            </a:r>
          </a:p>
          <a:p>
            <a:r>
              <a:rPr lang="en-US" dirty="0"/>
              <a:t>CLIENT : User</a:t>
            </a:r>
          </a:p>
          <a:p>
            <a:r>
              <a:rPr lang="en-US" dirty="0"/>
              <a:t>BROWSER : It is a standalone application through which we can access data with a help of internet</a:t>
            </a:r>
          </a:p>
          <a:p>
            <a:r>
              <a:rPr lang="en-US" dirty="0"/>
              <a:t>SERVER : It is a combination of software and hardware that receives request and response to a request over a network</a:t>
            </a:r>
          </a:p>
          <a:p>
            <a:r>
              <a:rPr lang="en-US" dirty="0"/>
              <a:t>WEBPAGES : It is document that is accessible by browser and it contains text,images,hyperlinks and these are also called as building blocks of websites</a:t>
            </a:r>
          </a:p>
          <a:p>
            <a:r>
              <a:rPr lang="en-US" dirty="0"/>
              <a:t>WEBSITES : It is collection of related or interconnected webpages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7384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3178696" cy="4900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HTML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9289032" cy="568863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u="sng" dirty="0"/>
              <a:t>The &lt;form&gt; Element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The HTML &lt;form&gt; element is used to create an HTML form for user input</a:t>
            </a:r>
          </a:p>
          <a:p>
            <a:pPr>
              <a:lnSpc>
                <a:spcPct val="120000"/>
              </a:lnSpc>
            </a:pPr>
            <a:r>
              <a:rPr lang="en-US" dirty="0"/>
              <a:t>The &lt;form&gt; element is a container for different types of input elements, such as: text fields, checkboxes, radio buttons, submit buttons, etc.</a:t>
            </a:r>
          </a:p>
          <a:p>
            <a:pPr>
              <a:lnSpc>
                <a:spcPct val="120000"/>
              </a:lnSpc>
            </a:pPr>
            <a:r>
              <a:rPr lang="en-US" b="1" u="sng" dirty="0"/>
              <a:t>The &lt;input&gt; Element</a:t>
            </a:r>
          </a:p>
          <a:p>
            <a:pPr>
              <a:lnSpc>
                <a:spcPct val="120000"/>
              </a:lnSpc>
            </a:pPr>
            <a:r>
              <a:rPr lang="en-US" dirty="0"/>
              <a:t>The HTML &lt;input&gt; element is the most used form element.</a:t>
            </a:r>
          </a:p>
          <a:p>
            <a:pPr>
              <a:lnSpc>
                <a:spcPct val="120000"/>
              </a:lnSpc>
            </a:pPr>
            <a:r>
              <a:rPr lang="en-US" dirty="0"/>
              <a:t>An &lt;input&gt; element can be displayed in many ways, depending on the type attribute.</a:t>
            </a:r>
          </a:p>
          <a:p>
            <a:pPr>
              <a:lnSpc>
                <a:spcPct val="120000"/>
              </a:lnSpc>
            </a:pPr>
            <a:r>
              <a:rPr lang="en-US" b="1" u="sng" dirty="0"/>
              <a:t>Ex: 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v"/>
            </a:pPr>
            <a:r>
              <a:rPr lang="en-US" dirty="0"/>
              <a:t>&lt;input type="text"&gt;Displays a single-line text input field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v"/>
            </a:pPr>
            <a:r>
              <a:rPr lang="en-US" dirty="0"/>
              <a:t>&lt;input type="radio"&gt;Displays a radio button(for selecting one of many choices)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v"/>
            </a:pPr>
            <a:r>
              <a:rPr lang="en-US" dirty="0"/>
              <a:t>&lt;input type="checkbox"&gt;Displays checkbox(for selecting zero or more of many choices)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v"/>
            </a:pPr>
            <a:r>
              <a:rPr lang="en-US" dirty="0"/>
              <a:t>&lt;input type="button"&gt;Displays a clickable button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v"/>
            </a:pPr>
            <a:r>
              <a:rPr lang="en-US" dirty="0"/>
              <a:t>&lt;input type="submit"&gt;Displays a submit button(for submitting the form)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b="1" u="sn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91064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Form Elements</a:t>
            </a:r>
            <a:endParaRPr lang="en-US" b="1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1380439"/>
          <a:ext cx="7467600" cy="5291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73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0688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Tag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0688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hlinkClick r:id="rId2"/>
                        </a:rPr>
                        <a:t>&lt;form&gt;</a:t>
                      </a:r>
                      <a:endParaRPr lang="en-US" dirty="0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Defines an HTML form for user input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068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hlinkClick r:id="rId3"/>
                        </a:rPr>
                        <a:t>&lt;input&gt;</a:t>
                      </a:r>
                      <a:endParaRPr lang="en-US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Defines an input control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068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hlinkClick r:id="rId4"/>
                        </a:rPr>
                        <a:t>&lt;textarea&gt;</a:t>
                      </a:r>
                      <a:endParaRPr lang="en-US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Defines a multiline input control (text area)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068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hlinkClick r:id="rId5"/>
                        </a:rPr>
                        <a:t>&lt;label&gt;</a:t>
                      </a:r>
                      <a:endParaRPr lang="en-US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Defines a label for an &lt;input&gt; element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068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hlinkClick r:id="rId6"/>
                        </a:rPr>
                        <a:t>&lt;fieldset&gt;</a:t>
                      </a:r>
                      <a:endParaRPr lang="en-US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Groups related elements in a form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068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hlinkClick r:id="rId7"/>
                        </a:rPr>
                        <a:t>&lt;legend&gt;</a:t>
                      </a:r>
                      <a:endParaRPr lang="en-US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Defines a caption for a &lt;</a:t>
                      </a:r>
                      <a:r>
                        <a:rPr lang="en-US" dirty="0" err="1"/>
                        <a:t>fieldset</a:t>
                      </a:r>
                      <a:r>
                        <a:rPr lang="en-US" dirty="0"/>
                        <a:t>&gt; element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068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hlinkClick r:id="rId8"/>
                        </a:rPr>
                        <a:t>&lt;select&gt;</a:t>
                      </a:r>
                      <a:endParaRPr lang="en-US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Defines a drop-down list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068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hlinkClick r:id="rId9"/>
                        </a:rPr>
                        <a:t>&lt;optgroup&gt;</a:t>
                      </a:r>
                      <a:endParaRPr lang="en-US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Defines a group of related options in a drop-down list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068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hlinkClick r:id="rId10"/>
                        </a:rPr>
                        <a:t>&lt;option&gt;</a:t>
                      </a:r>
                      <a:endParaRPr lang="en-US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Defines an option in a drop-down list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1068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hlinkClick r:id="rId11"/>
                        </a:rPr>
                        <a:t>&lt;button&gt;</a:t>
                      </a:r>
                      <a:endParaRPr lang="en-US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Defines a clickable button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59732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hlinkClick r:id="rId12"/>
                        </a:rPr>
                        <a:t>&lt;datalist&gt;</a:t>
                      </a:r>
                      <a:endParaRPr lang="en-US" dirty="0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Specifies a list of pre-defined options for input controls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5B02E9-7E6E-A44C-D42F-386B74924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68024"/>
            <a:ext cx="3826768" cy="668688"/>
          </a:xfrm>
        </p:spPr>
        <p:txBody>
          <a:bodyPr>
            <a:normAutofit fontScale="90000"/>
          </a:bodyPr>
          <a:lstStyle/>
          <a:p>
            <a:r>
              <a:rPr lang="en-US" dirty="0"/>
              <a:t>Attributes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B65617-5FB9-B767-6D0B-66E1F432A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075240" cy="4917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&lt;form&gt; </a:t>
            </a:r>
          </a:p>
          <a:p>
            <a:pPr lvl="1"/>
            <a:r>
              <a:rPr lang="en-US" b="1" dirty="0"/>
              <a:t>Action</a:t>
            </a:r>
            <a:r>
              <a:rPr lang="en-US" dirty="0"/>
              <a:t> : It defines action to be performed when the form is submitted.</a:t>
            </a:r>
          </a:p>
          <a:p>
            <a:pPr lvl="1"/>
            <a:r>
              <a:rPr lang="en-US" b="1" dirty="0"/>
              <a:t>Method</a:t>
            </a:r>
            <a:r>
              <a:rPr lang="en-US" dirty="0"/>
              <a:t> : It specifies the http method to be used when submitting the form data.(get-Not secured and post-Secured)</a:t>
            </a:r>
          </a:p>
          <a:p>
            <a:r>
              <a:rPr lang="en-US" dirty="0"/>
              <a:t>&lt;label&gt;</a:t>
            </a:r>
          </a:p>
          <a:p>
            <a:pPr lvl="1"/>
            <a:r>
              <a:rPr lang="en-US" b="1" dirty="0"/>
              <a:t>for</a:t>
            </a:r>
            <a:r>
              <a:rPr lang="en-US" dirty="0"/>
              <a:t>: It is used to connect label and input text field.</a:t>
            </a:r>
          </a:p>
          <a:p>
            <a:r>
              <a:rPr lang="en-US" dirty="0"/>
              <a:t>&lt;input&gt;</a:t>
            </a:r>
          </a:p>
          <a:p>
            <a:pPr lvl="1"/>
            <a:r>
              <a:rPr lang="en-US" b="1" dirty="0"/>
              <a:t>Id</a:t>
            </a:r>
            <a:r>
              <a:rPr lang="en-US" dirty="0"/>
              <a:t> : It is used to connect label and input text field and the value passed in the id attribute should be same as the value passed in the for attribute.</a:t>
            </a:r>
          </a:p>
          <a:p>
            <a:pPr lvl="1"/>
            <a:r>
              <a:rPr lang="en-US" b="1" dirty="0"/>
              <a:t>Name</a:t>
            </a:r>
            <a:r>
              <a:rPr lang="en-US" dirty="0"/>
              <a:t> : The value of name attributes acts like container, The form values with name attribute will sent to a server when submitting the form.</a:t>
            </a:r>
          </a:p>
          <a:p>
            <a:pPr lvl="1"/>
            <a:r>
              <a:rPr lang="en-US" b="1" dirty="0"/>
              <a:t>Type</a:t>
            </a:r>
            <a:r>
              <a:rPr lang="en-US" dirty="0"/>
              <a:t> : It represents the type of data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9013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6203032" cy="634082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Form Validation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7859216" cy="52292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1) </a:t>
            </a:r>
            <a:r>
              <a:rPr lang="en-US" b="1" dirty="0"/>
              <a:t>Value : </a:t>
            </a:r>
            <a:r>
              <a:rPr lang="en-US" dirty="0"/>
              <a:t>The input value attribute specifies an initial value for an input field</a:t>
            </a:r>
          </a:p>
          <a:p>
            <a:pPr>
              <a:buNone/>
            </a:pPr>
            <a:r>
              <a:rPr lang="en-US" dirty="0"/>
              <a:t>2) </a:t>
            </a:r>
            <a:r>
              <a:rPr lang="en-US" b="1" dirty="0"/>
              <a:t>Read only : </a:t>
            </a:r>
            <a:r>
              <a:rPr lang="en-US" dirty="0"/>
              <a:t>The input read only attribute specifies that an input field is read-only.</a:t>
            </a:r>
          </a:p>
          <a:p>
            <a:pPr>
              <a:buNone/>
            </a:pPr>
            <a:r>
              <a:rPr lang="en-US" dirty="0"/>
              <a:t>3) </a:t>
            </a:r>
            <a:r>
              <a:rPr lang="en-US" b="1" dirty="0"/>
              <a:t>Disabled: </a:t>
            </a:r>
            <a:r>
              <a:rPr lang="en-US" dirty="0"/>
              <a:t>The input disabled attribute specifies that an input field should be disabled.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A disabled input field is unusable and un-clickable.</a:t>
            </a:r>
          </a:p>
          <a:p>
            <a:pPr>
              <a:buNone/>
            </a:pPr>
            <a:r>
              <a:rPr lang="en-US" dirty="0"/>
              <a:t>4) </a:t>
            </a:r>
            <a:r>
              <a:rPr lang="en-US" b="1" dirty="0"/>
              <a:t>Size: </a:t>
            </a:r>
            <a:r>
              <a:rPr lang="en-US" dirty="0"/>
              <a:t>The input size attribute specifies the visible width, in characters, of an input field.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The default value for size is 20.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Note:</a:t>
            </a:r>
            <a:r>
              <a:rPr lang="en-US" dirty="0"/>
              <a:t> The size attribute works with the following input types: text, search, </a:t>
            </a:r>
            <a:r>
              <a:rPr lang="en-US" dirty="0" err="1"/>
              <a:t>tel</a:t>
            </a:r>
            <a:r>
              <a:rPr lang="en-US" dirty="0"/>
              <a:t>, url, email, and password.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46050"/>
          </a:xfrm>
        </p:spPr>
        <p:txBody>
          <a:bodyPr>
            <a:normAutofit fontScale="90000"/>
          </a:bodyPr>
          <a:lstStyle/>
          <a:p>
            <a:r>
              <a:rPr lang="en-US" dirty="0"/>
              <a:t>Validation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7467600" cy="491716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5) </a:t>
            </a:r>
            <a:r>
              <a:rPr lang="en-US" b="1" dirty="0" smtClean="0"/>
              <a:t>Maxlength :  </a:t>
            </a:r>
            <a:r>
              <a:rPr lang="en-US" dirty="0"/>
              <a:t>The input maxlength attribute specifies the maximum number of characters allowed in an input field.</a:t>
            </a:r>
          </a:p>
          <a:p>
            <a:pPr>
              <a:buNone/>
            </a:pPr>
            <a:r>
              <a:rPr lang="en-US" dirty="0"/>
              <a:t>6) </a:t>
            </a:r>
            <a:r>
              <a:rPr lang="en-US" b="1" dirty="0"/>
              <a:t>Min &amp; Max: </a:t>
            </a:r>
            <a:r>
              <a:rPr lang="en-US" dirty="0"/>
              <a:t>The input min and max attributes specify the minimum and maximum values for an input field.</a:t>
            </a:r>
          </a:p>
          <a:p>
            <a:pPr>
              <a:buNone/>
            </a:pPr>
            <a:r>
              <a:rPr lang="en-US" dirty="0"/>
              <a:t>7) </a:t>
            </a:r>
            <a:r>
              <a:rPr lang="en-US" b="1" dirty="0"/>
              <a:t>Placeholder: </a:t>
            </a:r>
            <a:r>
              <a:rPr lang="en-US" dirty="0"/>
              <a:t>The input placeholder attribute specifies a short hint that describes the expected value of an input field (a sample value or a short description of the expected format).</a:t>
            </a:r>
          </a:p>
          <a:p>
            <a:pPr>
              <a:buNone/>
            </a:pPr>
            <a:r>
              <a:rPr lang="en-US" dirty="0"/>
              <a:t>8) </a:t>
            </a:r>
            <a:r>
              <a:rPr lang="en-US" b="1" dirty="0"/>
              <a:t>Required: </a:t>
            </a:r>
            <a:r>
              <a:rPr lang="en-US" dirty="0"/>
              <a:t>The input required attribute specifies that an input field must be filled out before submitting the form.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Validation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9) </a:t>
            </a:r>
            <a:r>
              <a:rPr lang="en-US" b="1" dirty="0"/>
              <a:t>Autofocus: </a:t>
            </a:r>
            <a:r>
              <a:rPr lang="en-US" dirty="0"/>
              <a:t>The input autofocus attribute specifies that an input field should automatically get focus when the page loads.</a:t>
            </a:r>
          </a:p>
          <a:p>
            <a:pPr>
              <a:buNone/>
            </a:pPr>
            <a:r>
              <a:rPr lang="en-US" dirty="0"/>
              <a:t>10) </a:t>
            </a:r>
            <a:r>
              <a:rPr lang="en-US" b="1" dirty="0"/>
              <a:t>Height &amp; Width: </a:t>
            </a:r>
            <a:r>
              <a:rPr lang="en-US" dirty="0"/>
              <a:t>The input height and width attributes specify the height and width of an &lt;input type="image"&gt; element.</a:t>
            </a:r>
          </a:p>
          <a:p>
            <a:pPr>
              <a:buNone/>
            </a:pPr>
            <a:r>
              <a:rPr lang="en-US" dirty="0"/>
              <a:t>11) </a:t>
            </a:r>
            <a:r>
              <a:rPr lang="en-US" b="1" dirty="0"/>
              <a:t>List: </a:t>
            </a:r>
            <a:r>
              <a:rPr lang="en-US" dirty="0"/>
              <a:t>The input list attribute refers to a &lt;datalist&gt; element that contains pre-defined options for an &lt;input&gt; element.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Html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19256" cy="5061176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Multimedia on the web is sound, music, videos, movies.</a:t>
            </a:r>
          </a:p>
          <a:p>
            <a:r>
              <a:rPr lang="en-US" i="0" dirty="0">
                <a:effectLst/>
                <a:latin typeface="Verdana" panose="020B0604030504040204" pitchFamily="34" charset="0"/>
              </a:rPr>
              <a:t>HTML media consist of audio,video,maps and qrcode.</a:t>
            </a:r>
          </a:p>
          <a:p>
            <a:pPr marL="0" indent="0">
              <a:buNone/>
            </a:pPr>
            <a:endParaRPr lang="en-US" i="0" dirty="0">
              <a:effectLst/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chemeClr val="accent1"/>
                </a:solidFill>
                <a:effectLst/>
                <a:latin typeface="Verdana" panose="020B0604030504040204" pitchFamily="34" charset="0"/>
              </a:rPr>
              <a:t>Audio</a:t>
            </a:r>
            <a:r>
              <a:rPr lang="en-US" i="0" dirty="0">
                <a:effectLst/>
                <a:latin typeface="Verdana" panose="020B0604030504040204" pitchFamily="34" charset="0"/>
              </a:rPr>
              <a:t>: </a:t>
            </a:r>
            <a:endParaRPr lang="en-US" dirty="0">
              <a:latin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</a:rPr>
              <a:t>&lt;audio&gt; tag is used to embed the audio into our web page.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</a:rPr>
              <a:t>The content which is written in side &lt;audio&gt;&lt;/audio&gt; will not displayed on the webpage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u="sng" dirty="0">
                <a:solidFill>
                  <a:schemeClr val="accent1"/>
                </a:solidFill>
                <a:latin typeface="Verdana" panose="020B0604030504040204" pitchFamily="34" charset="0"/>
              </a:rPr>
              <a:t>Attributes of audio tag: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700" b="1" dirty="0">
                <a:latin typeface="Verdana" panose="020B0604030504040204" pitchFamily="34" charset="0"/>
              </a:rPr>
              <a:t>Src</a:t>
            </a:r>
            <a:r>
              <a:rPr lang="en-US" sz="1700" dirty="0">
                <a:latin typeface="Verdana" panose="020B0604030504040204" pitchFamily="34" charset="0"/>
              </a:rPr>
              <a:t> : we will pass path of audio.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700" b="1" dirty="0">
                <a:latin typeface="Verdana" panose="020B0604030504040204" pitchFamily="34" charset="0"/>
              </a:rPr>
              <a:t>Controls</a:t>
            </a:r>
            <a:r>
              <a:rPr lang="en-US" sz="1700" dirty="0">
                <a:latin typeface="Verdana" panose="020B0604030504040204" pitchFamily="34" charset="0"/>
              </a:rPr>
              <a:t> :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controls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attribute adds audio controls, like play, pause, and volume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 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000" b="1" dirty="0"/>
              <a:t>Muted</a:t>
            </a:r>
            <a:r>
              <a:rPr lang="en-US" altLang="en-US" sz="2000" dirty="0"/>
              <a:t> : It will mute the audio when you open your file with browser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000" b="1" dirty="0"/>
              <a:t>Autoplay</a:t>
            </a:r>
            <a:r>
              <a:rPr lang="en-US" altLang="en-US" sz="2000" dirty="0"/>
              <a:t>: It will play the audio automatically when you open your file with browser.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000" b="1" dirty="0"/>
              <a:t>Loop</a:t>
            </a:r>
            <a:r>
              <a:rPr lang="en-US" altLang="en-US" sz="2000" dirty="0"/>
              <a:t> : The audio will start over again , every time it is finished.</a:t>
            </a:r>
          </a:p>
          <a:p>
            <a:pPr lvl="1">
              <a:buFont typeface="Wingdings" panose="05000000000000000000" pitchFamily="2" charset="2"/>
              <a:buChar char="v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lvl="1">
              <a:buFont typeface="Wingdings" panose="05000000000000000000" pitchFamily="2" charset="2"/>
              <a:buChar char="v"/>
            </a:pP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B5B04A-7E8A-279E-29FC-622DC1A4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274638"/>
            <a:ext cx="4824536" cy="706090"/>
          </a:xfrm>
        </p:spPr>
        <p:txBody>
          <a:bodyPr>
            <a:normAutofit fontScale="90000"/>
          </a:bodyPr>
          <a:lstStyle/>
          <a:p>
            <a:r>
              <a:rPr lang="en-US" dirty="0"/>
              <a:t>Media tags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25A1E5-53DB-6144-C6BE-33CE146E6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Video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</a:rPr>
              <a:t>&lt;video&gt; tag is used to embed the video into our web page.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</a:rPr>
              <a:t>The content which is written in side &lt;video&gt;&lt;/video&gt; will not displayed on the webpage</a:t>
            </a:r>
          </a:p>
          <a:p>
            <a:pPr lvl="1">
              <a:buNone/>
            </a:pPr>
            <a:r>
              <a:rPr lang="en-US" u="sng" dirty="0">
                <a:solidFill>
                  <a:schemeClr val="accent1"/>
                </a:solidFill>
                <a:latin typeface="Verdana" panose="020B0604030504040204" pitchFamily="34" charset="0"/>
              </a:rPr>
              <a:t>Attributes of audio tag: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900" b="1" dirty="0">
                <a:latin typeface="+mj-lt"/>
              </a:rPr>
              <a:t>Src</a:t>
            </a:r>
            <a:r>
              <a:rPr lang="en-US" sz="1900" dirty="0">
                <a:latin typeface="+mj-lt"/>
              </a:rPr>
              <a:t> : we will pass path of video.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900" b="1" dirty="0">
                <a:latin typeface="+mj-lt"/>
              </a:rPr>
              <a:t>Controls</a:t>
            </a:r>
            <a:r>
              <a:rPr lang="en-US" sz="1900" dirty="0">
                <a:latin typeface="+mj-lt"/>
              </a:rPr>
              <a:t> :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The controls attribute adds </a:t>
            </a:r>
            <a:r>
              <a:rPr lang="en-US" sz="1900" dirty="0">
                <a:latin typeface="+mj-lt"/>
              </a:rPr>
              <a:t>video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controls, like play, pause, and volume 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200" b="1" dirty="0">
                <a:latin typeface="+mj-lt"/>
              </a:rPr>
              <a:t>Muted</a:t>
            </a:r>
            <a:r>
              <a:rPr lang="en-US" altLang="en-US" sz="2200" dirty="0">
                <a:latin typeface="+mj-lt"/>
              </a:rPr>
              <a:t> : It will mute the </a:t>
            </a:r>
            <a:r>
              <a:rPr lang="en-US" sz="2200" dirty="0">
                <a:latin typeface="+mj-lt"/>
              </a:rPr>
              <a:t>video</a:t>
            </a:r>
            <a:r>
              <a:rPr lang="en-US" altLang="en-US" sz="2200" dirty="0">
                <a:latin typeface="+mj-lt"/>
              </a:rPr>
              <a:t> when you open your file with browser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200" b="1" dirty="0">
                <a:latin typeface="+mj-lt"/>
              </a:rPr>
              <a:t>Autoplay</a:t>
            </a:r>
            <a:r>
              <a:rPr lang="en-US" altLang="en-US" sz="2200" dirty="0">
                <a:latin typeface="+mj-lt"/>
              </a:rPr>
              <a:t>: It will play the </a:t>
            </a:r>
            <a:r>
              <a:rPr lang="en-US" sz="2200" dirty="0">
                <a:latin typeface="+mj-lt"/>
              </a:rPr>
              <a:t>video</a:t>
            </a:r>
            <a:r>
              <a:rPr lang="en-US" altLang="en-US" sz="2200" dirty="0">
                <a:latin typeface="+mj-lt"/>
              </a:rPr>
              <a:t> automatically when you open your file with browser.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200" b="1" dirty="0">
                <a:latin typeface="+mj-lt"/>
              </a:rPr>
              <a:t>Loop</a:t>
            </a:r>
            <a:r>
              <a:rPr lang="en-US" altLang="en-US" sz="2200" dirty="0">
                <a:latin typeface="+mj-lt"/>
              </a:rPr>
              <a:t> : The </a:t>
            </a:r>
            <a:r>
              <a:rPr lang="en-US" sz="2200" dirty="0">
                <a:latin typeface="+mj-lt"/>
              </a:rPr>
              <a:t>video</a:t>
            </a:r>
            <a:r>
              <a:rPr lang="en-US" altLang="en-US" sz="2200" dirty="0">
                <a:latin typeface="+mj-lt"/>
              </a:rPr>
              <a:t> will start over again , every time it is finished.</a:t>
            </a:r>
          </a:p>
          <a:p>
            <a:pPr lvl="1">
              <a:buFont typeface="Wingdings" panose="05000000000000000000" pitchFamily="2" charset="2"/>
              <a:buChar char="v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1287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07580D-05DB-81AC-7353-1FFB02EB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Media tags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4CC1B1-D6A8-0863-35AA-B8C2C37F2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7467600" cy="48451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u="sng" dirty="0">
                <a:latin typeface="+mj-lt"/>
              </a:rPr>
              <a:t>iframe</a:t>
            </a:r>
            <a:r>
              <a:rPr lang="en-US" b="1" u="sng" dirty="0">
                <a:latin typeface="Verdana" panose="020B060403050404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Verdana" panose="020B0604030504040204" pitchFamily="34" charset="0"/>
              </a:rPr>
              <a:t>&lt;iframe&gt; tag is used to embedded the </a:t>
            </a:r>
            <a:r>
              <a:rPr lang="en-US" sz="2400" b="0" i="0" dirty="0">
                <a:effectLst/>
                <a:latin typeface="+mj-lt"/>
              </a:rPr>
              <a:t>another document within the current HTML document.</a:t>
            </a:r>
            <a:endParaRPr lang="en-US" sz="24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  <a:latin typeface="+mj-lt"/>
              </a:rPr>
              <a:t>An HTML iframe is used to display a web page within a web page.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The HTML &lt;iframe&gt; tag specifies an inline frame.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  <a:latin typeface="+mj-lt"/>
              </a:rPr>
              <a:t>Height and width attributes are used to specify the height and width of th iframe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</a:rPr>
              <a:t>Title attribute is used to give the title for the iframe</a:t>
            </a:r>
            <a:endParaRPr lang="en-US" sz="2400" b="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7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9EF35A-5B0A-8D92-F84A-DAABC66F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864096"/>
          </a:xfrm>
        </p:spPr>
        <p:txBody>
          <a:bodyPr/>
          <a:lstStyle/>
          <a:p>
            <a:r>
              <a:rPr lang="en-US" dirty="0"/>
              <a:t>Maps and qrcode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8D398D-95AB-A03B-0912-027C10993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888" y="1628800"/>
            <a:ext cx="7467600" cy="4733184"/>
          </a:xfrm>
        </p:spPr>
        <p:txBody>
          <a:bodyPr/>
          <a:lstStyle/>
          <a:p>
            <a:r>
              <a:rPr lang="en-US" dirty="0"/>
              <a:t>We can insert a qr code  to our webpages using &lt;img&gt; tag.</a:t>
            </a:r>
          </a:p>
          <a:p>
            <a:endParaRPr lang="en-IN" dirty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cht </a:t>
            </a:r>
            <a:r>
              <a:rPr lang="en-IN" dirty="0"/>
              <a:t>: qr (chat type)</a:t>
            </a:r>
          </a:p>
          <a:p>
            <a:r>
              <a:rPr lang="en-IN" dirty="0"/>
              <a:t>chs : width x height (height and width)</a:t>
            </a:r>
          </a:p>
          <a:p>
            <a:r>
              <a:rPr lang="en-IN" dirty="0"/>
              <a:t>chl : chat link (path or link)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197B4941-A344-FA29-2B5D-2D42520F9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2996952"/>
            <a:ext cx="6607368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Syntax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Root URL: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var(--devsite-code-font-family)"/>
              </a:rPr>
              <a:t>https://chart.googleapis.com/chart?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750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 </a:t>
            </a:r>
            <a:r>
              <a:rPr lang="en-US" sz="2800" b="1" u="sng" dirty="0"/>
              <a:t>HOW WEB WORKS</a:t>
            </a:r>
          </a:p>
        </p:txBody>
      </p:sp>
      <p:pic>
        <p:nvPicPr>
          <p:cNvPr id="5" name="Content Placeholder 4" descr="Screenshot (17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59" y="1700808"/>
            <a:ext cx="7549355" cy="41764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 URL: Structure, Examples, Types, and More">
            <a:extLst>
              <a:ext uri="{FF2B5EF4-FFF2-40B4-BE49-F238E27FC236}">
                <a16:creationId xmlns:a16="http://schemas.microsoft.com/office/drawing/2014/main" xmlns="" id="{11BDAAB8-E93A-8EEF-C5E5-8D694110E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01775"/>
            <a:ext cx="7344816" cy="385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2363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778098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Difference between static and dynamic websites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371536334"/>
              </p:ext>
            </p:extLst>
          </p:nvPr>
        </p:nvGraphicFramePr>
        <p:xfrm>
          <a:off x="611560" y="1628800"/>
          <a:ext cx="7704856" cy="4989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75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873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kern="100" dirty="0">
                          <a:latin typeface="Century Schoolbook" pitchFamily="18" charset="0"/>
                          <a:ea typeface="Calibri"/>
                          <a:cs typeface="Times New Roman"/>
                        </a:rPr>
                        <a:t>         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kern="100" dirty="0">
                          <a:latin typeface="Century Schoolbook" pitchFamily="18" charset="0"/>
                          <a:ea typeface="Calibri"/>
                          <a:cs typeface="Times New Roman"/>
                        </a:rPr>
                        <a:t>               Static Website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 kern="100" dirty="0">
                        <a:latin typeface="Century Schoolbook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kern="100" dirty="0">
                          <a:latin typeface="Century Schoolbook" pitchFamily="18" charset="0"/>
                          <a:ea typeface="Calibri"/>
                          <a:cs typeface="Times New Roman"/>
                        </a:rPr>
                        <a:t>        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kern="100" dirty="0">
                          <a:latin typeface="Century Schoolbook" pitchFamily="18" charset="0"/>
                          <a:ea typeface="Calibri"/>
                          <a:cs typeface="Times New Roman"/>
                        </a:rPr>
                        <a:t>            Dynamic Website</a:t>
                      </a:r>
                      <a:endParaRPr lang="en-US" sz="1800" b="1" kern="100" dirty="0">
                        <a:latin typeface="Century Schoolbook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82063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1800" kern="100" dirty="0">
                          <a:latin typeface="Century Schoolbook" pitchFamily="18" charset="0"/>
                          <a:ea typeface="Calibri"/>
                          <a:cs typeface="Times New Roman"/>
                        </a:rPr>
                        <a:t>User can’t modify the content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IN" sz="1800" kern="100" dirty="0">
                          <a:latin typeface="Century Schoolbook" pitchFamily="18" charset="0"/>
                          <a:ea typeface="Calibri"/>
                          <a:cs typeface="Times New Roman"/>
                        </a:rPr>
                        <a:t>.</a:t>
                      </a:r>
                      <a:endParaRPr lang="en-US" sz="1800" kern="100" dirty="0">
                        <a:latin typeface="Century Schoolbook" pitchFamily="18" charset="0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1800" kern="100" dirty="0">
                          <a:latin typeface="Century Schoolbook" pitchFamily="18" charset="0"/>
                          <a:ea typeface="Calibri"/>
                          <a:cs typeface="Times New Roman"/>
                        </a:rPr>
                        <a:t>Contents are static  to all the user and same.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1800" kern="100" dirty="0">
                        <a:latin typeface="Century Schoolbook" pitchFamily="18" charset="0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1800" kern="100" dirty="0">
                          <a:latin typeface="Century Schoolbook" pitchFamily="18" charset="0"/>
                          <a:ea typeface="Calibri"/>
                          <a:cs typeface="Times New Roman"/>
                        </a:rPr>
                        <a:t>Is has more reloading time.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1800" kern="100" dirty="0">
                        <a:latin typeface="Century Schoolbook" pitchFamily="18" charset="0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1800" kern="100" dirty="0">
                          <a:latin typeface="Century Schoolbook" pitchFamily="18" charset="0"/>
                          <a:ea typeface="Calibri"/>
                          <a:cs typeface="Times New Roman"/>
                        </a:rPr>
                        <a:t>Most of the static websites are connected to server, Interaction will be between browser and server.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1800" kern="100" dirty="0">
                        <a:latin typeface="Century Schoolbook" pitchFamily="18" charset="0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1800" kern="100" dirty="0">
                          <a:latin typeface="Century Schoolbook" pitchFamily="18" charset="0"/>
                          <a:ea typeface="Calibri"/>
                          <a:cs typeface="Times New Roman"/>
                        </a:rPr>
                        <a:t>Multi-page applications.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1800" kern="100" dirty="0">
                          <a:latin typeface="Century Schoolbook" pitchFamily="18" charset="0"/>
                          <a:ea typeface="Calibri"/>
                          <a:cs typeface="Times New Roman"/>
                        </a:rPr>
                        <a:t>Ex : w3schools</a:t>
                      </a:r>
                      <a:endParaRPr lang="en-US" sz="1800" kern="100" dirty="0">
                        <a:latin typeface="Century Schoolbook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1800" kern="100" dirty="0">
                          <a:latin typeface="Century Schoolbook" pitchFamily="18" charset="0"/>
                          <a:ea typeface="Calibri"/>
                          <a:cs typeface="Times New Roman"/>
                        </a:rPr>
                        <a:t>User can modify the content.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1800" kern="100" dirty="0">
                        <a:latin typeface="Century Schoolbook" pitchFamily="18" charset="0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1800" kern="100" dirty="0">
                          <a:latin typeface="Century Schoolbook" pitchFamily="18" charset="0"/>
                          <a:ea typeface="Calibri"/>
                          <a:cs typeface="Times New Roman"/>
                        </a:rPr>
                        <a:t>Contents are dynamic to all the user and different to individual user.</a:t>
                      </a:r>
                      <a:endParaRPr lang="en-US" sz="1800" kern="100" dirty="0">
                        <a:latin typeface="Century Schoolbook" pitchFamily="18" charset="0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1800" kern="100" dirty="0">
                          <a:latin typeface="Century Schoolbook" pitchFamily="18" charset="0"/>
                          <a:ea typeface="Calibri"/>
                          <a:cs typeface="Times New Roman"/>
                        </a:rPr>
                        <a:t>Comparatively less reloading time.</a:t>
                      </a:r>
                      <a:endParaRPr lang="en-US" sz="1800" kern="100" dirty="0">
                        <a:latin typeface="Century Schoolbook" pitchFamily="18" charset="0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1800" kern="100" dirty="0">
                          <a:latin typeface="Century Schoolbook" pitchFamily="18" charset="0"/>
                          <a:ea typeface="Calibri"/>
                          <a:cs typeface="Times New Roman"/>
                        </a:rPr>
                        <a:t>Most of the dynamic websites follows 3 tier architecture and N TIRE ARCHITECTURE, is browser -&gt; server -&gt; database.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endParaRPr lang="en-US" sz="1800" kern="100" dirty="0">
                        <a:latin typeface="Century Schoolbook" pitchFamily="18" charset="0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1800" kern="100" dirty="0">
                          <a:latin typeface="Century Schoolbook" pitchFamily="18" charset="0"/>
                          <a:ea typeface="Calibri"/>
                          <a:cs typeface="Times New Roman"/>
                        </a:rPr>
                        <a:t>Single page application.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1800" kern="100" dirty="0">
                          <a:latin typeface="Century Schoolbook" pitchFamily="18" charset="0"/>
                          <a:ea typeface="Calibri"/>
                          <a:cs typeface="Times New Roman"/>
                        </a:rPr>
                        <a:t>Ex : </a:t>
                      </a:r>
                      <a:r>
                        <a:rPr lang="en-IN" sz="1800" kern="100" dirty="0" smtClean="0">
                          <a:latin typeface="Century Schoolbook" pitchFamily="18" charset="0"/>
                          <a:ea typeface="Calibri"/>
                          <a:cs typeface="Times New Roman"/>
                        </a:rPr>
                        <a:t>Instagram, facebook</a:t>
                      </a:r>
                      <a:endParaRPr lang="en-US" sz="1800" kern="100" dirty="0">
                        <a:latin typeface="Century Schoolbook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  stands for </a:t>
            </a:r>
            <a:r>
              <a:rPr lang="en-US" dirty="0">
                <a:solidFill>
                  <a:srgbClr val="FF0000"/>
                </a:solidFill>
              </a:rPr>
              <a:t>Hyper Text Markup Language</a:t>
            </a:r>
            <a:r>
              <a:rPr lang="en-US" dirty="0"/>
              <a:t>.</a:t>
            </a:r>
          </a:p>
          <a:p>
            <a:r>
              <a:rPr lang="en-US" dirty="0"/>
              <a:t> A </a:t>
            </a:r>
            <a:r>
              <a:rPr lang="en-US" dirty="0" smtClean="0"/>
              <a:t>reference / </a:t>
            </a:r>
            <a:r>
              <a:rPr lang="en-US" dirty="0"/>
              <a:t>link created by developers to provide the data / information to the users which is designed by pre-defined tags and it </a:t>
            </a:r>
            <a:r>
              <a:rPr lang="en-US" dirty="0" smtClean="0"/>
              <a:t>comunicatable </a:t>
            </a:r>
            <a:r>
              <a:rPr lang="en-US" dirty="0"/>
              <a:t>with browsers.</a:t>
            </a:r>
          </a:p>
          <a:p>
            <a:r>
              <a:rPr lang="en-US" dirty="0"/>
              <a:t>This will be first page to rendered on the browsers.</a:t>
            </a:r>
          </a:p>
          <a:p>
            <a:r>
              <a:rPr lang="en-US" dirty="0"/>
              <a:t>HTML is not case sensitive.</a:t>
            </a:r>
          </a:p>
          <a:p>
            <a:r>
              <a:rPr lang="en-US" dirty="0"/>
              <a:t>.html/.htm are the extensions for HTML.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66CDBF-740D-B1B3-3709-FE6C7B218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E1F746-946E-FDC7-8EFB-0D48A714A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 was introduced in 1991 by Tim Berners Lee</a:t>
            </a:r>
          </a:p>
          <a:p>
            <a:r>
              <a:rPr lang="en-US" dirty="0"/>
              <a:t>First version of HTML is released in 1993—html 1.0</a:t>
            </a:r>
          </a:p>
          <a:p>
            <a:r>
              <a:rPr lang="en-US" dirty="0"/>
              <a:t>Html 2.0----1995</a:t>
            </a:r>
          </a:p>
          <a:p>
            <a:r>
              <a:rPr lang="en-US" dirty="0"/>
              <a:t>Html 3.2----1997</a:t>
            </a:r>
          </a:p>
          <a:p>
            <a:r>
              <a:rPr lang="en-US" dirty="0"/>
              <a:t>Html 4.02----1999</a:t>
            </a:r>
          </a:p>
          <a:p>
            <a:r>
              <a:rPr lang="en-US" dirty="0"/>
              <a:t>Html 5.0----2014</a:t>
            </a:r>
          </a:p>
          <a:p>
            <a:r>
              <a:rPr lang="en-US" dirty="0"/>
              <a:t>Current version of html means now we are using html 5.0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4637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Structure of html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dirty="0"/>
              <a:t>&lt;!DOCTYPE html&gt;</a:t>
            </a:r>
          </a:p>
          <a:p>
            <a:pPr>
              <a:lnSpc>
                <a:spcPct val="120000"/>
              </a:lnSpc>
              <a:buNone/>
            </a:pPr>
            <a:r>
              <a:rPr lang="en-US" dirty="0"/>
              <a:t>&lt;html Lang="en"&gt;</a:t>
            </a:r>
          </a:p>
          <a:p>
            <a:pPr>
              <a:lnSpc>
                <a:spcPct val="120000"/>
              </a:lnSpc>
              <a:buNone/>
            </a:pPr>
            <a:r>
              <a:rPr lang="en-US" dirty="0"/>
              <a:t>&lt;head&gt;</a:t>
            </a:r>
          </a:p>
          <a:p>
            <a:pPr>
              <a:lnSpc>
                <a:spcPct val="120000"/>
              </a:lnSpc>
              <a:buNone/>
            </a:pPr>
            <a:r>
              <a:rPr lang="en-US" dirty="0"/>
              <a:t>&lt;meta charset="UTF-8"&gt;</a:t>
            </a:r>
          </a:p>
          <a:p>
            <a:pPr>
              <a:lnSpc>
                <a:spcPct val="120000"/>
              </a:lnSpc>
              <a:buNone/>
            </a:pPr>
            <a:r>
              <a:rPr lang="en-US" dirty="0"/>
              <a:t>&lt;meta http-equiv="X-UA-Compatible" content="IE=edge"&gt;</a:t>
            </a:r>
          </a:p>
          <a:p>
            <a:pPr>
              <a:lnSpc>
                <a:spcPct val="120000"/>
              </a:lnSpc>
              <a:buNone/>
            </a:pPr>
            <a:r>
              <a:rPr lang="en-US" dirty="0"/>
              <a:t> &lt;meta name="viewport" content="width=device-width, initial-scale=1.0"&gt;</a:t>
            </a:r>
          </a:p>
          <a:p>
            <a:pPr>
              <a:lnSpc>
                <a:spcPct val="120000"/>
              </a:lnSpc>
              <a:buNone/>
            </a:pPr>
            <a:r>
              <a:rPr lang="en-US" dirty="0"/>
              <a:t> &lt;title&gt;JAVASCRIPT&lt;/title&gt;</a:t>
            </a:r>
          </a:p>
          <a:p>
            <a:pPr>
              <a:lnSpc>
                <a:spcPct val="120000"/>
              </a:lnSpc>
              <a:buNone/>
            </a:pPr>
            <a:r>
              <a:rPr lang="en-US" dirty="0"/>
              <a:t>&lt;/head&gt;</a:t>
            </a:r>
          </a:p>
          <a:p>
            <a:pPr>
              <a:lnSpc>
                <a:spcPct val="120000"/>
              </a:lnSpc>
              <a:buNone/>
            </a:pPr>
            <a:r>
              <a:rPr lang="en-US" dirty="0"/>
              <a:t>&lt;body&gt;</a:t>
            </a:r>
          </a:p>
          <a:p>
            <a:pPr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  <a:buNone/>
            </a:pPr>
            <a:r>
              <a:rPr lang="en-US" dirty="0"/>
              <a:t>&lt;/body&gt;</a:t>
            </a:r>
          </a:p>
          <a:p>
            <a:pPr>
              <a:lnSpc>
                <a:spcPct val="120000"/>
              </a:lnSpc>
              <a:buNone/>
            </a:pPr>
            <a:r>
              <a:rPr lang="en-US" dirty="0"/>
              <a:t>&lt;/html&gt;</a:t>
            </a:r>
          </a:p>
          <a:p>
            <a:pPr>
              <a:lnSpc>
                <a:spcPct val="120000"/>
              </a:lnSpc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4677</TotalTime>
  <Words>1667</Words>
  <Application>Microsoft Office PowerPoint</Application>
  <PresentationFormat>On-screen Show (4:3)</PresentationFormat>
  <Paragraphs>363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Module</vt:lpstr>
      <vt:lpstr>WEB TECHNOLOGY</vt:lpstr>
      <vt:lpstr>WEB TECHNOLOGY</vt:lpstr>
      <vt:lpstr>TERMINOLOGIES</vt:lpstr>
      <vt:lpstr>  HOW WEB WORKS</vt:lpstr>
      <vt:lpstr>Slide 5</vt:lpstr>
      <vt:lpstr>Difference between static and dynamic websites</vt:lpstr>
      <vt:lpstr>html</vt:lpstr>
      <vt:lpstr>HTML</vt:lpstr>
      <vt:lpstr>Structure of html page</vt:lpstr>
      <vt:lpstr>STRUCTURE OF HTML</vt:lpstr>
      <vt:lpstr>TAGS IN HTML</vt:lpstr>
      <vt:lpstr>BASIC HTML TAGS</vt:lpstr>
      <vt:lpstr>BASIC HTML TAGS</vt:lpstr>
      <vt:lpstr>ELEMENTS IN HTML</vt:lpstr>
      <vt:lpstr>ATTRIBUTE IN HTML</vt:lpstr>
      <vt:lpstr>Core attributes</vt:lpstr>
      <vt:lpstr>HTML Formatting tags</vt:lpstr>
      <vt:lpstr>Sectioning Elements/semantic elements</vt:lpstr>
      <vt:lpstr>SEMANTIC TAGS IN HTML</vt:lpstr>
      <vt:lpstr>Semantic elements in html</vt:lpstr>
      <vt:lpstr>HTML Lists</vt:lpstr>
      <vt:lpstr>TABLES IN HTML</vt:lpstr>
      <vt:lpstr>Table-Attributes</vt:lpstr>
      <vt:lpstr> IMAGES</vt:lpstr>
      <vt:lpstr>Absolute Url v/s Relative Url</vt:lpstr>
      <vt:lpstr>Anchor and Hyper Links</vt:lpstr>
      <vt:lpstr>Html anchor tag</vt:lpstr>
      <vt:lpstr>   HTML Links - The target Attribute   </vt:lpstr>
      <vt:lpstr>Slide 29</vt:lpstr>
      <vt:lpstr>HTML Forms</vt:lpstr>
      <vt:lpstr>HTML Form Elements</vt:lpstr>
      <vt:lpstr>Attributes</vt:lpstr>
      <vt:lpstr>Form Validation Attributes</vt:lpstr>
      <vt:lpstr>Validation attributes</vt:lpstr>
      <vt:lpstr>Validation attributes</vt:lpstr>
      <vt:lpstr>Html media</vt:lpstr>
      <vt:lpstr>Media tags</vt:lpstr>
      <vt:lpstr>Media tags</vt:lpstr>
      <vt:lpstr>Maps and qrcode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218</cp:revision>
  <dcterms:created xsi:type="dcterms:W3CDTF">2023-05-14T13:04:48Z</dcterms:created>
  <dcterms:modified xsi:type="dcterms:W3CDTF">2023-09-15T12:34:57Z</dcterms:modified>
</cp:coreProperties>
</file>