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Merriweather" panose="00000500000000000000" pitchFamily="2"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79a2bb4d9b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79a2bb4d9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79a2bb4d9b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79a2bb4d9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79a2bb4d9b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79a2bb4d9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79a2bb4d9b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79a2bb4d9b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79a2bb4d9b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79a2bb4d9b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9a2bb4d9b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9a2bb4d9b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79a2bb4d9b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79a2bb4d9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79a2bb4d9b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79a2bb4d9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9a2bb4d9b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9a2bb4d9b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79a2bb4d9b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79a2bb4d9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9a2bb4d9b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79a2bb4d9b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79a2bb4d9b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79a2bb4d9b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79a2bb4d9b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79a2bb4d9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303700"/>
            <a:ext cx="5017500" cy="159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Merriweather"/>
                <a:ea typeface="Merriweather"/>
                <a:cs typeface="Merriweather"/>
                <a:sym typeface="Merriweather"/>
              </a:rPr>
              <a:t>Bankruptcy Prediction Model</a:t>
            </a:r>
            <a:endParaRPr>
              <a:latin typeface="Merriweather"/>
              <a:ea typeface="Merriweather"/>
              <a:cs typeface="Merriweather"/>
              <a:sym typeface="Merriweather"/>
            </a:endParaRPr>
          </a:p>
        </p:txBody>
      </p:sp>
      <p:sp>
        <p:nvSpPr>
          <p:cNvPr id="135" name="Google Shape;135;p13"/>
          <p:cNvSpPr txBox="1">
            <a:spLocks noGrp="1"/>
          </p:cNvSpPr>
          <p:nvPr>
            <p:ph type="subTitle" idx="1"/>
          </p:nvPr>
        </p:nvSpPr>
        <p:spPr>
          <a:xfrm>
            <a:off x="3629650" y="1722100"/>
            <a:ext cx="3470700" cy="506100"/>
          </a:xfrm>
          <a:prstGeom prst="rect">
            <a:avLst/>
          </a:prstGeom>
        </p:spPr>
        <p:txBody>
          <a:bodyPr spcFirstLastPara="1" wrap="square" lIns="91425" tIns="91425" rIns="91425" bIns="91425" anchor="t" anchorCtr="0">
            <a:normAutofit fontScale="32500"/>
          </a:bodyPr>
          <a:lstStyle/>
          <a:p>
            <a:pPr marL="0" lvl="0" indent="0" algn="l" rtl="0">
              <a:spcBef>
                <a:spcPts val="0"/>
              </a:spcBef>
              <a:spcAft>
                <a:spcPts val="0"/>
              </a:spcAft>
              <a:buNone/>
            </a:pPr>
            <a:r>
              <a:rPr lang="en-GB" sz="4000">
                <a:latin typeface="Merriweather"/>
                <a:ea typeface="Merriweather"/>
                <a:cs typeface="Merriweather"/>
                <a:sym typeface="Merriweather"/>
              </a:rPr>
              <a:t>Implemented Models and Evaluation</a:t>
            </a:r>
            <a:endParaRPr/>
          </a:p>
        </p:txBody>
      </p:sp>
      <p:sp>
        <p:nvSpPr>
          <p:cNvPr id="136" name="Google Shape;136;p13"/>
          <p:cNvSpPr txBox="1"/>
          <p:nvPr/>
        </p:nvSpPr>
        <p:spPr>
          <a:xfrm>
            <a:off x="5316725" y="2656250"/>
            <a:ext cx="3561000" cy="21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lt1"/>
                </a:solidFill>
                <a:latin typeface="Lato"/>
                <a:ea typeface="Lato"/>
                <a:cs typeface="Lato"/>
                <a:sym typeface="Lato"/>
              </a:rPr>
              <a:t>Group - 5 </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AutoNum type="arabicPeriod"/>
            </a:pPr>
            <a:r>
              <a:rPr lang="en-GB" sz="1300">
                <a:solidFill>
                  <a:schemeClr val="lt1"/>
                </a:solidFill>
                <a:latin typeface="Lato"/>
                <a:ea typeface="Lato"/>
                <a:cs typeface="Lato"/>
                <a:sym typeface="Lato"/>
              </a:rPr>
              <a:t>Rahman</a:t>
            </a: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AutoNum type="arabicPeriod"/>
            </a:pPr>
            <a:r>
              <a:rPr lang="en-GB" sz="1300">
                <a:solidFill>
                  <a:schemeClr val="lt1"/>
                </a:solidFill>
                <a:latin typeface="Lato"/>
                <a:ea typeface="Lato"/>
                <a:cs typeface="Lato"/>
                <a:sym typeface="Lato"/>
              </a:rPr>
              <a:t>Faraz</a:t>
            </a: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AutoNum type="arabicPeriod"/>
            </a:pPr>
            <a:r>
              <a:rPr lang="en-GB" sz="1300">
                <a:solidFill>
                  <a:schemeClr val="lt1"/>
                </a:solidFill>
                <a:latin typeface="Lato"/>
                <a:ea typeface="Lato"/>
                <a:cs typeface="Lato"/>
                <a:sym typeface="Lato"/>
              </a:rPr>
              <a:t>Venkatesh</a:t>
            </a: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AutoNum type="arabicPeriod"/>
            </a:pPr>
            <a:r>
              <a:rPr lang="en-GB" sz="1300">
                <a:solidFill>
                  <a:schemeClr val="lt1"/>
                </a:solidFill>
                <a:latin typeface="Lato"/>
                <a:ea typeface="Lato"/>
                <a:cs typeface="Lato"/>
                <a:sym typeface="Lato"/>
              </a:rPr>
              <a:t>Aniket</a:t>
            </a: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AutoNum type="arabicPeriod"/>
            </a:pPr>
            <a:r>
              <a:rPr lang="en-GB" sz="1300">
                <a:solidFill>
                  <a:schemeClr val="lt1"/>
                </a:solidFill>
                <a:latin typeface="Lato"/>
                <a:ea typeface="Lato"/>
                <a:cs typeface="Lato"/>
                <a:sym typeface="Lato"/>
              </a:rPr>
              <a:t>Hari</a:t>
            </a: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AutoNum type="arabicPeriod"/>
            </a:pPr>
            <a:r>
              <a:rPr lang="en-GB" sz="1300">
                <a:solidFill>
                  <a:schemeClr val="lt1"/>
                </a:solidFill>
                <a:latin typeface="Lato"/>
                <a:ea typeface="Lato"/>
                <a:cs typeface="Lato"/>
                <a:sym typeface="Lato"/>
              </a:rPr>
              <a:t>Manasi</a:t>
            </a:r>
            <a:endParaRPr sz="1300">
              <a:solidFill>
                <a:schemeClr val="lt1"/>
              </a:solidFill>
              <a:latin typeface="Lato"/>
              <a:ea typeface="Lato"/>
              <a:cs typeface="Lato"/>
              <a:sym typeface="Lato"/>
            </a:endParaRPr>
          </a:p>
          <a:p>
            <a:pPr marL="457200" lvl="0" indent="-311150" algn="l" rtl="0">
              <a:spcBef>
                <a:spcPts val="0"/>
              </a:spcBef>
              <a:spcAft>
                <a:spcPts val="0"/>
              </a:spcAft>
              <a:buClr>
                <a:schemeClr val="lt1"/>
              </a:buClr>
              <a:buSzPts val="1300"/>
              <a:buFont typeface="Lato"/>
              <a:buAutoNum type="arabicPeriod"/>
            </a:pPr>
            <a:r>
              <a:rPr lang="en-GB" sz="1300">
                <a:solidFill>
                  <a:schemeClr val="lt1"/>
                </a:solidFill>
                <a:latin typeface="Lato"/>
                <a:ea typeface="Lato"/>
                <a:cs typeface="Lato"/>
                <a:sym typeface="Lato"/>
              </a:rPr>
              <a:t>Sreehitha</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2"/>
          <p:cNvPicPr preferRelativeResize="0"/>
          <p:nvPr/>
        </p:nvPicPr>
        <p:blipFill>
          <a:blip r:embed="rId3">
            <a:alphaModFix/>
          </a:blip>
          <a:stretch>
            <a:fillRect/>
          </a:stretch>
        </p:blipFill>
        <p:spPr>
          <a:xfrm>
            <a:off x="152400" y="677450"/>
            <a:ext cx="4482009" cy="2419349"/>
          </a:xfrm>
          <a:prstGeom prst="rect">
            <a:avLst/>
          </a:prstGeom>
          <a:noFill/>
          <a:ln>
            <a:noFill/>
          </a:ln>
        </p:spPr>
      </p:pic>
      <p:pic>
        <p:nvPicPr>
          <p:cNvPr id="194" name="Google Shape;194;p22"/>
          <p:cNvPicPr preferRelativeResize="0"/>
          <p:nvPr/>
        </p:nvPicPr>
        <p:blipFill>
          <a:blip r:embed="rId4">
            <a:alphaModFix/>
          </a:blip>
          <a:stretch>
            <a:fillRect/>
          </a:stretch>
        </p:blipFill>
        <p:spPr>
          <a:xfrm>
            <a:off x="152400" y="3210299"/>
            <a:ext cx="8839204" cy="1739355"/>
          </a:xfrm>
          <a:prstGeom prst="rect">
            <a:avLst/>
          </a:prstGeom>
          <a:noFill/>
          <a:ln>
            <a:noFill/>
          </a:ln>
        </p:spPr>
      </p:pic>
      <p:pic>
        <p:nvPicPr>
          <p:cNvPr id="195" name="Google Shape;195;p22"/>
          <p:cNvPicPr preferRelativeResize="0"/>
          <p:nvPr/>
        </p:nvPicPr>
        <p:blipFill>
          <a:blip r:embed="rId5">
            <a:alphaModFix/>
          </a:blip>
          <a:stretch>
            <a:fillRect/>
          </a:stretch>
        </p:blipFill>
        <p:spPr>
          <a:xfrm>
            <a:off x="4786809" y="680400"/>
            <a:ext cx="4204791" cy="2413453"/>
          </a:xfrm>
          <a:prstGeom prst="rect">
            <a:avLst/>
          </a:prstGeom>
          <a:noFill/>
          <a:ln>
            <a:noFill/>
          </a:ln>
        </p:spPr>
      </p:pic>
      <p:sp>
        <p:nvSpPr>
          <p:cNvPr id="196" name="Google Shape;196;p22"/>
          <p:cNvSpPr txBox="1"/>
          <p:nvPr/>
        </p:nvSpPr>
        <p:spPr>
          <a:xfrm>
            <a:off x="196400" y="140000"/>
            <a:ext cx="8731200" cy="4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82C7A5"/>
                </a:solidFill>
                <a:latin typeface="Merriweather"/>
                <a:ea typeface="Merriweather"/>
                <a:cs typeface="Merriweather"/>
                <a:sym typeface="Merriweather"/>
              </a:rPr>
              <a:t>Comparison of Model performance, Feature importance &amp;  Confusion Matrices plot:</a:t>
            </a:r>
            <a:endParaRPr>
              <a:solidFill>
                <a:srgbClr val="82C7A5"/>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3"/>
          <p:cNvPicPr preferRelativeResize="0"/>
          <p:nvPr/>
        </p:nvPicPr>
        <p:blipFill>
          <a:blip r:embed="rId3">
            <a:alphaModFix/>
          </a:blip>
          <a:stretch>
            <a:fillRect/>
          </a:stretch>
        </p:blipFill>
        <p:spPr>
          <a:xfrm>
            <a:off x="249625" y="1063700"/>
            <a:ext cx="3291524" cy="3646150"/>
          </a:xfrm>
          <a:prstGeom prst="rect">
            <a:avLst/>
          </a:prstGeom>
          <a:noFill/>
          <a:ln>
            <a:noFill/>
          </a:ln>
        </p:spPr>
      </p:pic>
      <p:pic>
        <p:nvPicPr>
          <p:cNvPr id="202" name="Google Shape;202;p23"/>
          <p:cNvPicPr preferRelativeResize="0"/>
          <p:nvPr/>
        </p:nvPicPr>
        <p:blipFill>
          <a:blip r:embed="rId4">
            <a:alphaModFix/>
          </a:blip>
          <a:stretch>
            <a:fillRect/>
          </a:stretch>
        </p:blipFill>
        <p:spPr>
          <a:xfrm>
            <a:off x="3638375" y="1063700"/>
            <a:ext cx="5454626" cy="3646150"/>
          </a:xfrm>
          <a:prstGeom prst="rect">
            <a:avLst/>
          </a:prstGeom>
          <a:noFill/>
          <a:ln>
            <a:noFill/>
          </a:ln>
        </p:spPr>
      </p:pic>
      <p:sp>
        <p:nvSpPr>
          <p:cNvPr id="203" name="Google Shape;203;p23"/>
          <p:cNvSpPr txBox="1"/>
          <p:nvPr/>
        </p:nvSpPr>
        <p:spPr>
          <a:xfrm>
            <a:off x="332525" y="344200"/>
            <a:ext cx="7059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82C7A5"/>
                </a:solidFill>
                <a:latin typeface="Merriweather"/>
                <a:ea typeface="Merriweather"/>
                <a:cs typeface="Merriweather"/>
                <a:sym typeface="Merriweather"/>
              </a:rPr>
              <a:t>ROC Curve &amp; Learning Curves:</a:t>
            </a:r>
            <a:endParaRPr sz="1300">
              <a:solidFill>
                <a:srgbClr val="82C7A5"/>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p:nvPr/>
        </p:nvSpPr>
        <p:spPr>
          <a:xfrm>
            <a:off x="215850" y="188625"/>
            <a:ext cx="8575800" cy="58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600">
                <a:solidFill>
                  <a:srgbClr val="82C7A5"/>
                </a:solidFill>
                <a:latin typeface="Merriweather"/>
                <a:ea typeface="Merriweather"/>
                <a:cs typeface="Merriweather"/>
                <a:sym typeface="Merriweather"/>
              </a:rPr>
              <a:t>Hyperparameter Tuning for Logistic Regression, Random Forest and SVM</a:t>
            </a:r>
            <a:r>
              <a:rPr lang="en-GB" sz="1600">
                <a:solidFill>
                  <a:srgbClr val="D5D5D5"/>
                </a:solidFill>
                <a:highlight>
                  <a:srgbClr val="383838"/>
                </a:highlight>
                <a:latin typeface="Roboto"/>
                <a:ea typeface="Roboto"/>
                <a:cs typeface="Roboto"/>
                <a:sym typeface="Roboto"/>
              </a:rPr>
              <a:t>:</a:t>
            </a:r>
            <a:endParaRPr sz="1600">
              <a:solidFill>
                <a:srgbClr val="82C7A5"/>
              </a:solidFill>
              <a:latin typeface="Merriweather"/>
              <a:ea typeface="Merriweather"/>
              <a:cs typeface="Merriweather"/>
              <a:sym typeface="Merriweather"/>
            </a:endParaRPr>
          </a:p>
          <a:p>
            <a:pPr marL="0" lvl="0" indent="0" algn="l" rtl="0">
              <a:spcBef>
                <a:spcPts val="1200"/>
              </a:spcBef>
              <a:spcAft>
                <a:spcPts val="0"/>
              </a:spcAft>
              <a:buNone/>
            </a:pPr>
            <a:endParaRPr sz="1800">
              <a:solidFill>
                <a:srgbClr val="82C7A5"/>
              </a:solidFill>
              <a:latin typeface="Merriweather"/>
              <a:ea typeface="Merriweather"/>
              <a:cs typeface="Merriweather"/>
              <a:sym typeface="Merriweather"/>
            </a:endParaRPr>
          </a:p>
        </p:txBody>
      </p:sp>
      <p:sp>
        <p:nvSpPr>
          <p:cNvPr id="209" name="Google Shape;209;p24"/>
          <p:cNvSpPr txBox="1"/>
          <p:nvPr/>
        </p:nvSpPr>
        <p:spPr>
          <a:xfrm>
            <a:off x="361700" y="694225"/>
            <a:ext cx="8040900" cy="76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GB" sz="1100">
                <a:solidFill>
                  <a:srgbClr val="82C7A5"/>
                </a:solidFill>
                <a:latin typeface="Merriweather"/>
                <a:ea typeface="Merriweather"/>
                <a:cs typeface="Merriweather"/>
                <a:sym typeface="Merriweather"/>
              </a:rPr>
              <a:t>Using GridSearchCV:</a:t>
            </a:r>
            <a:r>
              <a:rPr lang="en-GB" sz="1100">
                <a:solidFill>
                  <a:schemeClr val="lt1"/>
                </a:solidFill>
                <a:latin typeface="Merriweather"/>
                <a:ea typeface="Merriweather"/>
                <a:cs typeface="Merriweather"/>
                <a:sym typeface="Merriweather"/>
              </a:rPr>
              <a:t> If you have ample computational resources and the parameter grid is manageable, GridSearchCV ensures that you explore all possible combinations and guarantees finding the best combination within our grid.</a:t>
            </a:r>
            <a:endParaRPr sz="1200">
              <a:solidFill>
                <a:srgbClr val="D5D5D5"/>
              </a:solidFill>
              <a:highlight>
                <a:srgbClr val="383838"/>
              </a:highlight>
              <a:latin typeface="Roboto"/>
              <a:ea typeface="Roboto"/>
              <a:cs typeface="Roboto"/>
              <a:sym typeface="Roboto"/>
            </a:endParaRPr>
          </a:p>
          <a:p>
            <a:pPr marL="0" lvl="0" indent="0" algn="l" rtl="0">
              <a:spcBef>
                <a:spcPts val="600"/>
              </a:spcBef>
              <a:spcAft>
                <a:spcPts val="0"/>
              </a:spcAft>
              <a:buNone/>
            </a:pPr>
            <a:endParaRPr sz="1300">
              <a:solidFill>
                <a:schemeClr val="lt1"/>
              </a:solidFill>
              <a:latin typeface="Lato"/>
              <a:ea typeface="Lato"/>
              <a:cs typeface="Lato"/>
              <a:sym typeface="Lato"/>
            </a:endParaRPr>
          </a:p>
        </p:txBody>
      </p:sp>
      <p:pic>
        <p:nvPicPr>
          <p:cNvPr id="210" name="Google Shape;210;p24"/>
          <p:cNvPicPr preferRelativeResize="0"/>
          <p:nvPr/>
        </p:nvPicPr>
        <p:blipFill>
          <a:blip r:embed="rId3">
            <a:alphaModFix/>
          </a:blip>
          <a:stretch>
            <a:fillRect/>
          </a:stretch>
        </p:blipFill>
        <p:spPr>
          <a:xfrm>
            <a:off x="152400" y="1614625"/>
            <a:ext cx="8687800" cy="337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206125" y="305300"/>
            <a:ext cx="8663400" cy="88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GB" sz="1100">
                <a:solidFill>
                  <a:srgbClr val="82C7A5"/>
                </a:solidFill>
                <a:latin typeface="Merriweather"/>
                <a:ea typeface="Merriweather"/>
                <a:cs typeface="Merriweather"/>
                <a:sym typeface="Merriweather"/>
              </a:rPr>
              <a:t>Using RandomizedSearchCV:</a:t>
            </a:r>
            <a:endParaRPr sz="1100">
              <a:solidFill>
                <a:srgbClr val="82C7A5"/>
              </a:solidFill>
              <a:latin typeface="Merriweather"/>
              <a:ea typeface="Merriweather"/>
              <a:cs typeface="Merriweather"/>
              <a:sym typeface="Merriweather"/>
            </a:endParaRPr>
          </a:p>
          <a:p>
            <a:pPr marL="0" lvl="0" indent="0" algn="l" rtl="0">
              <a:lnSpc>
                <a:spcPct val="115000"/>
              </a:lnSpc>
              <a:spcBef>
                <a:spcPts val="600"/>
              </a:spcBef>
              <a:spcAft>
                <a:spcPts val="0"/>
              </a:spcAft>
              <a:buNone/>
            </a:pPr>
            <a:r>
              <a:rPr lang="en-GB" sz="1100">
                <a:solidFill>
                  <a:schemeClr val="lt1"/>
                </a:solidFill>
                <a:latin typeface="Merriweather"/>
                <a:ea typeface="Merriweather"/>
                <a:cs typeface="Merriweather"/>
                <a:sym typeface="Merriweather"/>
              </a:rPr>
              <a:t>If you want to save time and computational resources or if the parameter space is large, RandomizedSearchCV is usually more practical. It allows you to get a good approximation of the best parameters without the exhaustive search.</a:t>
            </a:r>
            <a:endParaRPr sz="1200">
              <a:solidFill>
                <a:srgbClr val="D5D5D5"/>
              </a:solidFill>
              <a:highlight>
                <a:srgbClr val="383838"/>
              </a:highlight>
              <a:latin typeface="Roboto"/>
              <a:ea typeface="Roboto"/>
              <a:cs typeface="Roboto"/>
              <a:sym typeface="Roboto"/>
            </a:endParaRPr>
          </a:p>
          <a:p>
            <a:pPr marL="0" lvl="0" indent="0" algn="l" rtl="0">
              <a:spcBef>
                <a:spcPts val="600"/>
              </a:spcBef>
              <a:spcAft>
                <a:spcPts val="0"/>
              </a:spcAft>
              <a:buNone/>
            </a:pPr>
            <a:endParaRPr sz="1300">
              <a:solidFill>
                <a:schemeClr val="lt1"/>
              </a:solidFill>
              <a:latin typeface="Lato"/>
              <a:ea typeface="Lato"/>
              <a:cs typeface="Lato"/>
              <a:sym typeface="Lato"/>
            </a:endParaRPr>
          </a:p>
        </p:txBody>
      </p:sp>
      <p:pic>
        <p:nvPicPr>
          <p:cNvPr id="216" name="Google Shape;216;p25"/>
          <p:cNvPicPr preferRelativeResize="0"/>
          <p:nvPr/>
        </p:nvPicPr>
        <p:blipFill>
          <a:blip r:embed="rId3">
            <a:alphaModFix/>
          </a:blip>
          <a:stretch>
            <a:fillRect/>
          </a:stretch>
        </p:blipFill>
        <p:spPr>
          <a:xfrm>
            <a:off x="152400" y="1342400"/>
            <a:ext cx="8839204" cy="35348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174BB-3DAC-8BFC-7A54-587EE081019F}"/>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346293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000">
                <a:latin typeface="Merriweather"/>
                <a:ea typeface="Merriweather"/>
                <a:cs typeface="Merriweather"/>
                <a:sym typeface="Merriweather"/>
              </a:rPr>
              <a:t>Problem Statement</a:t>
            </a:r>
            <a:endParaRPr sz="3000">
              <a:latin typeface="Merriweather"/>
              <a:ea typeface="Merriweather"/>
              <a:cs typeface="Merriweather"/>
              <a:sym typeface="Merriweather"/>
            </a:endParaRPr>
          </a:p>
        </p:txBody>
      </p:sp>
      <p:sp>
        <p:nvSpPr>
          <p:cNvPr id="142" name="Google Shape;142;p14"/>
          <p:cNvSpPr txBox="1">
            <a:spLocks noGrp="1"/>
          </p:cNvSpPr>
          <p:nvPr>
            <p:ph type="body" idx="1"/>
          </p:nvPr>
        </p:nvSpPr>
        <p:spPr>
          <a:xfrm>
            <a:off x="1052550" y="1412500"/>
            <a:ext cx="7038900" cy="32595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4400" b="1">
                <a:solidFill>
                  <a:srgbClr val="82C7A5"/>
                </a:solidFill>
                <a:latin typeface="Merriweather"/>
                <a:ea typeface="Merriweather"/>
                <a:cs typeface="Merriweather"/>
                <a:sym typeface="Merriweather"/>
              </a:rPr>
              <a:t>Importance of Bankruptcy Prediction:</a:t>
            </a:r>
            <a:endParaRPr sz="4000">
              <a:latin typeface="Merriweather"/>
              <a:ea typeface="Merriweather"/>
              <a:cs typeface="Merriweather"/>
              <a:sym typeface="Merriweather"/>
            </a:endParaRPr>
          </a:p>
          <a:p>
            <a:pPr marL="457200" lvl="0" indent="-246062" algn="l" rtl="0">
              <a:spcBef>
                <a:spcPts val="1200"/>
              </a:spcBef>
              <a:spcAft>
                <a:spcPts val="0"/>
              </a:spcAft>
              <a:buClr>
                <a:srgbClr val="000000"/>
              </a:buClr>
              <a:buSzPct val="27500"/>
              <a:buFont typeface="Arial"/>
              <a:buChar char="●"/>
            </a:pPr>
            <a:r>
              <a:rPr lang="en-GB" sz="4000">
                <a:latin typeface="Merriweather"/>
                <a:ea typeface="Merriweather"/>
                <a:cs typeface="Merriweather"/>
                <a:sym typeface="Merriweather"/>
              </a:rPr>
              <a:t>Bankruptcy prediction is a critical task for various stakeholders, including financial institutions, investors, and policymakers. Accurate prediction can help in mitigating financial risks and enhancing the stability of the financial system. By identifying companies that are likely to go bankrupt, proactive measures can be taken to manage and reduce potential losses.</a:t>
            </a:r>
            <a:endParaRPr sz="4000">
              <a:latin typeface="Merriweather"/>
              <a:ea typeface="Merriweather"/>
              <a:cs typeface="Merriweather"/>
              <a:sym typeface="Merriweather"/>
            </a:endParaRPr>
          </a:p>
          <a:p>
            <a:pPr marL="0" lvl="0" indent="0" algn="l" rtl="0">
              <a:spcBef>
                <a:spcPts val="1200"/>
              </a:spcBef>
              <a:spcAft>
                <a:spcPts val="0"/>
              </a:spcAft>
              <a:buNone/>
            </a:pPr>
            <a:r>
              <a:rPr lang="en-GB" sz="4400" b="1">
                <a:solidFill>
                  <a:srgbClr val="82C7A5"/>
                </a:solidFill>
                <a:latin typeface="Merriweather"/>
                <a:ea typeface="Merriweather"/>
                <a:cs typeface="Merriweather"/>
                <a:sym typeface="Merriweather"/>
              </a:rPr>
              <a:t>Challenges in Bankruptcy Prediction:</a:t>
            </a:r>
            <a:endParaRPr sz="4000">
              <a:latin typeface="Merriweather"/>
              <a:ea typeface="Merriweather"/>
              <a:cs typeface="Merriweather"/>
              <a:sym typeface="Merriweather"/>
            </a:endParaRPr>
          </a:p>
          <a:p>
            <a:pPr marL="457200" lvl="0" indent="-246062" algn="l" rtl="0">
              <a:spcBef>
                <a:spcPts val="1200"/>
              </a:spcBef>
              <a:spcAft>
                <a:spcPts val="0"/>
              </a:spcAft>
              <a:buClr>
                <a:srgbClr val="000000"/>
              </a:buClr>
              <a:buSzPct val="27500"/>
              <a:buFont typeface="Arial"/>
              <a:buChar char="●"/>
            </a:pPr>
            <a:r>
              <a:rPr lang="en-GB" sz="4000">
                <a:latin typeface="Merriweather"/>
                <a:ea typeface="Merriweather"/>
                <a:cs typeface="Merriweather"/>
                <a:sym typeface="Merriweather"/>
              </a:rPr>
              <a:t>Predicting bankruptcy is challenging due to the complexity and variability of financial data. Companies have different financial structures, and economic conditions can change rapidly, impacting the accuracy of predictions. Traditional statistical methods may not capture the non-linear relationships in the data, necessitating the use of advanced machine learning techniques.</a:t>
            </a:r>
            <a:endParaRPr sz="4000">
              <a:latin typeface="Merriweather"/>
              <a:ea typeface="Merriweather"/>
              <a:cs typeface="Merriweather"/>
              <a:sym typeface="Merriweather"/>
            </a:endParaRPr>
          </a:p>
          <a:p>
            <a:pPr marL="0" lvl="0" indent="0" algn="l" rtl="0">
              <a:spcBef>
                <a:spcPts val="1200"/>
              </a:spcBef>
              <a:spcAft>
                <a:spcPts val="0"/>
              </a:spcAft>
              <a:buNone/>
            </a:pPr>
            <a:r>
              <a:rPr lang="en-GB" sz="4400" b="1">
                <a:solidFill>
                  <a:srgbClr val="82C7A5"/>
                </a:solidFill>
                <a:latin typeface="Merriweather"/>
                <a:ea typeface="Merriweather"/>
                <a:cs typeface="Merriweather"/>
                <a:sym typeface="Merriweather"/>
              </a:rPr>
              <a:t>Impact of Accurate Prediction:</a:t>
            </a:r>
            <a:endParaRPr sz="4000">
              <a:latin typeface="Merriweather"/>
              <a:ea typeface="Merriweather"/>
              <a:cs typeface="Merriweather"/>
              <a:sym typeface="Merriweather"/>
            </a:endParaRPr>
          </a:p>
          <a:p>
            <a:pPr marL="457200" lvl="0" indent="-246062" algn="l" rtl="0">
              <a:spcBef>
                <a:spcPts val="1200"/>
              </a:spcBef>
              <a:spcAft>
                <a:spcPts val="0"/>
              </a:spcAft>
              <a:buClr>
                <a:srgbClr val="000000"/>
              </a:buClr>
              <a:buSzPct val="27500"/>
              <a:buFont typeface="Arial"/>
              <a:buChar char="●"/>
            </a:pPr>
            <a:r>
              <a:rPr lang="en-GB" sz="4000">
                <a:latin typeface="Merriweather"/>
                <a:ea typeface="Merriweather"/>
                <a:cs typeface="Merriweather"/>
                <a:sym typeface="Merriweather"/>
              </a:rPr>
              <a:t>An accurate bankruptcy prediction model can provide early warnings, allowing stakeholders to take preventive actions such as restructuring debts, improving cash flow management, and making informed investment decisions. It also helps in regulatory compliance and enhances the overall health of the financial ecosystem.</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000">
                <a:latin typeface="Merriweather"/>
                <a:ea typeface="Merriweather"/>
                <a:cs typeface="Merriweather"/>
                <a:sym typeface="Merriweather"/>
              </a:rPr>
              <a:t>Objective:</a:t>
            </a:r>
            <a:endParaRPr sz="3000">
              <a:latin typeface="Merriweather"/>
              <a:ea typeface="Merriweather"/>
              <a:cs typeface="Merriweather"/>
              <a:sym typeface="Merriweather"/>
            </a:endParaRPr>
          </a:p>
        </p:txBody>
      </p:sp>
      <p:sp>
        <p:nvSpPr>
          <p:cNvPr id="148" name="Google Shape;148;p15"/>
          <p:cNvSpPr txBox="1">
            <a:spLocks noGrp="1"/>
          </p:cNvSpPr>
          <p:nvPr>
            <p:ph type="body" idx="1"/>
          </p:nvPr>
        </p:nvSpPr>
        <p:spPr>
          <a:xfrm>
            <a:off x="1297500" y="1447875"/>
            <a:ext cx="7038900" cy="3030900"/>
          </a:xfrm>
          <a:prstGeom prst="rect">
            <a:avLst/>
          </a:prstGeom>
        </p:spPr>
        <p:txBody>
          <a:bodyPr spcFirstLastPara="1" wrap="square" lIns="91425" tIns="91425" rIns="91425" bIns="91425" anchor="t" anchorCtr="0">
            <a:normAutofit fontScale="25000" lnSpcReduction="20000"/>
          </a:bodyPr>
          <a:lstStyle/>
          <a:p>
            <a:pPr marL="0" marR="0" lvl="0" indent="0" algn="l" rtl="0">
              <a:lnSpc>
                <a:spcPct val="115000"/>
              </a:lnSpc>
              <a:spcBef>
                <a:spcPts val="0"/>
              </a:spcBef>
              <a:spcAft>
                <a:spcPts val="0"/>
              </a:spcAft>
              <a:buNone/>
            </a:pPr>
            <a:r>
              <a:rPr lang="en-GB" sz="4400" b="1">
                <a:solidFill>
                  <a:srgbClr val="82C7A5"/>
                </a:solidFill>
                <a:latin typeface="Merriweather"/>
                <a:ea typeface="Merriweather"/>
                <a:cs typeface="Merriweather"/>
                <a:sym typeface="Merriweather"/>
              </a:rPr>
              <a:t>Developing Predictive Models:</a:t>
            </a:r>
            <a:endParaRPr sz="4400" b="1">
              <a:solidFill>
                <a:srgbClr val="82C7A5"/>
              </a:solidFill>
              <a:latin typeface="Merriweather"/>
              <a:ea typeface="Merriweather"/>
              <a:cs typeface="Merriweather"/>
              <a:sym typeface="Merriweather"/>
            </a:endParaRPr>
          </a:p>
          <a:p>
            <a:pPr marL="0" marR="0" lvl="0" indent="0" algn="l" rtl="0">
              <a:lnSpc>
                <a:spcPct val="115000"/>
              </a:lnSpc>
              <a:spcBef>
                <a:spcPts val="1200"/>
              </a:spcBef>
              <a:spcAft>
                <a:spcPts val="0"/>
              </a:spcAft>
              <a:buNone/>
            </a:pPr>
            <a:r>
              <a:rPr lang="en-GB" sz="4000">
                <a:latin typeface="Merriweather"/>
                <a:ea typeface="Merriweather"/>
                <a:cs typeface="Merriweather"/>
                <a:sym typeface="Merriweather"/>
              </a:rPr>
              <a:t>The primary objective of this project is to develop and evaluate multiple machine learning models to accurately predict bankruptcy. The models considered include Logistic Regression, Random Forest, Gradient Boosting, Support Vector Machine (SVM), and Decision Trees. Each model brings a different approach to capturing patterns in the data, thereby providing a comprehensive analysis.</a:t>
            </a:r>
            <a:endParaRPr sz="4000">
              <a:latin typeface="Merriweather"/>
              <a:ea typeface="Merriweather"/>
              <a:cs typeface="Merriweather"/>
              <a:sym typeface="Merriweather"/>
            </a:endParaRPr>
          </a:p>
          <a:p>
            <a:pPr marL="0" marR="0" lvl="0" indent="0" algn="l" rtl="0">
              <a:lnSpc>
                <a:spcPct val="115000"/>
              </a:lnSpc>
              <a:spcBef>
                <a:spcPts val="1200"/>
              </a:spcBef>
              <a:spcAft>
                <a:spcPts val="0"/>
              </a:spcAft>
              <a:buNone/>
            </a:pPr>
            <a:r>
              <a:rPr lang="en-GB" sz="4400" b="1">
                <a:solidFill>
                  <a:srgbClr val="82C7A5"/>
                </a:solidFill>
                <a:latin typeface="Merriweather"/>
                <a:ea typeface="Merriweather"/>
                <a:cs typeface="Merriweather"/>
                <a:sym typeface="Merriweather"/>
              </a:rPr>
              <a:t>Comparative Analysis:</a:t>
            </a:r>
            <a:endParaRPr sz="4000">
              <a:solidFill>
                <a:srgbClr val="82C7A5"/>
              </a:solidFill>
              <a:latin typeface="Merriweather"/>
              <a:ea typeface="Merriweather"/>
              <a:cs typeface="Merriweather"/>
              <a:sym typeface="Merriweather"/>
            </a:endParaRPr>
          </a:p>
          <a:p>
            <a:pPr marL="0" marR="0" lvl="0" indent="0" algn="l" rtl="0">
              <a:lnSpc>
                <a:spcPct val="115000"/>
              </a:lnSpc>
              <a:spcBef>
                <a:spcPts val="1200"/>
              </a:spcBef>
              <a:spcAft>
                <a:spcPts val="0"/>
              </a:spcAft>
              <a:buNone/>
            </a:pPr>
            <a:r>
              <a:rPr lang="en-GB" sz="4000">
                <a:latin typeface="Merriweather"/>
                <a:ea typeface="Merriweather"/>
                <a:cs typeface="Merriweather"/>
                <a:sym typeface="Merriweather"/>
              </a:rPr>
              <a:t>By implementing and comparing various models, we aim to identify the most effective algorithm for bankruptcy prediction. This involves not only assessing the accuracy of the models but also understanding their strengths and weaknesses in terms of precision, recall, F1-score, and AUC (Area Under the ROC Curve).</a:t>
            </a:r>
            <a:endParaRPr sz="4000">
              <a:latin typeface="Merriweather"/>
              <a:ea typeface="Merriweather"/>
              <a:cs typeface="Merriweather"/>
              <a:sym typeface="Merriweather"/>
            </a:endParaRPr>
          </a:p>
          <a:p>
            <a:pPr marL="0" marR="0" lvl="0" indent="0" algn="l" rtl="0">
              <a:lnSpc>
                <a:spcPct val="115000"/>
              </a:lnSpc>
              <a:spcBef>
                <a:spcPts val="1200"/>
              </a:spcBef>
              <a:spcAft>
                <a:spcPts val="0"/>
              </a:spcAft>
              <a:buNone/>
            </a:pPr>
            <a:r>
              <a:rPr lang="en-GB" sz="4400" b="1">
                <a:solidFill>
                  <a:srgbClr val="82C7A5"/>
                </a:solidFill>
                <a:latin typeface="Merriweather"/>
                <a:ea typeface="Merriweather"/>
                <a:cs typeface="Merriweather"/>
                <a:sym typeface="Merriweather"/>
              </a:rPr>
              <a:t>Model Selection for Deployment:</a:t>
            </a:r>
            <a:endParaRPr sz="4000">
              <a:solidFill>
                <a:srgbClr val="82C7A5"/>
              </a:solidFill>
              <a:latin typeface="Merriweather"/>
              <a:ea typeface="Merriweather"/>
              <a:cs typeface="Merriweather"/>
              <a:sym typeface="Merriweather"/>
            </a:endParaRPr>
          </a:p>
          <a:p>
            <a:pPr marL="0" marR="0" lvl="0" indent="0" algn="l" rtl="0">
              <a:lnSpc>
                <a:spcPct val="115000"/>
              </a:lnSpc>
              <a:spcBef>
                <a:spcPts val="1200"/>
              </a:spcBef>
              <a:spcAft>
                <a:spcPts val="1200"/>
              </a:spcAft>
              <a:buNone/>
            </a:pPr>
            <a:r>
              <a:rPr lang="en-GB" sz="4000">
                <a:latin typeface="Merriweather"/>
                <a:ea typeface="Merriweather"/>
                <a:cs typeface="Merriweather"/>
                <a:sym typeface="Merriweather"/>
              </a:rPr>
              <a:t>The ultimate goal is to select the best-performing model(s) for deployment in real-world scenarios. This involves not just looking at the highest accuracy but also considering model interpretability, computational efficiency, and the ability to handle unseen data robustly.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1527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600">
                <a:latin typeface="Merriweather"/>
                <a:ea typeface="Merriweather"/>
                <a:cs typeface="Merriweather"/>
                <a:sym typeface="Merriweather"/>
              </a:rPr>
              <a:t>Data Overview</a:t>
            </a:r>
            <a:endParaRPr sz="2600">
              <a:latin typeface="Merriweather"/>
              <a:ea typeface="Merriweather"/>
              <a:cs typeface="Merriweather"/>
              <a:sym typeface="Merriweather"/>
            </a:endParaRPr>
          </a:p>
        </p:txBody>
      </p:sp>
      <p:sp>
        <p:nvSpPr>
          <p:cNvPr id="154" name="Google Shape;154;p16"/>
          <p:cNvSpPr txBox="1">
            <a:spLocks noGrp="1"/>
          </p:cNvSpPr>
          <p:nvPr>
            <p:ph type="body" idx="1"/>
          </p:nvPr>
        </p:nvSpPr>
        <p:spPr>
          <a:xfrm>
            <a:off x="1297500" y="804275"/>
            <a:ext cx="7038900" cy="41778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200"/>
              </a:spcBef>
              <a:spcAft>
                <a:spcPts val="0"/>
              </a:spcAft>
              <a:buNone/>
            </a:pPr>
            <a:r>
              <a:rPr lang="en-GB" sz="4000">
                <a:solidFill>
                  <a:schemeClr val="lt2"/>
                </a:solidFill>
                <a:latin typeface="Merriweather"/>
                <a:ea typeface="Merriweather"/>
                <a:cs typeface="Merriweather"/>
                <a:sym typeface="Merriweather"/>
              </a:rPr>
              <a:t>Dataset Description:</a:t>
            </a:r>
            <a:endParaRPr sz="4000">
              <a:solidFill>
                <a:schemeClr val="lt2"/>
              </a:solidFill>
              <a:latin typeface="Merriweather"/>
              <a:ea typeface="Merriweather"/>
              <a:cs typeface="Merriweather"/>
              <a:sym typeface="Merriweather"/>
            </a:endParaRPr>
          </a:p>
          <a:p>
            <a:pPr marL="0" lvl="0" indent="0" algn="just" rtl="0">
              <a:spcBef>
                <a:spcPts val="1200"/>
              </a:spcBef>
              <a:spcAft>
                <a:spcPts val="0"/>
              </a:spcAft>
              <a:buNone/>
            </a:pPr>
            <a:r>
              <a:rPr lang="en-GB" sz="4000">
                <a:latin typeface="Merriweather"/>
                <a:ea typeface="Merriweather"/>
                <a:cs typeface="Merriweather"/>
                <a:sym typeface="Merriweather"/>
              </a:rPr>
              <a:t>The dataset contains information on 250 companies with 7 features each. The features are designed to capture various risks and capabilities related to the companies financial and operational status.</a:t>
            </a:r>
            <a:endParaRPr sz="4000">
              <a:latin typeface="Merriweather"/>
              <a:ea typeface="Merriweather"/>
              <a:cs typeface="Merriweather"/>
              <a:sym typeface="Merriweather"/>
            </a:endParaRPr>
          </a:p>
          <a:p>
            <a:pPr marL="0" lvl="0" indent="0" algn="just" rtl="0">
              <a:spcBef>
                <a:spcPts val="1200"/>
              </a:spcBef>
              <a:spcAft>
                <a:spcPts val="0"/>
              </a:spcAft>
              <a:buNone/>
            </a:pPr>
            <a:r>
              <a:rPr lang="en-GB" sz="4000">
                <a:solidFill>
                  <a:schemeClr val="lt2"/>
                </a:solidFill>
                <a:latin typeface="Merriweather"/>
                <a:ea typeface="Merriweather"/>
                <a:cs typeface="Merriweather"/>
                <a:sym typeface="Merriweather"/>
              </a:rPr>
              <a:t>Features:</a:t>
            </a:r>
            <a:endParaRPr sz="4000">
              <a:latin typeface="Merriweather"/>
              <a:ea typeface="Merriweather"/>
              <a:cs typeface="Merriweather"/>
              <a:sym typeface="Merriweather"/>
            </a:endParaRPr>
          </a:p>
          <a:p>
            <a:pPr marL="914400" lvl="1" indent="-246062" algn="just" rtl="0">
              <a:spcBef>
                <a:spcPts val="1200"/>
              </a:spcBef>
              <a:spcAft>
                <a:spcPts val="0"/>
              </a:spcAft>
              <a:buClr>
                <a:schemeClr val="lt1"/>
              </a:buClr>
              <a:buSzPct val="27500"/>
              <a:buFont typeface="Arial"/>
              <a:buChar char="○"/>
            </a:pPr>
            <a:r>
              <a:rPr lang="en-GB" sz="4000">
                <a:latin typeface="Merriweather"/>
                <a:ea typeface="Merriweather"/>
                <a:cs typeface="Merriweather"/>
                <a:sym typeface="Merriweather"/>
              </a:rPr>
              <a:t>Industrial Risk: This shows the risk level of the industry in which the company operates</a:t>
            </a:r>
            <a:endParaRPr sz="4000">
              <a:latin typeface="Merriweather"/>
              <a:ea typeface="Merriweather"/>
              <a:cs typeface="Merriweather"/>
              <a:sym typeface="Merriweather"/>
            </a:endParaRPr>
          </a:p>
          <a:p>
            <a:pPr marL="914400" lvl="1" indent="-292100" algn="just" rtl="0">
              <a:spcBef>
                <a:spcPts val="0"/>
              </a:spcBef>
              <a:spcAft>
                <a:spcPts val="0"/>
              </a:spcAft>
              <a:buClr>
                <a:srgbClr val="000000"/>
              </a:buClr>
              <a:buSzPct val="100000"/>
              <a:buFont typeface="Merriweather"/>
              <a:buChar char="○"/>
            </a:pPr>
            <a:endParaRPr sz="4000">
              <a:latin typeface="Merriweather"/>
              <a:ea typeface="Merriweather"/>
              <a:cs typeface="Merriweather"/>
              <a:sym typeface="Merriweather"/>
            </a:endParaRPr>
          </a:p>
          <a:p>
            <a:pPr marL="914400" lvl="1" indent="-246062" algn="just" rtl="0">
              <a:spcBef>
                <a:spcPts val="0"/>
              </a:spcBef>
              <a:spcAft>
                <a:spcPts val="0"/>
              </a:spcAft>
              <a:buClr>
                <a:schemeClr val="lt1"/>
              </a:buClr>
              <a:buSzPct val="27500"/>
              <a:buFont typeface="Arial"/>
              <a:buChar char="○"/>
            </a:pPr>
            <a:r>
              <a:rPr lang="en-GB" sz="4000">
                <a:latin typeface="Merriweather"/>
                <a:ea typeface="Merriweather"/>
                <a:cs typeface="Merriweather"/>
                <a:sym typeface="Merriweather"/>
              </a:rPr>
              <a:t>Management Risk: This indicates the risk associated with the company's management practices.</a:t>
            </a:r>
            <a:endParaRPr sz="4000">
              <a:latin typeface="Merriweather"/>
              <a:ea typeface="Merriweather"/>
              <a:cs typeface="Merriweather"/>
              <a:sym typeface="Merriweather"/>
            </a:endParaRPr>
          </a:p>
          <a:p>
            <a:pPr marL="914400" lvl="1" indent="-292100" algn="just" rtl="0">
              <a:spcBef>
                <a:spcPts val="0"/>
              </a:spcBef>
              <a:spcAft>
                <a:spcPts val="0"/>
              </a:spcAft>
              <a:buClr>
                <a:srgbClr val="000000"/>
              </a:buClr>
              <a:buSzPct val="100000"/>
              <a:buFont typeface="Merriweather"/>
              <a:buChar char="○"/>
            </a:pPr>
            <a:endParaRPr sz="4000">
              <a:latin typeface="Merriweather"/>
              <a:ea typeface="Merriweather"/>
              <a:cs typeface="Merriweather"/>
              <a:sym typeface="Merriweather"/>
            </a:endParaRPr>
          </a:p>
          <a:p>
            <a:pPr marL="914400" lvl="1" indent="-246062" algn="just" rtl="0">
              <a:spcBef>
                <a:spcPts val="0"/>
              </a:spcBef>
              <a:spcAft>
                <a:spcPts val="0"/>
              </a:spcAft>
              <a:buClr>
                <a:schemeClr val="lt1"/>
              </a:buClr>
              <a:buSzPct val="27500"/>
              <a:buFont typeface="Arial"/>
              <a:buChar char="○"/>
            </a:pPr>
            <a:r>
              <a:rPr lang="en-GB" sz="4000">
                <a:latin typeface="Merriweather"/>
                <a:ea typeface="Merriweather"/>
                <a:cs typeface="Merriweather"/>
                <a:sym typeface="Merriweather"/>
              </a:rPr>
              <a:t>Financial Flexibility: This reflects how easily the company can manage its financial obligations.</a:t>
            </a:r>
            <a:endParaRPr sz="4000">
              <a:latin typeface="Merriweather"/>
              <a:ea typeface="Merriweather"/>
              <a:cs typeface="Merriweather"/>
              <a:sym typeface="Merriweather"/>
            </a:endParaRPr>
          </a:p>
          <a:p>
            <a:pPr marL="914400" lvl="1" indent="-292100" algn="just" rtl="0">
              <a:spcBef>
                <a:spcPts val="0"/>
              </a:spcBef>
              <a:spcAft>
                <a:spcPts val="0"/>
              </a:spcAft>
              <a:buClr>
                <a:srgbClr val="000000"/>
              </a:buClr>
              <a:buSzPct val="100000"/>
              <a:buFont typeface="Merriweather"/>
              <a:buChar char="○"/>
            </a:pPr>
            <a:endParaRPr sz="4000">
              <a:latin typeface="Merriweather"/>
              <a:ea typeface="Merriweather"/>
              <a:cs typeface="Merriweather"/>
              <a:sym typeface="Merriweather"/>
            </a:endParaRPr>
          </a:p>
          <a:p>
            <a:pPr marL="914400" lvl="1" indent="-246062" algn="just" rtl="0">
              <a:spcBef>
                <a:spcPts val="0"/>
              </a:spcBef>
              <a:spcAft>
                <a:spcPts val="0"/>
              </a:spcAft>
              <a:buClr>
                <a:schemeClr val="lt1"/>
              </a:buClr>
              <a:buSzPct val="27500"/>
              <a:buFont typeface="Arial"/>
              <a:buChar char="○"/>
            </a:pPr>
            <a:r>
              <a:rPr lang="en-GB" sz="4000">
                <a:latin typeface="Merriweather"/>
                <a:ea typeface="Merriweather"/>
                <a:cs typeface="Merriweather"/>
                <a:sym typeface="Merriweather"/>
              </a:rPr>
              <a:t>Credibility: This measures how credible or trustworthy the company is perceived to be.</a:t>
            </a:r>
            <a:endParaRPr sz="4000">
              <a:latin typeface="Merriweather"/>
              <a:ea typeface="Merriweather"/>
              <a:cs typeface="Merriweather"/>
              <a:sym typeface="Merriweather"/>
            </a:endParaRPr>
          </a:p>
          <a:p>
            <a:pPr marL="914400" lvl="1" indent="-292100" algn="just" rtl="0">
              <a:spcBef>
                <a:spcPts val="0"/>
              </a:spcBef>
              <a:spcAft>
                <a:spcPts val="0"/>
              </a:spcAft>
              <a:buClr>
                <a:srgbClr val="000000"/>
              </a:buClr>
              <a:buSzPct val="100000"/>
              <a:buFont typeface="Merriweather"/>
              <a:buChar char="○"/>
            </a:pPr>
            <a:endParaRPr sz="4000">
              <a:latin typeface="Merriweather"/>
              <a:ea typeface="Merriweather"/>
              <a:cs typeface="Merriweather"/>
              <a:sym typeface="Merriweather"/>
            </a:endParaRPr>
          </a:p>
          <a:p>
            <a:pPr marL="914400" lvl="1" indent="-246062" algn="just" rtl="0">
              <a:spcBef>
                <a:spcPts val="0"/>
              </a:spcBef>
              <a:spcAft>
                <a:spcPts val="0"/>
              </a:spcAft>
              <a:buClr>
                <a:schemeClr val="lt1"/>
              </a:buClr>
              <a:buSzPct val="27500"/>
              <a:buFont typeface="Arial"/>
              <a:buChar char="○"/>
            </a:pPr>
            <a:r>
              <a:rPr lang="en-GB" sz="4000">
                <a:latin typeface="Merriweather"/>
                <a:ea typeface="Merriweather"/>
                <a:cs typeface="Merriweather"/>
                <a:sym typeface="Merriweather"/>
              </a:rPr>
              <a:t>Competitiveness: This assesses how competitive the company is within its industry.</a:t>
            </a:r>
            <a:endParaRPr sz="4000">
              <a:latin typeface="Merriweather"/>
              <a:ea typeface="Merriweather"/>
              <a:cs typeface="Merriweather"/>
              <a:sym typeface="Merriweather"/>
            </a:endParaRPr>
          </a:p>
          <a:p>
            <a:pPr marL="914400" lvl="1" indent="-292100" algn="just" rtl="0">
              <a:spcBef>
                <a:spcPts val="0"/>
              </a:spcBef>
              <a:spcAft>
                <a:spcPts val="0"/>
              </a:spcAft>
              <a:buClr>
                <a:srgbClr val="000000"/>
              </a:buClr>
              <a:buSzPct val="100000"/>
              <a:buFont typeface="Merriweather"/>
              <a:buChar char="○"/>
            </a:pPr>
            <a:endParaRPr sz="4000">
              <a:latin typeface="Merriweather"/>
              <a:ea typeface="Merriweather"/>
              <a:cs typeface="Merriweather"/>
              <a:sym typeface="Merriweather"/>
            </a:endParaRPr>
          </a:p>
          <a:p>
            <a:pPr marL="914400" lvl="1" indent="-246062" algn="just" rtl="0">
              <a:spcBef>
                <a:spcPts val="0"/>
              </a:spcBef>
              <a:spcAft>
                <a:spcPts val="0"/>
              </a:spcAft>
              <a:buClr>
                <a:schemeClr val="lt1"/>
              </a:buClr>
              <a:buSzPct val="27500"/>
              <a:buFont typeface="Arial"/>
              <a:buChar char="○"/>
            </a:pPr>
            <a:r>
              <a:rPr lang="en-GB" sz="4000">
                <a:latin typeface="Merriweather"/>
                <a:ea typeface="Merriweather"/>
                <a:cs typeface="Merriweather"/>
                <a:sym typeface="Merriweather"/>
              </a:rPr>
              <a:t>Operating Risk: This shows the risk associated with the company's operations.</a:t>
            </a:r>
            <a:endParaRPr sz="4000">
              <a:latin typeface="Merriweather"/>
              <a:ea typeface="Merriweather"/>
              <a:cs typeface="Merriweather"/>
              <a:sym typeface="Merriweather"/>
            </a:endParaRPr>
          </a:p>
          <a:p>
            <a:pPr marL="914400" lvl="1" indent="-292100" algn="just" rtl="0">
              <a:spcBef>
                <a:spcPts val="0"/>
              </a:spcBef>
              <a:spcAft>
                <a:spcPts val="0"/>
              </a:spcAft>
              <a:buClr>
                <a:srgbClr val="000000"/>
              </a:buClr>
              <a:buSzPct val="100000"/>
              <a:buFont typeface="Merriweather"/>
              <a:buChar char="○"/>
            </a:pPr>
            <a:endParaRPr sz="4000">
              <a:latin typeface="Merriweather"/>
              <a:ea typeface="Merriweather"/>
              <a:cs typeface="Merriweather"/>
              <a:sym typeface="Merriweather"/>
            </a:endParaRPr>
          </a:p>
          <a:p>
            <a:pPr marL="914400" lvl="1" indent="-246062" algn="just" rtl="0">
              <a:spcBef>
                <a:spcPts val="0"/>
              </a:spcBef>
              <a:spcAft>
                <a:spcPts val="0"/>
              </a:spcAft>
              <a:buClr>
                <a:schemeClr val="lt1"/>
              </a:buClr>
              <a:buSzPct val="27500"/>
              <a:buFont typeface="Arial"/>
              <a:buChar char="○"/>
            </a:pPr>
            <a:r>
              <a:rPr lang="en-GB" sz="4000">
                <a:latin typeface="Merriweather"/>
                <a:ea typeface="Merriweather"/>
                <a:cs typeface="Merriweather"/>
                <a:sym typeface="Merriweather"/>
              </a:rPr>
              <a:t>Target Variable Class: This is the target variable that indicates whether the company went bankrupt or not.</a:t>
            </a:r>
            <a:endParaRPr sz="4000">
              <a:latin typeface="Merriweather"/>
              <a:ea typeface="Merriweather"/>
              <a:cs typeface="Merriweather"/>
              <a:sym typeface="Merriweather"/>
            </a:endParaRPr>
          </a:p>
          <a:p>
            <a:pPr marL="914400" lvl="1" indent="-292100" algn="just" rtl="0">
              <a:spcBef>
                <a:spcPts val="0"/>
              </a:spcBef>
              <a:spcAft>
                <a:spcPts val="0"/>
              </a:spcAft>
              <a:buClr>
                <a:srgbClr val="000000"/>
              </a:buClr>
              <a:buSzPct val="100000"/>
              <a:buFont typeface="Merriweather"/>
              <a:buChar char="○"/>
            </a:pPr>
            <a:endParaRPr sz="4000">
              <a:latin typeface="Merriweather"/>
              <a:ea typeface="Merriweather"/>
              <a:cs typeface="Merriweather"/>
              <a:sym typeface="Merriweather"/>
            </a:endParaRPr>
          </a:p>
          <a:p>
            <a:pPr marL="914400" lvl="1" indent="-246062" algn="just" rtl="0">
              <a:spcBef>
                <a:spcPts val="0"/>
              </a:spcBef>
              <a:spcAft>
                <a:spcPts val="0"/>
              </a:spcAft>
              <a:buClr>
                <a:schemeClr val="lt1"/>
              </a:buClr>
              <a:buSzPct val="27500"/>
              <a:buFont typeface="Arial"/>
              <a:buChar char="○"/>
            </a:pPr>
            <a:r>
              <a:rPr lang="en-GB" sz="4000">
                <a:latin typeface="Merriweather"/>
                <a:ea typeface="Merriweather"/>
                <a:cs typeface="Merriweather"/>
                <a:sym typeface="Merriweather"/>
              </a:rPr>
              <a:t>Initial Dataset Size: 250 samples</a:t>
            </a:r>
            <a:endParaRPr sz="4000">
              <a:latin typeface="Merriweather"/>
              <a:ea typeface="Merriweather"/>
              <a:cs typeface="Merriweather"/>
              <a:sym typeface="Merriweather"/>
            </a:endParaRPr>
          </a:p>
          <a:p>
            <a:pPr marL="914400" lvl="1" indent="-292100" algn="just" rtl="0">
              <a:spcBef>
                <a:spcPts val="0"/>
              </a:spcBef>
              <a:spcAft>
                <a:spcPts val="0"/>
              </a:spcAft>
              <a:buClr>
                <a:srgbClr val="000000"/>
              </a:buClr>
              <a:buSzPct val="100000"/>
              <a:buFont typeface="Merriweather"/>
              <a:buChar char="○"/>
            </a:pPr>
            <a:endParaRPr sz="4000">
              <a:latin typeface="Merriweather"/>
              <a:ea typeface="Merriweather"/>
              <a:cs typeface="Merriweather"/>
              <a:sym typeface="Merriweather"/>
            </a:endParaRPr>
          </a:p>
          <a:p>
            <a:pPr marL="914400" lvl="1" indent="-246062" algn="just" rtl="0">
              <a:spcBef>
                <a:spcPts val="0"/>
              </a:spcBef>
              <a:spcAft>
                <a:spcPts val="0"/>
              </a:spcAft>
              <a:buClr>
                <a:schemeClr val="lt1"/>
              </a:buClr>
              <a:buSzPct val="27500"/>
              <a:buFont typeface="Arial"/>
              <a:buChar char="○"/>
            </a:pPr>
            <a:r>
              <a:rPr lang="en-GB" sz="4000">
                <a:latin typeface="Merriweather"/>
                <a:ea typeface="Merriweather"/>
                <a:cs typeface="Merriweather"/>
                <a:sym typeface="Merriweather"/>
              </a:rPr>
              <a:t>Post-Preprocessing Size: 103 samples (after removing 147 duplicate entries)</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50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000">
                <a:latin typeface="Merriweather"/>
                <a:ea typeface="Merriweather"/>
                <a:cs typeface="Merriweather"/>
                <a:sym typeface="Merriweather"/>
              </a:rPr>
              <a:t>Data Preprocessing</a:t>
            </a:r>
            <a:endParaRPr sz="1460"/>
          </a:p>
        </p:txBody>
      </p:sp>
      <p:sp>
        <p:nvSpPr>
          <p:cNvPr id="160" name="Google Shape;160;p17"/>
          <p:cNvSpPr txBox="1">
            <a:spLocks noGrp="1"/>
          </p:cNvSpPr>
          <p:nvPr>
            <p:ph type="body" idx="1"/>
          </p:nvPr>
        </p:nvSpPr>
        <p:spPr>
          <a:xfrm>
            <a:off x="1297500" y="1073450"/>
            <a:ext cx="2671500" cy="394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050" b="1">
                <a:solidFill>
                  <a:srgbClr val="82C7A5"/>
                </a:solidFill>
                <a:latin typeface="Arial"/>
                <a:ea typeface="Arial"/>
                <a:cs typeface="Arial"/>
                <a:sym typeface="Arial"/>
              </a:rPr>
              <a:t>Check for Null Values:</a:t>
            </a:r>
            <a:endParaRPr sz="1050" b="1">
              <a:solidFill>
                <a:srgbClr val="82C7A5"/>
              </a:solidFill>
              <a:latin typeface="Arial"/>
              <a:ea typeface="Arial"/>
              <a:cs typeface="Arial"/>
              <a:sym typeface="Arial"/>
            </a:endParaRPr>
          </a:p>
          <a:p>
            <a:pPr marL="457200" lvl="0" indent="-295275" algn="l" rtl="0">
              <a:spcBef>
                <a:spcPts val="1200"/>
              </a:spcBef>
              <a:spcAft>
                <a:spcPts val="0"/>
              </a:spcAft>
              <a:buClr>
                <a:schemeClr val="lt1"/>
              </a:buClr>
              <a:buSzPts val="1050"/>
              <a:buFont typeface="Arial"/>
              <a:buChar char="●"/>
            </a:pPr>
            <a:r>
              <a:rPr lang="en-GB" sz="1050">
                <a:latin typeface="Arial"/>
                <a:ea typeface="Arial"/>
                <a:cs typeface="Arial"/>
                <a:sym typeface="Arial"/>
              </a:rPr>
              <a:t>"Ensured no missing values."</a:t>
            </a:r>
            <a:endParaRPr sz="1050">
              <a:latin typeface="Arial"/>
              <a:ea typeface="Arial"/>
              <a:cs typeface="Arial"/>
              <a:sym typeface="Arial"/>
            </a:endParaRPr>
          </a:p>
          <a:p>
            <a:pPr marL="0" lvl="0" indent="0" algn="l" rtl="0">
              <a:spcBef>
                <a:spcPts val="1200"/>
              </a:spcBef>
              <a:spcAft>
                <a:spcPts val="0"/>
              </a:spcAft>
              <a:buNone/>
            </a:pPr>
            <a:r>
              <a:rPr lang="en-GB" sz="1050" b="1">
                <a:solidFill>
                  <a:srgbClr val="82C7A5"/>
                </a:solidFill>
                <a:latin typeface="Arial"/>
                <a:ea typeface="Arial"/>
                <a:cs typeface="Arial"/>
                <a:sym typeface="Arial"/>
              </a:rPr>
              <a:t>Check for Duplicate Values:</a:t>
            </a:r>
            <a:endParaRPr sz="1050" b="1">
              <a:latin typeface="Arial"/>
              <a:ea typeface="Arial"/>
              <a:cs typeface="Arial"/>
              <a:sym typeface="Arial"/>
            </a:endParaRPr>
          </a:p>
          <a:p>
            <a:pPr marL="457200" lvl="0" indent="-295275" algn="l" rtl="0">
              <a:spcBef>
                <a:spcPts val="1200"/>
              </a:spcBef>
              <a:spcAft>
                <a:spcPts val="0"/>
              </a:spcAft>
              <a:buClr>
                <a:schemeClr val="lt1"/>
              </a:buClr>
              <a:buSzPts val="1050"/>
              <a:buFont typeface="Arial"/>
              <a:buChar char="●"/>
            </a:pPr>
            <a:r>
              <a:rPr lang="en-GB" sz="1050">
                <a:latin typeface="Arial"/>
                <a:ea typeface="Arial"/>
                <a:cs typeface="Arial"/>
                <a:sym typeface="Arial"/>
              </a:rPr>
              <a:t>"Identified duplicate records."</a:t>
            </a:r>
            <a:endParaRPr sz="1050">
              <a:latin typeface="Arial"/>
              <a:ea typeface="Arial"/>
              <a:cs typeface="Arial"/>
              <a:sym typeface="Arial"/>
            </a:endParaRPr>
          </a:p>
          <a:p>
            <a:pPr marL="0" lvl="0" indent="0" algn="l" rtl="0">
              <a:spcBef>
                <a:spcPts val="1200"/>
              </a:spcBef>
              <a:spcAft>
                <a:spcPts val="0"/>
              </a:spcAft>
              <a:buNone/>
            </a:pPr>
            <a:r>
              <a:rPr lang="en-GB" sz="1050" b="1">
                <a:solidFill>
                  <a:srgbClr val="82C7A5"/>
                </a:solidFill>
                <a:latin typeface="Arial"/>
                <a:ea typeface="Arial"/>
                <a:cs typeface="Arial"/>
                <a:sym typeface="Arial"/>
              </a:rPr>
              <a:t>Dropping Duplicates:</a:t>
            </a:r>
            <a:endParaRPr sz="1050" b="1">
              <a:latin typeface="Arial"/>
              <a:ea typeface="Arial"/>
              <a:cs typeface="Arial"/>
              <a:sym typeface="Arial"/>
            </a:endParaRPr>
          </a:p>
          <a:p>
            <a:pPr marL="457200" lvl="0" indent="-295275" algn="l" rtl="0">
              <a:spcBef>
                <a:spcPts val="1200"/>
              </a:spcBef>
              <a:spcAft>
                <a:spcPts val="0"/>
              </a:spcAft>
              <a:buClr>
                <a:schemeClr val="lt1"/>
              </a:buClr>
              <a:buSzPts val="1050"/>
              <a:buFont typeface="Arial"/>
              <a:buChar char="●"/>
            </a:pPr>
            <a:r>
              <a:rPr lang="en-GB" sz="1050">
                <a:latin typeface="Arial"/>
                <a:ea typeface="Arial"/>
                <a:cs typeface="Arial"/>
                <a:sym typeface="Arial"/>
              </a:rPr>
              <a:t>"Removed duplicate entries."</a:t>
            </a:r>
            <a:endParaRPr sz="1050">
              <a:latin typeface="Arial"/>
              <a:ea typeface="Arial"/>
              <a:cs typeface="Arial"/>
              <a:sym typeface="Arial"/>
            </a:endParaRPr>
          </a:p>
          <a:p>
            <a:pPr marL="0" lvl="0" indent="0" algn="l" rtl="0">
              <a:spcBef>
                <a:spcPts val="1200"/>
              </a:spcBef>
              <a:spcAft>
                <a:spcPts val="0"/>
              </a:spcAft>
              <a:buNone/>
            </a:pPr>
            <a:r>
              <a:rPr lang="en-GB" sz="1050" b="1">
                <a:solidFill>
                  <a:srgbClr val="82C7A5"/>
                </a:solidFill>
                <a:latin typeface="Arial"/>
                <a:ea typeface="Arial"/>
                <a:cs typeface="Arial"/>
                <a:sym typeface="Arial"/>
              </a:rPr>
              <a:t>Statistical Summary:</a:t>
            </a:r>
            <a:endParaRPr sz="1050" b="1">
              <a:latin typeface="Arial"/>
              <a:ea typeface="Arial"/>
              <a:cs typeface="Arial"/>
              <a:sym typeface="Arial"/>
            </a:endParaRPr>
          </a:p>
          <a:p>
            <a:pPr marL="457200" lvl="0" indent="-295275" algn="l" rtl="0">
              <a:spcBef>
                <a:spcPts val="1200"/>
              </a:spcBef>
              <a:spcAft>
                <a:spcPts val="0"/>
              </a:spcAft>
              <a:buClr>
                <a:schemeClr val="lt1"/>
              </a:buClr>
              <a:buSzPts val="1050"/>
              <a:buFont typeface="Arial"/>
              <a:buChar char="●"/>
            </a:pPr>
            <a:r>
              <a:rPr lang="en-GB" sz="1050">
                <a:latin typeface="Arial"/>
                <a:ea typeface="Arial"/>
                <a:cs typeface="Arial"/>
                <a:sym typeface="Arial"/>
              </a:rPr>
              <a:t>"Summarized data statistics."</a:t>
            </a:r>
            <a:endParaRPr sz="1050">
              <a:latin typeface="Arial"/>
              <a:ea typeface="Arial"/>
              <a:cs typeface="Arial"/>
              <a:sym typeface="Arial"/>
            </a:endParaRPr>
          </a:p>
          <a:p>
            <a:pPr marL="457200" lvl="0" indent="0" algn="l" rtl="0">
              <a:lnSpc>
                <a:spcPct val="105000"/>
              </a:lnSpc>
              <a:spcBef>
                <a:spcPts val="1200"/>
              </a:spcBef>
              <a:spcAft>
                <a:spcPts val="1200"/>
              </a:spcAft>
              <a:buNone/>
            </a:pPr>
            <a:endParaRPr sz="1200">
              <a:latin typeface="Merriweather"/>
              <a:ea typeface="Merriweather"/>
              <a:cs typeface="Merriweather"/>
              <a:sym typeface="Merriweather"/>
            </a:endParaRPr>
          </a:p>
        </p:txBody>
      </p:sp>
      <p:pic>
        <p:nvPicPr>
          <p:cNvPr id="161" name="Google Shape;161;p17"/>
          <p:cNvPicPr preferRelativeResize="0"/>
          <p:nvPr/>
        </p:nvPicPr>
        <p:blipFill>
          <a:blip r:embed="rId3">
            <a:alphaModFix/>
          </a:blip>
          <a:stretch>
            <a:fillRect/>
          </a:stretch>
        </p:blipFill>
        <p:spPr>
          <a:xfrm>
            <a:off x="6238991" y="3050036"/>
            <a:ext cx="1383172" cy="1328935"/>
          </a:xfrm>
          <a:prstGeom prst="rect">
            <a:avLst/>
          </a:prstGeom>
          <a:noFill/>
          <a:ln>
            <a:noFill/>
          </a:ln>
        </p:spPr>
      </p:pic>
      <p:pic>
        <p:nvPicPr>
          <p:cNvPr id="162" name="Google Shape;162;p17"/>
          <p:cNvPicPr preferRelativeResize="0"/>
          <p:nvPr/>
        </p:nvPicPr>
        <p:blipFill>
          <a:blip r:embed="rId4">
            <a:alphaModFix/>
          </a:blip>
          <a:stretch>
            <a:fillRect/>
          </a:stretch>
        </p:blipFill>
        <p:spPr>
          <a:xfrm>
            <a:off x="3842550" y="2813850"/>
            <a:ext cx="5133776" cy="2032300"/>
          </a:xfrm>
          <a:prstGeom prst="rect">
            <a:avLst/>
          </a:prstGeom>
          <a:noFill/>
          <a:ln>
            <a:noFill/>
          </a:ln>
        </p:spPr>
      </p:pic>
      <p:pic>
        <p:nvPicPr>
          <p:cNvPr id="163" name="Google Shape;163;p17"/>
          <p:cNvPicPr preferRelativeResize="0"/>
          <p:nvPr/>
        </p:nvPicPr>
        <p:blipFill>
          <a:blip r:embed="rId3">
            <a:alphaModFix/>
          </a:blip>
          <a:stretch>
            <a:fillRect/>
          </a:stretch>
        </p:blipFill>
        <p:spPr>
          <a:xfrm>
            <a:off x="5693850" y="953525"/>
            <a:ext cx="1928300" cy="150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280425" y="357425"/>
            <a:ext cx="5151900" cy="513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sz="2600">
                <a:latin typeface="Merriweather"/>
                <a:ea typeface="Merriweather"/>
                <a:cs typeface="Merriweather"/>
                <a:sym typeface="Merriweather"/>
              </a:rPr>
              <a:t>Models Implemented</a:t>
            </a:r>
            <a:endParaRPr/>
          </a:p>
        </p:txBody>
      </p:sp>
      <p:sp>
        <p:nvSpPr>
          <p:cNvPr id="169" name="Google Shape;169;p18"/>
          <p:cNvSpPr txBox="1">
            <a:spLocks noGrp="1"/>
          </p:cNvSpPr>
          <p:nvPr>
            <p:ph type="body" idx="4294967295"/>
          </p:nvPr>
        </p:nvSpPr>
        <p:spPr>
          <a:xfrm>
            <a:off x="398500" y="14284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a:solidFill>
                  <a:srgbClr val="82C7A5"/>
                </a:solidFill>
                <a:latin typeface="Merriweather"/>
                <a:ea typeface="Merriweather"/>
                <a:cs typeface="Merriweather"/>
                <a:sym typeface="Merriweather"/>
              </a:rPr>
              <a:t>List of Models:</a:t>
            </a:r>
            <a:endParaRPr sz="1200">
              <a:solidFill>
                <a:srgbClr val="82C7A5"/>
              </a:solidFill>
              <a:latin typeface="Merriweather"/>
              <a:ea typeface="Merriweather"/>
              <a:cs typeface="Merriweather"/>
              <a:sym typeface="Merriweather"/>
            </a:endParaRPr>
          </a:p>
          <a:p>
            <a:pPr marL="457200" lvl="0" indent="-298450" algn="l" rtl="0">
              <a:spcBef>
                <a:spcPts val="1200"/>
              </a:spcBef>
              <a:spcAft>
                <a:spcPts val="0"/>
              </a:spcAft>
              <a:buClr>
                <a:schemeClr val="lt1"/>
              </a:buClr>
              <a:buSzPts val="1100"/>
              <a:buFont typeface="Arial"/>
              <a:buChar char="●"/>
            </a:pPr>
            <a:r>
              <a:rPr lang="en-GB" sz="1000">
                <a:latin typeface="Merriweather"/>
                <a:ea typeface="Merriweather"/>
                <a:cs typeface="Merriweather"/>
                <a:sym typeface="Merriweather"/>
              </a:rPr>
              <a:t>Logistic Regression</a:t>
            </a:r>
            <a:endParaRPr sz="1000">
              <a:latin typeface="Merriweather"/>
              <a:ea typeface="Merriweather"/>
              <a:cs typeface="Merriweather"/>
              <a:sym typeface="Merriweather"/>
            </a:endParaRPr>
          </a:p>
          <a:p>
            <a:pPr marL="457200" lvl="0" indent="-298450" algn="l" rtl="0">
              <a:spcBef>
                <a:spcPts val="0"/>
              </a:spcBef>
              <a:spcAft>
                <a:spcPts val="0"/>
              </a:spcAft>
              <a:buClr>
                <a:schemeClr val="lt1"/>
              </a:buClr>
              <a:buSzPts val="1100"/>
              <a:buFont typeface="Arial"/>
              <a:buChar char="●"/>
            </a:pPr>
            <a:r>
              <a:rPr lang="en-GB" sz="1000">
                <a:latin typeface="Merriweather"/>
                <a:ea typeface="Merriweather"/>
                <a:cs typeface="Merriweather"/>
                <a:sym typeface="Merriweather"/>
              </a:rPr>
              <a:t>Random Forest</a:t>
            </a:r>
            <a:endParaRPr sz="1000">
              <a:latin typeface="Merriweather"/>
              <a:ea typeface="Merriweather"/>
              <a:cs typeface="Merriweather"/>
              <a:sym typeface="Merriweather"/>
            </a:endParaRPr>
          </a:p>
          <a:p>
            <a:pPr marL="457200" lvl="0" indent="-298450" algn="l" rtl="0">
              <a:spcBef>
                <a:spcPts val="0"/>
              </a:spcBef>
              <a:spcAft>
                <a:spcPts val="0"/>
              </a:spcAft>
              <a:buClr>
                <a:schemeClr val="lt1"/>
              </a:buClr>
              <a:buSzPts val="1100"/>
              <a:buFont typeface="Arial"/>
              <a:buChar char="●"/>
            </a:pPr>
            <a:r>
              <a:rPr lang="en-GB" sz="1000">
                <a:latin typeface="Merriweather"/>
                <a:ea typeface="Merriweather"/>
                <a:cs typeface="Merriweather"/>
                <a:sym typeface="Merriweather"/>
              </a:rPr>
              <a:t>Gradient Boosting</a:t>
            </a:r>
            <a:endParaRPr sz="1000">
              <a:latin typeface="Merriweather"/>
              <a:ea typeface="Merriweather"/>
              <a:cs typeface="Merriweather"/>
              <a:sym typeface="Merriweather"/>
            </a:endParaRPr>
          </a:p>
          <a:p>
            <a:pPr marL="457200" lvl="0" indent="-298450" algn="l" rtl="0">
              <a:spcBef>
                <a:spcPts val="0"/>
              </a:spcBef>
              <a:spcAft>
                <a:spcPts val="0"/>
              </a:spcAft>
              <a:buClr>
                <a:schemeClr val="lt1"/>
              </a:buClr>
              <a:buSzPts val="1100"/>
              <a:buFont typeface="Arial"/>
              <a:buChar char="●"/>
            </a:pPr>
            <a:r>
              <a:rPr lang="en-GB" sz="1000">
                <a:latin typeface="Merriweather"/>
                <a:ea typeface="Merriweather"/>
                <a:cs typeface="Merriweather"/>
                <a:sym typeface="Merriweather"/>
              </a:rPr>
              <a:t>Support Vector Machine (SVM)</a:t>
            </a:r>
            <a:endParaRPr sz="1000">
              <a:latin typeface="Merriweather"/>
              <a:ea typeface="Merriweather"/>
              <a:cs typeface="Merriweather"/>
              <a:sym typeface="Merriweather"/>
            </a:endParaRPr>
          </a:p>
          <a:p>
            <a:pPr marL="457200" lvl="0" indent="-298450" algn="l" rtl="0">
              <a:spcBef>
                <a:spcPts val="0"/>
              </a:spcBef>
              <a:spcAft>
                <a:spcPts val="0"/>
              </a:spcAft>
              <a:buClr>
                <a:schemeClr val="lt1"/>
              </a:buClr>
              <a:buSzPts val="1100"/>
              <a:buFont typeface="Arial"/>
              <a:buChar char="●"/>
            </a:pPr>
            <a:r>
              <a:rPr lang="en-GB" sz="1000">
                <a:latin typeface="Merriweather"/>
                <a:ea typeface="Merriweather"/>
                <a:cs typeface="Merriweather"/>
                <a:sym typeface="Merriweather"/>
              </a:rPr>
              <a:t>Decision Trees</a:t>
            </a:r>
            <a:endParaRPr sz="1000">
              <a:latin typeface="Merriweather"/>
              <a:ea typeface="Merriweather"/>
              <a:cs typeface="Merriweather"/>
              <a:sym typeface="Merriweather"/>
            </a:endParaRPr>
          </a:p>
          <a:p>
            <a:pPr marL="0" lvl="0" indent="0" algn="l" rtl="0">
              <a:spcBef>
                <a:spcPts val="1200"/>
              </a:spcBef>
              <a:spcAft>
                <a:spcPts val="0"/>
              </a:spcAft>
              <a:buNone/>
            </a:pPr>
            <a:r>
              <a:rPr lang="en-GB" sz="1100" b="1">
                <a:solidFill>
                  <a:srgbClr val="82C7A5"/>
                </a:solidFill>
                <a:latin typeface="Merriweather"/>
                <a:ea typeface="Merriweather"/>
                <a:cs typeface="Merriweather"/>
                <a:sym typeface="Merriweather"/>
              </a:rPr>
              <a:t>Brief Explanation:</a:t>
            </a:r>
            <a:endParaRPr sz="1100" b="1">
              <a:solidFill>
                <a:srgbClr val="82C7A5"/>
              </a:solidFill>
              <a:latin typeface="Merriweather"/>
              <a:ea typeface="Merriweather"/>
              <a:cs typeface="Merriweather"/>
              <a:sym typeface="Merriweather"/>
            </a:endParaRPr>
          </a:p>
          <a:p>
            <a:pPr marL="0" lvl="0" indent="0" algn="l" rtl="0">
              <a:spcBef>
                <a:spcPts val="1200"/>
              </a:spcBef>
              <a:spcAft>
                <a:spcPts val="0"/>
              </a:spcAft>
              <a:buNone/>
            </a:pPr>
            <a:r>
              <a:rPr lang="en-GB" sz="1000">
                <a:solidFill>
                  <a:srgbClr val="82C7A5"/>
                </a:solidFill>
                <a:latin typeface="Merriweather"/>
                <a:ea typeface="Merriweather"/>
                <a:cs typeface="Merriweather"/>
                <a:sym typeface="Merriweather"/>
              </a:rPr>
              <a:t>1. Logistic Regression:</a:t>
            </a:r>
            <a:endParaRPr sz="1000">
              <a:solidFill>
                <a:srgbClr val="82C7A5"/>
              </a:solidFill>
              <a:latin typeface="Merriweather"/>
              <a:ea typeface="Merriweather"/>
              <a:cs typeface="Merriweather"/>
              <a:sym typeface="Merriweather"/>
            </a:endParaRPr>
          </a:p>
          <a:p>
            <a:pPr marL="0" lvl="0" indent="0" algn="l" rtl="0">
              <a:spcBef>
                <a:spcPts val="1200"/>
              </a:spcBef>
              <a:spcAft>
                <a:spcPts val="1200"/>
              </a:spcAft>
              <a:buNone/>
            </a:pPr>
            <a:r>
              <a:rPr lang="en-GB" sz="1000">
                <a:latin typeface="Merriweather"/>
                <a:ea typeface="Merriweather"/>
                <a:cs typeface="Merriweather"/>
                <a:sym typeface="Merriweather"/>
              </a:rPr>
              <a:t>A linear model used for binary classification tasks. It models the probability that a given input point belongs to a certain class using the logistic function. Logistic Regression is interpretable and works well when the relationship between features and the target is approximately linear.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418350" y="452700"/>
            <a:ext cx="6872100" cy="4238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000">
                <a:solidFill>
                  <a:srgbClr val="82C7A5"/>
                </a:solidFill>
                <a:latin typeface="Merriweather"/>
                <a:ea typeface="Merriweather"/>
                <a:cs typeface="Merriweather"/>
                <a:sym typeface="Merriweather"/>
              </a:rPr>
              <a:t>2. Random Forest:</a:t>
            </a:r>
            <a:endParaRPr sz="1000">
              <a:solidFill>
                <a:srgbClr val="82C7A5"/>
              </a:solidFill>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GB" sz="1000">
                <a:latin typeface="Merriweather"/>
                <a:ea typeface="Merriweather"/>
                <a:cs typeface="Merriweather"/>
                <a:sym typeface="Merriweather"/>
              </a:rPr>
              <a:t>An ensemble learning method that constructs multiple decision trees during training and outputs the mode of the classes (classification) of the individual trees. It reduces overfitting and improves accuracy by averaging multiple trees.</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GB" sz="1000">
                <a:solidFill>
                  <a:srgbClr val="82C7A5"/>
                </a:solidFill>
                <a:latin typeface="Merriweather"/>
                <a:ea typeface="Merriweather"/>
                <a:cs typeface="Merriweather"/>
                <a:sym typeface="Merriweather"/>
              </a:rPr>
              <a:t>3. Gradient Boosting: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GB" sz="1000">
                <a:latin typeface="Merriweather"/>
                <a:ea typeface="Merriweather"/>
                <a:cs typeface="Merriweather"/>
                <a:sym typeface="Merriweather"/>
              </a:rPr>
              <a:t>An ensemble technique that builds models sequentially, with each new model correcting errors made by the previous ones. It uses a gradient descent algorithm to minimize the loss when adding new models. Gradient Boosting is known for its high predictive accuracy.</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GB" sz="1000">
                <a:solidFill>
                  <a:srgbClr val="82C7A5"/>
                </a:solidFill>
                <a:latin typeface="Merriweather"/>
                <a:ea typeface="Merriweather"/>
                <a:cs typeface="Merriweather"/>
                <a:sym typeface="Merriweather"/>
              </a:rPr>
              <a:t>4. Support Vector Machine (SVM):</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GB" sz="1000">
                <a:latin typeface="Merriweather"/>
                <a:ea typeface="Merriweather"/>
                <a:cs typeface="Merriweather"/>
                <a:sym typeface="Merriweather"/>
              </a:rPr>
              <a:t>A powerful classification method that finds the hyperplane which best separates the data into different classes. It works well for both linear and non-linear data through the use of kernel functions, making it versatile and effective in high-dimensional spaces.</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GB" sz="1000">
                <a:solidFill>
                  <a:srgbClr val="82C7A5"/>
                </a:solidFill>
                <a:latin typeface="Merriweather"/>
                <a:ea typeface="Merriweather"/>
                <a:cs typeface="Merriweather"/>
                <a:sym typeface="Merriweather"/>
              </a:rPr>
              <a:t>5. Decision Trees:</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GB" sz="1000">
                <a:latin typeface="Merriweather"/>
                <a:ea typeface="Merriweather"/>
                <a:cs typeface="Merriweather"/>
                <a:sym typeface="Merriweather"/>
              </a:rPr>
              <a:t>A non-linear model that splits the data into subsets based on the value of input features, forming a tree structure. Each node represents a feature, each branch represents a decision rule, and each leaf represents an outcome. Decision Trees are simple to understand and interpret but can easily overfit.</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p:nvPr/>
        </p:nvSpPr>
        <p:spPr>
          <a:xfrm>
            <a:off x="585325" y="869250"/>
            <a:ext cx="8128500" cy="39477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lt1"/>
              </a:buClr>
              <a:buSzPts val="1100"/>
              <a:buFont typeface="Lato"/>
              <a:buAutoNum type="arabicPeriod"/>
            </a:pPr>
            <a:r>
              <a:rPr lang="en-GB" sz="1100">
                <a:solidFill>
                  <a:schemeClr val="lt1"/>
                </a:solidFill>
                <a:latin typeface="Merriweather"/>
                <a:ea typeface="Merriweather"/>
                <a:cs typeface="Merriweather"/>
                <a:sym typeface="Merriweather"/>
              </a:rPr>
              <a:t>Encoded the Target variable</a:t>
            </a:r>
            <a:endParaRPr sz="1100">
              <a:solidFill>
                <a:schemeClr val="lt1"/>
              </a:solidFill>
              <a:latin typeface="Merriweather"/>
              <a:ea typeface="Merriweather"/>
              <a:cs typeface="Merriweather"/>
              <a:sym typeface="Merriweather"/>
            </a:endParaRPr>
          </a:p>
          <a:p>
            <a:pPr marL="457200" lvl="0" indent="0" algn="l" rtl="0">
              <a:spcBef>
                <a:spcPts val="0"/>
              </a:spcBef>
              <a:spcAft>
                <a:spcPts val="0"/>
              </a:spcAft>
              <a:buNone/>
            </a:pPr>
            <a:endParaRPr sz="1100">
              <a:solidFill>
                <a:schemeClr val="lt1"/>
              </a:solidFill>
              <a:latin typeface="Merriweather"/>
              <a:ea typeface="Merriweather"/>
              <a:cs typeface="Merriweather"/>
              <a:sym typeface="Merriweather"/>
            </a:endParaRPr>
          </a:p>
          <a:p>
            <a:pPr marL="457200" lvl="0" indent="-298450" algn="l" rtl="0">
              <a:spcBef>
                <a:spcPts val="0"/>
              </a:spcBef>
              <a:spcAft>
                <a:spcPts val="0"/>
              </a:spcAft>
              <a:buClr>
                <a:schemeClr val="lt1"/>
              </a:buClr>
              <a:buSzPts val="1100"/>
              <a:buFont typeface="Lato"/>
              <a:buAutoNum type="arabicPeriod"/>
            </a:pPr>
            <a:r>
              <a:rPr lang="en-GB" sz="1100">
                <a:solidFill>
                  <a:schemeClr val="lt1"/>
                </a:solidFill>
                <a:latin typeface="Merriweather"/>
                <a:ea typeface="Merriweather"/>
                <a:cs typeface="Merriweather"/>
                <a:sym typeface="Merriweather"/>
              </a:rPr>
              <a:t>Splitted the data set </a:t>
            </a:r>
            <a:endParaRPr sz="1100">
              <a:solidFill>
                <a:schemeClr val="lt1"/>
              </a:solidFill>
              <a:latin typeface="Merriweather"/>
              <a:ea typeface="Merriweather"/>
              <a:cs typeface="Merriweather"/>
              <a:sym typeface="Merriweather"/>
            </a:endParaRPr>
          </a:p>
          <a:p>
            <a:pPr marL="457200" lvl="0" indent="0" algn="l" rtl="0">
              <a:spcBef>
                <a:spcPts val="0"/>
              </a:spcBef>
              <a:spcAft>
                <a:spcPts val="0"/>
              </a:spcAft>
              <a:buNone/>
            </a:pPr>
            <a:endParaRPr sz="1100">
              <a:solidFill>
                <a:schemeClr val="lt1"/>
              </a:solidFill>
              <a:latin typeface="Merriweather"/>
              <a:ea typeface="Merriweather"/>
              <a:cs typeface="Merriweather"/>
              <a:sym typeface="Merriweather"/>
            </a:endParaRPr>
          </a:p>
          <a:p>
            <a:pPr marL="457200" lvl="0" indent="-298450" algn="l" rtl="0">
              <a:spcBef>
                <a:spcPts val="0"/>
              </a:spcBef>
              <a:spcAft>
                <a:spcPts val="0"/>
              </a:spcAft>
              <a:buClr>
                <a:schemeClr val="lt1"/>
              </a:buClr>
              <a:buSzPts val="1100"/>
              <a:buFont typeface="Lato"/>
              <a:buAutoNum type="arabicPeriod"/>
            </a:pPr>
            <a:r>
              <a:rPr lang="en-GB" sz="1100">
                <a:solidFill>
                  <a:schemeClr val="lt1"/>
                </a:solidFill>
                <a:latin typeface="Merriweather"/>
                <a:ea typeface="Merriweather"/>
                <a:cs typeface="Merriweather"/>
                <a:sym typeface="Merriweather"/>
              </a:rPr>
              <a:t>Applied SMOTE Method to Balance the Target Variables</a:t>
            </a:r>
            <a:endParaRPr sz="1100">
              <a:solidFill>
                <a:schemeClr val="lt1"/>
              </a:solidFill>
              <a:latin typeface="Merriweather"/>
              <a:ea typeface="Merriweather"/>
              <a:cs typeface="Merriweather"/>
              <a:sym typeface="Merriweather"/>
            </a:endParaRPr>
          </a:p>
          <a:p>
            <a:pPr marL="457200" lvl="0" indent="0" algn="l" rtl="0">
              <a:spcBef>
                <a:spcPts val="0"/>
              </a:spcBef>
              <a:spcAft>
                <a:spcPts val="0"/>
              </a:spcAft>
              <a:buNone/>
            </a:pPr>
            <a:endParaRPr sz="1100">
              <a:solidFill>
                <a:schemeClr val="lt1"/>
              </a:solidFill>
              <a:latin typeface="Merriweather"/>
              <a:ea typeface="Merriweather"/>
              <a:cs typeface="Merriweather"/>
              <a:sym typeface="Merriweather"/>
            </a:endParaRPr>
          </a:p>
          <a:p>
            <a:pPr marL="457200" lvl="0" indent="-298450" algn="l" rtl="0">
              <a:lnSpc>
                <a:spcPct val="115000"/>
              </a:lnSpc>
              <a:spcBef>
                <a:spcPts val="600"/>
              </a:spcBef>
              <a:spcAft>
                <a:spcPts val="0"/>
              </a:spcAft>
              <a:buClr>
                <a:schemeClr val="lt1"/>
              </a:buClr>
              <a:buSzPts val="1100"/>
              <a:buFont typeface="Lato"/>
              <a:buAutoNum type="arabicPeriod"/>
            </a:pPr>
            <a:r>
              <a:rPr lang="en-GB" sz="1100">
                <a:solidFill>
                  <a:schemeClr val="lt1"/>
                </a:solidFill>
                <a:latin typeface="Merriweather"/>
                <a:ea typeface="Merriweather"/>
                <a:cs typeface="Merriweather"/>
                <a:sym typeface="Merriweather"/>
              </a:rPr>
              <a:t>Standardize the data: Applying a standard scaler can be beneficial for many machine learning algorithms, especially those that rely on distance calculations (such as Logistic Regression, SVM, and Gradient Boosting).</a:t>
            </a:r>
            <a:endParaRPr sz="1100">
              <a:solidFill>
                <a:schemeClr val="lt1"/>
              </a:solidFill>
              <a:latin typeface="Merriweather"/>
              <a:ea typeface="Merriweather"/>
              <a:cs typeface="Merriweather"/>
              <a:sym typeface="Merriweather"/>
            </a:endParaRPr>
          </a:p>
          <a:p>
            <a:pPr marL="457200" lvl="0" indent="0" algn="l" rtl="0">
              <a:lnSpc>
                <a:spcPct val="115000"/>
              </a:lnSpc>
              <a:spcBef>
                <a:spcPts val="600"/>
              </a:spcBef>
              <a:spcAft>
                <a:spcPts val="0"/>
              </a:spcAft>
              <a:buNone/>
            </a:pPr>
            <a:endParaRPr sz="1100">
              <a:solidFill>
                <a:schemeClr val="lt1"/>
              </a:solidFill>
              <a:latin typeface="Merriweather"/>
              <a:ea typeface="Merriweather"/>
              <a:cs typeface="Merriweather"/>
              <a:sym typeface="Merriweather"/>
            </a:endParaRPr>
          </a:p>
          <a:p>
            <a:pPr marL="457200" lvl="0" indent="-298450" algn="l" rtl="0">
              <a:lnSpc>
                <a:spcPct val="115000"/>
              </a:lnSpc>
              <a:spcBef>
                <a:spcPts val="600"/>
              </a:spcBef>
              <a:spcAft>
                <a:spcPts val="0"/>
              </a:spcAft>
              <a:buClr>
                <a:schemeClr val="lt1"/>
              </a:buClr>
              <a:buSzPts val="1100"/>
              <a:buFont typeface="Lato"/>
              <a:buAutoNum type="arabicPeriod"/>
            </a:pPr>
            <a:r>
              <a:rPr lang="en-GB" sz="1100">
                <a:solidFill>
                  <a:schemeClr val="lt1"/>
                </a:solidFill>
                <a:latin typeface="Merriweather"/>
                <a:ea typeface="Merriweather"/>
                <a:cs typeface="Merriweather"/>
                <a:sym typeface="Merriweather"/>
              </a:rPr>
              <a:t>Model Implementation: Applying Multiple models </a:t>
            </a:r>
            <a:endParaRPr sz="1100">
              <a:solidFill>
                <a:schemeClr val="lt1"/>
              </a:solidFill>
              <a:latin typeface="Merriweather"/>
              <a:ea typeface="Merriweather"/>
              <a:cs typeface="Merriweather"/>
              <a:sym typeface="Merriweather"/>
            </a:endParaRPr>
          </a:p>
          <a:p>
            <a:pPr marL="457200" lvl="0" indent="0" algn="l" rtl="0">
              <a:lnSpc>
                <a:spcPct val="115000"/>
              </a:lnSpc>
              <a:spcBef>
                <a:spcPts val="600"/>
              </a:spcBef>
              <a:spcAft>
                <a:spcPts val="0"/>
              </a:spcAft>
              <a:buNone/>
            </a:pPr>
            <a:endParaRPr sz="1100">
              <a:solidFill>
                <a:schemeClr val="lt1"/>
              </a:solidFill>
              <a:latin typeface="Merriweather"/>
              <a:ea typeface="Merriweather"/>
              <a:cs typeface="Merriweather"/>
              <a:sym typeface="Merriweather"/>
            </a:endParaRPr>
          </a:p>
          <a:p>
            <a:pPr marL="457200" lvl="0" indent="-298450" algn="just" rtl="0">
              <a:lnSpc>
                <a:spcPct val="115000"/>
              </a:lnSpc>
              <a:spcBef>
                <a:spcPts val="600"/>
              </a:spcBef>
              <a:spcAft>
                <a:spcPts val="0"/>
              </a:spcAft>
              <a:buClr>
                <a:schemeClr val="lt1"/>
              </a:buClr>
              <a:buSzPts val="1100"/>
              <a:buFont typeface="Merriweather"/>
              <a:buAutoNum type="alphaLcPeriod"/>
            </a:pPr>
            <a:r>
              <a:rPr lang="en-GB" sz="1100">
                <a:solidFill>
                  <a:schemeClr val="lt1"/>
                </a:solidFill>
                <a:latin typeface="Merriweather"/>
                <a:ea typeface="Merriweather"/>
                <a:cs typeface="Merriweather"/>
                <a:sym typeface="Merriweather"/>
              </a:rPr>
              <a:t>Logistic Regression </a:t>
            </a:r>
            <a:endParaRPr sz="1100">
              <a:solidFill>
                <a:schemeClr val="lt1"/>
              </a:solidFill>
              <a:latin typeface="Merriweather"/>
              <a:ea typeface="Merriweather"/>
              <a:cs typeface="Merriweather"/>
              <a:sym typeface="Merriweather"/>
            </a:endParaRPr>
          </a:p>
          <a:p>
            <a:pPr marL="457200" lvl="0" indent="-298450" algn="just" rtl="0">
              <a:lnSpc>
                <a:spcPct val="115000"/>
              </a:lnSpc>
              <a:spcBef>
                <a:spcPts val="0"/>
              </a:spcBef>
              <a:spcAft>
                <a:spcPts val="0"/>
              </a:spcAft>
              <a:buClr>
                <a:schemeClr val="lt1"/>
              </a:buClr>
              <a:buSzPts val="1100"/>
              <a:buFont typeface="Merriweather"/>
              <a:buAutoNum type="alphaLcPeriod"/>
            </a:pPr>
            <a:r>
              <a:rPr lang="en-GB" sz="1100">
                <a:solidFill>
                  <a:schemeClr val="lt1"/>
                </a:solidFill>
                <a:latin typeface="Merriweather"/>
                <a:ea typeface="Merriweather"/>
                <a:cs typeface="Merriweather"/>
                <a:sym typeface="Merriweather"/>
              </a:rPr>
              <a:t>Decision Tree</a:t>
            </a:r>
            <a:endParaRPr sz="1100">
              <a:solidFill>
                <a:schemeClr val="lt1"/>
              </a:solidFill>
              <a:latin typeface="Merriweather"/>
              <a:ea typeface="Merriweather"/>
              <a:cs typeface="Merriweather"/>
              <a:sym typeface="Merriweather"/>
            </a:endParaRPr>
          </a:p>
          <a:p>
            <a:pPr marL="457200" lvl="0" indent="-298450" algn="just" rtl="0">
              <a:lnSpc>
                <a:spcPct val="115000"/>
              </a:lnSpc>
              <a:spcBef>
                <a:spcPts val="0"/>
              </a:spcBef>
              <a:spcAft>
                <a:spcPts val="0"/>
              </a:spcAft>
              <a:buClr>
                <a:schemeClr val="lt1"/>
              </a:buClr>
              <a:buSzPts val="1100"/>
              <a:buFont typeface="Merriweather"/>
              <a:buAutoNum type="alphaLcPeriod"/>
            </a:pPr>
            <a:r>
              <a:rPr lang="en-GB" sz="1100">
                <a:solidFill>
                  <a:schemeClr val="lt1"/>
                </a:solidFill>
                <a:latin typeface="Merriweather"/>
                <a:ea typeface="Merriweather"/>
                <a:cs typeface="Merriweather"/>
                <a:sym typeface="Merriweather"/>
              </a:rPr>
              <a:t>Random Forest</a:t>
            </a:r>
            <a:endParaRPr sz="1100">
              <a:solidFill>
                <a:schemeClr val="lt1"/>
              </a:solidFill>
              <a:latin typeface="Merriweather"/>
              <a:ea typeface="Merriweather"/>
              <a:cs typeface="Merriweather"/>
              <a:sym typeface="Merriweather"/>
            </a:endParaRPr>
          </a:p>
          <a:p>
            <a:pPr marL="457200" lvl="0" indent="-298450" algn="just" rtl="0">
              <a:lnSpc>
                <a:spcPct val="115000"/>
              </a:lnSpc>
              <a:spcBef>
                <a:spcPts val="0"/>
              </a:spcBef>
              <a:spcAft>
                <a:spcPts val="0"/>
              </a:spcAft>
              <a:buClr>
                <a:schemeClr val="lt1"/>
              </a:buClr>
              <a:buSzPts val="1100"/>
              <a:buFont typeface="Merriweather"/>
              <a:buAutoNum type="alphaLcPeriod"/>
            </a:pPr>
            <a:r>
              <a:rPr lang="en-GB" sz="1100">
                <a:solidFill>
                  <a:schemeClr val="lt1"/>
                </a:solidFill>
                <a:latin typeface="Merriweather"/>
                <a:ea typeface="Merriweather"/>
                <a:cs typeface="Merriweather"/>
                <a:sym typeface="Merriweather"/>
              </a:rPr>
              <a:t>Gradient Boosting</a:t>
            </a:r>
            <a:endParaRPr sz="1100">
              <a:solidFill>
                <a:schemeClr val="lt1"/>
              </a:solidFill>
              <a:latin typeface="Merriweather"/>
              <a:ea typeface="Merriweather"/>
              <a:cs typeface="Merriweather"/>
              <a:sym typeface="Merriweather"/>
            </a:endParaRPr>
          </a:p>
          <a:p>
            <a:pPr marL="457200" lvl="0" indent="-298450" algn="just" rtl="0">
              <a:lnSpc>
                <a:spcPct val="115000"/>
              </a:lnSpc>
              <a:spcBef>
                <a:spcPts val="0"/>
              </a:spcBef>
              <a:spcAft>
                <a:spcPts val="0"/>
              </a:spcAft>
              <a:buClr>
                <a:schemeClr val="lt1"/>
              </a:buClr>
              <a:buSzPts val="1100"/>
              <a:buFont typeface="Merriweather"/>
              <a:buAutoNum type="alphaLcPeriod"/>
            </a:pPr>
            <a:r>
              <a:rPr lang="en-GB" sz="1100">
                <a:solidFill>
                  <a:schemeClr val="lt1"/>
                </a:solidFill>
                <a:latin typeface="Merriweather"/>
                <a:ea typeface="Merriweather"/>
                <a:cs typeface="Merriweather"/>
                <a:sym typeface="Merriweather"/>
              </a:rPr>
              <a:t>SVM</a:t>
            </a:r>
            <a:endParaRPr sz="1100">
              <a:solidFill>
                <a:schemeClr val="lt1"/>
              </a:solidFill>
              <a:latin typeface="Lato"/>
              <a:ea typeface="Lato"/>
              <a:cs typeface="Lato"/>
              <a:sym typeface="Lato"/>
            </a:endParaRPr>
          </a:p>
          <a:p>
            <a:pPr marL="457200" lvl="0" indent="0" algn="l" rtl="0">
              <a:spcBef>
                <a:spcPts val="600"/>
              </a:spcBef>
              <a:spcAft>
                <a:spcPts val="0"/>
              </a:spcAft>
              <a:buNone/>
            </a:pPr>
            <a:endParaRPr sz="1300">
              <a:solidFill>
                <a:schemeClr val="lt1"/>
              </a:solidFill>
              <a:latin typeface="Lato"/>
              <a:ea typeface="Lato"/>
              <a:cs typeface="Lato"/>
              <a:sym typeface="Lato"/>
            </a:endParaRPr>
          </a:p>
        </p:txBody>
      </p:sp>
      <p:sp>
        <p:nvSpPr>
          <p:cNvPr id="180" name="Google Shape;180;p20"/>
          <p:cNvSpPr txBox="1"/>
          <p:nvPr/>
        </p:nvSpPr>
        <p:spPr>
          <a:xfrm>
            <a:off x="536725" y="198350"/>
            <a:ext cx="6038100" cy="5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rgbClr val="82C7A5"/>
                </a:solidFill>
                <a:latin typeface="Merriweather"/>
                <a:ea typeface="Merriweather"/>
                <a:cs typeface="Merriweather"/>
                <a:sym typeface="Merriweather"/>
              </a:rPr>
              <a:t>Steps Involved in Model Building</a:t>
            </a:r>
            <a:endParaRPr sz="1300">
              <a:solidFill>
                <a:srgbClr val="82C7A5"/>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1"/>
          <p:cNvPicPr preferRelativeResize="0"/>
          <p:nvPr/>
        </p:nvPicPr>
        <p:blipFill>
          <a:blip r:embed="rId3">
            <a:alphaModFix/>
          </a:blip>
          <a:stretch>
            <a:fillRect/>
          </a:stretch>
        </p:blipFill>
        <p:spPr>
          <a:xfrm>
            <a:off x="64900" y="499775"/>
            <a:ext cx="5459751" cy="2304349"/>
          </a:xfrm>
          <a:prstGeom prst="rect">
            <a:avLst/>
          </a:prstGeom>
          <a:noFill/>
          <a:ln>
            <a:noFill/>
          </a:ln>
        </p:spPr>
      </p:pic>
      <p:pic>
        <p:nvPicPr>
          <p:cNvPr id="186" name="Google Shape;186;p21"/>
          <p:cNvPicPr preferRelativeResize="0"/>
          <p:nvPr/>
        </p:nvPicPr>
        <p:blipFill>
          <a:blip r:embed="rId4">
            <a:alphaModFix/>
          </a:blip>
          <a:stretch>
            <a:fillRect/>
          </a:stretch>
        </p:blipFill>
        <p:spPr>
          <a:xfrm>
            <a:off x="5524650" y="499775"/>
            <a:ext cx="3539200" cy="2304350"/>
          </a:xfrm>
          <a:prstGeom prst="rect">
            <a:avLst/>
          </a:prstGeom>
          <a:noFill/>
          <a:ln>
            <a:noFill/>
          </a:ln>
        </p:spPr>
      </p:pic>
      <p:sp>
        <p:nvSpPr>
          <p:cNvPr id="187" name="Google Shape;187;p21"/>
          <p:cNvSpPr txBox="1"/>
          <p:nvPr/>
        </p:nvSpPr>
        <p:spPr>
          <a:xfrm>
            <a:off x="64900" y="71975"/>
            <a:ext cx="31554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lt1"/>
                </a:solidFill>
                <a:latin typeface="Merriweather"/>
                <a:ea typeface="Merriweather"/>
                <a:cs typeface="Merriweather"/>
                <a:sym typeface="Merriweather"/>
              </a:rPr>
              <a:t>Classification Report:</a:t>
            </a:r>
            <a:endParaRPr sz="1800">
              <a:solidFill>
                <a:schemeClr val="lt1"/>
              </a:solidFill>
              <a:latin typeface="Lato"/>
              <a:ea typeface="Lato"/>
              <a:cs typeface="Lato"/>
              <a:sym typeface="Lato"/>
            </a:endParaRPr>
          </a:p>
        </p:txBody>
      </p:sp>
      <p:pic>
        <p:nvPicPr>
          <p:cNvPr id="188" name="Google Shape;188;p21"/>
          <p:cNvPicPr preferRelativeResize="0"/>
          <p:nvPr/>
        </p:nvPicPr>
        <p:blipFill>
          <a:blip r:embed="rId5">
            <a:alphaModFix/>
          </a:blip>
          <a:stretch>
            <a:fillRect/>
          </a:stretch>
        </p:blipFill>
        <p:spPr>
          <a:xfrm>
            <a:off x="711725" y="2839150"/>
            <a:ext cx="7875675" cy="22596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1030</Words>
  <Application>Microsoft Office PowerPoint</Application>
  <PresentationFormat>On-screen Show (16:9)</PresentationFormat>
  <Paragraphs>104</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Merriweather</vt:lpstr>
      <vt:lpstr>Roboto</vt:lpstr>
      <vt:lpstr>Montserrat</vt:lpstr>
      <vt:lpstr>Lato</vt:lpstr>
      <vt:lpstr>Arial</vt:lpstr>
      <vt:lpstr>Focus</vt:lpstr>
      <vt:lpstr>Bankruptcy Prediction Model</vt:lpstr>
      <vt:lpstr>Problem Statement</vt:lpstr>
      <vt:lpstr>Objective:</vt:lpstr>
      <vt:lpstr>Data Overview</vt:lpstr>
      <vt:lpstr>Data Preprocessing</vt:lpstr>
      <vt:lpstr>Models Implemented</vt:lpstr>
      <vt:lpstr>2. Random Forest:  An ensemble learning method that constructs multiple decision trees during training and outputs the mode of the classes (classification) of the individual trees. It reduces overfitting and improves accuracy by averaging multiple trees.  3. Gradient Boosting:  An ensemble technique that builds models sequentially, with each new model correcting errors made by the previous ones. It uses a gradient descent algorithm to minimize the loss when adding new models. Gradient Boosting is known for its high predictive accuracy.  4. Support Vector Machine (SVM):  A powerful classification method that finds the hyperplane which best separates the data into different classes. It works well for both linear and non-linear data through the use of kernel functions, making it versatile and effective in high-dimensional spaces.  5. Decision Trees:  A non-linear model that splits the data into subsets based on the value of input features, forming a tree structure. Each node represents a feature, each branch represents a decision rule, and each leaf represents an outcome. Decision Trees are simple to understand and interpret but can easily overfit.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Venkatesh Pabbati</cp:lastModifiedBy>
  <cp:revision>2</cp:revision>
  <dcterms:modified xsi:type="dcterms:W3CDTF">2024-08-07T12:06:05Z</dcterms:modified>
</cp:coreProperties>
</file>