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5119350" cy="21383625"/>
  <p:notesSz cx="6858000" cy="9144000"/>
  <p:defaultTextStyle>
    <a:defPPr>
      <a:defRPr lang="en-US"/>
    </a:defPPr>
    <a:lvl1pPr marL="0" algn="l" defTabSz="1489458" rtl="0" eaLnBrk="1" latinLnBrk="0" hangingPunct="1">
      <a:defRPr sz="2932" kern="1200">
        <a:solidFill>
          <a:schemeClr val="tx1"/>
        </a:solidFill>
        <a:latin typeface="+mn-lt"/>
        <a:ea typeface="+mn-ea"/>
        <a:cs typeface="+mn-cs"/>
      </a:defRPr>
    </a:lvl1pPr>
    <a:lvl2pPr marL="744729" algn="l" defTabSz="1489458" rtl="0" eaLnBrk="1" latinLnBrk="0" hangingPunct="1">
      <a:defRPr sz="2932" kern="1200">
        <a:solidFill>
          <a:schemeClr val="tx1"/>
        </a:solidFill>
        <a:latin typeface="+mn-lt"/>
        <a:ea typeface="+mn-ea"/>
        <a:cs typeface="+mn-cs"/>
      </a:defRPr>
    </a:lvl2pPr>
    <a:lvl3pPr marL="1489458" algn="l" defTabSz="1489458" rtl="0" eaLnBrk="1" latinLnBrk="0" hangingPunct="1">
      <a:defRPr sz="2932" kern="1200">
        <a:solidFill>
          <a:schemeClr val="tx1"/>
        </a:solidFill>
        <a:latin typeface="+mn-lt"/>
        <a:ea typeface="+mn-ea"/>
        <a:cs typeface="+mn-cs"/>
      </a:defRPr>
    </a:lvl3pPr>
    <a:lvl4pPr marL="2234187" algn="l" defTabSz="1489458" rtl="0" eaLnBrk="1" latinLnBrk="0" hangingPunct="1">
      <a:defRPr sz="2932" kern="1200">
        <a:solidFill>
          <a:schemeClr val="tx1"/>
        </a:solidFill>
        <a:latin typeface="+mn-lt"/>
        <a:ea typeface="+mn-ea"/>
        <a:cs typeface="+mn-cs"/>
      </a:defRPr>
    </a:lvl4pPr>
    <a:lvl5pPr marL="2978918" algn="l" defTabSz="1489458" rtl="0" eaLnBrk="1" latinLnBrk="0" hangingPunct="1">
      <a:defRPr sz="2932" kern="1200">
        <a:solidFill>
          <a:schemeClr val="tx1"/>
        </a:solidFill>
        <a:latin typeface="+mn-lt"/>
        <a:ea typeface="+mn-ea"/>
        <a:cs typeface="+mn-cs"/>
      </a:defRPr>
    </a:lvl5pPr>
    <a:lvl6pPr marL="3723645" algn="l" defTabSz="1489458" rtl="0" eaLnBrk="1" latinLnBrk="0" hangingPunct="1">
      <a:defRPr sz="2932" kern="1200">
        <a:solidFill>
          <a:schemeClr val="tx1"/>
        </a:solidFill>
        <a:latin typeface="+mn-lt"/>
        <a:ea typeface="+mn-ea"/>
        <a:cs typeface="+mn-cs"/>
      </a:defRPr>
    </a:lvl6pPr>
    <a:lvl7pPr marL="4468376" algn="l" defTabSz="1489458" rtl="0" eaLnBrk="1" latinLnBrk="0" hangingPunct="1">
      <a:defRPr sz="2932" kern="1200">
        <a:solidFill>
          <a:schemeClr val="tx1"/>
        </a:solidFill>
        <a:latin typeface="+mn-lt"/>
        <a:ea typeface="+mn-ea"/>
        <a:cs typeface="+mn-cs"/>
      </a:defRPr>
    </a:lvl7pPr>
    <a:lvl8pPr marL="5213105" algn="l" defTabSz="1489458" rtl="0" eaLnBrk="1" latinLnBrk="0" hangingPunct="1">
      <a:defRPr sz="2932" kern="1200">
        <a:solidFill>
          <a:schemeClr val="tx1"/>
        </a:solidFill>
        <a:latin typeface="+mn-lt"/>
        <a:ea typeface="+mn-ea"/>
        <a:cs typeface="+mn-cs"/>
      </a:defRPr>
    </a:lvl8pPr>
    <a:lvl9pPr marL="5957834" algn="l" defTabSz="1489458" rtl="0" eaLnBrk="1" latinLnBrk="0" hangingPunct="1">
      <a:defRPr sz="293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4660"/>
  </p:normalViewPr>
  <p:slideViewPr>
    <p:cSldViewPr snapToGrid="0">
      <p:cViewPr varScale="1">
        <p:scale>
          <a:sx n="27" d="100"/>
          <a:sy n="27" d="100"/>
        </p:scale>
        <p:origin x="2923" y="43"/>
      </p:cViewPr>
      <p:guideLst>
        <p:guide orient="horz" pos="6735"/>
        <p:guide pos="47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4" y="3499591"/>
            <a:ext cx="12851447" cy="7444670"/>
          </a:xfrm>
        </p:spPr>
        <p:txBody>
          <a:bodyPr anchor="b"/>
          <a:lstStyle>
            <a:lvl1pPr algn="ctr">
              <a:defRPr sz="98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28"/>
            </a:lvl1pPr>
            <a:lvl2pPr marL="748391" indent="0" algn="ctr">
              <a:buNone/>
              <a:defRPr sz="3274"/>
            </a:lvl2pPr>
            <a:lvl3pPr marL="1496782" indent="0" algn="ctr">
              <a:buNone/>
              <a:defRPr sz="2946"/>
            </a:lvl3pPr>
            <a:lvl4pPr marL="2245175" indent="0" algn="ctr">
              <a:buNone/>
              <a:defRPr sz="2619"/>
            </a:lvl4pPr>
            <a:lvl5pPr marL="2993566" indent="0" algn="ctr">
              <a:buNone/>
              <a:defRPr sz="2619"/>
            </a:lvl5pPr>
            <a:lvl6pPr marL="3741957" indent="0" algn="ctr">
              <a:buNone/>
              <a:defRPr sz="2619"/>
            </a:lvl6pPr>
            <a:lvl7pPr marL="4490350" indent="0" algn="ctr">
              <a:buNone/>
              <a:defRPr sz="2619"/>
            </a:lvl7pPr>
            <a:lvl8pPr marL="5238741" indent="0" algn="ctr">
              <a:buNone/>
              <a:defRPr sz="2619"/>
            </a:lvl8pPr>
            <a:lvl9pPr marL="5987134" indent="0" algn="ctr">
              <a:buNone/>
              <a:defRPr sz="261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5" y="1138481"/>
            <a:ext cx="3260110" cy="1812163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7" y="1138481"/>
            <a:ext cx="9591338" cy="181216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3" y="5331064"/>
            <a:ext cx="13040440" cy="8894993"/>
          </a:xfrm>
        </p:spPr>
        <p:txBody>
          <a:bodyPr anchor="b"/>
          <a:lstStyle>
            <a:lvl1pPr>
              <a:defRPr sz="9821"/>
            </a:lvl1pPr>
          </a:lstStyle>
          <a:p>
            <a:r>
              <a:rPr lang="en-US"/>
              <a:t>Click to edit Master title style</a:t>
            </a:r>
            <a:endParaRPr lang="en-US" dirty="0"/>
          </a:p>
        </p:txBody>
      </p:sp>
      <p:sp>
        <p:nvSpPr>
          <p:cNvPr id="3" name="Text Placeholder 2"/>
          <p:cNvSpPr>
            <a:spLocks noGrp="1"/>
          </p:cNvSpPr>
          <p:nvPr>
            <p:ph type="body" idx="1"/>
          </p:nvPr>
        </p:nvSpPr>
        <p:spPr>
          <a:xfrm>
            <a:off x="1031583" y="14310207"/>
            <a:ext cx="13040440" cy="4677667"/>
          </a:xfrm>
        </p:spPr>
        <p:txBody>
          <a:bodyPr/>
          <a:lstStyle>
            <a:lvl1pPr marL="0" indent="0">
              <a:buNone/>
              <a:defRPr sz="3928">
                <a:solidFill>
                  <a:schemeClr val="tx1"/>
                </a:solidFill>
              </a:defRPr>
            </a:lvl1pPr>
            <a:lvl2pPr marL="748391" indent="0">
              <a:buNone/>
              <a:defRPr sz="3274">
                <a:solidFill>
                  <a:schemeClr val="tx1">
                    <a:tint val="75000"/>
                  </a:schemeClr>
                </a:solidFill>
              </a:defRPr>
            </a:lvl2pPr>
            <a:lvl3pPr marL="1496782" indent="0">
              <a:buNone/>
              <a:defRPr sz="2946">
                <a:solidFill>
                  <a:schemeClr val="tx1">
                    <a:tint val="75000"/>
                  </a:schemeClr>
                </a:solidFill>
              </a:defRPr>
            </a:lvl3pPr>
            <a:lvl4pPr marL="2245175" indent="0">
              <a:buNone/>
              <a:defRPr sz="2619">
                <a:solidFill>
                  <a:schemeClr val="tx1">
                    <a:tint val="75000"/>
                  </a:schemeClr>
                </a:solidFill>
              </a:defRPr>
            </a:lvl4pPr>
            <a:lvl5pPr marL="2993566" indent="0">
              <a:buNone/>
              <a:defRPr sz="2619">
                <a:solidFill>
                  <a:schemeClr val="tx1">
                    <a:tint val="75000"/>
                  </a:schemeClr>
                </a:solidFill>
              </a:defRPr>
            </a:lvl5pPr>
            <a:lvl6pPr marL="3741957" indent="0">
              <a:buNone/>
              <a:defRPr sz="2619">
                <a:solidFill>
                  <a:schemeClr val="tx1">
                    <a:tint val="75000"/>
                  </a:schemeClr>
                </a:solidFill>
              </a:defRPr>
            </a:lvl6pPr>
            <a:lvl7pPr marL="4490350" indent="0">
              <a:buNone/>
              <a:defRPr sz="2619">
                <a:solidFill>
                  <a:schemeClr val="tx1">
                    <a:tint val="75000"/>
                  </a:schemeClr>
                </a:solidFill>
              </a:defRPr>
            </a:lvl7pPr>
            <a:lvl8pPr marL="5238741" indent="0">
              <a:buNone/>
              <a:defRPr sz="2619">
                <a:solidFill>
                  <a:schemeClr val="tx1">
                    <a:tint val="75000"/>
                  </a:schemeClr>
                </a:solidFill>
              </a:defRPr>
            </a:lvl8pPr>
            <a:lvl9pPr marL="5987134" indent="0">
              <a:buNone/>
              <a:defRPr sz="261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6" y="5692402"/>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2"/>
            <a:ext cx="6425724" cy="13567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7" y="1138485"/>
            <a:ext cx="13040440" cy="41331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7" y="5241962"/>
            <a:ext cx="6396192" cy="2569004"/>
          </a:xfrm>
        </p:spPr>
        <p:txBody>
          <a:bodyPr anchor="b"/>
          <a:lstStyle>
            <a:lvl1pPr marL="0" indent="0">
              <a:buNone/>
              <a:defRPr sz="3928" b="1"/>
            </a:lvl1pPr>
            <a:lvl2pPr marL="748391" indent="0">
              <a:buNone/>
              <a:defRPr sz="3274" b="1"/>
            </a:lvl2pPr>
            <a:lvl3pPr marL="1496782" indent="0">
              <a:buNone/>
              <a:defRPr sz="2946" b="1"/>
            </a:lvl3pPr>
            <a:lvl4pPr marL="2245175" indent="0">
              <a:buNone/>
              <a:defRPr sz="2619" b="1"/>
            </a:lvl4pPr>
            <a:lvl5pPr marL="2993566" indent="0">
              <a:buNone/>
              <a:defRPr sz="2619" b="1"/>
            </a:lvl5pPr>
            <a:lvl6pPr marL="3741957" indent="0">
              <a:buNone/>
              <a:defRPr sz="2619" b="1"/>
            </a:lvl6pPr>
            <a:lvl7pPr marL="4490350" indent="0">
              <a:buNone/>
              <a:defRPr sz="2619" b="1"/>
            </a:lvl7pPr>
            <a:lvl8pPr marL="5238741" indent="0">
              <a:buNone/>
              <a:defRPr sz="2619" b="1"/>
            </a:lvl8pPr>
            <a:lvl9pPr marL="5987134" indent="0">
              <a:buNone/>
              <a:defRPr sz="2619" b="1"/>
            </a:lvl9pPr>
          </a:lstStyle>
          <a:p>
            <a:pPr lvl="0"/>
            <a:r>
              <a:rPr lang="en-US"/>
              <a:t>Click to edit Master text styles</a:t>
            </a:r>
          </a:p>
        </p:txBody>
      </p:sp>
      <p:sp>
        <p:nvSpPr>
          <p:cNvPr id="4" name="Content Placeholder 3"/>
          <p:cNvSpPr>
            <a:spLocks noGrp="1"/>
          </p:cNvSpPr>
          <p:nvPr>
            <p:ph sz="half" idx="2"/>
          </p:nvPr>
        </p:nvSpPr>
        <p:spPr>
          <a:xfrm>
            <a:off x="1041427" y="7810962"/>
            <a:ext cx="6396192"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4" y="5241962"/>
            <a:ext cx="6427693" cy="2569004"/>
          </a:xfrm>
        </p:spPr>
        <p:txBody>
          <a:bodyPr anchor="b"/>
          <a:lstStyle>
            <a:lvl1pPr marL="0" indent="0">
              <a:buNone/>
              <a:defRPr sz="3928" b="1"/>
            </a:lvl1pPr>
            <a:lvl2pPr marL="748391" indent="0">
              <a:buNone/>
              <a:defRPr sz="3274" b="1"/>
            </a:lvl2pPr>
            <a:lvl3pPr marL="1496782" indent="0">
              <a:buNone/>
              <a:defRPr sz="2946" b="1"/>
            </a:lvl3pPr>
            <a:lvl4pPr marL="2245175" indent="0">
              <a:buNone/>
              <a:defRPr sz="2619" b="1"/>
            </a:lvl4pPr>
            <a:lvl5pPr marL="2993566" indent="0">
              <a:buNone/>
              <a:defRPr sz="2619" b="1"/>
            </a:lvl5pPr>
            <a:lvl6pPr marL="3741957" indent="0">
              <a:buNone/>
              <a:defRPr sz="2619" b="1"/>
            </a:lvl6pPr>
            <a:lvl7pPr marL="4490350" indent="0">
              <a:buNone/>
              <a:defRPr sz="2619" b="1"/>
            </a:lvl7pPr>
            <a:lvl8pPr marL="5238741" indent="0">
              <a:buNone/>
              <a:defRPr sz="2619" b="1"/>
            </a:lvl8pPr>
            <a:lvl9pPr marL="5987134" indent="0">
              <a:buNone/>
              <a:defRPr sz="2619" b="1"/>
            </a:lvl9pPr>
          </a:lstStyle>
          <a:p>
            <a:pPr lvl="0"/>
            <a:r>
              <a:rPr lang="en-US"/>
              <a:t>Click to edit Master text styles</a:t>
            </a:r>
          </a:p>
        </p:txBody>
      </p:sp>
      <p:sp>
        <p:nvSpPr>
          <p:cNvPr id="6" name="Content Placeholder 5"/>
          <p:cNvSpPr>
            <a:spLocks noGrp="1"/>
          </p:cNvSpPr>
          <p:nvPr>
            <p:ph sz="quarter" idx="4"/>
          </p:nvPr>
        </p:nvSpPr>
        <p:spPr>
          <a:xfrm>
            <a:off x="7654174" y="7810962"/>
            <a:ext cx="6427693" cy="11488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2"/>
          </a:xfrm>
        </p:spPr>
        <p:txBody>
          <a:bodyPr anchor="b"/>
          <a:lstStyle>
            <a:lvl1pPr>
              <a:defRPr sz="5238"/>
            </a:lvl1pPr>
          </a:lstStyle>
          <a:p>
            <a:r>
              <a:rPr lang="en-US"/>
              <a:t>Click to edit Master title style</a:t>
            </a:r>
            <a:endParaRPr lang="en-US" dirty="0"/>
          </a:p>
        </p:txBody>
      </p:sp>
      <p:sp>
        <p:nvSpPr>
          <p:cNvPr id="3" name="Content Placeholder 2"/>
          <p:cNvSpPr>
            <a:spLocks noGrp="1"/>
          </p:cNvSpPr>
          <p:nvPr>
            <p:ph idx="1"/>
          </p:nvPr>
        </p:nvSpPr>
        <p:spPr>
          <a:xfrm>
            <a:off x="6427693" y="3078851"/>
            <a:ext cx="7654170" cy="15196233"/>
          </a:xfrm>
        </p:spPr>
        <p:txBody>
          <a:bodyPr/>
          <a:lstStyle>
            <a:lvl1pPr>
              <a:defRPr sz="5238"/>
            </a:lvl1pPr>
            <a:lvl2pPr>
              <a:defRPr sz="4583"/>
            </a:lvl2pPr>
            <a:lvl3pPr>
              <a:defRPr sz="3928"/>
            </a:lvl3pPr>
            <a:lvl4pPr>
              <a:defRPr sz="3274"/>
            </a:lvl4pPr>
            <a:lvl5pPr>
              <a:defRPr sz="3274"/>
            </a:lvl5pPr>
            <a:lvl6pPr>
              <a:defRPr sz="3274"/>
            </a:lvl6pPr>
            <a:lvl7pPr>
              <a:defRPr sz="3274"/>
            </a:lvl7pPr>
            <a:lvl8pPr>
              <a:defRPr sz="3274"/>
            </a:lvl8pPr>
            <a:lvl9pPr>
              <a:defRPr sz="327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9"/>
            <a:ext cx="4876384" cy="11884743"/>
          </a:xfrm>
        </p:spPr>
        <p:txBody>
          <a:bodyPr/>
          <a:lstStyle>
            <a:lvl1pPr marL="0" indent="0">
              <a:buNone/>
              <a:defRPr sz="2619"/>
            </a:lvl1pPr>
            <a:lvl2pPr marL="748391" indent="0">
              <a:buNone/>
              <a:defRPr sz="2292"/>
            </a:lvl2pPr>
            <a:lvl3pPr marL="1496782" indent="0">
              <a:buNone/>
              <a:defRPr sz="1964"/>
            </a:lvl3pPr>
            <a:lvl4pPr marL="2245175" indent="0">
              <a:buNone/>
              <a:defRPr sz="1638"/>
            </a:lvl4pPr>
            <a:lvl5pPr marL="2993566" indent="0">
              <a:buNone/>
              <a:defRPr sz="1638"/>
            </a:lvl5pPr>
            <a:lvl6pPr marL="3741957" indent="0">
              <a:buNone/>
              <a:defRPr sz="1638"/>
            </a:lvl6pPr>
            <a:lvl7pPr marL="4490350" indent="0">
              <a:buNone/>
              <a:defRPr sz="1638"/>
            </a:lvl7pPr>
            <a:lvl8pPr marL="5238741" indent="0">
              <a:buNone/>
              <a:defRPr sz="1638"/>
            </a:lvl8pPr>
            <a:lvl9pPr marL="5987134" indent="0">
              <a:buNone/>
              <a:defRPr sz="163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2"/>
          </a:xfrm>
        </p:spPr>
        <p:txBody>
          <a:bodyPr anchor="b"/>
          <a:lstStyle>
            <a:lvl1pPr>
              <a:defRPr sz="5238"/>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1"/>
            <a:ext cx="7654170" cy="15196233"/>
          </a:xfrm>
        </p:spPr>
        <p:txBody>
          <a:bodyPr anchor="t"/>
          <a:lstStyle>
            <a:lvl1pPr marL="0" indent="0">
              <a:buNone/>
              <a:defRPr sz="5238"/>
            </a:lvl1pPr>
            <a:lvl2pPr marL="748391" indent="0">
              <a:buNone/>
              <a:defRPr sz="4583"/>
            </a:lvl2pPr>
            <a:lvl3pPr marL="1496782" indent="0">
              <a:buNone/>
              <a:defRPr sz="3928"/>
            </a:lvl3pPr>
            <a:lvl4pPr marL="2245175" indent="0">
              <a:buNone/>
              <a:defRPr sz="3274"/>
            </a:lvl4pPr>
            <a:lvl5pPr marL="2993566" indent="0">
              <a:buNone/>
              <a:defRPr sz="3274"/>
            </a:lvl5pPr>
            <a:lvl6pPr marL="3741957" indent="0">
              <a:buNone/>
              <a:defRPr sz="3274"/>
            </a:lvl6pPr>
            <a:lvl7pPr marL="4490350" indent="0">
              <a:buNone/>
              <a:defRPr sz="3274"/>
            </a:lvl7pPr>
            <a:lvl8pPr marL="5238741" indent="0">
              <a:buNone/>
              <a:defRPr sz="3274"/>
            </a:lvl8pPr>
            <a:lvl9pPr marL="5987134" indent="0">
              <a:buNone/>
              <a:defRPr sz="3274"/>
            </a:lvl9pPr>
          </a:lstStyle>
          <a:p>
            <a:r>
              <a:rPr lang="en-US" dirty="0"/>
              <a:t>Click icon to add picture</a:t>
            </a:r>
          </a:p>
        </p:txBody>
      </p:sp>
      <p:sp>
        <p:nvSpPr>
          <p:cNvPr id="4" name="Text Placeholder 3"/>
          <p:cNvSpPr>
            <a:spLocks noGrp="1"/>
          </p:cNvSpPr>
          <p:nvPr>
            <p:ph type="body" sz="half" idx="2"/>
          </p:nvPr>
        </p:nvSpPr>
        <p:spPr>
          <a:xfrm>
            <a:off x="1041425" y="6415089"/>
            <a:ext cx="4876384" cy="11884743"/>
          </a:xfrm>
        </p:spPr>
        <p:txBody>
          <a:bodyPr/>
          <a:lstStyle>
            <a:lvl1pPr marL="0" indent="0">
              <a:buNone/>
              <a:defRPr sz="2619"/>
            </a:lvl1pPr>
            <a:lvl2pPr marL="748391" indent="0">
              <a:buNone/>
              <a:defRPr sz="2292"/>
            </a:lvl2pPr>
            <a:lvl3pPr marL="1496782" indent="0">
              <a:buNone/>
              <a:defRPr sz="1964"/>
            </a:lvl3pPr>
            <a:lvl4pPr marL="2245175" indent="0">
              <a:buNone/>
              <a:defRPr sz="1638"/>
            </a:lvl4pPr>
            <a:lvl5pPr marL="2993566" indent="0">
              <a:buNone/>
              <a:defRPr sz="1638"/>
            </a:lvl5pPr>
            <a:lvl6pPr marL="3741957" indent="0">
              <a:buNone/>
              <a:defRPr sz="1638"/>
            </a:lvl6pPr>
            <a:lvl7pPr marL="4490350" indent="0">
              <a:buNone/>
              <a:defRPr sz="1638"/>
            </a:lvl7pPr>
            <a:lvl8pPr marL="5238741" indent="0">
              <a:buNone/>
              <a:defRPr sz="1638"/>
            </a:lvl8pPr>
            <a:lvl9pPr marL="5987134" indent="0">
              <a:buNone/>
              <a:defRPr sz="1638"/>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pPr/>
              <a:t>14-04-2025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7" y="1138485"/>
            <a:ext cx="13040440" cy="41331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7" y="5692402"/>
            <a:ext cx="13040440" cy="13567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60"/>
            <a:ext cx="3401854" cy="1138479"/>
          </a:xfrm>
          <a:prstGeom prst="rect">
            <a:avLst/>
          </a:prstGeom>
        </p:spPr>
        <p:txBody>
          <a:bodyPr vert="horz" lIns="91440" tIns="45720" rIns="91440" bIns="45720" rtlCol="0" anchor="ctr"/>
          <a:lstStyle>
            <a:lvl1pPr algn="l">
              <a:defRPr sz="1964">
                <a:solidFill>
                  <a:schemeClr val="tx1">
                    <a:tint val="75000"/>
                  </a:schemeClr>
                </a:solidFill>
              </a:defRPr>
            </a:lvl1pPr>
          </a:lstStyle>
          <a:p>
            <a:fld id="{8453E2C6-8CDE-4FA4-9434-0173729C9153}" type="datetimeFigureOut">
              <a:rPr lang="en-IN" smtClean="0"/>
              <a:pPr/>
              <a:t>14-04-2025</a:t>
            </a:fld>
            <a:endParaRPr lang="en-IN" dirty="0"/>
          </a:p>
        </p:txBody>
      </p:sp>
      <p:sp>
        <p:nvSpPr>
          <p:cNvPr id="5" name="Footer Placeholder 4"/>
          <p:cNvSpPr>
            <a:spLocks noGrp="1"/>
          </p:cNvSpPr>
          <p:nvPr>
            <p:ph type="ftr" sz="quarter" idx="3"/>
          </p:nvPr>
        </p:nvSpPr>
        <p:spPr>
          <a:xfrm>
            <a:off x="5008287" y="19819460"/>
            <a:ext cx="5102781" cy="1138479"/>
          </a:xfrm>
          <a:prstGeom prst="rect">
            <a:avLst/>
          </a:prstGeom>
        </p:spPr>
        <p:txBody>
          <a:bodyPr vert="horz" lIns="91440" tIns="45720" rIns="91440" bIns="45720" rtlCol="0" anchor="ctr"/>
          <a:lstStyle>
            <a:lvl1pPr algn="ctr">
              <a:defRPr sz="1964">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678041" y="19819460"/>
            <a:ext cx="3401854" cy="1138479"/>
          </a:xfrm>
          <a:prstGeom prst="rect">
            <a:avLst/>
          </a:prstGeom>
        </p:spPr>
        <p:txBody>
          <a:bodyPr vert="horz" lIns="91440" tIns="45720" rIns="91440" bIns="45720" rtlCol="0" anchor="ctr"/>
          <a:lstStyle>
            <a:lvl1pPr algn="r">
              <a:defRPr sz="1964">
                <a:solidFill>
                  <a:schemeClr val="tx1">
                    <a:tint val="75000"/>
                  </a:schemeClr>
                </a:solidFill>
              </a:defRPr>
            </a:lvl1pPr>
          </a:lstStyle>
          <a:p>
            <a:fld id="{AA8FA1BF-A921-4444-88C6-9EFD5BFD1773}" type="slidenum">
              <a:rPr lang="en-IN" smtClean="0"/>
              <a:pPr/>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496782" rtl="0" eaLnBrk="1" latinLnBrk="0" hangingPunct="1">
        <a:lnSpc>
          <a:spcPct val="90000"/>
        </a:lnSpc>
        <a:spcBef>
          <a:spcPct val="0"/>
        </a:spcBef>
        <a:buNone/>
        <a:defRPr sz="7202" kern="1200">
          <a:solidFill>
            <a:schemeClr val="tx1"/>
          </a:solidFill>
          <a:latin typeface="+mj-lt"/>
          <a:ea typeface="+mj-ea"/>
          <a:cs typeface="+mj-cs"/>
        </a:defRPr>
      </a:lvl1pPr>
    </p:titleStyle>
    <p:bodyStyle>
      <a:lvl1pPr marL="374196" indent="-374196" algn="l" defTabSz="1496782" rtl="0" eaLnBrk="1" latinLnBrk="0" hangingPunct="1">
        <a:lnSpc>
          <a:spcPct val="90000"/>
        </a:lnSpc>
        <a:spcBef>
          <a:spcPts val="1638"/>
        </a:spcBef>
        <a:buFont typeface="Arial" panose="020B0604020202020204" pitchFamily="34" charset="0"/>
        <a:buChar char="•"/>
        <a:defRPr sz="4583" kern="1200">
          <a:solidFill>
            <a:schemeClr val="tx1"/>
          </a:solidFill>
          <a:latin typeface="+mn-lt"/>
          <a:ea typeface="+mn-ea"/>
          <a:cs typeface="+mn-cs"/>
        </a:defRPr>
      </a:lvl1pPr>
      <a:lvl2pPr marL="1122588" indent="-374196" algn="l" defTabSz="1496782" rtl="0" eaLnBrk="1" latinLnBrk="0" hangingPunct="1">
        <a:lnSpc>
          <a:spcPct val="90000"/>
        </a:lnSpc>
        <a:spcBef>
          <a:spcPts val="819"/>
        </a:spcBef>
        <a:buFont typeface="Arial" panose="020B0604020202020204" pitchFamily="34" charset="0"/>
        <a:buChar char="•"/>
        <a:defRPr sz="3928" kern="1200">
          <a:solidFill>
            <a:schemeClr val="tx1"/>
          </a:solidFill>
          <a:latin typeface="+mn-lt"/>
          <a:ea typeface="+mn-ea"/>
          <a:cs typeface="+mn-cs"/>
        </a:defRPr>
      </a:lvl2pPr>
      <a:lvl3pPr marL="1870979" indent="-374196" algn="l" defTabSz="1496782" rtl="0" eaLnBrk="1" latinLnBrk="0" hangingPunct="1">
        <a:lnSpc>
          <a:spcPct val="90000"/>
        </a:lnSpc>
        <a:spcBef>
          <a:spcPts val="819"/>
        </a:spcBef>
        <a:buFont typeface="Arial" panose="020B0604020202020204" pitchFamily="34" charset="0"/>
        <a:buChar char="•"/>
        <a:defRPr sz="3274" kern="1200">
          <a:solidFill>
            <a:schemeClr val="tx1"/>
          </a:solidFill>
          <a:latin typeface="+mn-lt"/>
          <a:ea typeface="+mn-ea"/>
          <a:cs typeface="+mn-cs"/>
        </a:defRPr>
      </a:lvl3pPr>
      <a:lvl4pPr marL="2619371"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4pPr>
      <a:lvl5pPr marL="3367763"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5pPr>
      <a:lvl6pPr marL="4116154"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6pPr>
      <a:lvl7pPr marL="4864545"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7pPr>
      <a:lvl8pPr marL="5612938"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8pPr>
      <a:lvl9pPr marL="6361329" indent="-374196" algn="l" defTabSz="1496782" rtl="0" eaLnBrk="1" latinLnBrk="0" hangingPunct="1">
        <a:lnSpc>
          <a:spcPct val="90000"/>
        </a:lnSpc>
        <a:spcBef>
          <a:spcPts val="819"/>
        </a:spcBef>
        <a:buFont typeface="Arial" panose="020B0604020202020204" pitchFamily="34" charset="0"/>
        <a:buChar char="•"/>
        <a:defRPr sz="2946" kern="1200">
          <a:solidFill>
            <a:schemeClr val="tx1"/>
          </a:solidFill>
          <a:latin typeface="+mn-lt"/>
          <a:ea typeface="+mn-ea"/>
          <a:cs typeface="+mn-cs"/>
        </a:defRPr>
      </a:lvl9pPr>
    </p:bodyStyle>
    <p:otherStyle>
      <a:defPPr>
        <a:defRPr lang="en-US"/>
      </a:defPPr>
      <a:lvl1pPr marL="0" algn="l" defTabSz="1496782" rtl="0" eaLnBrk="1" latinLnBrk="0" hangingPunct="1">
        <a:defRPr sz="2946" kern="1200">
          <a:solidFill>
            <a:schemeClr val="tx1"/>
          </a:solidFill>
          <a:latin typeface="+mn-lt"/>
          <a:ea typeface="+mn-ea"/>
          <a:cs typeface="+mn-cs"/>
        </a:defRPr>
      </a:lvl1pPr>
      <a:lvl2pPr marL="748391" algn="l" defTabSz="1496782" rtl="0" eaLnBrk="1" latinLnBrk="0" hangingPunct="1">
        <a:defRPr sz="2946" kern="1200">
          <a:solidFill>
            <a:schemeClr val="tx1"/>
          </a:solidFill>
          <a:latin typeface="+mn-lt"/>
          <a:ea typeface="+mn-ea"/>
          <a:cs typeface="+mn-cs"/>
        </a:defRPr>
      </a:lvl2pPr>
      <a:lvl3pPr marL="1496782" algn="l" defTabSz="1496782" rtl="0" eaLnBrk="1" latinLnBrk="0" hangingPunct="1">
        <a:defRPr sz="2946" kern="1200">
          <a:solidFill>
            <a:schemeClr val="tx1"/>
          </a:solidFill>
          <a:latin typeface="+mn-lt"/>
          <a:ea typeface="+mn-ea"/>
          <a:cs typeface="+mn-cs"/>
        </a:defRPr>
      </a:lvl3pPr>
      <a:lvl4pPr marL="2245175" algn="l" defTabSz="1496782" rtl="0" eaLnBrk="1" latinLnBrk="0" hangingPunct="1">
        <a:defRPr sz="2946" kern="1200">
          <a:solidFill>
            <a:schemeClr val="tx1"/>
          </a:solidFill>
          <a:latin typeface="+mn-lt"/>
          <a:ea typeface="+mn-ea"/>
          <a:cs typeface="+mn-cs"/>
        </a:defRPr>
      </a:lvl4pPr>
      <a:lvl5pPr marL="2993566" algn="l" defTabSz="1496782" rtl="0" eaLnBrk="1" latinLnBrk="0" hangingPunct="1">
        <a:defRPr sz="2946" kern="1200">
          <a:solidFill>
            <a:schemeClr val="tx1"/>
          </a:solidFill>
          <a:latin typeface="+mn-lt"/>
          <a:ea typeface="+mn-ea"/>
          <a:cs typeface="+mn-cs"/>
        </a:defRPr>
      </a:lvl5pPr>
      <a:lvl6pPr marL="3741957" algn="l" defTabSz="1496782" rtl="0" eaLnBrk="1" latinLnBrk="0" hangingPunct="1">
        <a:defRPr sz="2946" kern="1200">
          <a:solidFill>
            <a:schemeClr val="tx1"/>
          </a:solidFill>
          <a:latin typeface="+mn-lt"/>
          <a:ea typeface="+mn-ea"/>
          <a:cs typeface="+mn-cs"/>
        </a:defRPr>
      </a:lvl6pPr>
      <a:lvl7pPr marL="4490350" algn="l" defTabSz="1496782" rtl="0" eaLnBrk="1" latinLnBrk="0" hangingPunct="1">
        <a:defRPr sz="2946" kern="1200">
          <a:solidFill>
            <a:schemeClr val="tx1"/>
          </a:solidFill>
          <a:latin typeface="+mn-lt"/>
          <a:ea typeface="+mn-ea"/>
          <a:cs typeface="+mn-cs"/>
        </a:defRPr>
      </a:lvl7pPr>
      <a:lvl8pPr marL="5238741" algn="l" defTabSz="1496782" rtl="0" eaLnBrk="1" latinLnBrk="0" hangingPunct="1">
        <a:defRPr sz="2946" kern="1200">
          <a:solidFill>
            <a:schemeClr val="tx1"/>
          </a:solidFill>
          <a:latin typeface="+mn-lt"/>
          <a:ea typeface="+mn-ea"/>
          <a:cs typeface="+mn-cs"/>
        </a:defRPr>
      </a:lvl8pPr>
      <a:lvl9pPr marL="5987134" algn="l" defTabSz="1496782" rtl="0" eaLnBrk="1" latinLnBrk="0" hangingPunct="1">
        <a:defRPr sz="2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hyperlink" Target="mailto:aniket.kumar2023@vitstudent.ac.in" TargetMode="External"/><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687" y="257655"/>
            <a:ext cx="14463984" cy="206880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51" dirty="0"/>
          </a:p>
        </p:txBody>
      </p:sp>
      <p:sp>
        <p:nvSpPr>
          <p:cNvPr id="7" name="Text Placeholder 22"/>
          <p:cNvSpPr txBox="1">
            <a:spLocks/>
          </p:cNvSpPr>
          <p:nvPr/>
        </p:nvSpPr>
        <p:spPr>
          <a:xfrm>
            <a:off x="3143222" y="1070877"/>
            <a:ext cx="11533611" cy="1144239"/>
          </a:xfrm>
          <a:prstGeom prst="rect">
            <a:avLst/>
          </a:prstGeom>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lgn="ctr">
              <a:buNone/>
            </a:pPr>
            <a:endParaRPr lang="en-US" sz="1050" dirty="0">
              <a:latin typeface="Times New Roman" panose="02020603050405020304" pitchFamily="18" charset="0"/>
              <a:cs typeface="Times New Roman" panose="02020603050405020304" pitchFamily="18" charset="0"/>
            </a:endParaRPr>
          </a:p>
        </p:txBody>
      </p:sp>
      <p:sp>
        <p:nvSpPr>
          <p:cNvPr id="3" name="Rectangle 2"/>
          <p:cNvSpPr/>
          <p:nvPr/>
        </p:nvSpPr>
        <p:spPr>
          <a:xfrm>
            <a:off x="277932" y="6953151"/>
            <a:ext cx="2791149" cy="480131"/>
          </a:xfrm>
          <a:prstGeom prst="rect">
            <a:avLst/>
          </a:prstGeom>
        </p:spPr>
        <p:txBody>
          <a:bodyPr wrap="square">
            <a:spAutoFit/>
          </a:bodyPr>
          <a:lstStyle/>
          <a:p>
            <a:pPr algn="ctr"/>
            <a:r>
              <a:rPr lang="en-US" sz="2520" dirty="0">
                <a:solidFill>
                  <a:srgbClr val="FF0000"/>
                </a:solidFill>
                <a:latin typeface="Times New Roman" panose="02020603050405020304" pitchFamily="18" charset="0"/>
                <a:cs typeface="Times New Roman" panose="02020603050405020304" pitchFamily="18" charset="0"/>
              </a:rPr>
              <a:t>Scope of the Project</a:t>
            </a:r>
          </a:p>
        </p:txBody>
      </p:sp>
      <p:sp>
        <p:nvSpPr>
          <p:cNvPr id="12" name="Rectangle 11"/>
          <p:cNvSpPr/>
          <p:nvPr/>
        </p:nvSpPr>
        <p:spPr>
          <a:xfrm>
            <a:off x="7566094" y="4200674"/>
            <a:ext cx="1133645" cy="480131"/>
          </a:xfrm>
          <a:prstGeom prst="rect">
            <a:avLst/>
          </a:prstGeom>
        </p:spPr>
        <p:txBody>
          <a:bodyPr wrap="square">
            <a:spAutoFit/>
          </a:bodyPr>
          <a:lstStyle/>
          <a:p>
            <a:pPr algn="ctr"/>
            <a:r>
              <a:rPr lang="en-US" sz="2520" dirty="0">
                <a:solidFill>
                  <a:srgbClr val="FF0000"/>
                </a:solidFill>
                <a:latin typeface="Times New Roman" panose="02020603050405020304" pitchFamily="18" charset="0"/>
                <a:cs typeface="Times New Roman" panose="02020603050405020304" pitchFamily="18" charset="0"/>
              </a:rPr>
              <a:t>Results</a:t>
            </a:r>
          </a:p>
        </p:txBody>
      </p:sp>
      <p:sp>
        <p:nvSpPr>
          <p:cNvPr id="13" name="Rectangle 12"/>
          <p:cNvSpPr/>
          <p:nvPr/>
        </p:nvSpPr>
        <p:spPr>
          <a:xfrm>
            <a:off x="353768" y="9201875"/>
            <a:ext cx="1949444" cy="480131"/>
          </a:xfrm>
          <a:prstGeom prst="rect">
            <a:avLst/>
          </a:prstGeom>
        </p:spPr>
        <p:txBody>
          <a:bodyPr wrap="square">
            <a:spAutoFit/>
          </a:bodyPr>
          <a:lstStyle/>
          <a:p>
            <a:r>
              <a:rPr lang="en-US" altLang="zh-CN" sz="2520" dirty="0">
                <a:solidFill>
                  <a:srgbClr val="FF0000"/>
                </a:solidFill>
                <a:latin typeface="Times New Roman" panose="02020603050405020304" pitchFamily="18" charset="0"/>
                <a:cs typeface="Times New Roman" panose="02020603050405020304" pitchFamily="18" charset="0"/>
              </a:rPr>
              <a:t>Methodology</a:t>
            </a:r>
          </a:p>
        </p:txBody>
      </p:sp>
      <p:sp>
        <p:nvSpPr>
          <p:cNvPr id="21" name="Text Placeholder 68"/>
          <p:cNvSpPr txBox="1">
            <a:spLocks/>
          </p:cNvSpPr>
          <p:nvPr/>
        </p:nvSpPr>
        <p:spPr>
          <a:xfrm>
            <a:off x="351694" y="4612861"/>
            <a:ext cx="7223297" cy="2363389"/>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just"/>
            <a:r>
              <a:rPr lang="en-US" sz="1800" dirty="0">
                <a:latin typeface="Times New Roman" panose="02020603050405020304" pitchFamily="18" charset="0"/>
                <a:cs typeface="Times New Roman" panose="02020603050405020304" pitchFamily="18" charset="0"/>
              </a:rPr>
              <a:t>Accurate liver segmentation plays a critical role in computer-aided diagnosis, surgical planning, and treatment monitoring of liver diseases. Manual segmentation is time-consuming, subject to inter-observer variability, and requires expert knowledge. To overcome these limitations, this project presents a deep learning-based approach using a 3D U-Net architecture implemented with the MONAI framework and PyTorch. The model is trained on volumetric CT scans to automatically identify and segment liver regions, aiming to enhance both precision and efficiency in medical image analysis.</a:t>
            </a:r>
          </a:p>
        </p:txBody>
      </p:sp>
      <p:sp>
        <p:nvSpPr>
          <p:cNvPr id="22" name="Rectangle 21"/>
          <p:cNvSpPr/>
          <p:nvPr/>
        </p:nvSpPr>
        <p:spPr>
          <a:xfrm>
            <a:off x="264040" y="4166524"/>
            <a:ext cx="3461268" cy="480131"/>
          </a:xfrm>
          <a:prstGeom prst="rect">
            <a:avLst/>
          </a:prstGeom>
        </p:spPr>
        <p:txBody>
          <a:bodyPr wrap="square">
            <a:spAutoFit/>
          </a:bodyPr>
          <a:lstStyle/>
          <a:p>
            <a:pPr algn="ctr"/>
            <a:r>
              <a:rPr lang="en-US" sz="2520" dirty="0">
                <a:solidFill>
                  <a:srgbClr val="FF0000"/>
                </a:solidFill>
                <a:latin typeface="Times New Roman" panose="02020603050405020304" pitchFamily="18" charset="0"/>
                <a:cs typeface="Times New Roman" panose="02020603050405020304" pitchFamily="18" charset="0"/>
              </a:rPr>
              <a:t>Motivation/ Introduction</a:t>
            </a:r>
          </a:p>
        </p:txBody>
      </p:sp>
      <p:sp>
        <p:nvSpPr>
          <p:cNvPr id="28" name="Rectangle 27"/>
          <p:cNvSpPr/>
          <p:nvPr/>
        </p:nvSpPr>
        <p:spPr>
          <a:xfrm>
            <a:off x="7527602" y="16934333"/>
            <a:ext cx="7209025" cy="738664"/>
          </a:xfrm>
          <a:prstGeom prst="rect">
            <a:avLst/>
          </a:prstGeom>
        </p:spPr>
        <p:txBody>
          <a:bodyPr wrap="square">
            <a:spAutoFit/>
          </a:bodyPr>
          <a:lstStyle/>
          <a:p>
            <a:r>
              <a:rPr lang="en-US" sz="2520" dirty="0">
                <a:solidFill>
                  <a:srgbClr val="FF0000"/>
                </a:solidFill>
                <a:latin typeface="Times New Roman" panose="02020603050405020304" pitchFamily="18" charset="0"/>
                <a:cs typeface="Times New Roman" panose="02020603050405020304" pitchFamily="18" charset="0"/>
              </a:rPr>
              <a:t>References</a:t>
            </a:r>
            <a:endParaRPr lang="en-US" sz="1680" dirty="0">
              <a:latin typeface="Times New Roman" panose="02020603050405020304" pitchFamily="18" charset="0"/>
              <a:cs typeface="Times New Roman" panose="02020603050405020304" pitchFamily="18" charset="0"/>
            </a:endParaRPr>
          </a:p>
          <a:p>
            <a:endParaRPr lang="en-US" sz="1680" dirty="0">
              <a:latin typeface="Times New Roman" panose="02020603050405020304" pitchFamily="18" charset="0"/>
              <a:cs typeface="Times New Roman" panose="02020603050405020304" pitchFamily="18" charset="0"/>
            </a:endParaRPr>
          </a:p>
        </p:txBody>
      </p:sp>
      <p:sp>
        <p:nvSpPr>
          <p:cNvPr id="29" name="Rectangle 28"/>
          <p:cNvSpPr/>
          <p:nvPr/>
        </p:nvSpPr>
        <p:spPr>
          <a:xfrm>
            <a:off x="7656824" y="13964399"/>
            <a:ext cx="1656223" cy="480131"/>
          </a:xfrm>
          <a:prstGeom prst="rect">
            <a:avLst/>
          </a:prstGeom>
        </p:spPr>
        <p:txBody>
          <a:bodyPr wrap="square">
            <a:spAutoFit/>
          </a:bodyPr>
          <a:lstStyle/>
          <a:p>
            <a:pPr algn="ctr"/>
            <a:r>
              <a:rPr lang="en-US" sz="2520" dirty="0">
                <a:solidFill>
                  <a:srgbClr val="FF0000"/>
                </a:solidFill>
                <a:latin typeface="Times New Roman" panose="02020603050405020304" pitchFamily="18" charset="0"/>
                <a:cs typeface="Times New Roman" panose="02020603050405020304" pitchFamily="18" charset="0"/>
              </a:rPr>
              <a:t>Conclusion</a:t>
            </a:r>
          </a:p>
        </p:txBody>
      </p:sp>
      <p:sp>
        <p:nvSpPr>
          <p:cNvPr id="1037" name="Rectangle 13"/>
          <p:cNvSpPr>
            <a:spLocks noChangeArrowheads="1"/>
          </p:cNvSpPr>
          <p:nvPr/>
        </p:nvSpPr>
        <p:spPr bwMode="auto">
          <a:xfrm>
            <a:off x="75832" y="17696"/>
            <a:ext cx="129323" cy="287897"/>
          </a:xfrm>
          <a:prstGeom prst="rect">
            <a:avLst/>
          </a:prstGeom>
          <a:noFill/>
          <a:ln w="9525">
            <a:noFill/>
            <a:miter lim="800000"/>
            <a:headEnd/>
            <a:tailEnd/>
          </a:ln>
          <a:effectLst/>
        </p:spPr>
        <p:txBody>
          <a:bodyPr vert="horz" wrap="square" lIns="64004" tIns="32003" rIns="64004" bIns="32003" numCol="1" anchor="ctr" anchorCtr="0" compatLnSpc="1">
            <a:prstTxWarp prst="textNoShape">
              <a:avLst/>
            </a:prstTxWarp>
            <a:spAutoFit/>
          </a:bodyPr>
          <a:lstStyle/>
          <a:p>
            <a:endParaRPr lang="en-US" sz="1451"/>
          </a:p>
        </p:txBody>
      </p:sp>
      <p:sp>
        <p:nvSpPr>
          <p:cNvPr id="1038" name="Rectangle 14"/>
          <p:cNvSpPr>
            <a:spLocks noChangeArrowheads="1"/>
          </p:cNvSpPr>
          <p:nvPr/>
        </p:nvSpPr>
        <p:spPr bwMode="auto">
          <a:xfrm>
            <a:off x="395854" y="479082"/>
            <a:ext cx="129323" cy="258530"/>
          </a:xfrm>
          <a:prstGeom prst="rect">
            <a:avLst/>
          </a:prstGeom>
          <a:noFill/>
          <a:ln w="9525">
            <a:noFill/>
            <a:miter lim="800000"/>
            <a:headEnd/>
            <a:tailEnd/>
          </a:ln>
          <a:effectLst/>
        </p:spPr>
        <p:txBody>
          <a:bodyPr vert="horz" wrap="square" lIns="64004" tIns="32003" rIns="64004" bIns="32003" numCol="1" anchor="ctr" anchorCtr="0" compatLnSpc="1">
            <a:prstTxWarp prst="textNoShape">
              <a:avLst/>
            </a:prstTxWarp>
            <a:spAutoFit/>
          </a:bodyPr>
          <a:lstStyle/>
          <a:p>
            <a:pPr defTabSz="640061" fontAlgn="base">
              <a:spcBef>
                <a:spcPct val="0"/>
              </a:spcBef>
              <a:spcAft>
                <a:spcPct val="0"/>
              </a:spcAft>
            </a:pPr>
            <a:endParaRPr lang="en-US" sz="1260">
              <a:latin typeface="Arial" pitchFamily="34" charset="0"/>
              <a:cs typeface="Arial" pitchFamily="34" charset="0"/>
            </a:endParaRPr>
          </a:p>
        </p:txBody>
      </p:sp>
      <p:cxnSp>
        <p:nvCxnSpPr>
          <p:cNvPr id="59" name="Straight Connector 58"/>
          <p:cNvCxnSpPr>
            <a:cxnSpLocks/>
          </p:cNvCxnSpPr>
          <p:nvPr/>
        </p:nvCxnSpPr>
        <p:spPr>
          <a:xfrm>
            <a:off x="7583496" y="16987099"/>
            <a:ext cx="72271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cxnSpLocks/>
          </p:cNvCxnSpPr>
          <p:nvPr/>
        </p:nvCxnSpPr>
        <p:spPr>
          <a:xfrm>
            <a:off x="7595627" y="17432161"/>
            <a:ext cx="722716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738BDB7-3FB2-D4ED-1635-08ECDF2BB088}"/>
              </a:ext>
            </a:extLst>
          </p:cNvPr>
          <p:cNvCxnSpPr>
            <a:cxnSpLocks/>
          </p:cNvCxnSpPr>
          <p:nvPr/>
        </p:nvCxnSpPr>
        <p:spPr>
          <a:xfrm>
            <a:off x="351579" y="7419167"/>
            <a:ext cx="723207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E0101B77-C624-60EA-3D7F-1341DC1FBEA3}"/>
              </a:ext>
            </a:extLst>
          </p:cNvPr>
          <p:cNvCxnSpPr>
            <a:cxnSpLocks/>
          </p:cNvCxnSpPr>
          <p:nvPr/>
        </p:nvCxnSpPr>
        <p:spPr>
          <a:xfrm>
            <a:off x="332298" y="9201875"/>
            <a:ext cx="7249001"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2C7213C3-0B92-3678-61D3-90375EE76474}"/>
              </a:ext>
            </a:extLst>
          </p:cNvPr>
          <p:cNvCxnSpPr>
            <a:cxnSpLocks/>
          </p:cNvCxnSpPr>
          <p:nvPr/>
        </p:nvCxnSpPr>
        <p:spPr>
          <a:xfrm>
            <a:off x="352074" y="9644792"/>
            <a:ext cx="7244832" cy="0"/>
          </a:xfrm>
          <a:prstGeom prst="line">
            <a:avLst/>
          </a:prstGeom>
        </p:spPr>
        <p:style>
          <a:lnRef idx="1">
            <a:schemeClr val="dk1"/>
          </a:lnRef>
          <a:fillRef idx="0">
            <a:schemeClr val="dk1"/>
          </a:fillRef>
          <a:effectRef idx="0">
            <a:schemeClr val="dk1"/>
          </a:effectRef>
          <a:fontRef idx="minor">
            <a:schemeClr val="tx1"/>
          </a:fontRef>
        </p:style>
      </p:cxnSp>
      <p:pic>
        <p:nvPicPr>
          <p:cNvPr id="66" name="Picture 65">
            <a:extLst>
              <a:ext uri="{FF2B5EF4-FFF2-40B4-BE49-F238E27FC236}">
                <a16:creationId xmlns:a16="http://schemas.microsoft.com/office/drawing/2014/main" id="{671C51F0-FE9C-F50D-3A35-12A610416C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583" y="9709746"/>
            <a:ext cx="7398031" cy="1833481"/>
          </a:xfrm>
          <a:prstGeom prst="rect">
            <a:avLst/>
          </a:prstGeom>
        </p:spPr>
      </p:pic>
      <p:sp>
        <p:nvSpPr>
          <p:cNvPr id="71" name="TextBox 70">
            <a:extLst>
              <a:ext uri="{FF2B5EF4-FFF2-40B4-BE49-F238E27FC236}">
                <a16:creationId xmlns:a16="http://schemas.microsoft.com/office/drawing/2014/main" id="{DD10996D-EC32-70AA-26E6-351A65A9962F}"/>
              </a:ext>
            </a:extLst>
          </p:cNvPr>
          <p:cNvSpPr txBox="1"/>
          <p:nvPr/>
        </p:nvSpPr>
        <p:spPr>
          <a:xfrm>
            <a:off x="329427" y="11369442"/>
            <a:ext cx="7232187" cy="7294305"/>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The project follows a structured methodology for automated liver segmentation from 3D CT scan volumes. The dataset comprises volumetric medical images and their corresponding ground truth segmentation masks, organized into separate folders for training and testing. In the preparation phase, the images and labels are matched and verified. The preprocessing step includes converting the data to a consistent spatial format, resampling all volumes to a common voxel spacing to ensure uniformity, and reorienting the images to a standard anatomical direction (Right-Anterior-Superior). Intensity values are normalized to enhance contrast between liver tissues and the background. Foreground cropping is applied to remove unnecessary background areas, and all volumes are resized to a fixed shape to match the input requirements of the model.</a:t>
            </a: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A 3D U-Net architecture is utilized for segmentation. It consists of multiple encoding and decoding blocks that extract hierarchical features from the input and reconstruct spatial details for accurate mask prediction. The encoding path captures contextual information while the decoding path ensures precise localization. The model is trained using volumetric data, where each batch is passed through the network, and the loss is computed by comparing the predicted output with the actual segmentation. Dice Loss is used to handle class imbalance and promote overlap between predicted and ground truth masks. Optimization is performed using an adaptive algorithm that updates the model parameters based on loss gradients. After training, the model is evaluated on test data using a sliding window approach, and performance is measured through Dice score accuracy.</a:t>
            </a:r>
          </a:p>
        </p:txBody>
      </p:sp>
      <p:pic>
        <p:nvPicPr>
          <p:cNvPr id="73" name="Picture 72">
            <a:extLst>
              <a:ext uri="{FF2B5EF4-FFF2-40B4-BE49-F238E27FC236}">
                <a16:creationId xmlns:a16="http://schemas.microsoft.com/office/drawing/2014/main" id="{0E716D12-D78F-D8EA-516C-81D0A2FDE88E}"/>
              </a:ext>
            </a:extLst>
          </p:cNvPr>
          <p:cNvPicPr>
            <a:picLocks noChangeAspect="1"/>
          </p:cNvPicPr>
          <p:nvPr/>
        </p:nvPicPr>
        <p:blipFill>
          <a:blip r:embed="rId3"/>
          <a:stretch>
            <a:fillRect/>
          </a:stretch>
        </p:blipFill>
        <p:spPr>
          <a:xfrm>
            <a:off x="969693" y="18573196"/>
            <a:ext cx="5931467" cy="2179429"/>
          </a:xfrm>
          <a:prstGeom prst="rect">
            <a:avLst/>
          </a:prstGeom>
        </p:spPr>
      </p:pic>
      <p:sp>
        <p:nvSpPr>
          <p:cNvPr id="75" name="TextBox 74">
            <a:extLst>
              <a:ext uri="{FF2B5EF4-FFF2-40B4-BE49-F238E27FC236}">
                <a16:creationId xmlns:a16="http://schemas.microsoft.com/office/drawing/2014/main" id="{43C988AA-E825-D1A3-FB0A-3FEACA3A6FE8}"/>
              </a:ext>
            </a:extLst>
          </p:cNvPr>
          <p:cNvSpPr txBox="1"/>
          <p:nvPr/>
        </p:nvSpPr>
        <p:spPr>
          <a:xfrm>
            <a:off x="351579" y="7422239"/>
            <a:ext cx="7197600" cy="175432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1800" dirty="0">
                <a:latin typeface="Times New Roman" panose="02020603050405020304" pitchFamily="18" charset="0"/>
                <a:cs typeface="Times New Roman" panose="02020603050405020304" pitchFamily="18" charset="0"/>
              </a:rPr>
              <a:t>The project focuses on automating liver segmentation from 3D CT scans using deep learning with MONAI and PyTorch. It aims to reduce manual effort in medical image analysis while improving speed, consistency, and accuracy. The solution supports radiologists in diagnosis and is adaptable for large-scale clinical use, aiding advancements in computer-aided diagnosis and treatment planning.</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3" name="Picture 82">
            <a:extLst>
              <a:ext uri="{FF2B5EF4-FFF2-40B4-BE49-F238E27FC236}">
                <a16:creationId xmlns:a16="http://schemas.microsoft.com/office/drawing/2014/main" id="{4C6D6B2D-1E9D-EF15-D605-0E4FEE97E1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1684" y="4613448"/>
            <a:ext cx="7115152" cy="2925758"/>
          </a:xfrm>
          <a:prstGeom prst="rect">
            <a:avLst/>
          </a:prstGeom>
        </p:spPr>
      </p:pic>
      <p:sp>
        <p:nvSpPr>
          <p:cNvPr id="85" name="TextBox 84">
            <a:extLst>
              <a:ext uri="{FF2B5EF4-FFF2-40B4-BE49-F238E27FC236}">
                <a16:creationId xmlns:a16="http://schemas.microsoft.com/office/drawing/2014/main" id="{6842D24E-DE96-C135-CB33-13A41CAB2F6D}"/>
              </a:ext>
            </a:extLst>
          </p:cNvPr>
          <p:cNvSpPr txBox="1"/>
          <p:nvPr/>
        </p:nvSpPr>
        <p:spPr>
          <a:xfrm>
            <a:off x="7606815" y="6727351"/>
            <a:ext cx="7184561" cy="5909310"/>
          </a:xfrm>
          <a:prstGeom prst="rect">
            <a:avLst/>
          </a:prstGeom>
          <a:noFill/>
        </p:spPr>
        <p:txBody>
          <a:bodyPr wrap="square">
            <a:spAutoFit/>
          </a:bodyPr>
          <a:lstStyle/>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The performance of the proposed 3D U-Net model for liver segmentation was evaluated using Dice Loss and Dice Coefficient metrics. These metrics were chosen for their effectiveness in assessing pixel-wise similarity between predicted and ground truth segmentation masks. Dice Loss measures the discrepancy, where lower values indicate better performance, while the Dice Coefficient evaluates overlap, with values closer to 1 indicating higher accuracy. During training over 100 epochs, the model demonstrated steady improvement. The training Dice Loss decreased from 0.5 to 0.09, while the Dice Coefficient improved from 0.5 to 0.9, indicating accurate mask prediction. Testing results followed a similar trend, with the test Dice Loss decreasing from 0.47 to 0.32, and the Dice Coefficient rising from 0.5 to 0.85, showcasing strong generalization to unseen data. The final segmentation accuracy reached 95.94%.</a:t>
            </a:r>
          </a:p>
          <a:p>
            <a:pPr algn="just"/>
            <a:r>
              <a:rPr lang="en-IN" sz="1800" dirty="0">
                <a:latin typeface="Times New Roman" panose="02020603050405020304" pitchFamily="18" charset="0"/>
                <a:cs typeface="Times New Roman" panose="02020603050405020304" pitchFamily="18" charset="0"/>
              </a:rPr>
              <a:t>The model outperformed traditional methods, which usually achieve Dice scores of 0.75–0.80, with a 6–10% improvement. These findings confirm effective learning without overfitting, fulfilling the project’s objective of enhancing liver segmentation performance.</a:t>
            </a:r>
          </a:p>
          <a:p>
            <a:pPr algn="just"/>
            <a:endParaRPr lang="en-IN" sz="1800" dirty="0">
              <a:latin typeface="Times New Roman" panose="02020603050405020304" pitchFamily="18" charset="0"/>
              <a:cs typeface="Times New Roman" panose="02020603050405020304" pitchFamily="18" charset="0"/>
            </a:endParaRPr>
          </a:p>
        </p:txBody>
      </p:sp>
      <p:pic>
        <p:nvPicPr>
          <p:cNvPr id="87" name="Picture 86">
            <a:extLst>
              <a:ext uri="{FF2B5EF4-FFF2-40B4-BE49-F238E27FC236}">
                <a16:creationId xmlns:a16="http://schemas.microsoft.com/office/drawing/2014/main" id="{3625AC1A-B41D-ED24-B042-43455C3005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93910" y="12323305"/>
            <a:ext cx="7105143" cy="1588589"/>
          </a:xfrm>
          <a:prstGeom prst="rect">
            <a:avLst/>
          </a:prstGeom>
        </p:spPr>
      </p:pic>
      <p:cxnSp>
        <p:nvCxnSpPr>
          <p:cNvPr id="91" name="Straight Connector 90">
            <a:extLst>
              <a:ext uri="{FF2B5EF4-FFF2-40B4-BE49-F238E27FC236}">
                <a16:creationId xmlns:a16="http://schemas.microsoft.com/office/drawing/2014/main" id="{286B9E79-2729-7889-26B8-7EE18E3A6C89}"/>
              </a:ext>
            </a:extLst>
          </p:cNvPr>
          <p:cNvCxnSpPr>
            <a:cxnSpLocks/>
          </p:cNvCxnSpPr>
          <p:nvPr/>
        </p:nvCxnSpPr>
        <p:spPr>
          <a:xfrm>
            <a:off x="7603984" y="13987717"/>
            <a:ext cx="7186187"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7ED974B7-470E-808D-B85B-30306E400779}"/>
              </a:ext>
            </a:extLst>
          </p:cNvPr>
          <p:cNvCxnSpPr>
            <a:cxnSpLocks/>
          </p:cNvCxnSpPr>
          <p:nvPr/>
        </p:nvCxnSpPr>
        <p:spPr>
          <a:xfrm>
            <a:off x="7603984" y="14458605"/>
            <a:ext cx="7186187" cy="0"/>
          </a:xfrm>
          <a:prstGeom prst="line">
            <a:avLst/>
          </a:prstGeom>
        </p:spPr>
        <p:style>
          <a:lnRef idx="1">
            <a:schemeClr val="dk1"/>
          </a:lnRef>
          <a:fillRef idx="0">
            <a:schemeClr val="dk1"/>
          </a:fillRef>
          <a:effectRef idx="0">
            <a:schemeClr val="dk1"/>
          </a:effectRef>
          <a:fontRef idx="minor">
            <a:schemeClr val="tx1"/>
          </a:fontRef>
        </p:style>
      </p:cxnSp>
      <p:sp>
        <p:nvSpPr>
          <p:cNvPr id="98" name="TextBox 97">
            <a:extLst>
              <a:ext uri="{FF2B5EF4-FFF2-40B4-BE49-F238E27FC236}">
                <a16:creationId xmlns:a16="http://schemas.microsoft.com/office/drawing/2014/main" id="{737D8910-C346-C328-21D0-E8B5E16BB378}"/>
              </a:ext>
            </a:extLst>
          </p:cNvPr>
          <p:cNvSpPr txBox="1"/>
          <p:nvPr/>
        </p:nvSpPr>
        <p:spPr>
          <a:xfrm>
            <a:off x="7610888" y="14487740"/>
            <a:ext cx="7103999" cy="1754326"/>
          </a:xfrm>
          <a:prstGeom prst="rect">
            <a:avLst/>
          </a:prstGeom>
          <a:noFill/>
        </p:spPr>
        <p:txBody>
          <a:bodyPr wrap="square">
            <a:spAutoFit/>
          </a:bodyPr>
          <a:lstStyle/>
          <a:p>
            <a:pPr algn="just"/>
            <a:r>
              <a:rPr lang="en-IN" sz="1800" dirty="0">
                <a:latin typeface="Times New Roman" panose="02020603050405020304" pitchFamily="18" charset="0"/>
                <a:cs typeface="Times New Roman" panose="02020603050405020304" pitchFamily="18" charset="0"/>
              </a:rPr>
              <a:t>The liver segmentation model using 3D U-Net and MONAI effectively learned to identify liver regions with consistent improvement in performance during training and testing. The steady drop in Dice Loss and rise in the Dice Coefficient indicate successful learning and good generalization. This approach outperformed traditional methods, proving to be a reliable solution for liver segmentation in medical imaging.</a:t>
            </a:r>
          </a:p>
        </p:txBody>
      </p:sp>
      <p:cxnSp>
        <p:nvCxnSpPr>
          <p:cNvPr id="100" name="Straight Connector 99">
            <a:extLst>
              <a:ext uri="{FF2B5EF4-FFF2-40B4-BE49-F238E27FC236}">
                <a16:creationId xmlns:a16="http://schemas.microsoft.com/office/drawing/2014/main" id="{E900E6E1-834B-BC0F-4E02-90C7CD0C4E1B}"/>
              </a:ext>
            </a:extLst>
          </p:cNvPr>
          <p:cNvCxnSpPr>
            <a:cxnSpLocks/>
          </p:cNvCxnSpPr>
          <p:nvPr/>
        </p:nvCxnSpPr>
        <p:spPr>
          <a:xfrm>
            <a:off x="7595627" y="16208115"/>
            <a:ext cx="7206027" cy="0"/>
          </a:xfrm>
          <a:prstGeom prst="line">
            <a:avLst/>
          </a:prstGeom>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5333A79-2F0E-50E9-641B-E85F2026DFF3}"/>
              </a:ext>
            </a:extLst>
          </p:cNvPr>
          <p:cNvSpPr txBox="1"/>
          <p:nvPr/>
        </p:nvSpPr>
        <p:spPr>
          <a:xfrm>
            <a:off x="7607715" y="17438601"/>
            <a:ext cx="7162942" cy="3539430"/>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Cardoso, M. J., Li, W., Brown, R., Ma, N., Kerfoot, E., Wang, Y., Murrey, B., Myro </a:t>
            </a:r>
            <a:r>
              <a:rPr lang="en-IN" sz="1400" dirty="0" err="1">
                <a:latin typeface="Times New Roman" panose="02020603050405020304" pitchFamily="18" charset="0"/>
                <a:cs typeface="Times New Roman" panose="02020603050405020304" pitchFamily="18" charset="0"/>
              </a:rPr>
              <a:t>nenko</a:t>
            </a:r>
            <a:r>
              <a:rPr lang="en-IN" sz="1400" dirty="0">
                <a:latin typeface="Times New Roman" panose="02020603050405020304" pitchFamily="18" charset="0"/>
                <a:cs typeface="Times New Roman" panose="02020603050405020304" pitchFamily="18" charset="0"/>
              </a:rPr>
              <a:t>, A., Zhao, C., Yang, D., Nath, V., He, Y., Xu, Z., Hatamizadeh, A., Zhu, W., Liu, Y., Zheng, M., Tang, Y., Yang, I., and Feng, A. (2022). Monai: An open-source framework for deep learning in healthcare.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Dice, L. R. (1945). Measures of the amount of ecologic association between species. Ecology, 26(3):297–302.</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Gotra, A., Sivakumaran, L., Chartrand, G., Vu, K.-N., Vandenbroucke-Menu, F., Kauff </a:t>
            </a:r>
            <a:r>
              <a:rPr lang="en-IN" sz="1400" dirty="0" err="1">
                <a:latin typeface="Times New Roman" panose="02020603050405020304" pitchFamily="18" charset="0"/>
                <a:cs typeface="Times New Roman" panose="02020603050405020304" pitchFamily="18" charset="0"/>
              </a:rPr>
              <a:t>mann</a:t>
            </a:r>
            <a:r>
              <a:rPr lang="en-IN" sz="1400" dirty="0">
                <a:latin typeface="Times New Roman" panose="02020603050405020304" pitchFamily="18" charset="0"/>
                <a:cs typeface="Times New Roman" panose="02020603050405020304" pitchFamily="18" charset="0"/>
              </a:rPr>
              <a:t>, C., </a:t>
            </a:r>
            <a:r>
              <a:rPr lang="en-IN" sz="1400" dirty="0" err="1">
                <a:latin typeface="Times New Roman" panose="02020603050405020304" pitchFamily="18" charset="0"/>
                <a:cs typeface="Times New Roman" panose="02020603050405020304" pitchFamily="18" charset="0"/>
              </a:rPr>
              <a:t>Kadoury</a:t>
            </a:r>
            <a:r>
              <a:rPr lang="en-IN" sz="1400" dirty="0">
                <a:latin typeface="Times New Roman" panose="02020603050405020304" pitchFamily="18" charset="0"/>
                <a:cs typeface="Times New Roman" panose="02020603050405020304" pitchFamily="18" charset="0"/>
              </a:rPr>
              <a:t>, S., </a:t>
            </a:r>
            <a:r>
              <a:rPr lang="en-IN" sz="1400" dirty="0" err="1">
                <a:latin typeface="Times New Roman" panose="02020603050405020304" pitchFamily="18" charset="0"/>
                <a:cs typeface="Times New Roman" panose="02020603050405020304" pitchFamily="18" charset="0"/>
              </a:rPr>
              <a:t>Gallix</a:t>
            </a:r>
            <a:r>
              <a:rPr lang="en-IN" sz="1400" dirty="0">
                <a:latin typeface="Times New Roman" panose="02020603050405020304" pitchFamily="18" charset="0"/>
                <a:cs typeface="Times New Roman" panose="02020603050405020304" pitchFamily="18" charset="0"/>
              </a:rPr>
              <a:t>, B., de Guise, J., and Tang, A. (2017). Liver </a:t>
            </a:r>
            <a:r>
              <a:rPr lang="en-IN" sz="1400" dirty="0" err="1">
                <a:latin typeface="Times New Roman" panose="02020603050405020304" pitchFamily="18" charset="0"/>
                <a:cs typeface="Times New Roman" panose="02020603050405020304" pitchFamily="18" charset="0"/>
              </a:rPr>
              <a:t>segmen</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tation</a:t>
            </a:r>
            <a:r>
              <a:rPr lang="en-IN" sz="1400" dirty="0">
                <a:latin typeface="Times New Roman" panose="02020603050405020304" pitchFamily="18" charset="0"/>
                <a:cs typeface="Times New Roman" panose="02020603050405020304" pitchFamily="18" charset="0"/>
              </a:rPr>
              <a:t>: indications, techniques and future directions. Insights into imaging, 8. </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Islam, M., Khan, K., and Khan, M. S. (2021). Evaluation of preprocessing techniques for u-net based automated liver segmentation.</a:t>
            </a:r>
          </a:p>
          <a:p>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 Jadon, S. (2020). A survey of loss functions for semantic segmentation. pages 1–7.</a:t>
            </a:r>
          </a:p>
        </p:txBody>
      </p:sp>
      <p:sp>
        <p:nvSpPr>
          <p:cNvPr id="17" name="TextBox 16">
            <a:extLst>
              <a:ext uri="{FF2B5EF4-FFF2-40B4-BE49-F238E27FC236}">
                <a16:creationId xmlns:a16="http://schemas.microsoft.com/office/drawing/2014/main" id="{F0528327-F475-3798-B4F6-14F307616CB9}"/>
              </a:ext>
            </a:extLst>
          </p:cNvPr>
          <p:cNvSpPr txBox="1"/>
          <p:nvPr/>
        </p:nvSpPr>
        <p:spPr>
          <a:xfrm>
            <a:off x="7615336" y="16189597"/>
            <a:ext cx="7882890" cy="757130"/>
          </a:xfrm>
          <a:prstGeom prst="rect">
            <a:avLst/>
          </a:prstGeom>
          <a:noFill/>
        </p:spPr>
        <p:txBody>
          <a:bodyPr wrap="square">
            <a:spAutoFit/>
          </a:bodyPr>
          <a:lstStyle/>
          <a:p>
            <a:r>
              <a:rPr lang="en-US" sz="2520" dirty="0">
                <a:solidFill>
                  <a:srgbClr val="FF0000"/>
                </a:solidFill>
                <a:latin typeface="Times New Roman" panose="02020603050405020304" pitchFamily="18" charset="0"/>
                <a:cs typeface="Times New Roman" panose="02020603050405020304" pitchFamily="18" charset="0"/>
              </a:rPr>
              <a:t>Contact Details</a:t>
            </a:r>
          </a:p>
          <a:p>
            <a:r>
              <a:rPr lang="en-US" sz="1800" dirty="0">
                <a:solidFill>
                  <a:srgbClr val="0000FF"/>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aniket.kumar2023@vitstudent.ac.in</a:t>
            </a:r>
            <a:r>
              <a:rPr lang="en-US" sz="1800" dirty="0">
                <a:solidFill>
                  <a:srgbClr val="0000FF"/>
                </a:solidFill>
                <a:latin typeface="Times New Roman" panose="02020603050405020304" pitchFamily="18" charset="0"/>
                <a:cs typeface="Times New Roman" panose="02020603050405020304" pitchFamily="18" charset="0"/>
              </a:rPr>
              <a:t>     </a:t>
            </a:r>
            <a:r>
              <a:rPr lang="en-US" sz="1800" u="sng" dirty="0">
                <a:solidFill>
                  <a:srgbClr val="0000FF"/>
                </a:solidFill>
                <a:latin typeface="Times New Roman" panose="02020603050405020304" pitchFamily="18" charset="0"/>
                <a:cs typeface="Times New Roman" panose="02020603050405020304" pitchFamily="18" charset="0"/>
              </a:rPr>
              <a:t>davidmaxim.gururaj@vit.ac.in</a:t>
            </a:r>
          </a:p>
        </p:txBody>
      </p:sp>
      <p:pic>
        <p:nvPicPr>
          <p:cNvPr id="18" name="Picture 17">
            <a:extLst>
              <a:ext uri="{FF2B5EF4-FFF2-40B4-BE49-F238E27FC236}">
                <a16:creationId xmlns:a16="http://schemas.microsoft.com/office/drawing/2014/main" id="{14291903-73A5-4997-1D60-C9DAEA6E6090}"/>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525177" y="378538"/>
            <a:ext cx="1778035" cy="1168070"/>
          </a:xfrm>
          <a:prstGeom prst="rect">
            <a:avLst/>
          </a:prstGeom>
          <a:noFill/>
          <a:ln>
            <a:noFill/>
          </a:ln>
          <a:effectLst/>
        </p:spPr>
      </p:pic>
      <p:pic>
        <p:nvPicPr>
          <p:cNvPr id="19" name="Picture 18">
            <a:extLst>
              <a:ext uri="{FF2B5EF4-FFF2-40B4-BE49-F238E27FC236}">
                <a16:creationId xmlns:a16="http://schemas.microsoft.com/office/drawing/2014/main" id="{5622F809-AA2B-B422-4E12-3AE4B7D3EDB6}"/>
              </a:ext>
            </a:extLst>
          </p:cNvPr>
          <p:cNvPicPr>
            <a:picLocks noChangeAspect="1"/>
          </p:cNvPicPr>
          <p:nvPr/>
        </p:nvPicPr>
        <p:blipFill>
          <a:blip r:embed="rId8"/>
          <a:stretch>
            <a:fillRect/>
          </a:stretch>
        </p:blipFill>
        <p:spPr>
          <a:xfrm>
            <a:off x="5835951" y="402369"/>
            <a:ext cx="3776479" cy="1144239"/>
          </a:xfrm>
          <a:prstGeom prst="rect">
            <a:avLst/>
          </a:prstGeom>
        </p:spPr>
      </p:pic>
      <p:pic>
        <p:nvPicPr>
          <p:cNvPr id="20" name="Picture 19">
            <a:extLst>
              <a:ext uri="{FF2B5EF4-FFF2-40B4-BE49-F238E27FC236}">
                <a16:creationId xmlns:a16="http://schemas.microsoft.com/office/drawing/2014/main" id="{26D3D6A7-AAC3-B019-04EC-5FA6F075B38F}"/>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1976129" y="378538"/>
            <a:ext cx="2373124" cy="1060128"/>
          </a:xfrm>
          <a:prstGeom prst="rect">
            <a:avLst/>
          </a:prstGeom>
          <a:noFill/>
          <a:ln>
            <a:noFill/>
          </a:ln>
        </p:spPr>
      </p:pic>
      <p:sp>
        <p:nvSpPr>
          <p:cNvPr id="25" name="TextBox 24">
            <a:extLst>
              <a:ext uri="{FF2B5EF4-FFF2-40B4-BE49-F238E27FC236}">
                <a16:creationId xmlns:a16="http://schemas.microsoft.com/office/drawing/2014/main" id="{B03A4F85-5DAB-E2CA-5071-EC4ED61462D9}"/>
              </a:ext>
            </a:extLst>
          </p:cNvPr>
          <p:cNvSpPr txBox="1"/>
          <p:nvPr/>
        </p:nvSpPr>
        <p:spPr>
          <a:xfrm>
            <a:off x="1086964" y="1438666"/>
            <a:ext cx="13745194" cy="1261884"/>
          </a:xfrm>
          <a:prstGeom prst="rect">
            <a:avLst/>
          </a:prstGeom>
          <a:noFill/>
        </p:spPr>
        <p:txBody>
          <a:bodyPr wrap="square">
            <a:spAutoFit/>
          </a:bodyPr>
          <a:lstStyle/>
          <a:p>
            <a:pPr algn="ctr"/>
            <a:r>
              <a:rPr lang="en-US" sz="3800" b="1" dirty="0"/>
              <a:t>Automated Liver Segmentation in Medical Imaging for Enhanced Diagnostic Accuracy</a:t>
            </a:r>
            <a:endParaRPr lang="en-IN" sz="3800" b="1" dirty="0"/>
          </a:p>
        </p:txBody>
      </p:sp>
      <p:sp>
        <p:nvSpPr>
          <p:cNvPr id="31" name="TextBox 30">
            <a:extLst>
              <a:ext uri="{FF2B5EF4-FFF2-40B4-BE49-F238E27FC236}">
                <a16:creationId xmlns:a16="http://schemas.microsoft.com/office/drawing/2014/main" id="{F0DF1B37-A707-3C18-0819-40374311F585}"/>
              </a:ext>
            </a:extLst>
          </p:cNvPr>
          <p:cNvSpPr txBox="1"/>
          <p:nvPr/>
        </p:nvSpPr>
        <p:spPr>
          <a:xfrm>
            <a:off x="-1646121" y="2648335"/>
            <a:ext cx="7742902" cy="1569660"/>
          </a:xfrm>
          <a:prstGeom prst="rect">
            <a:avLst/>
          </a:prstGeom>
          <a:noFill/>
        </p:spPr>
        <p:txBody>
          <a:bodyPr wrap="square">
            <a:spAutoFit/>
          </a:bodyPr>
          <a:lstStyle/>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Aniket Kumar (23MDT1007)</a:t>
            </a:r>
          </a:p>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M.Sc. Data Science</a:t>
            </a:r>
          </a:p>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Department of Mathematics</a:t>
            </a:r>
          </a:p>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School of Advanced Sciences</a:t>
            </a:r>
          </a:p>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Vellore Institute of Technology, Chennai</a:t>
            </a:r>
          </a:p>
          <a:p>
            <a:pPr marL="0" indent="0" algn="ctr">
              <a:lnSpc>
                <a:spcPct val="100000"/>
              </a:lnSpc>
              <a:spcBef>
                <a:spcPts val="0"/>
              </a:spcBef>
              <a:buNone/>
            </a:pPr>
            <a:r>
              <a:rPr lang="en-US" sz="1600" dirty="0">
                <a:latin typeface="Times New Roman" panose="02020603050405020304" pitchFamily="18" charset="0"/>
                <a:cs typeface="Times New Roman" panose="02020603050405020304" pitchFamily="18" charset="0"/>
              </a:rPr>
              <a:t> </a:t>
            </a:r>
          </a:p>
        </p:txBody>
      </p:sp>
      <p:sp>
        <p:nvSpPr>
          <p:cNvPr id="38" name="TextBox 37">
            <a:extLst>
              <a:ext uri="{FF2B5EF4-FFF2-40B4-BE49-F238E27FC236}">
                <a16:creationId xmlns:a16="http://schemas.microsoft.com/office/drawing/2014/main" id="{A2D2CF04-27D8-6D5D-6EEB-044E1CAC3807}"/>
              </a:ext>
            </a:extLst>
          </p:cNvPr>
          <p:cNvSpPr txBox="1"/>
          <p:nvPr/>
        </p:nvSpPr>
        <p:spPr>
          <a:xfrm>
            <a:off x="8780990" y="2657243"/>
            <a:ext cx="8374380" cy="1323439"/>
          </a:xfrm>
          <a:prstGeom prst="rect">
            <a:avLst/>
          </a:prstGeom>
          <a:noFill/>
        </p:spPr>
        <p:txBody>
          <a:bodyPr wrap="square">
            <a:spAutoFit/>
          </a:bodyPr>
          <a:lstStyle/>
          <a:p>
            <a:pPr algn="ctr"/>
            <a:r>
              <a:rPr lang="en-US" sz="1600" dirty="0">
                <a:latin typeface="Times New Roman" panose="02020603050405020304" pitchFamily="18" charset="0"/>
                <a:cs typeface="Times New Roman" panose="02020603050405020304" pitchFamily="18" charset="0"/>
              </a:rPr>
              <a:t>Dr. A David Maxim Gururaj </a:t>
            </a:r>
          </a:p>
          <a:p>
            <a:pPr algn="ctr"/>
            <a:r>
              <a:rPr lang="en-US" sz="1600" dirty="0">
                <a:latin typeface="Times New Roman" panose="02020603050405020304" pitchFamily="18" charset="0"/>
                <a:cs typeface="Times New Roman" panose="02020603050405020304" pitchFamily="18" charset="0"/>
              </a:rPr>
              <a:t>Associate Professor</a:t>
            </a:r>
          </a:p>
          <a:p>
            <a:pPr algn="ctr"/>
            <a:r>
              <a:rPr lang="en-US" sz="1600" dirty="0">
                <a:latin typeface="Times New Roman" panose="02020603050405020304" pitchFamily="18" charset="0"/>
                <a:cs typeface="Times New Roman" panose="02020603050405020304" pitchFamily="18" charset="0"/>
              </a:rPr>
              <a:t>Department of Mathematics</a:t>
            </a:r>
          </a:p>
          <a:p>
            <a:pPr algn="ctr"/>
            <a:r>
              <a:rPr lang="en-US" sz="1600" dirty="0">
                <a:latin typeface="Times New Roman" panose="02020603050405020304" pitchFamily="18" charset="0"/>
                <a:cs typeface="Times New Roman" panose="02020603050405020304" pitchFamily="18" charset="0"/>
              </a:rPr>
              <a:t>School of Advanced Sciences</a:t>
            </a:r>
          </a:p>
          <a:p>
            <a:pPr algn="ctr"/>
            <a:r>
              <a:rPr lang="en-US" sz="1600" dirty="0">
                <a:latin typeface="Times New Roman" panose="02020603050405020304" pitchFamily="18" charset="0"/>
                <a:cs typeface="Times New Roman" panose="02020603050405020304" pitchFamily="18" charset="0"/>
              </a:rPr>
              <a:t>Vellore Institute of Technology, Chennai</a:t>
            </a:r>
            <a:endParaRPr lang="en-IN" sz="1600" dirty="0">
              <a:latin typeface="Times New Roman" panose="02020603050405020304" pitchFamily="18" charset="0"/>
              <a:cs typeface="Times New Roman" panose="02020603050405020304" pitchFamily="18" charset="0"/>
            </a:endParaRPr>
          </a:p>
        </p:txBody>
      </p:sp>
      <p:cxnSp>
        <p:nvCxnSpPr>
          <p:cNvPr id="40" name="Straight Connector 39">
            <a:extLst>
              <a:ext uri="{FF2B5EF4-FFF2-40B4-BE49-F238E27FC236}">
                <a16:creationId xmlns:a16="http://schemas.microsoft.com/office/drawing/2014/main" id="{07B18E7C-F172-267B-D37F-127AF091D4B6}"/>
              </a:ext>
            </a:extLst>
          </p:cNvPr>
          <p:cNvCxnSpPr>
            <a:cxnSpLocks/>
          </p:cNvCxnSpPr>
          <p:nvPr/>
        </p:nvCxnSpPr>
        <p:spPr>
          <a:xfrm>
            <a:off x="7583496" y="4612861"/>
            <a:ext cx="7271814"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B98E68CE-96E2-F2C5-105C-2165F664A5D8}"/>
              </a:ext>
            </a:extLst>
          </p:cNvPr>
          <p:cNvCxnSpPr>
            <a:cxnSpLocks/>
            <a:endCxn id="5" idx="2"/>
          </p:cNvCxnSpPr>
          <p:nvPr/>
        </p:nvCxnSpPr>
        <p:spPr>
          <a:xfrm flipH="1">
            <a:off x="7559679" y="6976250"/>
            <a:ext cx="6415" cy="13969438"/>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1328</TotalTime>
  <Words>995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Aniket Kumar</cp:lastModifiedBy>
  <cp:revision>61</cp:revision>
  <dcterms:created xsi:type="dcterms:W3CDTF">2016-03-28T06:32:15Z</dcterms:created>
  <dcterms:modified xsi:type="dcterms:W3CDTF">2025-04-14T09:31:26Z</dcterms:modified>
</cp:coreProperties>
</file>