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8" r:id="rId3"/>
    <p:sldId id="257" r:id="rId4"/>
    <p:sldId id="259" r:id="rId5"/>
    <p:sldId id="266" r:id="rId6"/>
    <p:sldId id="260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AC011-5543-4A60-B828-8BCF2FBC78B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1169-EB6E-4484-B2B9-5ADD30797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1169-EB6E-4484-B2B9-5ADD307971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5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5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6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9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2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2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8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0E05-AF1C-4683-AFB2-C1217F999401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66C3-3A31-4AB4-AB5F-26D777F60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7695" y="0"/>
            <a:ext cx="5607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 for user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233" y="838285"/>
            <a:ext cx="58943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8261" y="1820923"/>
            <a:ext cx="12507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User1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9502" y="3055834"/>
            <a:ext cx="1717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</a:p>
          <a:p>
            <a:pPr algn="ctr"/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1118" y="3055833"/>
            <a:ext cx="1717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</a:p>
          <a:p>
            <a:pPr algn="ctr"/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313" y="30558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m3</a:t>
            </a:r>
          </a:p>
          <a:p>
            <a:pPr algn="ctr"/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2734" y="30558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m4</a:t>
            </a:r>
          </a:p>
          <a:p>
            <a:pPr algn="ctr"/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6131" y="4394672"/>
            <a:ext cx="1822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b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45608" y="4374962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89694" y="4362684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c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16349" y="4403413"/>
            <a:ext cx="152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2248103" y="2405698"/>
            <a:ext cx="3595547" cy="65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6" idx="0"/>
          </p:cNvCxnSpPr>
          <p:nvPr/>
        </p:nvCxnSpPr>
        <p:spPr>
          <a:xfrm flipH="1">
            <a:off x="5089719" y="2405698"/>
            <a:ext cx="753931" cy="65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9" idx="0"/>
          </p:cNvCxnSpPr>
          <p:nvPr/>
        </p:nvCxnSpPr>
        <p:spPr>
          <a:xfrm>
            <a:off x="5843650" y="2405698"/>
            <a:ext cx="4277084" cy="65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5843650" y="2405698"/>
            <a:ext cx="1746523" cy="68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72343" y="3702165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</p:cNvCxnSpPr>
          <p:nvPr/>
        </p:nvCxnSpPr>
        <p:spPr>
          <a:xfrm>
            <a:off x="2248103" y="3702165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563540" y="3702165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072734" y="3754562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720674" y="3710517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96434" y="3708193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462769" y="3757258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33565" y="3714796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49148" y="5567328"/>
            <a:ext cx="75890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Recommendations for user1 ?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81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7695" y="0"/>
            <a:ext cx="5607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 for user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233" y="838285"/>
            <a:ext cx="58943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8261" y="1820923"/>
            <a:ext cx="12507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User1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9502" y="3055834"/>
            <a:ext cx="1717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</a:p>
          <a:p>
            <a:pPr algn="ctr"/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1118" y="3055833"/>
            <a:ext cx="1717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</a:p>
          <a:p>
            <a:pPr algn="ctr"/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313" y="30558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m3</a:t>
            </a:r>
          </a:p>
          <a:p>
            <a:pPr algn="ctr"/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2734" y="30558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m4</a:t>
            </a:r>
          </a:p>
          <a:p>
            <a:pPr algn="ctr"/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6131" y="4394672"/>
            <a:ext cx="1822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b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45608" y="4374962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89694" y="4362684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c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16349" y="4403413"/>
            <a:ext cx="152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5144" y="5567865"/>
            <a:ext cx="87009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‘a’ and book ‘b’ is recommended based on movie m1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7532" y="6050109"/>
            <a:ext cx="87009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‘d’ and book ‘e’ is recommended based on movie m4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2248103" y="2405698"/>
            <a:ext cx="3595547" cy="65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6" idx="0"/>
          </p:cNvCxnSpPr>
          <p:nvPr/>
        </p:nvCxnSpPr>
        <p:spPr>
          <a:xfrm flipH="1">
            <a:off x="5089719" y="2405698"/>
            <a:ext cx="753931" cy="65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9" idx="0"/>
          </p:cNvCxnSpPr>
          <p:nvPr/>
        </p:nvCxnSpPr>
        <p:spPr>
          <a:xfrm>
            <a:off x="5843650" y="2405698"/>
            <a:ext cx="4277084" cy="65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5843650" y="2405698"/>
            <a:ext cx="1746523" cy="68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72343" y="3702165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</p:cNvCxnSpPr>
          <p:nvPr/>
        </p:nvCxnSpPr>
        <p:spPr>
          <a:xfrm>
            <a:off x="2248103" y="3702165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563540" y="3702165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072734" y="3754562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720674" y="3710517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96434" y="3708193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462769" y="3757258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33565" y="3714796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0751" y="322609"/>
            <a:ext cx="57663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Criteria for recommendation: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751" y="2749286"/>
            <a:ext cx="113819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</a:t>
            </a:r>
            <a:r>
              <a:rPr lang="en-US" sz="36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No. of times book ‘a’ is recommended.</a:t>
            </a:r>
          </a:p>
          <a:p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based on the rating of the movie from which the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book was recommended. </a:t>
            </a:r>
            <a:r>
              <a:rPr lang="en-US" sz="36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751" y="5175963"/>
            <a:ext cx="110555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the ‘frequency’ and ‘likelihood’ the ‘score’ is calculated.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7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/>
          <p:cNvSpPr/>
          <p:nvPr/>
        </p:nvSpPr>
        <p:spPr>
          <a:xfrm rot="16200000">
            <a:off x="6109037" y="1095121"/>
            <a:ext cx="638817" cy="361816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 rot="16200000">
            <a:off x="6109037" y="368545"/>
            <a:ext cx="638817" cy="3618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07748" y="195999"/>
            <a:ext cx="3754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Calculation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748" y="1138607"/>
            <a:ext cx="7467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ssign a relative likelihood value to the ratings.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>
            <a:stCxn id="7" idx="1"/>
            <a:endCxn id="7" idx="3"/>
          </p:cNvCxnSpPr>
          <p:nvPr/>
        </p:nvCxnSpPr>
        <p:spPr>
          <a:xfrm>
            <a:off x="4593584" y="2538991"/>
            <a:ext cx="36439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93584" y="1877271"/>
            <a:ext cx="36439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1     2    3    4    5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    -1   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50960" y="1954215"/>
            <a:ext cx="11551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rating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0171" y="2538989"/>
            <a:ext cx="28680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 value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 flipV="1">
            <a:off x="3906084" y="2246602"/>
            <a:ext cx="687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88250" y="2870221"/>
            <a:ext cx="687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7748" y="3908783"/>
            <a:ext cx="52424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          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 score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-605654" y="3521369"/>
                <a:ext cx="6713228" cy="12980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𝑏𝑜𝑜𝑘𝑠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5654" y="3521369"/>
                <a:ext cx="6713228" cy="12980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5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261" y="93727"/>
            <a:ext cx="12507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User1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9502" y="1328638"/>
            <a:ext cx="2007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1118" y="1328637"/>
            <a:ext cx="20783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-2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4649" y="1354990"/>
            <a:ext cx="2310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m3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235" y="2917332"/>
            <a:ext cx="1665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b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13357" y="2917332"/>
            <a:ext cx="1470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82439" y="2923498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c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67350" y="2854017"/>
            <a:ext cx="152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2393431" y="678502"/>
            <a:ext cx="3450219" cy="65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6" idx="0"/>
          </p:cNvCxnSpPr>
          <p:nvPr/>
        </p:nvCxnSpPr>
        <p:spPr>
          <a:xfrm flipH="1">
            <a:off x="5270313" y="678502"/>
            <a:ext cx="573337" cy="65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5843650" y="678502"/>
            <a:ext cx="4277084" cy="65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5843650" y="678502"/>
            <a:ext cx="1746523" cy="68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92152" y="2278192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77032" y="2260320"/>
            <a:ext cx="295282" cy="83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519286" y="2249741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072734" y="2304674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632170" y="2260320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07930" y="2249741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02756" y="2260320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448494" y="2304674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35716" y="1354990"/>
            <a:ext cx="2121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m4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5466"/>
              </p:ext>
            </p:extLst>
          </p:nvPr>
        </p:nvGraphicFramePr>
        <p:xfrm>
          <a:off x="2138398" y="3986629"/>
          <a:ext cx="251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61"/>
                <a:gridCol w="1258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Frequency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c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77657"/>
              </p:ext>
            </p:extLst>
          </p:nvPr>
        </p:nvGraphicFramePr>
        <p:xfrm>
          <a:off x="5620111" y="3991709"/>
          <a:ext cx="506881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05"/>
                <a:gridCol w="2534405"/>
              </a:tblGrid>
              <a:tr h="35666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Sum of</a:t>
                      </a:r>
                      <a:r>
                        <a:rPr lang="en-IN" baseline="0" dirty="0" smtClean="0"/>
                        <a:t> likelihood score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r>
                        <a:rPr lang="en-IN" baseline="0" dirty="0" smtClean="0"/>
                        <a:t> – 2 =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c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-2 +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1 </a:t>
                      </a:r>
                      <a:r>
                        <a:rPr lang="en-IN" baseline="0" dirty="0" smtClean="0"/>
                        <a:t>= </a:t>
                      </a:r>
                      <a:r>
                        <a:rPr lang="en-IN" baseline="0" dirty="0" smtClean="0"/>
                        <a:t>-1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+ 1 =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174856" y="6211669"/>
            <a:ext cx="73375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of recommendation: b, d, a, e, c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27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694" y="465435"/>
            <a:ext cx="11999305" cy="26161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Frequency and Likelihood ?</a:t>
            </a:r>
            <a:endParaRPr lang="en-US" sz="36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Frequency: 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signifies magnitude to which book ‘a’ is getting recommended to user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Likelihood: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likelihood score signifies that user likes the movie. Less likelihood score signifies that user not likes the movie.</a:t>
            </a:r>
            <a:endParaRPr lang="en-US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lowchart: Process 2"/>
          <p:cNvSpPr/>
          <p:nvPr/>
        </p:nvSpPr>
        <p:spPr>
          <a:xfrm rot="16200000">
            <a:off x="6109037" y="2532037"/>
            <a:ext cx="638817" cy="361816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 rot="16200000">
            <a:off x="6109037" y="1805461"/>
            <a:ext cx="638817" cy="3618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>
            <a:stCxn id="6" idx="1"/>
            <a:endCxn id="6" idx="3"/>
          </p:cNvCxnSpPr>
          <p:nvPr/>
        </p:nvCxnSpPr>
        <p:spPr>
          <a:xfrm>
            <a:off x="4593584" y="3975907"/>
            <a:ext cx="36439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93584" y="3314187"/>
            <a:ext cx="36439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1     2    3    4    5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    -1   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0960" y="3391131"/>
            <a:ext cx="11551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rating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0171" y="3975905"/>
            <a:ext cx="28680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 value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906084" y="3683518"/>
            <a:ext cx="687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88250" y="4307137"/>
            <a:ext cx="687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2695" y="5183166"/>
            <a:ext cx="83654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if we only consider frequency?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if we only consider likelihood?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4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261" y="489519"/>
            <a:ext cx="12507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User1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9502" y="1724430"/>
            <a:ext cx="2007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1118" y="1724429"/>
            <a:ext cx="20783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-2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4649" y="1750782"/>
            <a:ext cx="2310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m3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0509" y="3297896"/>
            <a:ext cx="1665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b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13357" y="3295986"/>
            <a:ext cx="1470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6097" y="3291902"/>
            <a:ext cx="1470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24325" y="3295986"/>
            <a:ext cx="152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2393431" y="1074294"/>
            <a:ext cx="3450219" cy="65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6" idx="0"/>
          </p:cNvCxnSpPr>
          <p:nvPr/>
        </p:nvCxnSpPr>
        <p:spPr>
          <a:xfrm flipH="1">
            <a:off x="5270313" y="1074294"/>
            <a:ext cx="573337" cy="65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5843650" y="1074294"/>
            <a:ext cx="4277084" cy="65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5843650" y="1074294"/>
            <a:ext cx="1746523" cy="68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92152" y="2673984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77032" y="2656112"/>
            <a:ext cx="295282" cy="83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519286" y="2645533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072734" y="2700466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632170" y="2656112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07930" y="2645533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02756" y="2656112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448494" y="2700466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35716" y="1641598"/>
            <a:ext cx="2121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m4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65724"/>
              </p:ext>
            </p:extLst>
          </p:nvPr>
        </p:nvGraphicFramePr>
        <p:xfrm>
          <a:off x="1165712" y="4479802"/>
          <a:ext cx="25179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61"/>
                <a:gridCol w="12589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Frequency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c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2466"/>
            <a:ext cx="51636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only consider </a:t>
            </a:r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70312" y="6082157"/>
            <a:ext cx="6556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recommendation: b, c, d, a, 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63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261" y="489519"/>
            <a:ext cx="12507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User1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9502" y="1724430"/>
            <a:ext cx="2007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1118" y="1724429"/>
            <a:ext cx="20783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-2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4649" y="1750782"/>
            <a:ext cx="2310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m3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0509" y="3297896"/>
            <a:ext cx="1665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b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13357" y="3295986"/>
            <a:ext cx="1470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6097" y="3291902"/>
            <a:ext cx="1470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24325" y="3295986"/>
            <a:ext cx="152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2393431" y="1074294"/>
            <a:ext cx="3450219" cy="65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6" idx="0"/>
          </p:cNvCxnSpPr>
          <p:nvPr/>
        </p:nvCxnSpPr>
        <p:spPr>
          <a:xfrm flipH="1">
            <a:off x="5270313" y="1074294"/>
            <a:ext cx="573337" cy="65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5843650" y="1074294"/>
            <a:ext cx="4277084" cy="65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5843650" y="1074294"/>
            <a:ext cx="1746523" cy="68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92152" y="2673984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77032" y="2656112"/>
            <a:ext cx="295282" cy="83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519286" y="2645533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072734" y="2700466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632170" y="2656112"/>
            <a:ext cx="375760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07930" y="2645533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02756" y="2656112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448494" y="2700466"/>
            <a:ext cx="266679" cy="85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35716" y="1641598"/>
            <a:ext cx="2121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Movie_ID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m4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Movie_Rating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</a:p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Likelihood_Value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60860"/>
              </p:ext>
            </p:extLst>
          </p:nvPr>
        </p:nvGraphicFramePr>
        <p:xfrm>
          <a:off x="446089" y="4426326"/>
          <a:ext cx="425245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225"/>
                <a:gridCol w="212622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 likelihood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c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-0.5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270312" y="6082157"/>
            <a:ext cx="6556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recommendation: a, d, e, b, c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64" y="12466"/>
            <a:ext cx="51113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only consider </a:t>
            </a:r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8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42" y="483443"/>
            <a:ext cx="11959527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Comparison: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Frequency: 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b, c, d, a, 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Likelihood: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 d, e, b, 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&amp; Likelihood: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b, d, e, a, c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we only consider the frequency, we are not actually considering if the user has liked (or disliked) the movie from which the book is getting recommended.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we only consider the likelihood, we neglect the effect of frequency and end up with the wrong order of recommendation.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trade-off between frequency and likelihood can be balanced by taking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both into consideration by calculating the score.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88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635</Words>
  <Application>Microsoft Office PowerPoint</Application>
  <PresentationFormat>Widescreen</PresentationFormat>
  <Paragraphs>170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2023-04-27T18:19:40Z</dcterms:created>
  <dcterms:modified xsi:type="dcterms:W3CDTF">2023-04-27T21:09:49Z</dcterms:modified>
</cp:coreProperties>
</file>