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e1473e8c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e1473e8c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e1473e8c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e1473e8c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e1473e8c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e1473e8c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e1473e8c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e1473e8c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e1473e8c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e1473e8c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e1473e8c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e1473e8c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e1473e8c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e1473e8c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e1473e8c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e1473e8c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e1473e8c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e1473e8c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e1473e8c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e1473e8c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e1473e8c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e1473e8c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e1473e8c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e1473e8c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e1473e8c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e1473e8c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e1473e8c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e1473e8c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011500"/>
            <a:ext cx="8520600" cy="1320000"/>
          </a:xfrm>
          <a:prstGeom prst="rect">
            <a:avLst/>
          </a:prstGeom>
          <a:solidFill>
            <a:schemeClr val="lt2"/>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4600">
                <a:solidFill>
                  <a:srgbClr val="FF0000"/>
                </a:solidFill>
                <a:highlight>
                  <a:srgbClr val="FFFFFF"/>
                </a:highlight>
              </a:rPr>
              <a:t>Placewit - Internship Program</a:t>
            </a:r>
            <a:endParaRPr sz="4600">
              <a:solidFill>
                <a:srgbClr val="FF0000"/>
              </a:solidFill>
            </a:endParaRPr>
          </a:p>
        </p:txBody>
      </p:sp>
      <p:sp>
        <p:nvSpPr>
          <p:cNvPr id="87" name="Google Shape;87;p13"/>
          <p:cNvSpPr txBox="1"/>
          <p:nvPr>
            <p:ph idx="1" type="subTitle"/>
          </p:nvPr>
        </p:nvSpPr>
        <p:spPr>
          <a:xfrm>
            <a:off x="3767850" y="2834125"/>
            <a:ext cx="5064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solidFill>
                  <a:srgbClr val="1155CC"/>
                </a:solidFill>
              </a:rPr>
              <a:t>Aniket Kumar Giri</a:t>
            </a:r>
            <a:endParaRPr sz="3600">
              <a:solidFill>
                <a:srgbClr val="1155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ML &amp; Web Development</a:t>
            </a:r>
            <a:endParaRPr/>
          </a:p>
        </p:txBody>
      </p:sp>
      <p:sp>
        <p:nvSpPr>
          <p:cNvPr id="141" name="Google Shape;141;p22"/>
          <p:cNvSpPr txBox="1"/>
          <p:nvPr>
            <p:ph idx="1" type="body"/>
          </p:nvPr>
        </p:nvSpPr>
        <p:spPr>
          <a:xfrm>
            <a:off x="729450" y="2078875"/>
            <a:ext cx="7688700" cy="28017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AutoNum type="arabicPeriod"/>
            </a:pPr>
            <a:r>
              <a:rPr lang="en" sz="1350"/>
              <a:t>Machine Learning (ML) and Natural Language Processing (NLP):</a:t>
            </a:r>
            <a:endParaRPr sz="1350"/>
          </a:p>
          <a:p>
            <a:pPr indent="-314325" lvl="1" marL="914400" rtl="0" algn="l">
              <a:spcBef>
                <a:spcPts val="0"/>
              </a:spcBef>
              <a:spcAft>
                <a:spcPts val="0"/>
              </a:spcAft>
              <a:buSzPts val="1350"/>
              <a:buAutoNum type="alphaLcPeriod"/>
            </a:pPr>
            <a:r>
              <a:rPr lang="en" sz="1350"/>
              <a:t>ML: Utilized for training and building the machine learning model that performs spam email classification.</a:t>
            </a:r>
            <a:endParaRPr sz="1350"/>
          </a:p>
          <a:p>
            <a:pPr indent="-314325" lvl="1" marL="914400" rtl="0" algn="l">
              <a:spcBef>
                <a:spcPts val="0"/>
              </a:spcBef>
              <a:spcAft>
                <a:spcPts val="0"/>
              </a:spcAft>
              <a:buSzPts val="1350"/>
              <a:buAutoNum type="alphaLcPeriod"/>
            </a:pPr>
            <a:r>
              <a:rPr lang="en" sz="1350"/>
              <a:t>NLP: Applied for text analysis and processing to enable the model to understand and classify email content effectively.</a:t>
            </a:r>
            <a:endParaRPr sz="1350"/>
          </a:p>
          <a:p>
            <a:pPr indent="-314325" lvl="0" marL="457200" rtl="0" algn="l">
              <a:spcBef>
                <a:spcPts val="0"/>
              </a:spcBef>
              <a:spcAft>
                <a:spcPts val="0"/>
              </a:spcAft>
              <a:buSzPts val="1350"/>
              <a:buAutoNum type="arabicPeriod"/>
            </a:pPr>
            <a:r>
              <a:rPr lang="en" sz="1350"/>
              <a:t>Web Development:	</a:t>
            </a:r>
            <a:endParaRPr sz="1350"/>
          </a:p>
          <a:p>
            <a:pPr indent="-314325" lvl="1" marL="914400" rtl="0" algn="l">
              <a:spcBef>
                <a:spcPts val="0"/>
              </a:spcBef>
              <a:spcAft>
                <a:spcPts val="0"/>
              </a:spcAft>
              <a:buSzPts val="1350"/>
              <a:buAutoNum type="alphaLcPeriod"/>
            </a:pPr>
            <a:r>
              <a:rPr lang="en" sz="1350"/>
              <a:t>HTML: Used to structure and define the content of the user interface.</a:t>
            </a:r>
            <a:endParaRPr sz="1350"/>
          </a:p>
          <a:p>
            <a:pPr indent="-314325" lvl="1" marL="914400" rtl="0" algn="l">
              <a:spcBef>
                <a:spcPts val="0"/>
              </a:spcBef>
              <a:spcAft>
                <a:spcPts val="0"/>
              </a:spcAft>
              <a:buSzPts val="1350"/>
              <a:buAutoNum type="alphaLcPeriod"/>
            </a:pPr>
            <a:r>
              <a:rPr lang="en" sz="1350"/>
              <a:t>CSS: Employed for styling the user interface, ensuring an aesthetically pleasing appearance.</a:t>
            </a:r>
            <a:endParaRPr sz="1350"/>
          </a:p>
          <a:p>
            <a:pPr indent="-314325" lvl="1" marL="914400" rtl="0" algn="l">
              <a:spcBef>
                <a:spcPts val="0"/>
              </a:spcBef>
              <a:spcAft>
                <a:spcPts val="0"/>
              </a:spcAft>
              <a:buSzPts val="1350"/>
              <a:buAutoNum type="alphaLcPeriod"/>
            </a:pPr>
            <a:r>
              <a:rPr lang="en" sz="1350"/>
              <a:t>Streamlit: Utilized to create a web application for the graphical user interface (GUI) of Spam Guard.</a:t>
            </a:r>
            <a:endParaRPr sz="13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highlight>
                  <a:srgbClr val="C27BA0"/>
                </a:highlight>
              </a:rPr>
              <a:t>Challenges faced</a:t>
            </a:r>
            <a:endParaRPr sz="2800">
              <a:highlight>
                <a:srgbClr val="C27BA0"/>
              </a:highlight>
            </a:endParaRPr>
          </a:p>
          <a:p>
            <a:pPr indent="0" lvl="0" marL="0" rtl="0" algn="l">
              <a:spcBef>
                <a:spcPts val="0"/>
              </a:spcBef>
              <a:spcAft>
                <a:spcPts val="0"/>
              </a:spcAft>
              <a:buNone/>
            </a:pPr>
            <a:r>
              <a:t/>
            </a:r>
            <a:endParaRPr sz="2800">
              <a:highlight>
                <a:srgbClr val="C27BA0"/>
              </a:highlight>
            </a:endParaRPr>
          </a:p>
          <a:p>
            <a:pPr indent="0" lvl="0" marL="0" rtl="0" algn="l">
              <a:spcBef>
                <a:spcPts val="0"/>
              </a:spcBef>
              <a:spcAft>
                <a:spcPts val="0"/>
              </a:spcAft>
              <a:buNone/>
            </a:pPr>
            <a:r>
              <a:t/>
            </a:r>
            <a:endParaRPr sz="2800">
              <a:highlight>
                <a:srgbClr val="C27BA0"/>
              </a:highlight>
            </a:endParaRPr>
          </a:p>
        </p:txBody>
      </p:sp>
      <p:sp>
        <p:nvSpPr>
          <p:cNvPr id="147" name="Google Shape;147;p23"/>
          <p:cNvSpPr txBox="1"/>
          <p:nvPr>
            <p:ph idx="1" type="body"/>
          </p:nvPr>
        </p:nvSpPr>
        <p:spPr>
          <a:xfrm>
            <a:off x="729450" y="2078875"/>
            <a:ext cx="7688700" cy="29535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AutoNum type="arabicPeriod"/>
            </a:pPr>
            <a:r>
              <a:rPr lang="en" sz="1350"/>
              <a:t>Deployment with Streamlit: Integrating the project with Streamlit for creating a user-friendly GUI presented some challenges due to the need for adapting the existing codebase to a web application format.</a:t>
            </a:r>
            <a:endParaRPr sz="1350"/>
          </a:p>
          <a:p>
            <a:pPr indent="-314325" lvl="0" marL="457200" rtl="0" algn="l">
              <a:spcBef>
                <a:spcPts val="0"/>
              </a:spcBef>
              <a:spcAft>
                <a:spcPts val="0"/>
              </a:spcAft>
              <a:buSzPts val="1350"/>
              <a:buAutoNum type="arabicPeriod"/>
            </a:pPr>
            <a:r>
              <a:rPr lang="en" sz="1350"/>
              <a:t>Hyperparameter Tuning: Optimizing hyperparameters for the machine learning model took considerable time and effort to fine-tune the model's performance effectively.</a:t>
            </a:r>
            <a:endParaRPr sz="1350"/>
          </a:p>
          <a:p>
            <a:pPr indent="-314325" lvl="0" marL="457200" rtl="0" algn="l">
              <a:spcBef>
                <a:spcPts val="0"/>
              </a:spcBef>
              <a:spcAft>
                <a:spcPts val="0"/>
              </a:spcAft>
              <a:buSzPts val="1350"/>
              <a:buAutoNum type="arabicPeriod"/>
            </a:pPr>
            <a:r>
              <a:rPr lang="en" sz="1350"/>
              <a:t>Feature Extraction and Selection: Extracting relevant features from raw text data and selecting the most informative ones posed challenges in achieving optimal classification accuracy.</a:t>
            </a:r>
            <a:endParaRPr sz="1350"/>
          </a:p>
          <a:p>
            <a:pPr indent="-314325" lvl="0" marL="457200" rtl="0" algn="l">
              <a:spcBef>
                <a:spcPts val="0"/>
              </a:spcBef>
              <a:spcAft>
                <a:spcPts val="0"/>
              </a:spcAft>
              <a:buSzPts val="1350"/>
              <a:buAutoNum type="arabicPeriod"/>
            </a:pPr>
            <a:r>
              <a:rPr lang="en" sz="1350"/>
              <a:t>Performance Optimization: Ensuring the system's efficiency and real-time processing required meticulous performance optimization of algorithms and data processing pipelines.</a:t>
            </a:r>
            <a:endParaRPr sz="1350"/>
          </a:p>
          <a:p>
            <a:pPr indent="-314325" lvl="0" marL="457200" rtl="0" algn="l">
              <a:spcBef>
                <a:spcPts val="0"/>
              </a:spcBef>
              <a:spcAft>
                <a:spcPts val="0"/>
              </a:spcAft>
              <a:buSzPts val="1350"/>
              <a:buAutoNum type="arabicPeriod"/>
            </a:pPr>
            <a:r>
              <a:rPr lang="en" sz="1350"/>
              <a:t>Wordcloud, </a:t>
            </a:r>
            <a:r>
              <a:rPr lang="en" sz="1350"/>
              <a:t>tokens, characters, words and sentences distribution understanding was also a challenging task.</a:t>
            </a:r>
            <a:endParaRPr sz="13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highlight>
                  <a:srgbClr val="C27BA0"/>
                </a:highlight>
              </a:rPr>
              <a:t>Final outcome</a:t>
            </a:r>
            <a:endParaRPr sz="2800">
              <a:highlight>
                <a:srgbClr val="C27BA0"/>
              </a:highlight>
            </a:endParaRPr>
          </a:p>
        </p:txBody>
      </p:sp>
      <p:sp>
        <p:nvSpPr>
          <p:cNvPr id="153" name="Google Shape;153;p24"/>
          <p:cNvSpPr txBox="1"/>
          <p:nvPr>
            <p:ph idx="1" type="body"/>
          </p:nvPr>
        </p:nvSpPr>
        <p:spPr>
          <a:xfrm>
            <a:off x="729450" y="2078875"/>
            <a:ext cx="7688700" cy="28167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sz="1350"/>
              <a:t>I am thrilled to present the exceptional final outcome of the Spam Guard project! My hard work and dedication have resulted in the creation of an intuitive graphical user interface (GUI) that allows users to input text and instantly determine whether it is spam or not. With an impressive accuracy rate of over 98.5%, users can confidently rely on Spam Guard to filter out unwanted and potentially harmful emails, making their email communication experience safer and more efficient.</a:t>
            </a:r>
            <a:endParaRPr sz="1350"/>
          </a:p>
          <a:p>
            <a:pPr indent="-314325" lvl="0" marL="457200" rtl="0" algn="l">
              <a:spcBef>
                <a:spcPts val="0"/>
              </a:spcBef>
              <a:spcAft>
                <a:spcPts val="0"/>
              </a:spcAft>
              <a:buSzPts val="1350"/>
              <a:buChar char="●"/>
            </a:pPr>
            <a:r>
              <a:rPr lang="en" sz="1350"/>
              <a:t>The GUI not only provides a seamless user experience but also offers a unique touch by incorporating links to my social media profiles. Users can easily connect with me on LinkedIn, Twitter, Instagram, and GitHub, giving them the opportunity to reach out, provide feedback, or explore further collaborations. I am excited to engage with users, gather their valuable insights, and continuously enhance Spam Guard based on their feedback.</a:t>
            </a:r>
            <a:endParaRPr sz="13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highlight>
                  <a:srgbClr val="A64D79"/>
                </a:highlight>
              </a:rPr>
              <a:t>Practical usage</a:t>
            </a:r>
            <a:endParaRPr sz="2800">
              <a:highlight>
                <a:srgbClr val="A64D79"/>
              </a:highlight>
            </a:endParaRPr>
          </a:p>
        </p:txBody>
      </p:sp>
      <p:sp>
        <p:nvSpPr>
          <p:cNvPr id="159" name="Google Shape;159;p25"/>
          <p:cNvSpPr txBox="1"/>
          <p:nvPr>
            <p:ph idx="1" type="body"/>
          </p:nvPr>
        </p:nvSpPr>
        <p:spPr>
          <a:xfrm>
            <a:off x="729450" y="1952200"/>
            <a:ext cx="7688700" cy="30801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lang="en" sz="1350"/>
              <a:t>Enhancing Company Reputation: By developing an effective and accurate spam email classification system, our company demonstrates expertise in machine learning, natural language processing, and email security. This achievement helps build a positive reputation within the industry and among potential clients.</a:t>
            </a:r>
            <a:endParaRPr sz="1350"/>
          </a:p>
          <a:p>
            <a:pPr indent="-314325" lvl="0" marL="457200" rtl="0" algn="l">
              <a:spcBef>
                <a:spcPts val="0"/>
              </a:spcBef>
              <a:spcAft>
                <a:spcPts val="0"/>
              </a:spcAft>
              <a:buSzPts val="1350"/>
              <a:buChar char="●"/>
            </a:pPr>
            <a:r>
              <a:rPr lang="en" sz="1350"/>
              <a:t>Market Differentiation: Spam Guard sets our company apart from competitors by providing a unique and valuable solution to a common problem faced by individuals and businesses. The system's high accuracy and real-time processing capabilities make it an attractive option for users seeking reliable spam email protection.</a:t>
            </a:r>
            <a:endParaRPr sz="1350"/>
          </a:p>
          <a:p>
            <a:pPr indent="-314325" lvl="0" marL="457200" rtl="0" algn="l">
              <a:spcBef>
                <a:spcPts val="0"/>
              </a:spcBef>
              <a:spcAft>
                <a:spcPts val="0"/>
              </a:spcAft>
              <a:buSzPts val="1350"/>
              <a:buChar char="●"/>
            </a:pPr>
            <a:r>
              <a:rPr lang="en" sz="1350"/>
              <a:t>Revenue Generation: Spam Guard can be offered as a premium service to businesses, offering them enhanced email security and productivity. The ability to customize filters and integrate the system with existing email infrastructure adds value to the service, allowing our company to generate additional revenue streams.</a:t>
            </a:r>
            <a:endParaRPr sz="13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165" name="Google Shape;165;p26"/>
          <p:cNvSpPr txBox="1"/>
          <p:nvPr>
            <p:ph idx="1" type="body"/>
          </p:nvPr>
        </p:nvSpPr>
        <p:spPr>
          <a:xfrm>
            <a:off x="729450" y="1853850"/>
            <a:ext cx="7688700" cy="31785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Client Acquisition and Retention: The availability of Spam Guard as a feature developed by our company can attract new clients seeking advanced email security solutions. Existing clients can benefit from the seamless integration of Spam Guard into their systems, making them more likely to remain loyal to our company.</a:t>
            </a:r>
            <a:endParaRPr/>
          </a:p>
          <a:p>
            <a:pPr indent="-304958" lvl="0" marL="457200" rtl="0" algn="l">
              <a:spcBef>
                <a:spcPts val="0"/>
              </a:spcBef>
              <a:spcAft>
                <a:spcPts val="0"/>
              </a:spcAft>
              <a:buSzPct val="100000"/>
              <a:buChar char="●"/>
            </a:pPr>
            <a:r>
              <a:rPr lang="en"/>
              <a:t>Data Insights and Analysis: As users interact with Spam Guard, we gain access to valuable data insights and usage patterns. Analyzing this data can provide valuable feedback for further improving the system and identifying potential areas for expansion or enhancements.</a:t>
            </a:r>
            <a:endParaRPr/>
          </a:p>
          <a:p>
            <a:pPr indent="-304958" lvl="0" marL="457200" rtl="0" algn="l">
              <a:spcBef>
                <a:spcPts val="0"/>
              </a:spcBef>
              <a:spcAft>
                <a:spcPts val="0"/>
              </a:spcAft>
              <a:buSzPct val="100000"/>
              <a:buChar char="●"/>
            </a:pPr>
            <a:r>
              <a:rPr lang="en"/>
              <a:t>Upselling Opportunities: The success of Spam Guard opens up opportunities to upsell additional services or products related to email security, machine learning solutions, and natural language processing capabilities.</a:t>
            </a:r>
            <a:endParaRPr/>
          </a:p>
          <a:p>
            <a:pPr indent="-304958" lvl="0" marL="457200" rtl="0" algn="l">
              <a:spcBef>
                <a:spcPts val="0"/>
              </a:spcBef>
              <a:spcAft>
                <a:spcPts val="0"/>
              </a:spcAft>
              <a:buSzPct val="100000"/>
              <a:buChar char="●"/>
            </a:pPr>
            <a:r>
              <a:rPr lang="en"/>
              <a:t>Portfolio Enrichment: Spam Guard serves as a compelling addition to our company's portfolio, showcasing our expertise in handling complex projects and delivering solutions that positively impact users' daily lives.</a:t>
            </a:r>
            <a:endParaRPr/>
          </a:p>
          <a:p>
            <a:pPr indent="-304958" lvl="0" marL="457200" rtl="0" algn="l">
              <a:spcBef>
                <a:spcPts val="0"/>
              </a:spcBef>
              <a:spcAft>
                <a:spcPts val="0"/>
              </a:spcAft>
              <a:buSzPct val="100000"/>
              <a:buChar char="●"/>
            </a:pPr>
            <a:r>
              <a:rPr lang="en"/>
              <a:t>Research and Development: The development of Spam Guard has likely sparked interest in new research and development avenues within our company. This project may lead to exploring other innovative solutions and applications in the fields of machine learning and NLP.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400" cy="34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71" name="Google Shape;171;p27"/>
          <p:cNvPicPr preferRelativeResize="0"/>
          <p:nvPr/>
        </p:nvPicPr>
        <p:blipFill>
          <a:blip r:embed="rId3">
            <a:alphaModFix/>
          </a:blip>
          <a:stretch>
            <a:fillRect/>
          </a:stretch>
        </p:blipFill>
        <p:spPr>
          <a:xfrm>
            <a:off x="714375" y="601850"/>
            <a:ext cx="7715250" cy="4248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9900FF"/>
                </a:solidFill>
              </a:rPr>
              <a:t>Intern Company: A Software Development Solutions Company</a:t>
            </a:r>
            <a:endParaRPr sz="3600">
              <a:solidFill>
                <a:srgbClr val="9900FF"/>
              </a:solidFill>
            </a:endParaRPr>
          </a:p>
          <a:p>
            <a:pPr indent="0" lvl="0" marL="0" rtl="0" algn="l">
              <a:spcBef>
                <a:spcPts val="0"/>
              </a:spcBef>
              <a:spcAft>
                <a:spcPts val="0"/>
              </a:spcAft>
              <a:buNone/>
            </a:pPr>
            <a:r>
              <a:t/>
            </a:r>
            <a:endParaRPr sz="3600">
              <a:solidFill>
                <a:srgbClr val="9900FF"/>
              </a:solidFill>
            </a:endParaRPr>
          </a:p>
          <a:p>
            <a:pPr indent="0" lvl="0" marL="0" rtl="0" algn="l">
              <a:spcBef>
                <a:spcPts val="0"/>
              </a:spcBef>
              <a:spcAft>
                <a:spcPts val="0"/>
              </a:spcAft>
              <a:buNone/>
            </a:pPr>
            <a:r>
              <a:t/>
            </a:r>
            <a:endParaRPr sz="3600">
              <a:solidFill>
                <a:srgbClr val="9900FF"/>
              </a:solidFill>
            </a:endParaRPr>
          </a:p>
        </p:txBody>
      </p:sp>
      <p:sp>
        <p:nvSpPr>
          <p:cNvPr id="93" name="Google Shape;93;p14"/>
          <p:cNvSpPr txBox="1"/>
          <p:nvPr>
            <p:ph idx="1" type="subTitle"/>
          </p:nvPr>
        </p:nvSpPr>
        <p:spPr>
          <a:xfrm>
            <a:off x="729625" y="3172900"/>
            <a:ext cx="7688100" cy="12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E06666"/>
                </a:solidFill>
              </a:rPr>
              <a:t>Project: Spam Guard - Spam Email Classification</a:t>
            </a:r>
            <a:endParaRPr sz="3200">
              <a:solidFill>
                <a:srgbClr val="E0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highlight>
                  <a:srgbClr val="C27BA0"/>
                </a:highlight>
              </a:rPr>
              <a:t>Project introduction</a:t>
            </a:r>
            <a:endParaRPr sz="2800">
              <a:highlight>
                <a:srgbClr val="C27BA0"/>
              </a:highlight>
            </a:endParaRPr>
          </a:p>
        </p:txBody>
      </p:sp>
      <p:sp>
        <p:nvSpPr>
          <p:cNvPr id="99" name="Google Shape;99;p15"/>
          <p:cNvSpPr txBox="1"/>
          <p:nvPr>
            <p:ph idx="1" type="body"/>
          </p:nvPr>
        </p:nvSpPr>
        <p:spPr>
          <a:xfrm>
            <a:off x="729450" y="1853850"/>
            <a:ext cx="7688700" cy="31935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lang="en" sz="1350"/>
              <a:t>Welcome to the exciting world of Spam Guard, an innovative project developed by A Software Development Solutions Company. In an age where email communication plays a vital role in our personal and professional lives, the menace of spam emails continues to be a significant challenge. Spam emails not only waste valuable time but also pose potential risks, such as phishing attempts and malware distribution.</a:t>
            </a:r>
            <a:endParaRPr sz="1350"/>
          </a:p>
          <a:p>
            <a:pPr indent="-314325" lvl="0" marL="457200" rtl="0" algn="l">
              <a:spcBef>
                <a:spcPts val="0"/>
              </a:spcBef>
              <a:spcAft>
                <a:spcPts val="0"/>
              </a:spcAft>
              <a:buSzPts val="1350"/>
              <a:buChar char="●"/>
            </a:pPr>
            <a:r>
              <a:rPr lang="en" sz="1350"/>
              <a:t>The goal of our project, Spam Guard, is to tackle this issue head-on by leveraging the power of advanced machine learning and artificial intelligence techniques. Our primary objective is to develop a sophisticated email classification system capable of accurately identifying and filtering spam emails from legitimate ones.</a:t>
            </a:r>
            <a:endParaRPr sz="1350"/>
          </a:p>
          <a:p>
            <a:pPr indent="-314325" lvl="0" marL="457200" rtl="0" algn="l">
              <a:spcBef>
                <a:spcPts val="0"/>
              </a:spcBef>
              <a:spcAft>
                <a:spcPts val="0"/>
              </a:spcAft>
              <a:buSzPts val="1350"/>
              <a:buChar char="●"/>
            </a:pPr>
            <a:r>
              <a:rPr lang="en" sz="1350"/>
              <a:t>The internet is flooded with a myriad of spam emails, ranging from unwanted advertisements to deceptive schemes designed to exploit unsuspecting users. To combat this ever-evolving threat, our dedicated team of developers, data scientists, and researchers have come together to design a robust, scalable, and efficient spam email classification model.</a:t>
            </a:r>
            <a:endParaRPr sz="13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Key Objectives:</a:t>
            </a:r>
            <a:endParaRPr sz="2400"/>
          </a:p>
        </p:txBody>
      </p:sp>
      <p:sp>
        <p:nvSpPr>
          <p:cNvPr id="105" name="Google Shape;105;p16"/>
          <p:cNvSpPr txBox="1"/>
          <p:nvPr>
            <p:ph idx="1" type="body"/>
          </p:nvPr>
        </p:nvSpPr>
        <p:spPr>
          <a:xfrm>
            <a:off x="729450" y="2078875"/>
            <a:ext cx="7688700" cy="26499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lang="en" sz="1350"/>
              <a:t>High Accuracy: We strive to achieve a high level of accuracy in distinguishing spam emails from genuine ones to ensure that users can rely on our system with confidence.</a:t>
            </a:r>
            <a:endParaRPr sz="1350"/>
          </a:p>
          <a:p>
            <a:pPr indent="-314325" lvl="0" marL="457200" rtl="0" algn="l">
              <a:spcBef>
                <a:spcPts val="0"/>
              </a:spcBef>
              <a:spcAft>
                <a:spcPts val="0"/>
              </a:spcAft>
              <a:buSzPts val="1350"/>
              <a:buChar char="●"/>
            </a:pPr>
            <a:r>
              <a:rPr lang="en" sz="1350"/>
              <a:t>Real-time Processing: The Spam Guard system will process incoming emails in real-time, providing swift protection to users and allowing them to focus on essential tasks without the distraction of spam.</a:t>
            </a:r>
            <a:endParaRPr sz="1350"/>
          </a:p>
          <a:p>
            <a:pPr indent="-314325" lvl="0" marL="457200" rtl="0" algn="l">
              <a:spcBef>
                <a:spcPts val="0"/>
              </a:spcBef>
              <a:spcAft>
                <a:spcPts val="0"/>
              </a:spcAft>
              <a:buSzPts val="1350"/>
              <a:buChar char="●"/>
            </a:pPr>
            <a:r>
              <a:rPr lang="en" sz="1350"/>
              <a:t>Continuous Learning: Our model will employ advanced machine learning techniques to continuously learn from user feedback and adapt to new spamming tactics, making it capable of staying ahead of evolving spam patterns.</a:t>
            </a:r>
            <a:endParaRPr sz="1350"/>
          </a:p>
          <a:p>
            <a:pPr indent="-314325" lvl="0" marL="457200" rtl="0" algn="l">
              <a:spcBef>
                <a:spcPts val="0"/>
              </a:spcBef>
              <a:spcAft>
                <a:spcPts val="0"/>
              </a:spcAft>
              <a:buSzPts val="1350"/>
              <a:buChar char="●"/>
            </a:pPr>
            <a:r>
              <a:rPr lang="en" sz="1350"/>
              <a:t>Privacy and Security: We understand the importance of user privacy, and thus, we will ensure that the system is designed with security in mind, protecting sensitive email content.</a:t>
            </a:r>
            <a:endParaRPr sz="13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Milestones:</a:t>
            </a:r>
            <a:endParaRPr sz="2400"/>
          </a:p>
        </p:txBody>
      </p:sp>
      <p:sp>
        <p:nvSpPr>
          <p:cNvPr id="111" name="Google Shape;111;p17"/>
          <p:cNvSpPr txBox="1"/>
          <p:nvPr>
            <p:ph idx="1" type="body"/>
          </p:nvPr>
        </p:nvSpPr>
        <p:spPr>
          <a:xfrm>
            <a:off x="729450" y="1967375"/>
            <a:ext cx="7688700" cy="27006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lang="en" sz="1350"/>
              <a:t>Data Collection: Gathering a vast and diverse dataset of both spam and legitimate emails to train and validate the model.</a:t>
            </a:r>
            <a:endParaRPr sz="1350"/>
          </a:p>
          <a:p>
            <a:pPr indent="-314325" lvl="0" marL="457200" rtl="0" algn="l">
              <a:spcBef>
                <a:spcPts val="0"/>
              </a:spcBef>
              <a:spcAft>
                <a:spcPts val="0"/>
              </a:spcAft>
              <a:buSzPts val="1350"/>
              <a:buChar char="●"/>
            </a:pPr>
            <a:r>
              <a:rPr lang="en" sz="1350"/>
              <a:t>Model Development: Designing and implementing a state-of-the-art machine learning algorithm that can efficiently classify spam emails.</a:t>
            </a:r>
            <a:endParaRPr sz="1350"/>
          </a:p>
          <a:p>
            <a:pPr indent="-314325" lvl="0" marL="457200" rtl="0" algn="l">
              <a:spcBef>
                <a:spcPts val="0"/>
              </a:spcBef>
              <a:spcAft>
                <a:spcPts val="0"/>
              </a:spcAft>
              <a:buSzPts val="1350"/>
              <a:buChar char="●"/>
            </a:pPr>
            <a:r>
              <a:rPr lang="en" sz="1350"/>
              <a:t>User Interface: Building a user-friendly interface for users to access, configure, and manage their Spam Guard settings.</a:t>
            </a:r>
            <a:endParaRPr sz="1350"/>
          </a:p>
          <a:p>
            <a:pPr indent="-314325" lvl="0" marL="457200" rtl="0" algn="l">
              <a:spcBef>
                <a:spcPts val="0"/>
              </a:spcBef>
              <a:spcAft>
                <a:spcPts val="0"/>
              </a:spcAft>
              <a:buSzPts val="1350"/>
              <a:buChar char="●"/>
            </a:pPr>
            <a:r>
              <a:rPr lang="en" sz="1350"/>
              <a:t>Performance Optimization: Fine-tuning the model to achieve optimal accuracy and efficiency, considering scalability and resource utilization.</a:t>
            </a:r>
            <a:endParaRPr sz="1350"/>
          </a:p>
          <a:p>
            <a:pPr indent="-314325" lvl="0" marL="457200" rtl="0" algn="l">
              <a:spcBef>
                <a:spcPts val="0"/>
              </a:spcBef>
              <a:spcAft>
                <a:spcPts val="0"/>
              </a:spcAft>
              <a:buSzPts val="1350"/>
              <a:buChar char="●"/>
            </a:pPr>
            <a:r>
              <a:rPr lang="en" sz="1350"/>
              <a:t>Testing and Validation: Conducting rigorous testing and validation to ensure the system's reliability and effectiveness in detecting spam.</a:t>
            </a:r>
            <a:endParaRPr sz="13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highlight>
                  <a:srgbClr val="C27BA0"/>
                </a:highlight>
              </a:rPr>
              <a:t>Features developed</a:t>
            </a:r>
            <a:endParaRPr sz="2800">
              <a:highlight>
                <a:srgbClr val="C27BA0"/>
              </a:highlight>
            </a:endParaRPr>
          </a:p>
        </p:txBody>
      </p:sp>
      <p:sp>
        <p:nvSpPr>
          <p:cNvPr id="117" name="Google Shape;117;p18"/>
          <p:cNvSpPr txBox="1"/>
          <p:nvPr>
            <p:ph idx="1" type="body"/>
          </p:nvPr>
        </p:nvSpPr>
        <p:spPr>
          <a:xfrm>
            <a:off x="729450" y="2078875"/>
            <a:ext cx="7688700" cy="27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Sentiment Analysis: I have implemented sentiment analysis techniques to gauge the emotional tone of the email content. This feature helps identify potentially suspicious emails that may use emotional manipulation or aggressive language commonly found in spam communications.</a:t>
            </a:r>
            <a:endParaRPr sz="1350"/>
          </a:p>
          <a:p>
            <a:pPr indent="0" lvl="0" marL="0" rtl="0" algn="l">
              <a:spcBef>
                <a:spcPts val="1200"/>
              </a:spcBef>
              <a:spcAft>
                <a:spcPts val="0"/>
              </a:spcAft>
              <a:buNone/>
            </a:pPr>
            <a:r>
              <a:rPr lang="en" sz="1350"/>
              <a:t>Text Classification: By leveraging advanced text classification algorithms, I have enabled Spam Guard to distinguish between spam emails and legitimate ones accurately. The model's ability to categorize emails based on their content and context is critical in making precise filtering decisions.</a:t>
            </a:r>
            <a:endParaRPr sz="1350"/>
          </a:p>
          <a:p>
            <a:pPr indent="0" lvl="0" marL="0" rtl="0" algn="l">
              <a:spcBef>
                <a:spcPts val="1200"/>
              </a:spcBef>
              <a:spcAft>
                <a:spcPts val="1200"/>
              </a:spcAft>
              <a:buNone/>
            </a:pPr>
            <a:r>
              <a:rPr lang="en" sz="1350"/>
              <a:t>Natural Language Processing (NLP): NLP is at the core of the Spam Guard system, allowing it to understand the semantic meaning of emails and extract relevant features for classification. Through NLP, the system can analyze the email content more intelligently and efficiently.</a:t>
            </a:r>
            <a:endParaRPr sz="13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Features developed</a:t>
            </a:r>
            <a:endParaRPr sz="2400"/>
          </a:p>
          <a:p>
            <a:pPr indent="0" lvl="0" marL="0" rtl="0" algn="l">
              <a:spcBef>
                <a:spcPts val="0"/>
              </a:spcBef>
              <a:spcAft>
                <a:spcPts val="0"/>
              </a:spcAft>
              <a:buNone/>
            </a:pPr>
            <a:r>
              <a:t/>
            </a:r>
            <a:endParaRPr sz="2400"/>
          </a:p>
        </p:txBody>
      </p:sp>
      <p:sp>
        <p:nvSpPr>
          <p:cNvPr id="123" name="Google Shape;123;p19"/>
          <p:cNvSpPr txBox="1"/>
          <p:nvPr>
            <p:ph idx="1" type="body"/>
          </p:nvPr>
        </p:nvSpPr>
        <p:spPr>
          <a:xfrm>
            <a:off x="729450" y="1937025"/>
            <a:ext cx="7688700" cy="30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Performance Optimization: To ensure that Spam Guard delivers high accuracy and processes emails swiftly, I have conducted extensive performance optimization. By fine-tuning the machine learning model and optimizing algorithms, I have reduced computation time, making real-time email classification possible.</a:t>
            </a:r>
            <a:endParaRPr sz="1350"/>
          </a:p>
          <a:p>
            <a:pPr indent="0" lvl="0" marL="0" rtl="0" algn="l">
              <a:spcBef>
                <a:spcPts val="1200"/>
              </a:spcBef>
              <a:spcAft>
                <a:spcPts val="0"/>
              </a:spcAft>
              <a:buNone/>
            </a:pPr>
            <a:r>
              <a:rPr lang="en" sz="1350"/>
              <a:t>Machine Learning (ML): My expertise in ML has been instrumental in training the machine learning model used by Spam Guard. I have carefully selected and processed the training data, built and fine-tuned the model to achieve the best possible accuracy in spam detection.</a:t>
            </a:r>
            <a:endParaRPr sz="1350"/>
          </a:p>
          <a:p>
            <a:pPr indent="0" lvl="0" marL="0" rtl="0" algn="l">
              <a:spcBef>
                <a:spcPts val="1200"/>
              </a:spcBef>
              <a:spcAft>
                <a:spcPts val="0"/>
              </a:spcAft>
              <a:buNone/>
            </a:pPr>
            <a:r>
              <a:rPr lang="en" sz="1350"/>
              <a:t>Graphical User Interface (GUI): To make Spam Guard user-friendly and accessible to all users, I have designed and developed an intuitive graphical user interface. The GUI allows users to interact with the system effortlessly, configure their filtering preferences, and monitor the system's performance with ease.</a:t>
            </a:r>
            <a:endParaRPr sz="1350"/>
          </a:p>
          <a:p>
            <a:pPr indent="0" lvl="0" marL="0" rtl="0" algn="l">
              <a:spcBef>
                <a:spcPts val="1200"/>
              </a:spcBef>
              <a:spcAft>
                <a:spcPts val="1200"/>
              </a:spcAft>
              <a:buNone/>
            </a:pPr>
            <a:r>
              <a:t/>
            </a:r>
            <a:endParaRPr sz="13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highlight>
                  <a:srgbClr val="C27BA0"/>
                </a:highlight>
              </a:rPr>
              <a:t>Technologies used</a:t>
            </a:r>
            <a:endParaRPr sz="2800">
              <a:highlight>
                <a:srgbClr val="C27BA0"/>
              </a:highlight>
            </a:endParaRPr>
          </a:p>
        </p:txBody>
      </p:sp>
      <p:sp>
        <p:nvSpPr>
          <p:cNvPr id="129" name="Google Shape;129;p20"/>
          <p:cNvSpPr txBox="1"/>
          <p:nvPr>
            <p:ph idx="1" type="body"/>
          </p:nvPr>
        </p:nvSpPr>
        <p:spPr>
          <a:xfrm>
            <a:off x="729450" y="1967375"/>
            <a:ext cx="7688700" cy="29889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AutoNum type="arabicPeriod"/>
            </a:pPr>
            <a:r>
              <a:rPr lang="en" sz="1350"/>
              <a:t>Integrated Development Environment (IDE):</a:t>
            </a:r>
            <a:endParaRPr sz="1350"/>
          </a:p>
          <a:p>
            <a:pPr indent="-314325" lvl="1" marL="914400" rtl="0" algn="l">
              <a:spcBef>
                <a:spcPts val="0"/>
              </a:spcBef>
              <a:spcAft>
                <a:spcPts val="0"/>
              </a:spcAft>
              <a:buSzPts val="1350"/>
              <a:buAutoNum type="alphaLcPeriod"/>
            </a:pPr>
            <a:r>
              <a:rPr lang="en" sz="1350"/>
              <a:t>Visual Studio Code (VSCode): Used as the primary IDE for coding and development tasks.</a:t>
            </a:r>
            <a:endParaRPr sz="1350"/>
          </a:p>
          <a:p>
            <a:pPr indent="-314325" lvl="0" marL="457200" rtl="0" algn="l">
              <a:spcBef>
                <a:spcPts val="0"/>
              </a:spcBef>
              <a:spcAft>
                <a:spcPts val="0"/>
              </a:spcAft>
              <a:buSzPts val="1350"/>
              <a:buAutoNum type="arabicPeriod"/>
            </a:pPr>
            <a:r>
              <a:rPr lang="en" sz="1350"/>
              <a:t>Data Analysis and Processing:</a:t>
            </a:r>
            <a:endParaRPr sz="1350"/>
          </a:p>
          <a:p>
            <a:pPr indent="-314325" lvl="1" marL="914400" rtl="0" algn="l">
              <a:spcBef>
                <a:spcPts val="0"/>
              </a:spcBef>
              <a:spcAft>
                <a:spcPts val="0"/>
              </a:spcAft>
              <a:buSzPts val="1350"/>
              <a:buAutoNum type="alphaLcPeriod"/>
            </a:pPr>
            <a:r>
              <a:rPr lang="en" sz="1350"/>
              <a:t>Jupyter Notebook: Utilized for exploratory data analysis (EDA) and interactive data exploration.</a:t>
            </a:r>
            <a:endParaRPr sz="1350"/>
          </a:p>
          <a:p>
            <a:pPr indent="-314325" lvl="1" marL="914400" rtl="0" algn="l">
              <a:spcBef>
                <a:spcPts val="0"/>
              </a:spcBef>
              <a:spcAft>
                <a:spcPts val="0"/>
              </a:spcAft>
              <a:buSzPts val="1350"/>
              <a:buAutoNum type="alphaLcPeriod"/>
            </a:pPr>
            <a:r>
              <a:rPr lang="en" sz="1350"/>
              <a:t>Python: The core programming language for implementing various components of the project.</a:t>
            </a:r>
            <a:endParaRPr sz="1350"/>
          </a:p>
          <a:p>
            <a:pPr indent="-314325" lvl="1" marL="914400" rtl="0" algn="l">
              <a:spcBef>
                <a:spcPts val="0"/>
              </a:spcBef>
              <a:spcAft>
                <a:spcPts val="0"/>
              </a:spcAft>
              <a:buSzPts val="1350"/>
              <a:buAutoNum type="alphaLcPeriod"/>
            </a:pPr>
            <a:r>
              <a:rPr lang="en" sz="1350"/>
              <a:t>Pandas: Employed for data manipulation and analysis, providing powerful data structures and functions.</a:t>
            </a:r>
            <a:endParaRPr sz="1350"/>
          </a:p>
          <a:p>
            <a:pPr indent="-314325" lvl="1" marL="914400" rtl="0" algn="l">
              <a:spcBef>
                <a:spcPts val="0"/>
              </a:spcBef>
              <a:spcAft>
                <a:spcPts val="0"/>
              </a:spcAft>
              <a:buSzPts val="1350"/>
              <a:buAutoNum type="alphaLcPeriod"/>
            </a:pPr>
            <a:r>
              <a:rPr lang="en" sz="1350"/>
              <a:t>NumPy: Utilized for numerical computing, enabling efficient array operations and mathematical functions.</a:t>
            </a:r>
            <a:endParaRPr sz="13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Technologies Used and Methodology</a:t>
            </a:r>
            <a:endParaRPr sz="2400"/>
          </a:p>
        </p:txBody>
      </p:sp>
      <p:sp>
        <p:nvSpPr>
          <p:cNvPr id="135" name="Google Shape;135;p21"/>
          <p:cNvSpPr txBox="1"/>
          <p:nvPr>
            <p:ph idx="1" type="body"/>
          </p:nvPr>
        </p:nvSpPr>
        <p:spPr>
          <a:xfrm>
            <a:off x="729450" y="1921850"/>
            <a:ext cx="7688700" cy="30192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AutoNum type="arabicPeriod"/>
            </a:pPr>
            <a:r>
              <a:rPr lang="en" sz="1350"/>
              <a:t>Text Preprocessing and Word Embedding:</a:t>
            </a:r>
            <a:endParaRPr sz="1350"/>
          </a:p>
          <a:p>
            <a:pPr indent="-314325" lvl="1" marL="914400" rtl="0" algn="l">
              <a:spcBef>
                <a:spcPts val="0"/>
              </a:spcBef>
              <a:spcAft>
                <a:spcPts val="0"/>
              </a:spcAft>
              <a:buSzPts val="1350"/>
              <a:buAutoNum type="alphaLcPeriod"/>
            </a:pPr>
            <a:r>
              <a:rPr lang="en" sz="1350"/>
              <a:t>Text Preprocessing: Techniques applied to clean and prepare raw text data for machine learning tasks, including tokenization, lowercasing, and removing special characters and stop words.</a:t>
            </a:r>
            <a:endParaRPr sz="1350"/>
          </a:p>
          <a:p>
            <a:pPr indent="-314325" lvl="1" marL="914400" rtl="0" algn="l">
              <a:spcBef>
                <a:spcPts val="0"/>
              </a:spcBef>
              <a:spcAft>
                <a:spcPts val="0"/>
              </a:spcAft>
              <a:buSzPts val="1350"/>
              <a:buAutoNum type="alphaLcPeriod"/>
            </a:pPr>
            <a:r>
              <a:rPr lang="en" sz="1350"/>
              <a:t>Word Embedding: Used to represent words in numerical vector form to enable effective input to machine learning algorithms.</a:t>
            </a:r>
            <a:endParaRPr sz="1350"/>
          </a:p>
          <a:p>
            <a:pPr indent="-314325" lvl="0" marL="457200" rtl="0" algn="l">
              <a:spcBef>
                <a:spcPts val="0"/>
              </a:spcBef>
              <a:spcAft>
                <a:spcPts val="0"/>
              </a:spcAft>
              <a:buSzPts val="1350"/>
              <a:buAutoNum type="arabicPeriod"/>
            </a:pPr>
            <a:r>
              <a:rPr lang="en" sz="1350"/>
              <a:t>Hyperparameter Tuning:</a:t>
            </a:r>
            <a:endParaRPr sz="1350"/>
          </a:p>
          <a:p>
            <a:pPr indent="-314325" lvl="1" marL="914400" rtl="0" algn="l">
              <a:spcBef>
                <a:spcPts val="0"/>
              </a:spcBef>
              <a:spcAft>
                <a:spcPts val="0"/>
              </a:spcAft>
              <a:buSzPts val="1350"/>
              <a:buAutoNum type="alphaLcPeriod"/>
            </a:pPr>
            <a:r>
              <a:rPr lang="en" sz="1350"/>
              <a:t>Hyperparameter Tuning: The process of finding the optimal set of hyperparameters for machine learning models, enhancing their performance.</a:t>
            </a:r>
            <a:endParaRPr sz="1350"/>
          </a:p>
          <a:p>
            <a:pPr indent="-314325" lvl="0" marL="457200" rtl="0" algn="l">
              <a:spcBef>
                <a:spcPts val="0"/>
              </a:spcBef>
              <a:spcAft>
                <a:spcPts val="0"/>
              </a:spcAft>
              <a:buSzPts val="1350"/>
              <a:buAutoNum type="arabicPeriod"/>
            </a:pPr>
            <a:r>
              <a:rPr lang="en" sz="1350"/>
              <a:t>Serialization:</a:t>
            </a:r>
            <a:endParaRPr sz="1350"/>
          </a:p>
          <a:p>
            <a:pPr indent="-314325" lvl="1" marL="914400" rtl="0" algn="l">
              <a:spcBef>
                <a:spcPts val="0"/>
              </a:spcBef>
              <a:spcAft>
                <a:spcPts val="0"/>
              </a:spcAft>
              <a:buSzPts val="1350"/>
              <a:buAutoNum type="alphaLcPeriod"/>
            </a:pPr>
            <a:r>
              <a:rPr lang="en" sz="1350"/>
              <a:t>Pickle: Used to serialize Python objects, such as trained machine learning models, into a binary format for storage and retrieval.</a:t>
            </a:r>
            <a:endParaRPr sz="135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