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67" r:id="rId7"/>
    <p:sldId id="259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E3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A48B-D546-4793-BEE1-F0ACD62E9811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BF9D-3BD0-447D-8C13-862BFCCDB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94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A48B-D546-4793-BEE1-F0ACD62E9811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BF9D-3BD0-447D-8C13-862BFCCDB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06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A48B-D546-4793-BEE1-F0ACD62E9811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BF9D-3BD0-447D-8C13-862BFCCDB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4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A48B-D546-4793-BEE1-F0ACD62E9811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BF9D-3BD0-447D-8C13-862BFCCDB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3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A48B-D546-4793-BEE1-F0ACD62E9811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BF9D-3BD0-447D-8C13-862BFCCDB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41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A48B-D546-4793-BEE1-F0ACD62E9811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BF9D-3BD0-447D-8C13-862BFCCDB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85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A48B-D546-4793-BEE1-F0ACD62E9811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BF9D-3BD0-447D-8C13-862BFCCDB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04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A48B-D546-4793-BEE1-F0ACD62E9811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BF9D-3BD0-447D-8C13-862BFCCDB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13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A48B-D546-4793-BEE1-F0ACD62E9811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BF9D-3BD0-447D-8C13-862BFCCDB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55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A48B-D546-4793-BEE1-F0ACD62E9811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BF9D-3BD0-447D-8C13-862BFCCDB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06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A48B-D546-4793-BEE1-F0ACD62E9811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BF9D-3BD0-447D-8C13-862BFCCDB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70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7A48B-D546-4793-BEE1-F0ACD62E9811}" type="datetimeFigureOut">
              <a:rPr lang="en-GB" smtClean="0"/>
              <a:t>03/02/2021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ABF9D-3BD0-447D-8C13-862BFCCDB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00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 txBox="1">
            <a:spLocks/>
          </p:cNvSpPr>
          <p:nvPr/>
        </p:nvSpPr>
        <p:spPr>
          <a:xfrm>
            <a:off x="629505" y="1423851"/>
            <a:ext cx="10957249" cy="2886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1DE377"/>
                </a:solidFill>
                <a:latin typeface="Century Gothic" panose="020B0502020202020204" pitchFamily="34" charset="0"/>
              </a:rPr>
              <a:t>WEB SERVER BASED </a:t>
            </a:r>
          </a:p>
          <a:p>
            <a:r>
              <a:rPr lang="en-US" b="1" dirty="0" smtClean="0">
                <a:solidFill>
                  <a:srgbClr val="1DE377"/>
                </a:solidFill>
                <a:latin typeface="Century Gothic" panose="020B0502020202020204" pitchFamily="34" charset="0"/>
              </a:rPr>
              <a:t>HOME AUTOMATION USING </a:t>
            </a:r>
          </a:p>
          <a:p>
            <a:r>
              <a:rPr lang="en-US" b="1" dirty="0" smtClean="0">
                <a:solidFill>
                  <a:srgbClr val="1DE377"/>
                </a:solidFill>
                <a:latin typeface="Century Gothic" panose="020B0502020202020204" pitchFamily="34" charset="0"/>
              </a:rPr>
              <a:t>INTERNET OF THINGS </a:t>
            </a:r>
            <a:endParaRPr lang="ru-RU" b="1" dirty="0">
              <a:solidFill>
                <a:srgbClr val="1DE377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 txBox="1">
            <a:spLocks/>
          </p:cNvSpPr>
          <p:nvPr/>
        </p:nvSpPr>
        <p:spPr>
          <a:xfrm>
            <a:off x="577252" y="1397725"/>
            <a:ext cx="10957249" cy="2886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WEB SERVER BASED </a:t>
            </a:r>
          </a:p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HOME AUTOMATION USING </a:t>
            </a:r>
          </a:p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INTERNET OF THINGS</a:t>
            </a:r>
            <a:endParaRPr lang="ru-RU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95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585" y="627017"/>
            <a:ext cx="3275737" cy="602197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-366602" y="0"/>
            <a:ext cx="7782800" cy="627017"/>
            <a:chOff x="1188720" y="438332"/>
            <a:chExt cx="6413862" cy="1102357"/>
          </a:xfrm>
        </p:grpSpPr>
        <p:sp>
          <p:nvSpPr>
            <p:cNvPr id="6" name="Rectangle 5"/>
            <p:cNvSpPr/>
            <p:nvPr/>
          </p:nvSpPr>
          <p:spPr>
            <a:xfrm>
              <a:off x="1214845" y="463471"/>
              <a:ext cx="6387737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3200" b="1" dirty="0" smtClean="0">
                  <a:solidFill>
                    <a:schemeClr val="bg2">
                      <a:lumMod val="25000"/>
                    </a:schemeClr>
                  </a:solidFill>
                  <a:latin typeface="Century Gothic" panose="020B0502020202020204" pitchFamily="34" charset="0"/>
                </a:rPr>
                <a:t>APP AND WEBSITE USER INTERFACE</a:t>
              </a:r>
              <a:endParaRPr lang="en-GB" sz="3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188720" y="438332"/>
              <a:ext cx="6387737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3200" b="1" dirty="0" smtClean="0">
                  <a:solidFill>
                    <a:srgbClr val="92D050"/>
                  </a:solidFill>
                  <a:latin typeface="Century Gothic" panose="020B0502020202020204" pitchFamily="34" charset="0"/>
                </a:rPr>
                <a:t>APP AND WEBSITE USER INTERFACE</a:t>
              </a:r>
              <a:endParaRPr lang="en-GB" sz="3200" dirty="0">
                <a:solidFill>
                  <a:srgbClr val="92D050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79" y="665162"/>
            <a:ext cx="5425987" cy="29728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972" y="3775166"/>
            <a:ext cx="5318035" cy="299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1759" y="242389"/>
            <a:ext cx="638773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4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SAMPLE CODE</a:t>
            </a:r>
            <a:endParaRPr lang="en-GB" sz="44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7319" y="1509485"/>
            <a:ext cx="2468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u="sng" dirty="0" smtClean="0">
                <a:solidFill>
                  <a:srgbClr val="92D050"/>
                </a:solidFill>
                <a:latin typeface="Century Gothic" panose="020B0502020202020204" pitchFamily="34" charset="0"/>
              </a:rPr>
              <a:t>WITH INTERNET </a:t>
            </a:r>
            <a:endParaRPr lang="en-GB" sz="2400" u="sng" dirty="0">
              <a:solidFill>
                <a:srgbClr val="92D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68194" y="1509484"/>
            <a:ext cx="28912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u="sng" dirty="0" smtClean="0">
                <a:solidFill>
                  <a:srgbClr val="92D050"/>
                </a:solidFill>
                <a:latin typeface="Century Gothic" panose="020B0502020202020204" pitchFamily="34" charset="0"/>
              </a:rPr>
              <a:t>WITHOUT INTERNET</a:t>
            </a:r>
            <a:endParaRPr lang="en-GB" sz="2400" u="sng" dirty="0">
              <a:solidFill>
                <a:srgbClr val="92D05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0" y="1509485"/>
            <a:ext cx="0" cy="491163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0722" y="2468805"/>
            <a:ext cx="4650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</a:rPr>
              <a:t>//</a:t>
            </a:r>
            <a:r>
              <a:rPr lang="en-GB" dirty="0" err="1" smtClean="0">
                <a:latin typeface="Consolas" panose="020B0609020204030204" pitchFamily="49" charset="0"/>
              </a:rPr>
              <a:t>Blynk</a:t>
            </a:r>
            <a:r>
              <a:rPr lang="en-GB" dirty="0" smtClean="0">
                <a:latin typeface="Consolas" panose="020B0609020204030204" pitchFamily="49" charset="0"/>
              </a:rPr>
              <a:t> Cloud Authentication token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char auth[] = 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"1KI9pZktz5A9kTT3d7c0QslmIjowKmW0";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4393" y="3796211"/>
            <a:ext cx="5521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// Your </a:t>
            </a:r>
            <a:r>
              <a:rPr lang="en-US" dirty="0" err="1" smtClean="0">
                <a:latin typeface="Consolas" panose="020B0609020204030204" pitchFamily="49" charset="0"/>
              </a:rPr>
              <a:t>WiFi</a:t>
            </a:r>
            <a:r>
              <a:rPr lang="en-US" dirty="0" smtClean="0">
                <a:latin typeface="Consolas" panose="020B0609020204030204" pitchFamily="49" charset="0"/>
              </a:rPr>
              <a:t> credentials.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// Set password to "" for open networks.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char </a:t>
            </a:r>
            <a:r>
              <a:rPr lang="en-US" dirty="0" err="1" smtClean="0">
                <a:latin typeface="Consolas" panose="020B0609020204030204" pitchFamily="49" charset="0"/>
              </a:rPr>
              <a:t>ssid</a:t>
            </a:r>
            <a:r>
              <a:rPr lang="en-US" dirty="0" smtClean="0">
                <a:latin typeface="Consolas" panose="020B0609020204030204" pitchFamily="49" charset="0"/>
              </a:rPr>
              <a:t>[] = "Error";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char pass[] = "123456789";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00771" y="2226550"/>
            <a:ext cx="537679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// Fan Speed Control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void speed0()</a:t>
            </a:r>
          </a:p>
          <a:p>
            <a:r>
              <a:rPr lang="en-GB" dirty="0"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latin typeface="Consolas" panose="020B0609020204030204" pitchFamily="49" charset="0"/>
              </a:rPr>
              <a:t>  //All Relays Off - Fan at speed 0</a:t>
            </a:r>
          </a:p>
          <a:p>
            <a:r>
              <a:rPr lang="en-GB" dirty="0">
                <a:latin typeface="Consolas" panose="020B0609020204030204" pitchFamily="49" charset="0"/>
              </a:rPr>
              <a:t>  if (DEBUG_SW)</a:t>
            </a:r>
            <a:r>
              <a:rPr lang="en-GB" dirty="0" err="1">
                <a:latin typeface="Consolas" panose="020B0609020204030204" pitchFamily="49" charset="0"/>
              </a:rPr>
              <a:t>Serial.println</a:t>
            </a:r>
            <a:r>
              <a:rPr lang="en-GB" dirty="0">
                <a:latin typeface="Consolas" panose="020B0609020204030204" pitchFamily="49" charset="0"/>
              </a:rPr>
              <a:t>("SPEED 0");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digitalWrite</a:t>
            </a:r>
            <a:r>
              <a:rPr lang="en-GB" dirty="0">
                <a:latin typeface="Consolas" panose="020B0609020204030204" pitchFamily="49" charset="0"/>
              </a:rPr>
              <a:t>(Speed1, HIGH);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digitalWrite</a:t>
            </a:r>
            <a:r>
              <a:rPr lang="en-GB" dirty="0">
                <a:latin typeface="Consolas" panose="020B0609020204030204" pitchFamily="49" charset="0"/>
              </a:rPr>
              <a:t>(Speed2, HIGH);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digitalWrite</a:t>
            </a:r>
            <a:r>
              <a:rPr lang="en-GB" dirty="0">
                <a:latin typeface="Consolas" panose="020B0609020204030204" pitchFamily="49" charset="0"/>
              </a:rPr>
              <a:t>(Speed4, HIGH);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658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1554" y="2625634"/>
            <a:ext cx="4532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latin typeface="Arial Black" panose="020B0A04020102020204" pitchFamily="34" charset="0"/>
              </a:rPr>
              <a:t>T</a:t>
            </a:r>
            <a:r>
              <a:rPr lang="en-GB" sz="4800" dirty="0" smtClean="0">
                <a:latin typeface="Arial Black" panose="020B0A04020102020204" pitchFamily="34" charset="0"/>
              </a:rPr>
              <a:t>hank you</a:t>
            </a:r>
            <a:endParaRPr lang="en-GB" sz="4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15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231189" y="72355"/>
            <a:ext cx="5383766" cy="875992"/>
            <a:chOff x="3094028" y="117565"/>
            <a:chExt cx="5723401" cy="988422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0264C9CC-E38A-467A-8F1C-459375F5EDFF}"/>
                </a:ext>
              </a:extLst>
            </p:cNvPr>
            <p:cNvSpPr txBox="1">
              <a:spLocks/>
            </p:cNvSpPr>
            <p:nvPr/>
          </p:nvSpPr>
          <p:spPr>
            <a:xfrm>
              <a:off x="3107092" y="156754"/>
              <a:ext cx="5710337" cy="9492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b="1" dirty="0" smtClean="0">
                  <a:solidFill>
                    <a:schemeClr val="bg2">
                      <a:lumMod val="25000"/>
                    </a:schemeClr>
                  </a:solidFill>
                  <a:latin typeface="Century Gothic" panose="020B0502020202020204" pitchFamily="34" charset="0"/>
                </a:rPr>
                <a:t>INTRODUCTION</a:t>
              </a:r>
              <a:endParaRPr lang="ru-RU" sz="54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0264C9CC-E38A-467A-8F1C-459375F5EDFF}"/>
                </a:ext>
              </a:extLst>
            </p:cNvPr>
            <p:cNvSpPr txBox="1">
              <a:spLocks/>
            </p:cNvSpPr>
            <p:nvPr/>
          </p:nvSpPr>
          <p:spPr>
            <a:xfrm>
              <a:off x="3094028" y="117565"/>
              <a:ext cx="5710337" cy="9492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b="1" dirty="0" smtClean="0">
                  <a:solidFill>
                    <a:srgbClr val="FFC000"/>
                  </a:solidFill>
                  <a:latin typeface="Century Gothic" panose="020B0502020202020204" pitchFamily="34" charset="0"/>
                </a:rPr>
                <a:t>INTRODUCTION</a:t>
              </a:r>
              <a:endParaRPr lang="ru-RU" sz="5400" b="1" dirty="0">
                <a:solidFill>
                  <a:srgbClr val="FFC000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865967" y="1704311"/>
            <a:ext cx="61264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entury Gothic" panose="020B0502020202020204" pitchFamily="34" charset="0"/>
              </a:rPr>
              <a:t>Wireless Home Automation system(WHAS) using IoT is a system that uses computers or mobile devices to control basic home functions and features automatically through internet from anywhere around the world.</a:t>
            </a:r>
            <a:endParaRPr lang="en-GB" sz="2000" dirty="0"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46250" y="1377141"/>
            <a:ext cx="3541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Century Gothic" panose="020B0502020202020204" pitchFamily="34" charset="0"/>
              </a:rPr>
              <a:t>What is Home Automation?</a:t>
            </a:r>
            <a:endParaRPr lang="en-GB" sz="2000" b="1" dirty="0">
              <a:latin typeface="Century Gothic" panose="020B0502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18890" y="4033711"/>
            <a:ext cx="74206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entury Gothic" panose="020B0502020202020204" pitchFamily="34" charset="0"/>
              </a:rPr>
              <a:t>It is meant to save the electric power and human energy.</a:t>
            </a:r>
          </a:p>
          <a:p>
            <a:pPr algn="ctr"/>
            <a:endParaRPr lang="en-US" sz="2000" dirty="0" smtClean="0">
              <a:latin typeface="Century Gothic" panose="020B0502020202020204" pitchFamily="34" charset="0"/>
            </a:endParaRPr>
          </a:p>
          <a:p>
            <a:pPr algn="ctr"/>
            <a:r>
              <a:rPr lang="en-US" sz="2000" dirty="0" smtClean="0">
                <a:latin typeface="Century Gothic" panose="020B0502020202020204" pitchFamily="34" charset="0"/>
              </a:rPr>
              <a:t>Easy Installation And Reduced Installation Costs.</a:t>
            </a:r>
          </a:p>
          <a:p>
            <a:pPr algn="ctr"/>
            <a:endParaRPr lang="en-GB" sz="2000" dirty="0" smtClean="0">
              <a:latin typeface="Century Gothic" panose="020B0502020202020204" pitchFamily="34" charset="0"/>
            </a:endParaRPr>
          </a:p>
          <a:p>
            <a:pPr algn="ctr"/>
            <a:r>
              <a:rPr lang="en-GB" sz="2000" dirty="0" smtClean="0">
                <a:latin typeface="Century Gothic" panose="020B0502020202020204" pitchFamily="34" charset="0"/>
              </a:rPr>
              <a:t>Integration of mobile devices.</a:t>
            </a:r>
            <a:endParaRPr lang="en-US" sz="2000" dirty="0" smtClean="0">
              <a:latin typeface="Century Gothic" panose="020B0502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11570" y="3691381"/>
            <a:ext cx="2435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Century Gothic" panose="020B0502020202020204" pitchFamily="34" charset="0"/>
              </a:rPr>
              <a:t>What is Our </a:t>
            </a:r>
            <a:r>
              <a:rPr lang="en-GB" sz="2000" b="1" dirty="0">
                <a:latin typeface="Century Gothic" panose="020B0502020202020204" pitchFamily="34" charset="0"/>
              </a:rPr>
              <a:t>M</a:t>
            </a:r>
            <a:r>
              <a:rPr lang="en-GB" sz="2000" b="1" dirty="0" smtClean="0">
                <a:latin typeface="Century Gothic" panose="020B0502020202020204" pitchFamily="34" charset="0"/>
              </a:rPr>
              <a:t>oto?</a:t>
            </a:r>
            <a:endParaRPr lang="en-GB" sz="2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95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3483" y="1371600"/>
            <a:ext cx="80989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The proposed home automation system can control the following appliance:</a:t>
            </a:r>
            <a:endParaRPr lang="en-US" b="1" dirty="0"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Lights on/off</a:t>
            </a:r>
            <a:endParaRPr lang="en-US" b="1" dirty="0"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Fan on/off</a:t>
            </a:r>
            <a:endParaRPr lang="en-US" b="1" dirty="0"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Regulate the appliances.</a:t>
            </a:r>
            <a:endParaRPr lang="en-US" b="1" dirty="0"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On/off different appliances.</a:t>
            </a:r>
            <a:endParaRPr lang="en-US" b="1" dirty="0"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</a:rPr>
              <a:t>Detect weather the appliances are on/off.</a:t>
            </a:r>
            <a:endParaRPr lang="en-US" b="1" dirty="0">
              <a:latin typeface="Century Gothic" panose="020B0502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7841" y="713050"/>
            <a:ext cx="4450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Century Gothic" panose="020B0502020202020204" pitchFamily="34" charset="0"/>
              </a:rPr>
              <a:t>What is the Purpose of this Project?</a:t>
            </a:r>
            <a:endParaRPr lang="en-GB" sz="2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92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620184" y="2525876"/>
            <a:ext cx="6913187" cy="1362628"/>
            <a:chOff x="3952596" y="2643442"/>
            <a:chExt cx="6913187" cy="1362628"/>
          </a:xfrm>
        </p:grpSpPr>
        <p:sp>
          <p:nvSpPr>
            <p:cNvPr id="4" name="Rectangle 3"/>
            <p:cNvSpPr/>
            <p:nvPr/>
          </p:nvSpPr>
          <p:spPr>
            <a:xfrm>
              <a:off x="3991785" y="2682631"/>
              <a:ext cx="687399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0" b="1" dirty="0" smtClean="0">
                  <a:solidFill>
                    <a:srgbClr val="FFC000"/>
                  </a:solidFill>
                  <a:latin typeface="Century Gothic" panose="020B0502020202020204" pitchFamily="34" charset="0"/>
                </a:rPr>
                <a:t>OUR PROJECT</a:t>
              </a:r>
              <a:endParaRPr lang="en-GB" sz="8000" dirty="0">
                <a:solidFill>
                  <a:srgbClr val="FFC00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52596" y="2643442"/>
              <a:ext cx="687399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0" b="1" dirty="0" smtClean="0">
                  <a:solidFill>
                    <a:schemeClr val="accent5">
                      <a:lumMod val="50000"/>
                    </a:schemeClr>
                  </a:solidFill>
                  <a:latin typeface="Century Gothic" panose="020B0502020202020204" pitchFamily="34" charset="0"/>
                </a:rPr>
                <a:t>OUR PROJECT</a:t>
              </a:r>
              <a:endParaRPr lang="en-GB" sz="8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388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039"/>
          <p:cNvSpPr/>
          <p:nvPr/>
        </p:nvSpPr>
        <p:spPr>
          <a:xfrm>
            <a:off x="167686" y="3569487"/>
            <a:ext cx="1469885" cy="1715612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Cloud 40"/>
          <p:cNvSpPr/>
          <p:nvPr/>
        </p:nvSpPr>
        <p:spPr>
          <a:xfrm>
            <a:off x="9071042" y="950704"/>
            <a:ext cx="2314347" cy="1140597"/>
          </a:xfrm>
          <a:prstGeom prst="cloud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FF0000"/>
                </a:solidFill>
              </a:ln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47102" y="0"/>
            <a:ext cx="10297797" cy="940748"/>
            <a:chOff x="1105987" y="26126"/>
            <a:chExt cx="10297797" cy="940748"/>
          </a:xfrm>
        </p:grpSpPr>
        <p:sp>
          <p:nvSpPr>
            <p:cNvPr id="7" name="TextBox 6"/>
            <p:cNvSpPr txBox="1"/>
            <p:nvPr/>
          </p:nvSpPr>
          <p:spPr>
            <a:xfrm>
              <a:off x="1123406" y="43544"/>
              <a:ext cx="1028037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400" b="1" dirty="0" smtClean="0">
                  <a:latin typeface="Century Gothic" panose="020B0502020202020204" pitchFamily="34" charset="0"/>
                </a:rPr>
                <a:t>FLOW OF HOME AUTOMATION</a:t>
              </a:r>
              <a:endParaRPr lang="en-GB" sz="5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05987" y="26126"/>
              <a:ext cx="1028037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4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entury Gothic" panose="020B0502020202020204" pitchFamily="34" charset="0"/>
                </a:rPr>
                <a:t>FLOW OF HOME AUTOMATION</a:t>
              </a:r>
              <a:endParaRPr lang="en-GB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431382" y="1143356"/>
            <a:ext cx="1593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  <a:t>CLOUD</a:t>
            </a:r>
            <a:endParaRPr lang="en-GB" sz="3200" b="1" dirty="0">
              <a:solidFill>
                <a:schemeClr val="accent1">
                  <a:lumMod val="20000"/>
                  <a:lumOff val="8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66153" y="1771904"/>
            <a:ext cx="1968411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  <a:t>INTERNET</a:t>
            </a:r>
            <a:endParaRPr lang="en-GB" sz="3200" b="1" dirty="0">
              <a:solidFill>
                <a:schemeClr val="accent4">
                  <a:lumMod val="20000"/>
                  <a:lumOff val="8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5543" y="1063756"/>
            <a:ext cx="1153887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USER</a:t>
            </a:r>
            <a:endParaRPr lang="en-GB" sz="3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94742" y="2892699"/>
            <a:ext cx="1711236" cy="584775"/>
          </a:xfrm>
          <a:prstGeom prst="rect">
            <a:avLst/>
          </a:prstGeom>
          <a:solidFill>
            <a:srgbClr val="92D05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ROUTER</a:t>
            </a:r>
            <a:endParaRPr lang="en-GB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11391" y="4088143"/>
            <a:ext cx="3077937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[ESP-32 </a:t>
            </a:r>
            <a:br>
              <a:rPr lang="en-GB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</a:br>
            <a:r>
              <a:rPr lang="en-GB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WROOM 32]</a:t>
            </a:r>
            <a:endParaRPr lang="en-GB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49584" y="6060591"/>
            <a:ext cx="1587140" cy="584775"/>
          </a:xfrm>
          <a:prstGeom prst="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POWER</a:t>
            </a:r>
            <a:endParaRPr lang="en-GB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4" name="Straight Arrow Connector 43"/>
          <p:cNvCxnSpPr>
            <a:stCxn id="28" idx="2"/>
            <a:endCxn id="30" idx="0"/>
          </p:cNvCxnSpPr>
          <p:nvPr/>
        </p:nvCxnSpPr>
        <p:spPr>
          <a:xfrm>
            <a:off x="4550359" y="2356679"/>
            <a:ext cx="1" cy="5360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527385" y="1546915"/>
            <a:ext cx="3543657" cy="5432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965957" y="1356143"/>
            <a:ext cx="1606723" cy="708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Lightning Bolt 56"/>
          <p:cNvSpPr/>
          <p:nvPr/>
        </p:nvSpPr>
        <p:spPr>
          <a:xfrm>
            <a:off x="3854418" y="3531765"/>
            <a:ext cx="365760" cy="495511"/>
          </a:xfrm>
          <a:prstGeom prst="lightningBol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Lightning Bolt 58"/>
          <p:cNvSpPr/>
          <p:nvPr/>
        </p:nvSpPr>
        <p:spPr>
          <a:xfrm>
            <a:off x="4431427" y="3538341"/>
            <a:ext cx="365760" cy="495511"/>
          </a:xfrm>
          <a:prstGeom prst="lightningBol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Lightning Bolt 59"/>
          <p:cNvSpPr/>
          <p:nvPr/>
        </p:nvSpPr>
        <p:spPr>
          <a:xfrm>
            <a:off x="5008436" y="3554292"/>
            <a:ext cx="365760" cy="495511"/>
          </a:xfrm>
          <a:prstGeom prst="lightningBol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Connector 60"/>
          <p:cNvCxnSpPr/>
          <p:nvPr/>
        </p:nvCxnSpPr>
        <p:spPr>
          <a:xfrm>
            <a:off x="5630091" y="5165361"/>
            <a:ext cx="13063" cy="8958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4" name="Straight Arrow Connector 1023"/>
          <p:cNvCxnSpPr>
            <a:stCxn id="31" idx="3"/>
            <a:endCxn id="37" idx="1"/>
          </p:cNvCxnSpPr>
          <p:nvPr/>
        </p:nvCxnSpPr>
        <p:spPr>
          <a:xfrm flipV="1">
            <a:off x="6089328" y="3224394"/>
            <a:ext cx="1615073" cy="1402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0" name="Straight Arrow Connector 1029"/>
          <p:cNvCxnSpPr>
            <a:stCxn id="31" idx="3"/>
            <a:endCxn id="38" idx="1"/>
          </p:cNvCxnSpPr>
          <p:nvPr/>
        </p:nvCxnSpPr>
        <p:spPr>
          <a:xfrm flipV="1">
            <a:off x="6089328" y="4012293"/>
            <a:ext cx="1615073" cy="614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stCxn id="31" idx="3"/>
            <a:endCxn id="40" idx="1"/>
          </p:cNvCxnSpPr>
          <p:nvPr/>
        </p:nvCxnSpPr>
        <p:spPr>
          <a:xfrm>
            <a:off x="6089328" y="4626752"/>
            <a:ext cx="1615073" cy="169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4" name="Straight Arrow Connector 1033"/>
          <p:cNvCxnSpPr>
            <a:stCxn id="31" idx="3"/>
            <a:endCxn id="39" idx="1"/>
          </p:cNvCxnSpPr>
          <p:nvPr/>
        </p:nvCxnSpPr>
        <p:spPr>
          <a:xfrm>
            <a:off x="6089328" y="4626752"/>
            <a:ext cx="1615073" cy="9577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94759" y="4752576"/>
            <a:ext cx="1337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CODE</a:t>
            </a:r>
            <a:endParaRPr lang="en-GB" sz="3200" b="1" dirty="0">
              <a:solidFill>
                <a:srgbClr val="7030A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042" name="Straight Arrow Connector 1041"/>
          <p:cNvCxnSpPr>
            <a:stCxn id="1040" idx="3"/>
            <a:endCxn id="31" idx="1"/>
          </p:cNvCxnSpPr>
          <p:nvPr/>
        </p:nvCxnSpPr>
        <p:spPr>
          <a:xfrm>
            <a:off x="1637571" y="4427293"/>
            <a:ext cx="1373820" cy="199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45" name="Picture 10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67" y="3639607"/>
            <a:ext cx="1209722" cy="1209722"/>
          </a:xfrm>
          <a:prstGeom prst="rect">
            <a:avLst/>
          </a:prstGeom>
        </p:spPr>
      </p:pic>
      <p:grpSp>
        <p:nvGrpSpPr>
          <p:cNvPr id="1047" name="Group 1046"/>
          <p:cNvGrpSpPr/>
          <p:nvPr/>
        </p:nvGrpSpPr>
        <p:grpSpPr>
          <a:xfrm>
            <a:off x="7704401" y="2932006"/>
            <a:ext cx="1373820" cy="3732803"/>
            <a:chOff x="7697222" y="2984712"/>
            <a:chExt cx="1373820" cy="3732803"/>
          </a:xfrm>
        </p:grpSpPr>
        <p:grpSp>
          <p:nvGrpSpPr>
            <p:cNvPr id="27" name="Group 26"/>
            <p:cNvGrpSpPr/>
            <p:nvPr/>
          </p:nvGrpSpPr>
          <p:grpSpPr>
            <a:xfrm>
              <a:off x="7697222" y="2984712"/>
              <a:ext cx="1373820" cy="2944904"/>
              <a:chOff x="9651231" y="2953150"/>
              <a:chExt cx="1373820" cy="2944904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9651231" y="2953150"/>
                <a:ext cx="1373820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3200" b="1" dirty="0" smtClean="0">
                    <a:solidFill>
                      <a:srgbClr val="002060"/>
                    </a:solidFill>
                    <a:latin typeface="Century Gothic" panose="020B0502020202020204" pitchFamily="34" charset="0"/>
                  </a:rPr>
                  <a:t>RELAY</a:t>
                </a:r>
                <a:endParaRPr lang="en-GB" sz="3200" b="1" dirty="0">
                  <a:solidFill>
                    <a:srgbClr val="00206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9651231" y="3741049"/>
                <a:ext cx="1373820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3200" b="1" dirty="0" smtClean="0">
                    <a:solidFill>
                      <a:srgbClr val="002060"/>
                    </a:solidFill>
                    <a:latin typeface="Century Gothic" panose="020B0502020202020204" pitchFamily="34" charset="0"/>
                  </a:rPr>
                  <a:t>RELAY</a:t>
                </a:r>
                <a:endParaRPr lang="en-GB" sz="3200" b="1" dirty="0">
                  <a:solidFill>
                    <a:srgbClr val="00206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9651231" y="5313279"/>
                <a:ext cx="1373820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3200" b="1" dirty="0" smtClean="0">
                    <a:solidFill>
                      <a:srgbClr val="002060"/>
                    </a:solidFill>
                    <a:latin typeface="Century Gothic" panose="020B0502020202020204" pitchFamily="34" charset="0"/>
                  </a:rPr>
                  <a:t>RELAY</a:t>
                </a:r>
                <a:endParaRPr lang="en-GB" sz="3200" b="1" dirty="0">
                  <a:solidFill>
                    <a:srgbClr val="00206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9651231" y="4525380"/>
                <a:ext cx="1373820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3200" b="1" dirty="0" smtClean="0">
                    <a:solidFill>
                      <a:srgbClr val="002060"/>
                    </a:solidFill>
                    <a:latin typeface="Century Gothic" panose="020B0502020202020204" pitchFamily="34" charset="0"/>
                  </a:rPr>
                  <a:t>RELAY</a:t>
                </a:r>
                <a:endParaRPr lang="en-GB" sz="3200" b="1" dirty="0">
                  <a:solidFill>
                    <a:srgbClr val="002060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7697222" y="6132740"/>
              <a:ext cx="1373820" cy="58477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200" b="1" dirty="0" smtClean="0">
                  <a:solidFill>
                    <a:srgbClr val="002060"/>
                  </a:solidFill>
                  <a:latin typeface="Century Gothic" panose="020B0502020202020204" pitchFamily="34" charset="0"/>
                </a:rPr>
                <a:t>RELAY</a:t>
              </a:r>
              <a:endParaRPr lang="en-GB" sz="3200" b="1" dirty="0">
                <a:solidFill>
                  <a:srgbClr val="002060"/>
                </a:solidFill>
                <a:latin typeface="Century Gothic" panose="020B0502020202020204" pitchFamily="34" charset="0"/>
              </a:endParaRPr>
            </a:p>
          </p:txBody>
        </p:sp>
      </p:grpSp>
      <p:cxnSp>
        <p:nvCxnSpPr>
          <p:cNvPr id="1049" name="Straight Arrow Connector 1048"/>
          <p:cNvCxnSpPr>
            <a:stCxn id="31" idx="3"/>
            <a:endCxn id="88" idx="1"/>
          </p:cNvCxnSpPr>
          <p:nvPr/>
        </p:nvCxnSpPr>
        <p:spPr>
          <a:xfrm>
            <a:off x="6089328" y="4626752"/>
            <a:ext cx="1615073" cy="1745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9837090" y="2882963"/>
            <a:ext cx="1736601" cy="5847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LOAD 1</a:t>
            </a:r>
            <a:endParaRPr lang="en-GB" sz="3200" b="1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052" name="Straight Arrow Connector 1051"/>
          <p:cNvCxnSpPr>
            <a:stCxn id="37" idx="3"/>
            <a:endCxn id="93" idx="1"/>
          </p:cNvCxnSpPr>
          <p:nvPr/>
        </p:nvCxnSpPr>
        <p:spPr>
          <a:xfrm flipV="1">
            <a:off x="9078221" y="3175351"/>
            <a:ext cx="758869" cy="49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5" name="Straight Arrow Connector 1054"/>
          <p:cNvCxnSpPr>
            <a:stCxn id="38" idx="3"/>
          </p:cNvCxnSpPr>
          <p:nvPr/>
        </p:nvCxnSpPr>
        <p:spPr>
          <a:xfrm flipV="1">
            <a:off x="9078221" y="3989494"/>
            <a:ext cx="767669" cy="22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8" name="Straight Arrow Connector 1057"/>
          <p:cNvCxnSpPr>
            <a:stCxn id="40" idx="3"/>
          </p:cNvCxnSpPr>
          <p:nvPr/>
        </p:nvCxnSpPr>
        <p:spPr>
          <a:xfrm flipV="1">
            <a:off x="9078221" y="4776503"/>
            <a:ext cx="758869" cy="201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0" name="Straight Arrow Connector 1059"/>
          <p:cNvCxnSpPr>
            <a:stCxn id="39" idx="3"/>
          </p:cNvCxnSpPr>
          <p:nvPr/>
        </p:nvCxnSpPr>
        <p:spPr>
          <a:xfrm flipV="1">
            <a:off x="9078221" y="5577487"/>
            <a:ext cx="758869" cy="7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3" name="Straight Arrow Connector 1062"/>
          <p:cNvCxnSpPr>
            <a:stCxn id="88" idx="3"/>
          </p:cNvCxnSpPr>
          <p:nvPr/>
        </p:nvCxnSpPr>
        <p:spPr>
          <a:xfrm>
            <a:off x="9078221" y="6372422"/>
            <a:ext cx="758869" cy="3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9851119" y="3663429"/>
            <a:ext cx="1736601" cy="5847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LOAD 2</a:t>
            </a:r>
            <a:endParaRPr lang="en-GB" sz="3200" b="1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854098" y="4443895"/>
            <a:ext cx="1736601" cy="5847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LOAD 3</a:t>
            </a:r>
            <a:endParaRPr lang="en-GB" sz="3200" b="1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9837089" y="5214625"/>
            <a:ext cx="1736601" cy="5847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LOAD 4</a:t>
            </a:r>
            <a:endParaRPr lang="en-GB" sz="3200" b="1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9854098" y="6019613"/>
            <a:ext cx="1736601" cy="5847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LOAD 5</a:t>
            </a:r>
            <a:endParaRPr lang="en-GB" sz="3200" b="1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1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468879" y="2241006"/>
            <a:ext cx="7249887" cy="1952055"/>
            <a:chOff x="2272936" y="2188755"/>
            <a:chExt cx="7249887" cy="1952055"/>
          </a:xfrm>
        </p:grpSpPr>
        <p:sp>
          <p:nvSpPr>
            <p:cNvPr id="4" name="Rectangle 3"/>
            <p:cNvSpPr/>
            <p:nvPr/>
          </p:nvSpPr>
          <p:spPr>
            <a:xfrm>
              <a:off x="2325188" y="2201818"/>
              <a:ext cx="7197635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6000" b="1" dirty="0" smtClean="0">
                  <a:solidFill>
                    <a:srgbClr val="92D050"/>
                  </a:solidFill>
                  <a:latin typeface="Century Gothic" panose="020B0502020202020204" pitchFamily="34" charset="0"/>
                </a:rPr>
                <a:t>OUR PROGRESS TILL 03/02/2021</a:t>
              </a:r>
              <a:endParaRPr lang="en-GB" sz="6000" dirty="0">
                <a:solidFill>
                  <a:srgbClr val="92D05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272936" y="2188755"/>
              <a:ext cx="7197635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6000" b="1" dirty="0" smtClean="0">
                  <a:solidFill>
                    <a:srgbClr val="002060"/>
                  </a:solidFill>
                  <a:latin typeface="Century Gothic" panose="020B0502020202020204" pitchFamily="34" charset="0"/>
                </a:rPr>
                <a:t>OUR PROGRESS TILL 03/02/2021</a:t>
              </a:r>
              <a:endParaRPr lang="en-GB" sz="600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164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1886" cy="6858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9403977" y="2815772"/>
            <a:ext cx="2430972" cy="1213392"/>
            <a:chOff x="9403977" y="2815772"/>
            <a:chExt cx="2430972" cy="1213392"/>
          </a:xfrm>
        </p:grpSpPr>
        <p:sp>
          <p:nvSpPr>
            <p:cNvPr id="5" name="Rectangle 4"/>
            <p:cNvSpPr/>
            <p:nvPr/>
          </p:nvSpPr>
          <p:spPr>
            <a:xfrm>
              <a:off x="9430103" y="2828835"/>
              <a:ext cx="240484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36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entury Gothic" panose="020B0502020202020204" pitchFamily="34" charset="0"/>
                </a:rPr>
                <a:t>CIRCUIT </a:t>
              </a:r>
            </a:p>
            <a:p>
              <a:pPr algn="ctr"/>
              <a:r>
                <a:rPr lang="en-GB" sz="36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entury Gothic" panose="020B0502020202020204" pitchFamily="34" charset="0"/>
                </a:rPr>
                <a:t>DIAGRAM</a:t>
              </a:r>
              <a:endParaRPr lang="en-GB" sz="36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403977" y="2815772"/>
              <a:ext cx="240484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3600" b="1" dirty="0" smtClean="0">
                  <a:solidFill>
                    <a:schemeClr val="tx2">
                      <a:lumMod val="75000"/>
                    </a:schemeClr>
                  </a:solidFill>
                  <a:latin typeface="Century Gothic" panose="020B0502020202020204" pitchFamily="34" charset="0"/>
                </a:rPr>
                <a:t>CIRCUIT </a:t>
              </a:r>
            </a:p>
            <a:p>
              <a:pPr algn="ctr"/>
              <a:r>
                <a:rPr lang="en-GB" sz="3600" b="1" dirty="0" smtClean="0">
                  <a:solidFill>
                    <a:schemeClr val="tx2">
                      <a:lumMod val="75000"/>
                    </a:schemeClr>
                  </a:solidFill>
                  <a:latin typeface="Century Gothic" panose="020B0502020202020204" pitchFamily="34" charset="0"/>
                </a:rPr>
                <a:t>DIAGRAM</a:t>
              </a:r>
              <a:endParaRPr lang="en-GB" sz="3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890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4" y="169816"/>
            <a:ext cx="6008913" cy="32825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729" y="3631474"/>
            <a:ext cx="6261196" cy="286389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387941" y="1470490"/>
            <a:ext cx="3989808" cy="776321"/>
            <a:chOff x="7387941" y="1470490"/>
            <a:chExt cx="3166848" cy="1319962"/>
          </a:xfrm>
        </p:grpSpPr>
        <p:sp>
          <p:nvSpPr>
            <p:cNvPr id="8" name="Rectangle 7"/>
            <p:cNvSpPr/>
            <p:nvPr/>
          </p:nvSpPr>
          <p:spPr>
            <a:xfrm>
              <a:off x="7431486" y="1487909"/>
              <a:ext cx="3123303" cy="13025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44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entury Gothic" panose="020B0502020202020204" pitchFamily="34" charset="0"/>
                </a:rPr>
                <a:t>MAIN BOARD </a:t>
              </a:r>
              <a:endParaRPr lang="en-GB" sz="4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387941" y="1470490"/>
              <a:ext cx="3123303" cy="13025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4400" b="1" dirty="0" smtClean="0">
                  <a:solidFill>
                    <a:srgbClr val="0070C0"/>
                  </a:solidFill>
                  <a:latin typeface="Century Gothic" panose="020B0502020202020204" pitchFamily="34" charset="0"/>
                </a:rPr>
                <a:t>MAIN BOARD </a:t>
              </a:r>
              <a:endParaRPr lang="en-GB" sz="4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2431228" y="5065932"/>
            <a:ext cx="2676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FRONT SIDE</a:t>
            </a:r>
            <a:endParaRPr lang="en-GB" sz="3600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5675" y="3520721"/>
            <a:ext cx="25722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BACK SIDE</a:t>
            </a:r>
            <a:endParaRPr lang="en-GB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68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2"/>
          <a:stretch/>
        </p:blipFill>
        <p:spPr>
          <a:xfrm>
            <a:off x="7431937" y="1301335"/>
            <a:ext cx="4067176" cy="54158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429"/>
          <a:stretch/>
        </p:blipFill>
        <p:spPr>
          <a:xfrm>
            <a:off x="618877" y="3473476"/>
            <a:ext cx="6646984" cy="32437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29"/>
          <a:stretch/>
        </p:blipFill>
        <p:spPr>
          <a:xfrm>
            <a:off x="3952676" y="1301334"/>
            <a:ext cx="3313185" cy="20253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77" y="1301334"/>
            <a:ext cx="3167723" cy="20253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26711" y="446686"/>
            <a:ext cx="92476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OTHER COMPONENTS OF THE BOARD</a:t>
            </a:r>
            <a:endParaRPr lang="en-GB" sz="4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75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284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Century Gothic</vt:lpstr>
      <vt:lpstr>Consolas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 Marwade</dc:creator>
  <cp:lastModifiedBy>Aniket Marwade</cp:lastModifiedBy>
  <cp:revision>28</cp:revision>
  <dcterms:created xsi:type="dcterms:W3CDTF">2021-02-02T13:12:07Z</dcterms:created>
  <dcterms:modified xsi:type="dcterms:W3CDTF">2021-02-03T06:40:00Z</dcterms:modified>
</cp:coreProperties>
</file>