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7" r:id="rId7"/>
    <p:sldId id="25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6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4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5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04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3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5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6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0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A48B-D546-4793-BEE1-F0ACD62E981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629505" y="1423851"/>
            <a:ext cx="10957249" cy="2886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WEB SERVER BASED </a:t>
            </a:r>
          </a:p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HOME AUTOMATION USING </a:t>
            </a:r>
          </a:p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INTERNET OF THINGS </a:t>
            </a:r>
            <a:endParaRPr lang="ru-RU" b="1" dirty="0">
              <a:solidFill>
                <a:srgbClr val="1DE37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577252" y="1397725"/>
            <a:ext cx="10957249" cy="2886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WEB SERVER BASED </a:t>
            </a: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HOME AUTOMATION USING </a:t>
            </a: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INTERNET OF THINGS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85" y="627017"/>
            <a:ext cx="3275737" cy="60219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0" y="2259874"/>
            <a:ext cx="7802878" cy="43891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88720" y="438332"/>
            <a:ext cx="6413862" cy="1471689"/>
            <a:chOff x="1188720" y="438332"/>
            <a:chExt cx="6413862" cy="1471689"/>
          </a:xfrm>
        </p:grpSpPr>
        <p:sp>
          <p:nvSpPr>
            <p:cNvPr id="6" name="Rectangle 5"/>
            <p:cNvSpPr/>
            <p:nvPr/>
          </p:nvSpPr>
          <p:spPr>
            <a:xfrm>
              <a:off x="1214845" y="463471"/>
              <a:ext cx="6387737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4400" b="1" dirty="0" smtClean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APP AND WEBSITE USER INTERFACE</a:t>
              </a:r>
              <a:endParaRPr lang="en-GB" sz="4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8720" y="438332"/>
              <a:ext cx="6387737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4400" b="1" dirty="0" smtClean="0">
                  <a:solidFill>
                    <a:srgbClr val="92D050"/>
                  </a:solidFill>
                  <a:latin typeface="Century Gothic" panose="020B0502020202020204" pitchFamily="34" charset="0"/>
                </a:rPr>
                <a:t>APP AND WEBSITE USER INTERFACE</a:t>
              </a:r>
              <a:endParaRPr lang="en-GB" sz="44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1759" y="242389"/>
            <a:ext cx="63877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SAMPLE CODE</a:t>
            </a:r>
            <a:endParaRPr lang="en-GB" sz="4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319" y="1509485"/>
            <a:ext cx="2468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WITH INTERNET </a:t>
            </a:r>
            <a:endParaRPr lang="en-GB" sz="2400" u="sng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68194" y="1509484"/>
            <a:ext cx="2891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WITHOUT INTERNET</a:t>
            </a:r>
            <a:endParaRPr lang="en-GB" sz="2400" u="sng" dirty="0">
              <a:solidFill>
                <a:srgbClr val="92D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09485"/>
            <a:ext cx="0" cy="491163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0722" y="2468805"/>
            <a:ext cx="465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//</a:t>
            </a:r>
            <a:r>
              <a:rPr lang="en-GB" dirty="0" err="1" smtClean="0">
                <a:latin typeface="Consolas" panose="020B0609020204030204" pitchFamily="49" charset="0"/>
              </a:rPr>
              <a:t>Blynk</a:t>
            </a:r>
            <a:r>
              <a:rPr lang="en-GB" dirty="0" smtClean="0">
                <a:latin typeface="Consolas" panose="020B0609020204030204" pitchFamily="49" charset="0"/>
              </a:rPr>
              <a:t> Cloud Authentication token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char auth[] =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"1KI9pZktz5A9kTT3d7c0QslmIjowKmW0";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393" y="3796211"/>
            <a:ext cx="552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// Your </a:t>
            </a:r>
            <a:r>
              <a:rPr lang="en-US" dirty="0" err="1" smtClean="0">
                <a:latin typeface="Consolas" panose="020B0609020204030204" pitchFamily="49" charset="0"/>
              </a:rPr>
              <a:t>WiFi</a:t>
            </a:r>
            <a:r>
              <a:rPr lang="en-US" dirty="0" smtClean="0">
                <a:latin typeface="Consolas" panose="020B0609020204030204" pitchFamily="49" charset="0"/>
              </a:rPr>
              <a:t> credentials.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// Set password to "" for open networks.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ssid</a:t>
            </a:r>
            <a:r>
              <a:rPr lang="en-US" dirty="0" smtClean="0">
                <a:latin typeface="Consolas" panose="020B0609020204030204" pitchFamily="49" charset="0"/>
              </a:rPr>
              <a:t>[] = "Error";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char pass[] = "123456789";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1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31189" y="72355"/>
            <a:ext cx="5383766" cy="875992"/>
            <a:chOff x="3094028" y="117565"/>
            <a:chExt cx="5723401" cy="988422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0264C9CC-E38A-467A-8F1C-459375F5EDFF}"/>
                </a:ext>
              </a:extLst>
            </p:cNvPr>
            <p:cNvSpPr txBox="1">
              <a:spLocks/>
            </p:cNvSpPr>
            <p:nvPr/>
          </p:nvSpPr>
          <p:spPr>
            <a:xfrm>
              <a:off x="3107092" y="156754"/>
              <a:ext cx="5710337" cy="949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endParaRPr lang="ru-RU" sz="5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264C9CC-E38A-467A-8F1C-459375F5EDFF}"/>
                </a:ext>
              </a:extLst>
            </p:cNvPr>
            <p:cNvSpPr txBox="1">
              <a:spLocks/>
            </p:cNvSpPr>
            <p:nvPr/>
          </p:nvSpPr>
          <p:spPr>
            <a:xfrm>
              <a:off x="3094028" y="117565"/>
              <a:ext cx="5710337" cy="949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INTRODUCTION</a:t>
              </a:r>
              <a:endParaRPr lang="ru-RU" sz="5400" b="1" dirty="0">
                <a:solidFill>
                  <a:srgbClr val="FFC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65967" y="1704311"/>
            <a:ext cx="6126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Wireless Home Automation system(WHAS) using IoT is a system that uses computers or mobile devices to control basic home functions and features automatically through internet from anywhere around the world.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6250" y="1377141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Home Automation?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8890" y="4033711"/>
            <a:ext cx="742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It is meant to save the electric power and human energy.</a:t>
            </a:r>
          </a:p>
          <a:p>
            <a:pPr algn="ctr"/>
            <a:endParaRPr lang="en-US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Easy Installation And Reduced Installation Costs.</a:t>
            </a:r>
          </a:p>
          <a:p>
            <a:pPr algn="ctr"/>
            <a:endParaRPr lang="en-GB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latin typeface="Century Gothic" panose="020B0502020202020204" pitchFamily="34" charset="0"/>
              </a:rPr>
              <a:t>Integration of mobile devices.</a:t>
            </a:r>
            <a:endParaRPr lang="en-US" sz="2000" dirty="0" smtClean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1570" y="3691381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Our </a:t>
            </a:r>
            <a:r>
              <a:rPr lang="en-GB" sz="2000" b="1" dirty="0">
                <a:latin typeface="Century Gothic" panose="020B0502020202020204" pitchFamily="34" charset="0"/>
              </a:rPr>
              <a:t>M</a:t>
            </a:r>
            <a:r>
              <a:rPr lang="en-GB" sz="2000" b="1" dirty="0" smtClean="0">
                <a:latin typeface="Century Gothic" panose="020B0502020202020204" pitchFamily="34" charset="0"/>
              </a:rPr>
              <a:t>oto?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483" y="1371600"/>
            <a:ext cx="8098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The proposed home automation system can control the following appliance: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Lights on/off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Fan on/off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Regulate the appliances.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On/off different appliances.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Detect weather the appliances are on/off.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7841" y="713050"/>
            <a:ext cx="4450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the Purpose of this Project?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20184" y="2525876"/>
            <a:ext cx="6913187" cy="1362628"/>
            <a:chOff x="3952596" y="2643442"/>
            <a:chExt cx="6913187" cy="1362628"/>
          </a:xfrm>
        </p:grpSpPr>
        <p:sp>
          <p:nvSpPr>
            <p:cNvPr id="4" name="Rectangle 3"/>
            <p:cNvSpPr/>
            <p:nvPr/>
          </p:nvSpPr>
          <p:spPr>
            <a:xfrm>
              <a:off x="3991785" y="2682631"/>
              <a:ext cx="687399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0" b="1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OUR PROJECT</a:t>
              </a:r>
              <a:endParaRPr lang="en-GB" sz="8000" dirty="0">
                <a:solidFill>
                  <a:srgbClr val="FFC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2596" y="2643442"/>
              <a:ext cx="687399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0" b="1" dirty="0" smtClean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OUR PROJECT</a:t>
              </a:r>
              <a:endParaRPr lang="en-GB" sz="8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8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/>
          <p:cNvSpPr/>
          <p:nvPr/>
        </p:nvSpPr>
        <p:spPr>
          <a:xfrm>
            <a:off x="167686" y="3569487"/>
            <a:ext cx="1469885" cy="171561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loud 40"/>
          <p:cNvSpPr/>
          <p:nvPr/>
        </p:nvSpPr>
        <p:spPr>
          <a:xfrm>
            <a:off x="9071042" y="950704"/>
            <a:ext cx="2314347" cy="1140597"/>
          </a:xfrm>
          <a:prstGeom prst="cloud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7102" y="0"/>
            <a:ext cx="10297797" cy="940748"/>
            <a:chOff x="1105987" y="26126"/>
            <a:chExt cx="10297797" cy="940748"/>
          </a:xfrm>
        </p:grpSpPr>
        <p:sp>
          <p:nvSpPr>
            <p:cNvPr id="7" name="TextBox 6"/>
            <p:cNvSpPr txBox="1"/>
            <p:nvPr/>
          </p:nvSpPr>
          <p:spPr>
            <a:xfrm>
              <a:off x="1123406" y="43544"/>
              <a:ext cx="102803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atin typeface="Century Gothic" panose="020B0502020202020204" pitchFamily="34" charset="0"/>
                </a:rPr>
                <a:t>FLOW OF HOME AUTOMATION</a:t>
              </a:r>
              <a:endParaRPr lang="en-GB" sz="5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5987" y="26126"/>
              <a:ext cx="102803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FLOW OF HOME AUTOMATION</a:t>
              </a:r>
              <a:endParaRPr lang="en-GB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431382" y="1143356"/>
            <a:ext cx="159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CLOUD</a:t>
            </a:r>
            <a:endParaRPr lang="en-GB" sz="3200" b="1" dirty="0">
              <a:solidFill>
                <a:schemeClr val="accent1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6153" y="1771904"/>
            <a:ext cx="196841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INTERNET</a:t>
            </a:r>
            <a:endParaRPr lang="en-GB" sz="3200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543" y="1063756"/>
            <a:ext cx="115388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USER</a:t>
            </a:r>
            <a:endParaRPr lang="en-GB" sz="3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4742" y="2892699"/>
            <a:ext cx="1711236" cy="584775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ROUTER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11391" y="4088143"/>
            <a:ext cx="3077937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[ESP-32 </a:t>
            </a:r>
            <a:b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WROOM 32]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49584" y="6060591"/>
            <a:ext cx="1587140" cy="584775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POWER</a:t>
            </a:r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" name="Straight Arrow Connector 43"/>
          <p:cNvCxnSpPr>
            <a:stCxn id="28" idx="2"/>
            <a:endCxn id="30" idx="0"/>
          </p:cNvCxnSpPr>
          <p:nvPr/>
        </p:nvCxnSpPr>
        <p:spPr>
          <a:xfrm>
            <a:off x="4550359" y="2356679"/>
            <a:ext cx="1" cy="536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527385" y="1546915"/>
            <a:ext cx="3543657" cy="543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65957" y="1356143"/>
            <a:ext cx="1606723" cy="708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Lightning Bolt 56"/>
          <p:cNvSpPr/>
          <p:nvPr/>
        </p:nvSpPr>
        <p:spPr>
          <a:xfrm>
            <a:off x="3854418" y="3531765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ightning Bolt 58"/>
          <p:cNvSpPr/>
          <p:nvPr/>
        </p:nvSpPr>
        <p:spPr>
          <a:xfrm>
            <a:off x="4431427" y="3538341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ightning Bolt 59"/>
          <p:cNvSpPr/>
          <p:nvPr/>
        </p:nvSpPr>
        <p:spPr>
          <a:xfrm>
            <a:off x="5008436" y="3554292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>
            <a:off x="5630091" y="5165361"/>
            <a:ext cx="13063" cy="8958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31" idx="3"/>
            <a:endCxn id="37" idx="1"/>
          </p:cNvCxnSpPr>
          <p:nvPr/>
        </p:nvCxnSpPr>
        <p:spPr>
          <a:xfrm flipV="1">
            <a:off x="6089328" y="3224394"/>
            <a:ext cx="1615073" cy="140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31" idx="3"/>
            <a:endCxn id="38" idx="1"/>
          </p:cNvCxnSpPr>
          <p:nvPr/>
        </p:nvCxnSpPr>
        <p:spPr>
          <a:xfrm flipV="1">
            <a:off x="6089328" y="4012293"/>
            <a:ext cx="1615073" cy="614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31" idx="3"/>
            <a:endCxn id="40" idx="1"/>
          </p:cNvCxnSpPr>
          <p:nvPr/>
        </p:nvCxnSpPr>
        <p:spPr>
          <a:xfrm>
            <a:off x="6089328" y="4626752"/>
            <a:ext cx="1615073" cy="169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31" idx="3"/>
            <a:endCxn id="39" idx="1"/>
          </p:cNvCxnSpPr>
          <p:nvPr/>
        </p:nvCxnSpPr>
        <p:spPr>
          <a:xfrm>
            <a:off x="6089328" y="4626752"/>
            <a:ext cx="1615073" cy="957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4759" y="4752576"/>
            <a:ext cx="133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CODE</a:t>
            </a:r>
            <a:endParaRPr lang="en-GB" sz="32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42" name="Straight Arrow Connector 1041"/>
          <p:cNvCxnSpPr>
            <a:stCxn id="1040" idx="3"/>
            <a:endCxn id="31" idx="1"/>
          </p:cNvCxnSpPr>
          <p:nvPr/>
        </p:nvCxnSpPr>
        <p:spPr>
          <a:xfrm>
            <a:off x="1637571" y="4427293"/>
            <a:ext cx="1373820" cy="199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5" name="Picture 10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7" y="3639607"/>
            <a:ext cx="1209722" cy="1209722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7704401" y="2932006"/>
            <a:ext cx="1373820" cy="3732803"/>
            <a:chOff x="7697222" y="2984712"/>
            <a:chExt cx="1373820" cy="3732803"/>
          </a:xfrm>
        </p:grpSpPr>
        <p:grpSp>
          <p:nvGrpSpPr>
            <p:cNvPr id="27" name="Group 26"/>
            <p:cNvGrpSpPr/>
            <p:nvPr/>
          </p:nvGrpSpPr>
          <p:grpSpPr>
            <a:xfrm>
              <a:off x="7697222" y="2984712"/>
              <a:ext cx="1373820" cy="2944904"/>
              <a:chOff x="9651231" y="2953150"/>
              <a:chExt cx="1373820" cy="294490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651231" y="2953150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651231" y="3741049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651231" y="5313279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651231" y="4525380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7697222" y="6132740"/>
              <a:ext cx="1373820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002060"/>
                  </a:solidFill>
                  <a:latin typeface="Century Gothic" panose="020B0502020202020204" pitchFamily="34" charset="0"/>
                </a:rPr>
                <a:t>RELAY</a:t>
              </a:r>
              <a:endParaRPr lang="en-GB" sz="3200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049" name="Straight Arrow Connector 1048"/>
          <p:cNvCxnSpPr>
            <a:stCxn id="31" idx="3"/>
            <a:endCxn id="88" idx="1"/>
          </p:cNvCxnSpPr>
          <p:nvPr/>
        </p:nvCxnSpPr>
        <p:spPr>
          <a:xfrm>
            <a:off x="6089328" y="4626752"/>
            <a:ext cx="1615073" cy="17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37090" y="2882963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1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52" name="Straight Arrow Connector 1051"/>
          <p:cNvCxnSpPr>
            <a:stCxn id="37" idx="3"/>
            <a:endCxn id="93" idx="1"/>
          </p:cNvCxnSpPr>
          <p:nvPr/>
        </p:nvCxnSpPr>
        <p:spPr>
          <a:xfrm flipV="1">
            <a:off x="9078221" y="3175351"/>
            <a:ext cx="758869" cy="49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>
            <a:stCxn id="38" idx="3"/>
          </p:cNvCxnSpPr>
          <p:nvPr/>
        </p:nvCxnSpPr>
        <p:spPr>
          <a:xfrm flipV="1">
            <a:off x="9078221" y="3989494"/>
            <a:ext cx="767669" cy="2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8" name="Straight Arrow Connector 1057"/>
          <p:cNvCxnSpPr>
            <a:stCxn id="40" idx="3"/>
          </p:cNvCxnSpPr>
          <p:nvPr/>
        </p:nvCxnSpPr>
        <p:spPr>
          <a:xfrm flipV="1">
            <a:off x="9078221" y="4776503"/>
            <a:ext cx="758869" cy="20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0" name="Straight Arrow Connector 1059"/>
          <p:cNvCxnSpPr>
            <a:stCxn id="39" idx="3"/>
          </p:cNvCxnSpPr>
          <p:nvPr/>
        </p:nvCxnSpPr>
        <p:spPr>
          <a:xfrm flipV="1">
            <a:off x="9078221" y="5577487"/>
            <a:ext cx="758869" cy="7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/>
          <p:cNvCxnSpPr>
            <a:stCxn id="88" idx="3"/>
          </p:cNvCxnSpPr>
          <p:nvPr/>
        </p:nvCxnSpPr>
        <p:spPr>
          <a:xfrm>
            <a:off x="9078221" y="6372422"/>
            <a:ext cx="758869" cy="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851119" y="3663429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2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54098" y="4443895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3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837089" y="5214625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4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854098" y="6019613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5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68879" y="2241006"/>
            <a:ext cx="7249887" cy="1952055"/>
            <a:chOff x="2272936" y="2188755"/>
            <a:chExt cx="7249887" cy="1952055"/>
          </a:xfrm>
        </p:grpSpPr>
        <p:sp>
          <p:nvSpPr>
            <p:cNvPr id="4" name="Rectangle 3"/>
            <p:cNvSpPr/>
            <p:nvPr/>
          </p:nvSpPr>
          <p:spPr>
            <a:xfrm>
              <a:off x="2325188" y="2201818"/>
              <a:ext cx="719763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rgbClr val="92D050"/>
                  </a:solidFill>
                  <a:latin typeface="Century Gothic" panose="020B0502020202020204" pitchFamily="34" charset="0"/>
                </a:rPr>
                <a:t>OUR PROGRESS TILL 03/02/2021</a:t>
              </a:r>
              <a:endParaRPr lang="en-GB" sz="6000" dirty="0">
                <a:solidFill>
                  <a:srgbClr val="92D05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72936" y="2188755"/>
              <a:ext cx="719763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rgbClr val="002060"/>
                  </a:solidFill>
                  <a:latin typeface="Century Gothic" panose="020B0502020202020204" pitchFamily="34" charset="0"/>
                </a:rPr>
                <a:t>OUR PROGRESS TILL 03/02/2021</a:t>
              </a:r>
              <a:endParaRPr lang="en-GB" sz="6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6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1886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403977" y="2815772"/>
            <a:ext cx="2430972" cy="1213392"/>
            <a:chOff x="9403977" y="2815772"/>
            <a:chExt cx="2430972" cy="1213392"/>
          </a:xfrm>
        </p:grpSpPr>
        <p:sp>
          <p:nvSpPr>
            <p:cNvPr id="5" name="Rectangle 4"/>
            <p:cNvSpPr/>
            <p:nvPr/>
          </p:nvSpPr>
          <p:spPr>
            <a:xfrm>
              <a:off x="9430103" y="2828835"/>
              <a:ext cx="2404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CIRCUIT </a:t>
              </a:r>
            </a:p>
            <a:p>
              <a:pPr algn="ctr"/>
              <a:r>
                <a:rPr lang="en-GB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DIAGRAM</a:t>
              </a:r>
              <a:endParaRPr lang="en-GB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403977" y="2815772"/>
              <a:ext cx="2404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CIRCUIT </a:t>
              </a:r>
            </a:p>
            <a:p>
              <a:pPr algn="ctr"/>
              <a:r>
                <a:rPr lang="en-GB" sz="3600" b="1" dirty="0" smtClean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DIAGRAM</a:t>
              </a:r>
              <a:endParaRPr lang="en-GB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9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169816"/>
            <a:ext cx="6008913" cy="3282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29" y="3631474"/>
            <a:ext cx="6261196" cy="286389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387941" y="1470490"/>
            <a:ext cx="3989808" cy="776321"/>
            <a:chOff x="7387941" y="1470490"/>
            <a:chExt cx="3166848" cy="1319962"/>
          </a:xfrm>
        </p:grpSpPr>
        <p:sp>
          <p:nvSpPr>
            <p:cNvPr id="8" name="Rectangle 7"/>
            <p:cNvSpPr/>
            <p:nvPr/>
          </p:nvSpPr>
          <p:spPr>
            <a:xfrm>
              <a:off x="7431486" y="1487909"/>
              <a:ext cx="3123303" cy="130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MAIN BOARD </a:t>
              </a:r>
              <a:endParaRPr lang="en-GB" sz="4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87941" y="1470490"/>
              <a:ext cx="3123303" cy="130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4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MAIN BOARD </a:t>
              </a:r>
              <a:endParaRPr lang="en-GB" sz="4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431228" y="5065932"/>
            <a:ext cx="267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FRONT SIDE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5675" y="3520721"/>
            <a:ext cx="257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BACK SIDE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2"/>
          <a:stretch/>
        </p:blipFill>
        <p:spPr>
          <a:xfrm>
            <a:off x="7431937" y="1301335"/>
            <a:ext cx="4067176" cy="5415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29"/>
          <a:stretch/>
        </p:blipFill>
        <p:spPr>
          <a:xfrm>
            <a:off x="618877" y="3473476"/>
            <a:ext cx="6646984" cy="3243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9"/>
          <a:stretch/>
        </p:blipFill>
        <p:spPr>
          <a:xfrm>
            <a:off x="3952676" y="1301334"/>
            <a:ext cx="3313185" cy="2025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7" y="1301334"/>
            <a:ext cx="3167723" cy="2025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6711" y="446686"/>
            <a:ext cx="9247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OTHER COMPONENTS OF THE BOARD</a:t>
            </a:r>
            <a:endParaRPr lang="en-GB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240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Marwade</dc:creator>
  <cp:lastModifiedBy>Aniket Marwade</cp:lastModifiedBy>
  <cp:revision>26</cp:revision>
  <dcterms:created xsi:type="dcterms:W3CDTF">2021-02-02T13:12:07Z</dcterms:created>
  <dcterms:modified xsi:type="dcterms:W3CDTF">2021-02-02T18:09:54Z</dcterms:modified>
</cp:coreProperties>
</file>