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ovelace" charset="1" panose="00000500000000000000"/>
      <p:regular r:id="rId13"/>
    </p:embeddedFont>
    <p:embeddedFont>
      <p:font typeface="TT Hoves Bold" charset="1" panose="02000003020000060003"/>
      <p:regular r:id="rId14"/>
    </p:embeddedFont>
    <p:embeddedFont>
      <p:font typeface="TT Hoves" charset="1" panose="02000003020000060003"/>
      <p:regular r:id="rId15"/>
    </p:embeddedFont>
    <p:embeddedFont>
      <p:font typeface="Lovelace Italic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2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140556" y="7889271"/>
            <a:ext cx="8338513" cy="8338513"/>
          </a:xfrm>
          <a:custGeom>
            <a:avLst/>
            <a:gdLst/>
            <a:ahLst/>
            <a:cxnLst/>
            <a:rect r="r" b="b" t="t" l="l"/>
            <a:pathLst>
              <a:path h="8338513" w="8338513">
                <a:moveTo>
                  <a:pt x="0" y="0"/>
                </a:moveTo>
                <a:lnTo>
                  <a:pt x="8338512" y="0"/>
                </a:lnTo>
                <a:lnTo>
                  <a:pt x="8338512" y="8338512"/>
                </a:lnTo>
                <a:lnTo>
                  <a:pt x="0" y="8338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90770" y="-5871599"/>
            <a:ext cx="8338513" cy="8338513"/>
          </a:xfrm>
          <a:custGeom>
            <a:avLst/>
            <a:gdLst/>
            <a:ahLst/>
            <a:cxnLst/>
            <a:rect r="r" b="b" t="t" l="l"/>
            <a:pathLst>
              <a:path h="8338513" w="8338513">
                <a:moveTo>
                  <a:pt x="0" y="0"/>
                </a:moveTo>
                <a:lnTo>
                  <a:pt x="8338513" y="0"/>
                </a:lnTo>
                <a:lnTo>
                  <a:pt x="8338513" y="8338512"/>
                </a:lnTo>
                <a:lnTo>
                  <a:pt x="0" y="8338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50365" y="4878219"/>
            <a:ext cx="10280186" cy="1843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59"/>
              </a:lnSpc>
            </a:pPr>
            <a:r>
              <a:rPr lang="en-US" sz="16357" spc="-1014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GOOGLY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9184961" y="4728884"/>
            <a:ext cx="1105497" cy="1105497"/>
          </a:xfrm>
          <a:custGeom>
            <a:avLst/>
            <a:gdLst/>
            <a:ahLst/>
            <a:cxnLst/>
            <a:rect r="r" b="b" t="t" l="l"/>
            <a:pathLst>
              <a:path h="1105497" w="1105497">
                <a:moveTo>
                  <a:pt x="0" y="0"/>
                </a:moveTo>
                <a:lnTo>
                  <a:pt x="1105497" y="0"/>
                </a:lnTo>
                <a:lnTo>
                  <a:pt x="1105497" y="1105497"/>
                </a:lnTo>
                <a:lnTo>
                  <a:pt x="0" y="110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9398" y="1028700"/>
            <a:ext cx="5277354" cy="352918"/>
          </a:xfrm>
          <a:custGeom>
            <a:avLst/>
            <a:gdLst/>
            <a:ahLst/>
            <a:cxnLst/>
            <a:rect r="r" b="b" t="t" l="l"/>
            <a:pathLst>
              <a:path h="352918" w="5277354">
                <a:moveTo>
                  <a:pt x="0" y="0"/>
                </a:moveTo>
                <a:lnTo>
                  <a:pt x="5277354" y="0"/>
                </a:lnTo>
                <a:lnTo>
                  <a:pt x="5277354" y="352918"/>
                </a:lnTo>
                <a:lnTo>
                  <a:pt x="0" y="3529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3010646" y="8905382"/>
            <a:ext cx="5277354" cy="352918"/>
          </a:xfrm>
          <a:custGeom>
            <a:avLst/>
            <a:gdLst/>
            <a:ahLst/>
            <a:cxnLst/>
            <a:rect r="r" b="b" t="t" l="l"/>
            <a:pathLst>
              <a:path h="352918" w="5277354">
                <a:moveTo>
                  <a:pt x="5277354" y="0"/>
                </a:moveTo>
                <a:lnTo>
                  <a:pt x="0" y="0"/>
                </a:lnTo>
                <a:lnTo>
                  <a:pt x="0" y="352918"/>
                </a:lnTo>
                <a:lnTo>
                  <a:pt x="5277354" y="352918"/>
                </a:lnTo>
                <a:lnTo>
                  <a:pt x="527735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57450" y="2060297"/>
            <a:ext cx="4113886" cy="6166406"/>
          </a:xfrm>
          <a:custGeom>
            <a:avLst/>
            <a:gdLst/>
            <a:ahLst/>
            <a:cxnLst/>
            <a:rect r="r" b="b" t="t" l="l"/>
            <a:pathLst>
              <a:path h="6166406" w="4113886">
                <a:moveTo>
                  <a:pt x="0" y="0"/>
                </a:moveTo>
                <a:lnTo>
                  <a:pt x="4113886" y="0"/>
                </a:lnTo>
                <a:lnTo>
                  <a:pt x="4113886" y="6166406"/>
                </a:lnTo>
                <a:lnTo>
                  <a:pt x="0" y="61664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461335" y="6392126"/>
            <a:ext cx="2816241" cy="6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77"/>
              </a:lnSpc>
            </a:pPr>
            <a:r>
              <a:rPr lang="en-US" b="true" sz="3555">
                <a:solidFill>
                  <a:srgbClr val="FBF9F5"/>
                </a:solidFill>
                <a:latin typeface="TT Hoves Bold"/>
                <a:ea typeface="TT Hoves Bold"/>
                <a:cs typeface="TT Hoves Bold"/>
                <a:sym typeface="TT Hoves Bold"/>
              </a:rPr>
              <a:t>CARPEDIUM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92346" y="6379816"/>
            <a:ext cx="4578840" cy="605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7"/>
              </a:lnSpc>
            </a:pPr>
            <a:r>
              <a:rPr lang="en-US" sz="3555">
                <a:solidFill>
                  <a:srgbClr val="FBF9F5"/>
                </a:solidFill>
                <a:latin typeface="TT Hoves"/>
                <a:ea typeface="TT Hoves"/>
                <a:cs typeface="TT Hoves"/>
                <a:sym typeface="TT Hoves"/>
              </a:rPr>
              <a:t>PRESENTED BY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62816" y="6937215"/>
            <a:ext cx="3219996" cy="426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FBF9F5"/>
                </a:solidFill>
                <a:latin typeface="TT Hoves"/>
                <a:ea typeface="TT Hoves"/>
                <a:cs typeface="TT Hoves"/>
                <a:sym typeface="TT Hoves"/>
              </a:rPr>
              <a:t>TEAM MEMBERS: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82692" y="7395682"/>
            <a:ext cx="2419905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BF9F5"/>
                </a:solidFill>
                <a:latin typeface="TT Hoves Bold"/>
                <a:ea typeface="TT Hoves Bold"/>
                <a:cs typeface="TT Hoves Bold"/>
                <a:sym typeface="TT Hoves Bold"/>
              </a:rPr>
              <a:t>ANIKET DINDE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382692" y="7913180"/>
            <a:ext cx="330012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BF9F5"/>
                </a:solidFill>
                <a:latin typeface="TT Hoves Bold"/>
                <a:ea typeface="TT Hoves Bold"/>
                <a:cs typeface="TT Hoves Bold"/>
                <a:sym typeface="TT Hoves Bold"/>
              </a:rPr>
              <a:t>VAIBHAV KACHARE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82692" y="8430678"/>
            <a:ext cx="3300120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FBF9F5"/>
                </a:solidFill>
                <a:latin typeface="TT Hoves Bold"/>
                <a:ea typeface="TT Hoves Bold"/>
                <a:cs typeface="TT Hoves Bold"/>
                <a:sym typeface="TT Hoves Bold"/>
              </a:rPr>
              <a:t>RUSHIKESH JADHAV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2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6405" y="2069852"/>
            <a:ext cx="2240987" cy="1754507"/>
            <a:chOff x="0" y="0"/>
            <a:chExt cx="449877" cy="3522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6405" y="4040509"/>
            <a:ext cx="2240987" cy="1754507"/>
            <a:chOff x="0" y="0"/>
            <a:chExt cx="449877" cy="3522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251927" y="2069852"/>
            <a:ext cx="2240987" cy="1754507"/>
            <a:chOff x="0" y="0"/>
            <a:chExt cx="449877" cy="3522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51927" y="4040509"/>
            <a:ext cx="2240987" cy="1754507"/>
            <a:chOff x="0" y="0"/>
            <a:chExt cx="449877" cy="35221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43920" y="2069852"/>
            <a:ext cx="2240987" cy="1754507"/>
            <a:chOff x="0" y="0"/>
            <a:chExt cx="449877" cy="3522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DBCD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843920" y="4040509"/>
            <a:ext cx="2240987" cy="1754507"/>
            <a:chOff x="0" y="0"/>
            <a:chExt cx="449877" cy="35221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666405" y="6011167"/>
            <a:ext cx="9765072" cy="1754507"/>
            <a:chOff x="0" y="0"/>
            <a:chExt cx="1960336" cy="3522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960336" cy="352217"/>
            </a:xfrm>
            <a:custGeom>
              <a:avLst/>
              <a:gdLst/>
              <a:ahLst/>
              <a:cxnLst/>
              <a:rect r="r" b="b" t="t" l="l"/>
              <a:pathLst>
                <a:path h="352217" w="1960336">
                  <a:moveTo>
                    <a:pt x="14271" y="0"/>
                  </a:moveTo>
                  <a:lnTo>
                    <a:pt x="1946065" y="0"/>
                  </a:lnTo>
                  <a:cubicBezTo>
                    <a:pt x="1949850" y="0"/>
                    <a:pt x="1953480" y="1504"/>
                    <a:pt x="1956156" y="4180"/>
                  </a:cubicBezTo>
                  <a:cubicBezTo>
                    <a:pt x="1958832" y="6856"/>
                    <a:pt x="1960336" y="10486"/>
                    <a:pt x="1960336" y="14271"/>
                  </a:cubicBezTo>
                  <a:lnTo>
                    <a:pt x="1960336" y="337946"/>
                  </a:lnTo>
                  <a:cubicBezTo>
                    <a:pt x="1960336" y="345828"/>
                    <a:pt x="1953947" y="352217"/>
                    <a:pt x="1946065" y="352217"/>
                  </a:cubicBezTo>
                  <a:lnTo>
                    <a:pt x="14271" y="352217"/>
                  </a:lnTo>
                  <a:cubicBezTo>
                    <a:pt x="6389" y="352217"/>
                    <a:pt x="0" y="345828"/>
                    <a:pt x="0" y="337946"/>
                  </a:cubicBezTo>
                  <a:lnTo>
                    <a:pt x="0" y="14271"/>
                  </a:lnTo>
                  <a:cubicBezTo>
                    <a:pt x="0" y="10486"/>
                    <a:pt x="1504" y="6856"/>
                    <a:pt x="4180" y="4180"/>
                  </a:cubicBezTo>
                  <a:cubicBezTo>
                    <a:pt x="6856" y="1504"/>
                    <a:pt x="10486" y="0"/>
                    <a:pt x="14271" y="0"/>
                  </a:cubicBezTo>
                  <a:close/>
                </a:path>
              </a:pathLst>
            </a:custGeom>
            <a:solidFill>
              <a:srgbClr val="EEC4DB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960336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66405" y="7981824"/>
            <a:ext cx="2240987" cy="1754507"/>
            <a:chOff x="0" y="0"/>
            <a:chExt cx="449877" cy="35221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251927" y="7981824"/>
            <a:ext cx="2240987" cy="1754507"/>
            <a:chOff x="0" y="0"/>
            <a:chExt cx="449877" cy="35221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C7DFE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6090556" y="2924389"/>
            <a:ext cx="1116177" cy="641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1"/>
              </a:lnSpc>
            </a:pPr>
            <a:r>
              <a:rPr lang="en-US" sz="1836" spc="-29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How-to tutorials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500210" y="8809144"/>
            <a:ext cx="1568936" cy="641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1"/>
              </a:lnSpc>
            </a:pPr>
            <a:r>
              <a:rPr lang="en-US" sz="1836" spc="-29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New product poster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14687" y="2287009"/>
            <a:ext cx="2240987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B7B7B7"/>
                </a:solidFill>
                <a:latin typeface="TT Hoves Bold"/>
                <a:ea typeface="TT Hoves Bold"/>
                <a:cs typeface="TT Hoves Bold"/>
                <a:sym typeface="TT Hoves Bold"/>
              </a:rPr>
              <a:t>30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500210" y="2287009"/>
            <a:ext cx="2240987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B7B7B7"/>
                </a:solidFill>
                <a:latin typeface="TT Hoves Bold"/>
                <a:ea typeface="TT Hoves Bold"/>
                <a:cs typeface="TT Hoves Bold"/>
                <a:sym typeface="TT Hoves Bold"/>
              </a:rPr>
              <a:t>31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090556" y="2287009"/>
            <a:ext cx="1116177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14687" y="4261121"/>
            <a:ext cx="1400012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06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500210" y="4261121"/>
            <a:ext cx="1568936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07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090556" y="4261121"/>
            <a:ext cx="1116177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08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14687" y="8202436"/>
            <a:ext cx="1400012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20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3500210" y="8202436"/>
            <a:ext cx="1568936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21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666405" y="2069852"/>
            <a:ext cx="2240987" cy="1754507"/>
            <a:chOff x="0" y="0"/>
            <a:chExt cx="449877" cy="35221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666405" y="4040509"/>
            <a:ext cx="2240987" cy="1754507"/>
            <a:chOff x="0" y="0"/>
            <a:chExt cx="449877" cy="35221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3251927" y="2069852"/>
            <a:ext cx="2240987" cy="1754507"/>
            <a:chOff x="0" y="0"/>
            <a:chExt cx="449877" cy="35221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3251927" y="4040509"/>
            <a:ext cx="2240987" cy="1754507"/>
            <a:chOff x="0" y="0"/>
            <a:chExt cx="449877" cy="352217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5843920" y="2069852"/>
            <a:ext cx="9172111" cy="1754507"/>
            <a:chOff x="0" y="0"/>
            <a:chExt cx="1841299" cy="352217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841299" cy="352217"/>
            </a:xfrm>
            <a:custGeom>
              <a:avLst/>
              <a:gdLst/>
              <a:ahLst/>
              <a:cxnLst/>
              <a:rect r="r" b="b" t="t" l="l"/>
              <a:pathLst>
                <a:path h="352217" w="1841299">
                  <a:moveTo>
                    <a:pt x="15193" y="0"/>
                  </a:moveTo>
                  <a:lnTo>
                    <a:pt x="1826106" y="0"/>
                  </a:lnTo>
                  <a:cubicBezTo>
                    <a:pt x="1830135" y="0"/>
                    <a:pt x="1834000" y="1601"/>
                    <a:pt x="1836849" y="4450"/>
                  </a:cubicBezTo>
                  <a:cubicBezTo>
                    <a:pt x="1839698" y="7299"/>
                    <a:pt x="1841299" y="11164"/>
                    <a:pt x="1841299" y="15193"/>
                  </a:cubicBezTo>
                  <a:lnTo>
                    <a:pt x="1841299" y="337024"/>
                  </a:lnTo>
                  <a:cubicBezTo>
                    <a:pt x="1841299" y="341053"/>
                    <a:pt x="1839698" y="344918"/>
                    <a:pt x="1836849" y="347767"/>
                  </a:cubicBezTo>
                  <a:cubicBezTo>
                    <a:pt x="1834000" y="350616"/>
                    <a:pt x="1830135" y="352217"/>
                    <a:pt x="1826106" y="352217"/>
                  </a:cubicBezTo>
                  <a:lnTo>
                    <a:pt x="15193" y="352217"/>
                  </a:lnTo>
                  <a:cubicBezTo>
                    <a:pt x="11164" y="352217"/>
                    <a:pt x="7299" y="350616"/>
                    <a:pt x="4450" y="347767"/>
                  </a:cubicBezTo>
                  <a:cubicBezTo>
                    <a:pt x="1601" y="344918"/>
                    <a:pt x="0" y="341053"/>
                    <a:pt x="0" y="337024"/>
                  </a:cubicBezTo>
                  <a:lnTo>
                    <a:pt x="0" y="15193"/>
                  </a:lnTo>
                  <a:cubicBezTo>
                    <a:pt x="0" y="11164"/>
                    <a:pt x="1601" y="7299"/>
                    <a:pt x="4450" y="4450"/>
                  </a:cubicBezTo>
                  <a:cubicBezTo>
                    <a:pt x="7299" y="1601"/>
                    <a:pt x="11164" y="0"/>
                    <a:pt x="15193" y="0"/>
                  </a:cubicBezTo>
                  <a:close/>
                </a:path>
              </a:pathLst>
            </a:custGeom>
            <a:solidFill>
              <a:srgbClr val="DBCDEF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47625"/>
              <a:ext cx="1841299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5843920" y="4040509"/>
            <a:ext cx="2240987" cy="1754507"/>
            <a:chOff x="0" y="0"/>
            <a:chExt cx="449877" cy="352217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666405" y="7981824"/>
            <a:ext cx="2240987" cy="1754507"/>
            <a:chOff x="0" y="0"/>
            <a:chExt cx="449877" cy="35221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449877" cy="352217"/>
            </a:xfrm>
            <a:custGeom>
              <a:avLst/>
              <a:gdLst/>
              <a:ahLst/>
              <a:cxnLst/>
              <a:rect r="r" b="b" t="t" l="l"/>
              <a:pathLst>
                <a:path h="352217" w="449877">
                  <a:moveTo>
                    <a:pt x="62184" y="0"/>
                  </a:moveTo>
                  <a:lnTo>
                    <a:pt x="387693" y="0"/>
                  </a:lnTo>
                  <a:cubicBezTo>
                    <a:pt x="404185" y="0"/>
                    <a:pt x="420002" y="6552"/>
                    <a:pt x="431664" y="18213"/>
                  </a:cubicBezTo>
                  <a:cubicBezTo>
                    <a:pt x="443326" y="29875"/>
                    <a:pt x="449877" y="45692"/>
                    <a:pt x="449877" y="62184"/>
                  </a:cubicBezTo>
                  <a:lnTo>
                    <a:pt x="449877" y="290032"/>
                  </a:lnTo>
                  <a:cubicBezTo>
                    <a:pt x="449877" y="306525"/>
                    <a:pt x="443326" y="322342"/>
                    <a:pt x="431664" y="334003"/>
                  </a:cubicBezTo>
                  <a:cubicBezTo>
                    <a:pt x="420002" y="345665"/>
                    <a:pt x="404185" y="352217"/>
                    <a:pt x="387693" y="352217"/>
                  </a:cubicBezTo>
                  <a:lnTo>
                    <a:pt x="62184" y="352217"/>
                  </a:lnTo>
                  <a:cubicBezTo>
                    <a:pt x="45692" y="352217"/>
                    <a:pt x="29875" y="345665"/>
                    <a:pt x="18213" y="334003"/>
                  </a:cubicBezTo>
                  <a:cubicBezTo>
                    <a:pt x="6552" y="322342"/>
                    <a:pt x="0" y="306525"/>
                    <a:pt x="0" y="290032"/>
                  </a:cubicBezTo>
                  <a:lnTo>
                    <a:pt x="0" y="62184"/>
                  </a:lnTo>
                  <a:cubicBezTo>
                    <a:pt x="0" y="45692"/>
                    <a:pt x="6552" y="29875"/>
                    <a:pt x="18213" y="18213"/>
                  </a:cubicBezTo>
                  <a:cubicBezTo>
                    <a:pt x="29875" y="6552"/>
                    <a:pt x="45692" y="0"/>
                    <a:pt x="621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47625"/>
              <a:ext cx="449877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3251927" y="7981824"/>
            <a:ext cx="11764104" cy="1754507"/>
            <a:chOff x="0" y="0"/>
            <a:chExt cx="2361641" cy="352217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2361641" cy="352217"/>
            </a:xfrm>
            <a:custGeom>
              <a:avLst/>
              <a:gdLst/>
              <a:ahLst/>
              <a:cxnLst/>
              <a:rect r="r" b="b" t="t" l="l"/>
              <a:pathLst>
                <a:path h="352217" w="2361641">
                  <a:moveTo>
                    <a:pt x="11846" y="0"/>
                  </a:moveTo>
                  <a:lnTo>
                    <a:pt x="2349795" y="0"/>
                  </a:lnTo>
                  <a:cubicBezTo>
                    <a:pt x="2356337" y="0"/>
                    <a:pt x="2361641" y="5304"/>
                    <a:pt x="2361641" y="11846"/>
                  </a:cubicBezTo>
                  <a:lnTo>
                    <a:pt x="2361641" y="340371"/>
                  </a:lnTo>
                  <a:cubicBezTo>
                    <a:pt x="2361641" y="343513"/>
                    <a:pt x="2360393" y="346526"/>
                    <a:pt x="2358171" y="348747"/>
                  </a:cubicBezTo>
                  <a:cubicBezTo>
                    <a:pt x="2355950" y="350969"/>
                    <a:pt x="2352937" y="352217"/>
                    <a:pt x="2349795" y="352217"/>
                  </a:cubicBezTo>
                  <a:lnTo>
                    <a:pt x="11846" y="352217"/>
                  </a:lnTo>
                  <a:cubicBezTo>
                    <a:pt x="5304" y="352217"/>
                    <a:pt x="0" y="346913"/>
                    <a:pt x="0" y="340371"/>
                  </a:cubicBezTo>
                  <a:lnTo>
                    <a:pt x="0" y="11846"/>
                  </a:lnTo>
                  <a:cubicBezTo>
                    <a:pt x="0" y="5304"/>
                    <a:pt x="5304" y="0"/>
                    <a:pt x="11846" y="0"/>
                  </a:cubicBezTo>
                  <a:close/>
                </a:path>
              </a:pathLst>
            </a:custGeom>
            <a:solidFill>
              <a:srgbClr val="C7DFE6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47625"/>
              <a:ext cx="2361641" cy="3998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63" id="63"/>
          <p:cNvSpPr/>
          <p:nvPr/>
        </p:nvSpPr>
        <p:spPr>
          <a:xfrm flipH="true" flipV="false" rot="0">
            <a:off x="13225875" y="3452626"/>
            <a:ext cx="5062125" cy="7587744"/>
          </a:xfrm>
          <a:custGeom>
            <a:avLst/>
            <a:gdLst/>
            <a:ahLst/>
            <a:cxnLst/>
            <a:rect r="r" b="b" t="t" l="l"/>
            <a:pathLst>
              <a:path h="7587744" w="5062125">
                <a:moveTo>
                  <a:pt x="5062125" y="0"/>
                </a:moveTo>
                <a:lnTo>
                  <a:pt x="0" y="0"/>
                </a:lnTo>
                <a:lnTo>
                  <a:pt x="0" y="7587744"/>
                </a:lnTo>
                <a:lnTo>
                  <a:pt x="5062125" y="7587744"/>
                </a:lnTo>
                <a:lnTo>
                  <a:pt x="5062125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4" id="64"/>
          <p:cNvSpPr txBox="true"/>
          <p:nvPr/>
        </p:nvSpPr>
        <p:spPr>
          <a:xfrm rot="0">
            <a:off x="666405" y="508076"/>
            <a:ext cx="2982768" cy="93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8"/>
              </a:lnSpc>
            </a:pPr>
            <a:r>
              <a:rPr lang="en-US" sz="5505" b="true">
                <a:solidFill>
                  <a:srgbClr val="FBF9F5"/>
                </a:solidFill>
                <a:latin typeface="TT Hoves Bold"/>
                <a:ea typeface="TT Hoves Bold"/>
                <a:cs typeface="TT Hoves Bold"/>
                <a:sym typeface="TT Hoves Bold"/>
              </a:rPr>
              <a:t>SLIDE 2: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666405" y="1472200"/>
            <a:ext cx="2199972" cy="44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6"/>
              </a:lnSpc>
            </a:pPr>
            <a:r>
              <a:rPr lang="en-US" sz="2590">
                <a:solidFill>
                  <a:srgbClr val="FBF9F5"/>
                </a:solidFill>
                <a:latin typeface="TT Hoves"/>
                <a:ea typeface="TT Hoves"/>
                <a:cs typeface="TT Hoves"/>
                <a:sym typeface="TT Hoves"/>
              </a:rPr>
              <a:t>SUN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3204607" y="1472200"/>
            <a:ext cx="2199972" cy="44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6"/>
              </a:lnSpc>
            </a:pPr>
            <a:r>
              <a:rPr lang="en-US" sz="2590">
                <a:solidFill>
                  <a:srgbClr val="FBF9F5"/>
                </a:solidFill>
                <a:latin typeface="TT Hoves"/>
                <a:ea typeface="TT Hoves"/>
                <a:cs typeface="TT Hoves"/>
                <a:sym typeface="TT Hoves"/>
              </a:rPr>
              <a:t>MON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5747546" y="1472200"/>
            <a:ext cx="2199972" cy="44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6"/>
              </a:lnSpc>
            </a:pPr>
            <a:r>
              <a:rPr lang="en-US" sz="2590">
                <a:solidFill>
                  <a:srgbClr val="FBF9F5"/>
                </a:solidFill>
                <a:latin typeface="TT Hoves"/>
                <a:ea typeface="TT Hoves"/>
                <a:cs typeface="TT Hoves"/>
                <a:sym typeface="TT Hoves"/>
              </a:rPr>
              <a:t>TUE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914687" y="6231778"/>
            <a:ext cx="1400012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13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666405" y="1472200"/>
            <a:ext cx="2199972" cy="44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6"/>
              </a:lnSpc>
            </a:pPr>
            <a:r>
              <a:rPr lang="en-US" sz="2590">
                <a:solidFill>
                  <a:srgbClr val="FBF9F5"/>
                </a:solidFill>
                <a:latin typeface="TT Hoves"/>
                <a:ea typeface="TT Hoves"/>
                <a:cs typeface="TT Hoves"/>
                <a:sym typeface="TT Hoves"/>
              </a:rPr>
              <a:t>SUN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3204607" y="1472200"/>
            <a:ext cx="2199972" cy="44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6"/>
              </a:lnSpc>
            </a:pPr>
            <a:r>
              <a:rPr lang="en-US" sz="2590">
                <a:solidFill>
                  <a:srgbClr val="FBF9F5"/>
                </a:solidFill>
                <a:latin typeface="TT Hoves"/>
                <a:ea typeface="TT Hoves"/>
                <a:cs typeface="TT Hoves"/>
                <a:sym typeface="TT Hoves"/>
              </a:rPr>
              <a:t>MON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5747546" y="1472200"/>
            <a:ext cx="2199972" cy="44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6"/>
              </a:lnSpc>
            </a:pPr>
            <a:r>
              <a:rPr lang="en-US" sz="2590">
                <a:solidFill>
                  <a:srgbClr val="FBF9F5"/>
                </a:solidFill>
                <a:latin typeface="TT Hoves"/>
                <a:ea typeface="TT Hoves"/>
                <a:cs typeface="TT Hoves"/>
                <a:sym typeface="TT Hoves"/>
              </a:rPr>
              <a:t>TUE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6090556" y="2729732"/>
            <a:ext cx="8681842" cy="654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3"/>
              </a:lnSpc>
            </a:pPr>
            <a:r>
              <a:rPr lang="en-US" b="true" sz="1902" spc="-30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 MEETING SCHEDULING OFTEN INVOLVES REPETITIVE BACK-AND-FORTH COMMUNICATION, CONSUMING VALUABLE TIME AND RESOURCES.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914687" y="6663325"/>
            <a:ext cx="8843650" cy="98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63"/>
              </a:lnSpc>
              <a:spcBef>
                <a:spcPct val="0"/>
              </a:spcBef>
            </a:pPr>
            <a:r>
              <a:rPr lang="en-US" b="true" sz="1902" spc="-30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EXISTING SCHEDULING TOOLS STRUGGLE TO AUTONOMOUSLY ADAPT TO SHIFTING PRIORITIES, CANCELLATIONS, OR URGENT UPDATES IN REAL-TIME.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914687" y="2287009"/>
            <a:ext cx="2240987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30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3500210" y="2287009"/>
            <a:ext cx="2240987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31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6090556" y="2287009"/>
            <a:ext cx="1116177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01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914687" y="4261121"/>
            <a:ext cx="1400012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06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3500210" y="4261121"/>
            <a:ext cx="1568936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07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6090556" y="4261121"/>
            <a:ext cx="1116177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08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914687" y="6231778"/>
            <a:ext cx="1400012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13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914687" y="8202436"/>
            <a:ext cx="1400012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20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3500210" y="8202436"/>
            <a:ext cx="1568936" cy="338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5"/>
              </a:lnSpc>
            </a:pPr>
            <a:r>
              <a:rPr lang="en-US" sz="1967" b="tru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21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6422355" y="2297839"/>
            <a:ext cx="9172111" cy="316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1"/>
              </a:lnSpc>
              <a:spcBef>
                <a:spcPct val="0"/>
              </a:spcBef>
            </a:pPr>
            <a:r>
              <a:rPr lang="en-US" b="true" sz="1836" spc="-29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MANUAL COORDINATION: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297106" y="6231778"/>
            <a:ext cx="2383812" cy="316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1"/>
              </a:lnSpc>
              <a:spcBef>
                <a:spcPct val="0"/>
              </a:spcBef>
            </a:pPr>
            <a:r>
              <a:rPr lang="en-US" b="true" sz="1836" spc="-29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LACK OF FLEXIBILITY: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3818598" y="8202436"/>
            <a:ext cx="2331093" cy="316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1"/>
              </a:lnSpc>
              <a:spcBef>
                <a:spcPct val="0"/>
              </a:spcBef>
            </a:pPr>
            <a:r>
              <a:rPr lang="en-US" b="true" sz="1836" spc="-29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TIME MANAGEMENT: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3500210" y="8714787"/>
            <a:ext cx="11272188" cy="664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663"/>
              </a:lnSpc>
              <a:spcBef>
                <a:spcPct val="0"/>
              </a:spcBef>
            </a:pPr>
            <a:r>
              <a:rPr lang="en-US" b="true" sz="1902" spc="-30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MISMANAGEMENT OF TIME ZONES, MEETING DURATIONS, AND BUFFER PERIODS CAN RESULT IN SCHEDULING ERRORS AND CAUSE MEETINGS TO RUN OVER, REDUCING PRODUCTIVITY.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3518892" y="914590"/>
            <a:ext cx="5011038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sz="3999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Problem statement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914687" y="2778800"/>
            <a:ext cx="1848779" cy="620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3"/>
              </a:lnSpc>
            </a:pPr>
            <a:r>
              <a:rPr lang="en-US" b="true" sz="1802" spc="-28">
                <a:solidFill>
                  <a:srgbClr val="FF3131"/>
                </a:solidFill>
                <a:latin typeface="TT Hoves Bold"/>
                <a:ea typeface="TT Hoves Bold"/>
                <a:cs typeface="TT Hoves Bold"/>
                <a:sym typeface="TT Hoves Bold"/>
              </a:rPr>
              <a:t>AMD HACKATHON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2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8274" y="2710940"/>
            <a:ext cx="4286376" cy="5607539"/>
            <a:chOff x="0" y="0"/>
            <a:chExt cx="678812" cy="8880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8812" cy="888038"/>
            </a:xfrm>
            <a:custGeom>
              <a:avLst/>
              <a:gdLst/>
              <a:ahLst/>
              <a:cxnLst/>
              <a:rect r="r" b="b" t="t" l="l"/>
              <a:pathLst>
                <a:path h="888038" w="678812">
                  <a:moveTo>
                    <a:pt x="32511" y="0"/>
                  </a:moveTo>
                  <a:lnTo>
                    <a:pt x="646301" y="0"/>
                  </a:lnTo>
                  <a:cubicBezTo>
                    <a:pt x="664256" y="0"/>
                    <a:pt x="678812" y="14556"/>
                    <a:pt x="678812" y="32511"/>
                  </a:cubicBezTo>
                  <a:lnTo>
                    <a:pt x="678812" y="855527"/>
                  </a:lnTo>
                  <a:cubicBezTo>
                    <a:pt x="678812" y="864150"/>
                    <a:pt x="675387" y="872419"/>
                    <a:pt x="669290" y="878516"/>
                  </a:cubicBezTo>
                  <a:cubicBezTo>
                    <a:pt x="663193" y="884613"/>
                    <a:pt x="654924" y="888038"/>
                    <a:pt x="646301" y="888038"/>
                  </a:cubicBezTo>
                  <a:lnTo>
                    <a:pt x="32511" y="888038"/>
                  </a:lnTo>
                  <a:cubicBezTo>
                    <a:pt x="23889" y="888038"/>
                    <a:pt x="15619" y="884613"/>
                    <a:pt x="9522" y="878516"/>
                  </a:cubicBezTo>
                  <a:cubicBezTo>
                    <a:pt x="3425" y="872419"/>
                    <a:pt x="0" y="864150"/>
                    <a:pt x="0" y="855527"/>
                  </a:cubicBezTo>
                  <a:lnTo>
                    <a:pt x="0" y="32511"/>
                  </a:lnTo>
                  <a:cubicBezTo>
                    <a:pt x="0" y="14556"/>
                    <a:pt x="14556" y="0"/>
                    <a:pt x="32511" y="0"/>
                  </a:cubicBezTo>
                  <a:close/>
                </a:path>
              </a:pathLst>
            </a:custGeom>
            <a:solidFill>
              <a:srgbClr val="FBF9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678812" cy="935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66405" y="508076"/>
            <a:ext cx="2982768" cy="93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8"/>
              </a:lnSpc>
            </a:pPr>
            <a:r>
              <a:rPr lang="en-US" sz="5505" b="true">
                <a:solidFill>
                  <a:srgbClr val="FBF9F5"/>
                </a:solidFill>
                <a:latin typeface="TT Hoves Bold"/>
                <a:ea typeface="TT Hoves Bold"/>
                <a:cs typeface="TT Hoves Bold"/>
                <a:sym typeface="TT Hoves Bold"/>
              </a:rPr>
              <a:t>SLIDE 3: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6405" y="1911371"/>
            <a:ext cx="2781941" cy="44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6"/>
              </a:lnSpc>
            </a:pPr>
            <a:r>
              <a:rPr lang="en-US" sz="2590">
                <a:solidFill>
                  <a:srgbClr val="FBF9F5"/>
                </a:solidFill>
                <a:latin typeface="TT Hoves"/>
                <a:ea typeface="TT Hoves"/>
                <a:cs typeface="TT Hoves"/>
                <a:sym typeface="TT Hoves"/>
              </a:rPr>
              <a:t> DAILY REMINDER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7235" y="4371537"/>
            <a:ext cx="2968247" cy="3570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60"/>
              </a:lnSpc>
              <a:spcBef>
                <a:spcPct val="0"/>
              </a:spcBef>
            </a:pP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EXISTING SCHEDULING TOOLS STRUGGLE TO AUTONOMOUSLY ADAPT TO SHIFTING PRIORITIES, CANCELLATIONS, OR URGENT UPDATES IN REAL-TIME.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2288" y="3090167"/>
            <a:ext cx="469895" cy="435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15"/>
              </a:lnSpc>
              <a:spcBef>
                <a:spcPct val="0"/>
              </a:spcBef>
            </a:pP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7235" y="3062379"/>
            <a:ext cx="3358623" cy="135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  <a:spcBef>
                <a:spcPct val="0"/>
              </a:spcBef>
            </a:pPr>
            <a:r>
              <a:rPr lang="en-US" b="true" sz="2582" spc="-41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NATURAL 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LA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NGUAGE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PR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O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C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SS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I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NG (NLP)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:</a:t>
            </a:r>
          </a:p>
          <a:p>
            <a:pPr algn="l" marL="0" indent="0" lvl="0">
              <a:lnSpc>
                <a:spcPts val="3615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18892" y="983540"/>
            <a:ext cx="2667148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9"/>
              </a:lnSpc>
            </a:pPr>
            <a:r>
              <a:rPr lang="en-US" sz="3999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Solution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554599" y="2710940"/>
            <a:ext cx="4286376" cy="5607539"/>
            <a:chOff x="0" y="0"/>
            <a:chExt cx="678812" cy="8880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8812" cy="888038"/>
            </a:xfrm>
            <a:custGeom>
              <a:avLst/>
              <a:gdLst/>
              <a:ahLst/>
              <a:cxnLst/>
              <a:rect r="r" b="b" t="t" l="l"/>
              <a:pathLst>
                <a:path h="888038" w="678812">
                  <a:moveTo>
                    <a:pt x="32511" y="0"/>
                  </a:moveTo>
                  <a:lnTo>
                    <a:pt x="646301" y="0"/>
                  </a:lnTo>
                  <a:cubicBezTo>
                    <a:pt x="664256" y="0"/>
                    <a:pt x="678812" y="14556"/>
                    <a:pt x="678812" y="32511"/>
                  </a:cubicBezTo>
                  <a:lnTo>
                    <a:pt x="678812" y="855527"/>
                  </a:lnTo>
                  <a:cubicBezTo>
                    <a:pt x="678812" y="864150"/>
                    <a:pt x="675387" y="872419"/>
                    <a:pt x="669290" y="878516"/>
                  </a:cubicBezTo>
                  <a:cubicBezTo>
                    <a:pt x="663193" y="884613"/>
                    <a:pt x="654924" y="888038"/>
                    <a:pt x="646301" y="888038"/>
                  </a:cubicBezTo>
                  <a:lnTo>
                    <a:pt x="32511" y="888038"/>
                  </a:lnTo>
                  <a:cubicBezTo>
                    <a:pt x="23889" y="888038"/>
                    <a:pt x="15619" y="884613"/>
                    <a:pt x="9522" y="878516"/>
                  </a:cubicBezTo>
                  <a:cubicBezTo>
                    <a:pt x="3425" y="872419"/>
                    <a:pt x="0" y="864150"/>
                    <a:pt x="0" y="855527"/>
                  </a:cubicBezTo>
                  <a:lnTo>
                    <a:pt x="0" y="32511"/>
                  </a:lnTo>
                  <a:cubicBezTo>
                    <a:pt x="0" y="14556"/>
                    <a:pt x="14556" y="0"/>
                    <a:pt x="32511" y="0"/>
                  </a:cubicBezTo>
                  <a:close/>
                </a:path>
              </a:pathLst>
            </a:custGeom>
            <a:solidFill>
              <a:srgbClr val="EEC4D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678812" cy="935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093560" y="4371537"/>
            <a:ext cx="2968247" cy="3570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60"/>
              </a:lnSpc>
              <a:spcBef>
                <a:spcPct val="0"/>
              </a:spcBef>
            </a:pPr>
            <a:r>
              <a:rPr lang="en-US" b="true" sz="2257" spc="-36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ADJU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STS TO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TIME Z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NE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,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R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ESO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V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CONFLIC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S,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AN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ADAPT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TO 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LA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ST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-M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IN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U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TE C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H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AN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G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ES 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 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ENS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URE 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ACC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U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ATE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AND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EFF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CIE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SCH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DU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LI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NG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858613" y="3090167"/>
            <a:ext cx="469895" cy="435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15"/>
              </a:lnSpc>
              <a:spcBef>
                <a:spcPct val="0"/>
              </a:spcBef>
            </a:pPr>
            <a:r>
              <a:rPr lang="en-US" b="true" sz="2582" spc="-41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93560" y="3062379"/>
            <a:ext cx="3358623" cy="135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  <a:spcBef>
                <a:spcPct val="0"/>
              </a:spcBef>
            </a:pPr>
            <a:r>
              <a:rPr lang="en-US" b="true" sz="2582" spc="-41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DYNAMIC AD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APTA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B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ILITY:</a:t>
            </a:r>
          </a:p>
          <a:p>
            <a:pPr algn="l" marL="0" indent="0" lvl="0">
              <a:lnSpc>
                <a:spcPts val="3615"/>
              </a:lnSpc>
              <a:spcBef>
                <a:spcPct val="0"/>
              </a:spcBef>
            </a:pPr>
          </a:p>
        </p:txBody>
      </p:sp>
      <p:grpSp>
        <p:nvGrpSpPr>
          <p:cNvPr name="Group 17" id="17"/>
          <p:cNvGrpSpPr/>
          <p:nvPr/>
        </p:nvGrpSpPr>
        <p:grpSpPr>
          <a:xfrm rot="0">
            <a:off x="10324738" y="2710940"/>
            <a:ext cx="4286376" cy="5607539"/>
            <a:chOff x="0" y="0"/>
            <a:chExt cx="678812" cy="888038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8812" cy="888038"/>
            </a:xfrm>
            <a:custGeom>
              <a:avLst/>
              <a:gdLst/>
              <a:ahLst/>
              <a:cxnLst/>
              <a:rect r="r" b="b" t="t" l="l"/>
              <a:pathLst>
                <a:path h="888038" w="678812">
                  <a:moveTo>
                    <a:pt x="32511" y="0"/>
                  </a:moveTo>
                  <a:lnTo>
                    <a:pt x="646301" y="0"/>
                  </a:lnTo>
                  <a:cubicBezTo>
                    <a:pt x="664256" y="0"/>
                    <a:pt x="678812" y="14556"/>
                    <a:pt x="678812" y="32511"/>
                  </a:cubicBezTo>
                  <a:lnTo>
                    <a:pt x="678812" y="855527"/>
                  </a:lnTo>
                  <a:cubicBezTo>
                    <a:pt x="678812" y="864150"/>
                    <a:pt x="675387" y="872419"/>
                    <a:pt x="669290" y="878516"/>
                  </a:cubicBezTo>
                  <a:cubicBezTo>
                    <a:pt x="663193" y="884613"/>
                    <a:pt x="654924" y="888038"/>
                    <a:pt x="646301" y="888038"/>
                  </a:cubicBezTo>
                  <a:lnTo>
                    <a:pt x="32511" y="888038"/>
                  </a:lnTo>
                  <a:cubicBezTo>
                    <a:pt x="23889" y="888038"/>
                    <a:pt x="15619" y="884613"/>
                    <a:pt x="9522" y="878516"/>
                  </a:cubicBezTo>
                  <a:cubicBezTo>
                    <a:pt x="3425" y="872419"/>
                    <a:pt x="0" y="864150"/>
                    <a:pt x="0" y="855527"/>
                  </a:cubicBezTo>
                  <a:lnTo>
                    <a:pt x="0" y="32511"/>
                  </a:lnTo>
                  <a:cubicBezTo>
                    <a:pt x="0" y="14556"/>
                    <a:pt x="14556" y="0"/>
                    <a:pt x="32511" y="0"/>
                  </a:cubicBezTo>
                  <a:close/>
                </a:path>
              </a:pathLst>
            </a:custGeom>
            <a:solidFill>
              <a:srgbClr val="C7DFE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678812" cy="9356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863700" y="4371537"/>
            <a:ext cx="2968247" cy="3172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60"/>
              </a:lnSpc>
              <a:spcBef>
                <a:spcPct val="0"/>
              </a:spcBef>
            </a:pPr>
            <a:r>
              <a:rPr lang="en-US" b="true" sz="2257" spc="-36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AUTOMAT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CALLY PROCE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SES MEE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TING 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REQUE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TS, FET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CHES R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LE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VAN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 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C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LE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DAR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DAT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A,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AND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S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C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H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EDUL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ES 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M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TIN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G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 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WITH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OUT 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MAN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UA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IN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PU</a:t>
            </a:r>
            <a:r>
              <a:rPr lang="en-US" b="true" sz="2257" spc="-3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628753" y="3090167"/>
            <a:ext cx="469895" cy="435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15"/>
              </a:lnSpc>
              <a:spcBef>
                <a:spcPct val="0"/>
              </a:spcBef>
            </a:pPr>
            <a:r>
              <a:rPr lang="en-US" b="true" sz="2582" spc="-41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863700" y="3062379"/>
            <a:ext cx="3358623" cy="135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  <a:spcBef>
                <a:spcPct val="0"/>
              </a:spcBef>
            </a:pPr>
            <a:r>
              <a:rPr lang="en-US" b="true" sz="2582" spc="-41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AUTONOMOUS COORDI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NA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TI</a:t>
            </a:r>
            <a:r>
              <a:rPr lang="en-US" b="true" sz="2582" spc="-41" strike="noStrike" u="none">
                <a:solidFill>
                  <a:srgbClr val="3A3A3A"/>
                </a:solidFill>
                <a:latin typeface="TT Hoves Bold"/>
                <a:ea typeface="TT Hoves Bold"/>
                <a:cs typeface="TT Hoves Bold"/>
                <a:sym typeface="TT Hoves Bold"/>
              </a:rPr>
              <a:t>ON:</a:t>
            </a:r>
          </a:p>
          <a:p>
            <a:pPr algn="l" marL="0" indent="0" lvl="0">
              <a:lnSpc>
                <a:spcPts val="3615"/>
              </a:lnSpc>
              <a:spcBef>
                <a:spcPct val="0"/>
              </a:spcBef>
            </a:pPr>
          </a:p>
        </p:txBody>
      </p:sp>
      <p:sp>
        <p:nvSpPr>
          <p:cNvPr name="Freeform 23" id="23"/>
          <p:cNvSpPr/>
          <p:nvPr/>
        </p:nvSpPr>
        <p:spPr>
          <a:xfrm flipH="true" flipV="false" rot="0">
            <a:off x="13225875" y="3452626"/>
            <a:ext cx="5062125" cy="7587744"/>
          </a:xfrm>
          <a:custGeom>
            <a:avLst/>
            <a:gdLst/>
            <a:ahLst/>
            <a:cxnLst/>
            <a:rect r="r" b="b" t="t" l="l"/>
            <a:pathLst>
              <a:path h="7587744" w="5062125">
                <a:moveTo>
                  <a:pt x="5062125" y="0"/>
                </a:moveTo>
                <a:lnTo>
                  <a:pt x="0" y="0"/>
                </a:lnTo>
                <a:lnTo>
                  <a:pt x="0" y="7587744"/>
                </a:lnTo>
                <a:lnTo>
                  <a:pt x="5062125" y="7587744"/>
                </a:lnTo>
                <a:lnTo>
                  <a:pt x="5062125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2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141939"/>
            <a:ext cx="6273798" cy="2903123"/>
            <a:chOff x="0" y="0"/>
            <a:chExt cx="1648407" cy="7627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8407" cy="762780"/>
            </a:xfrm>
            <a:custGeom>
              <a:avLst/>
              <a:gdLst/>
              <a:ahLst/>
              <a:cxnLst/>
              <a:rect r="r" b="b" t="t" l="l"/>
              <a:pathLst>
                <a:path h="762780" w="1648407">
                  <a:moveTo>
                    <a:pt x="22212" y="0"/>
                  </a:moveTo>
                  <a:lnTo>
                    <a:pt x="1626195" y="0"/>
                  </a:lnTo>
                  <a:cubicBezTo>
                    <a:pt x="1632086" y="0"/>
                    <a:pt x="1637735" y="2340"/>
                    <a:pt x="1641901" y="6506"/>
                  </a:cubicBezTo>
                  <a:cubicBezTo>
                    <a:pt x="1646067" y="10671"/>
                    <a:pt x="1648407" y="16321"/>
                    <a:pt x="1648407" y="22212"/>
                  </a:cubicBezTo>
                  <a:lnTo>
                    <a:pt x="1648407" y="740568"/>
                  </a:lnTo>
                  <a:cubicBezTo>
                    <a:pt x="1648407" y="746459"/>
                    <a:pt x="1646067" y="752109"/>
                    <a:pt x="1641901" y="756274"/>
                  </a:cubicBezTo>
                  <a:cubicBezTo>
                    <a:pt x="1637735" y="760440"/>
                    <a:pt x="1632086" y="762780"/>
                    <a:pt x="1626195" y="762780"/>
                  </a:cubicBezTo>
                  <a:lnTo>
                    <a:pt x="22212" y="762780"/>
                  </a:lnTo>
                  <a:cubicBezTo>
                    <a:pt x="16321" y="762780"/>
                    <a:pt x="10671" y="760440"/>
                    <a:pt x="6506" y="756274"/>
                  </a:cubicBezTo>
                  <a:cubicBezTo>
                    <a:pt x="2340" y="752109"/>
                    <a:pt x="0" y="746459"/>
                    <a:pt x="0" y="740568"/>
                  </a:cubicBezTo>
                  <a:lnTo>
                    <a:pt x="0" y="22212"/>
                  </a:lnTo>
                  <a:cubicBezTo>
                    <a:pt x="0" y="16321"/>
                    <a:pt x="2340" y="10671"/>
                    <a:pt x="6506" y="6506"/>
                  </a:cubicBezTo>
                  <a:cubicBezTo>
                    <a:pt x="10671" y="2340"/>
                    <a:pt x="16321" y="0"/>
                    <a:pt x="2221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648407" cy="8104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245934" y="4721987"/>
            <a:ext cx="6322047" cy="2176616"/>
            <a:chOff x="0" y="0"/>
            <a:chExt cx="1661084" cy="5718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1084" cy="571894"/>
            </a:xfrm>
            <a:custGeom>
              <a:avLst/>
              <a:gdLst/>
              <a:ahLst/>
              <a:cxnLst/>
              <a:rect r="r" b="b" t="t" l="l"/>
              <a:pathLst>
                <a:path h="571894" w="1661084">
                  <a:moveTo>
                    <a:pt x="22043" y="0"/>
                  </a:moveTo>
                  <a:lnTo>
                    <a:pt x="1639041" y="0"/>
                  </a:lnTo>
                  <a:cubicBezTo>
                    <a:pt x="1651215" y="0"/>
                    <a:pt x="1661084" y="9869"/>
                    <a:pt x="1661084" y="22043"/>
                  </a:cubicBezTo>
                  <a:lnTo>
                    <a:pt x="1661084" y="549851"/>
                  </a:lnTo>
                  <a:cubicBezTo>
                    <a:pt x="1661084" y="562025"/>
                    <a:pt x="1651215" y="571894"/>
                    <a:pt x="1639041" y="571894"/>
                  </a:cubicBezTo>
                  <a:lnTo>
                    <a:pt x="22043" y="571894"/>
                  </a:lnTo>
                  <a:cubicBezTo>
                    <a:pt x="9869" y="571894"/>
                    <a:pt x="0" y="562025"/>
                    <a:pt x="0" y="549851"/>
                  </a:cubicBezTo>
                  <a:lnTo>
                    <a:pt x="0" y="22043"/>
                  </a:lnTo>
                  <a:cubicBezTo>
                    <a:pt x="0" y="9869"/>
                    <a:pt x="9869" y="0"/>
                    <a:pt x="22043" y="0"/>
                  </a:cubicBezTo>
                  <a:close/>
                </a:path>
              </a:pathLst>
            </a:custGeom>
            <a:solidFill>
              <a:srgbClr val="EEC4D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661084" cy="619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382131"/>
            <a:ext cx="12215606" cy="2409767"/>
            <a:chOff x="0" y="0"/>
            <a:chExt cx="3209585" cy="6331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09585" cy="633153"/>
            </a:xfrm>
            <a:custGeom>
              <a:avLst/>
              <a:gdLst/>
              <a:ahLst/>
              <a:cxnLst/>
              <a:rect r="r" b="b" t="t" l="l"/>
              <a:pathLst>
                <a:path h="633153" w="3209585">
                  <a:moveTo>
                    <a:pt x="11408" y="0"/>
                  </a:moveTo>
                  <a:lnTo>
                    <a:pt x="3198177" y="0"/>
                  </a:lnTo>
                  <a:cubicBezTo>
                    <a:pt x="3204478" y="0"/>
                    <a:pt x="3209585" y="5107"/>
                    <a:pt x="3209585" y="11408"/>
                  </a:cubicBezTo>
                  <a:lnTo>
                    <a:pt x="3209585" y="621745"/>
                  </a:lnTo>
                  <a:cubicBezTo>
                    <a:pt x="3209585" y="628046"/>
                    <a:pt x="3204478" y="633153"/>
                    <a:pt x="3198177" y="633153"/>
                  </a:cubicBezTo>
                  <a:lnTo>
                    <a:pt x="11408" y="633153"/>
                  </a:lnTo>
                  <a:cubicBezTo>
                    <a:pt x="5107" y="633153"/>
                    <a:pt x="0" y="628046"/>
                    <a:pt x="0" y="621745"/>
                  </a:cubicBezTo>
                  <a:lnTo>
                    <a:pt x="0" y="11408"/>
                  </a:lnTo>
                  <a:cubicBezTo>
                    <a:pt x="0" y="5107"/>
                    <a:pt x="5107" y="0"/>
                    <a:pt x="11408" y="0"/>
                  </a:cubicBezTo>
                  <a:close/>
                </a:path>
              </a:pathLst>
            </a:custGeom>
            <a:solidFill>
              <a:srgbClr val="F7E2C7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209585" cy="680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0">
            <a:off x="6927282" y="1982489"/>
            <a:ext cx="4502253" cy="6748539"/>
          </a:xfrm>
          <a:custGeom>
            <a:avLst/>
            <a:gdLst/>
            <a:ahLst/>
            <a:cxnLst/>
            <a:rect r="r" b="b" t="t" l="l"/>
            <a:pathLst>
              <a:path h="6748539" w="4502253">
                <a:moveTo>
                  <a:pt x="4502253" y="0"/>
                </a:moveTo>
                <a:lnTo>
                  <a:pt x="0" y="0"/>
                </a:lnTo>
                <a:lnTo>
                  <a:pt x="0" y="6748539"/>
                </a:lnTo>
                <a:lnTo>
                  <a:pt x="4502253" y="6748539"/>
                </a:lnTo>
                <a:lnTo>
                  <a:pt x="4502253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54577" y="2023897"/>
            <a:ext cx="5747921" cy="975167"/>
          </a:xfrm>
          <a:custGeom>
            <a:avLst/>
            <a:gdLst/>
            <a:ahLst/>
            <a:cxnLst/>
            <a:rect r="r" b="b" t="t" l="l"/>
            <a:pathLst>
              <a:path h="975167" w="5747921">
                <a:moveTo>
                  <a:pt x="0" y="0"/>
                </a:moveTo>
                <a:lnTo>
                  <a:pt x="5747921" y="0"/>
                </a:lnTo>
                <a:lnTo>
                  <a:pt x="5747921" y="975167"/>
                </a:lnTo>
                <a:lnTo>
                  <a:pt x="0" y="9751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86089" r="-109915" b="-492396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66405" y="508076"/>
            <a:ext cx="2982768" cy="93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8"/>
              </a:lnSpc>
            </a:pPr>
            <a:r>
              <a:rPr lang="en-US" sz="5505" b="true">
                <a:solidFill>
                  <a:srgbClr val="FBF9F5"/>
                </a:solidFill>
                <a:latin typeface="TT Hoves Bold"/>
                <a:ea typeface="TT Hoves Bold"/>
                <a:cs typeface="TT Hoves Bold"/>
                <a:sym typeface="TT Hoves Bold"/>
              </a:rPr>
              <a:t>SLIDE 4: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18892" y="983540"/>
            <a:ext cx="3299627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3999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Architecture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5098" y="3337492"/>
            <a:ext cx="5777168" cy="2473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39"/>
              </a:lnSpc>
              <a:spcBef>
                <a:spcPct val="0"/>
              </a:spcBef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INPUT RECEPTION (EMAIL REQUEST JSON)</a:t>
            </a:r>
          </a:p>
          <a:p>
            <a:pPr algn="l" marL="0" indent="0" lvl="0">
              <a:lnSpc>
                <a:spcPts val="2239"/>
              </a:lnSpc>
              <a:spcBef>
                <a:spcPct val="0"/>
              </a:spcBef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THE SYSTEM RECEIVES A STRUCTURED INPUT JSON CONTAINING:</a:t>
            </a:r>
          </a:p>
          <a:p>
            <a:pPr algn="l" marL="0" indent="0" lvl="0">
              <a:lnSpc>
                <a:spcPts val="2239"/>
              </a:lnSpc>
              <a:spcBef>
                <a:spcPct val="0"/>
              </a:spcBef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EMAIL CONTENT (NATURAL LANGUAGE)</a:t>
            </a:r>
          </a:p>
          <a:p>
            <a:pPr algn="l" marL="0" indent="0" lvl="0">
              <a:lnSpc>
                <a:spcPts val="2239"/>
              </a:lnSpc>
              <a:spcBef>
                <a:spcPct val="0"/>
              </a:spcBef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SENDER ("FROM") AND LIST OF "ATTENDEES"</a:t>
            </a:r>
          </a:p>
          <a:p>
            <a:pPr algn="l" marL="0" indent="0" lvl="0">
              <a:lnSpc>
                <a:spcPts val="2239"/>
              </a:lnSpc>
              <a:spcBef>
                <a:spcPct val="0"/>
              </a:spcBef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LOCATION (E.G., "IIT BOMBAY")</a:t>
            </a:r>
          </a:p>
          <a:p>
            <a:pPr algn="l" marL="0" indent="0" lvl="0">
              <a:lnSpc>
                <a:spcPts val="2239"/>
              </a:lnSpc>
              <a:spcBef>
                <a:spcPct val="0"/>
              </a:spcBef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OPTIONAL EVENT FIELDS: START, END, DURATION</a:t>
            </a:r>
          </a:p>
          <a:p>
            <a:pPr algn="l" marL="0" indent="0" lvl="0">
              <a:lnSpc>
                <a:spcPts val="2239"/>
              </a:lnSpc>
              <a:spcBef>
                <a:spcPct val="0"/>
              </a:spcBef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THIS SIMULATES A HUMAN WRITING "LET'S MEET ON THURSDAY FOR 30 MINS" IN AN EMAIL.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522546" y="4917540"/>
            <a:ext cx="5824257" cy="164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39"/>
              </a:lnSpc>
              <a:spcBef>
                <a:spcPct val="0"/>
              </a:spcBef>
            </a:pPr>
            <a:r>
              <a:rPr lang="en-US" b="true" sz="1599" spc="-25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2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.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LO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C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TION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→ 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MEZONE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C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ION</a:t>
            </a:r>
          </a:p>
          <a:p>
            <a:pPr algn="l" marL="0" indent="0" lvl="0">
              <a:lnSpc>
                <a:spcPts val="2239"/>
              </a:lnSpc>
              <a:spcBef>
                <a:spcPct val="0"/>
              </a:spcBef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USING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GEOPY AND TIMEZONEFINDER, THE LOCATION STRING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GEO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CO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U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DE/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NG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U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, TH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EN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CONV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ER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TED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 A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VA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LI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IM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ZO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NE (E.G., "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ASIA/K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LK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TA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")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. THIS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TI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MEZ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ONE IS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C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IC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TO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NORMALIZE ALL TIMESTAMPS AND CALENDARS.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5098" y="7473860"/>
            <a:ext cx="12251371" cy="2197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39"/>
              </a:lnSpc>
              <a:spcBef>
                <a:spcPct val="0"/>
              </a:spcBef>
            </a:pPr>
            <a:r>
              <a:rPr lang="en-US" b="true" sz="1599" spc="-25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3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. NATURAL LA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NGUAGE PARS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ING VIA LLM</a:t>
            </a:r>
          </a:p>
          <a:p>
            <a:pPr algn="l" marL="0" indent="0" lvl="0">
              <a:lnSpc>
                <a:spcPts val="2239"/>
              </a:lnSpc>
              <a:spcBef>
                <a:spcPct val="0"/>
              </a:spcBef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H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 EMAI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 B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DY I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 SE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NT 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 A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F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-TU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NED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LLM (D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PSEEK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7B VI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VLLM). I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EX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TR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ACT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:</a:t>
            </a:r>
          </a:p>
          <a:p>
            <a:pPr algn="l" marL="345439" indent="-172720" lvl="1">
              <a:lnSpc>
                <a:spcPts val="22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EXACT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DATE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FR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M W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ORD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 LIK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 "THURSD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AY"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→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"2025-07-17"</a:t>
            </a:r>
          </a:p>
          <a:p>
            <a:pPr algn="l" marL="345439" indent="-172720" lvl="1">
              <a:lnSpc>
                <a:spcPts val="22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DURATION (E.G.,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"30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MI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U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S")</a:t>
            </a:r>
          </a:p>
          <a:p>
            <a:pPr algn="l" marL="345439" indent="-172720" lvl="1">
              <a:lnSpc>
                <a:spcPts val="22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TIME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OF DAY HINTS (E.G., "MO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NING")</a:t>
            </a:r>
          </a:p>
          <a:p>
            <a:pPr algn="l" marL="345439" indent="-172720" lvl="1">
              <a:lnSpc>
                <a:spcPts val="22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PRIORITY LEVEL (E.G., I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F M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K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ED “URGEN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” OR “ASAP”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)</a:t>
            </a:r>
          </a:p>
          <a:p>
            <a:pPr algn="l" marL="345439" indent="-172720" lvl="1">
              <a:lnSpc>
                <a:spcPts val="223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THIS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US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 LA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NGCHAIN'S STRUC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TU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REDOUTPUTPARSER TO SA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F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EL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Y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X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CT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TRUCTURE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 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FIE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LD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 FROM F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EE-TEXT</a:t>
            </a:r>
            <a:r>
              <a:rPr lang="en-US" b="true" sz="1599" spc="-25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.</a:t>
            </a:r>
          </a:p>
          <a:p>
            <a:pPr algn="l" marL="0" indent="0" lvl="0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10363027" y="3210601"/>
            <a:ext cx="5587464" cy="1421031"/>
          </a:xfrm>
          <a:custGeom>
            <a:avLst/>
            <a:gdLst/>
            <a:ahLst/>
            <a:cxnLst/>
            <a:rect r="r" b="b" t="t" l="l"/>
            <a:pathLst>
              <a:path h="1421031" w="5587464">
                <a:moveTo>
                  <a:pt x="0" y="0"/>
                </a:moveTo>
                <a:lnTo>
                  <a:pt x="5587463" y="0"/>
                </a:lnTo>
                <a:lnTo>
                  <a:pt x="5587463" y="1421031"/>
                </a:lnTo>
                <a:lnTo>
                  <a:pt x="0" y="1421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3121" t="-118043" r="-5424" b="-392074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199013" y="6251208"/>
            <a:ext cx="5103485" cy="924776"/>
          </a:xfrm>
          <a:custGeom>
            <a:avLst/>
            <a:gdLst/>
            <a:ahLst/>
            <a:cxnLst/>
            <a:rect r="r" b="b" t="t" l="l"/>
            <a:pathLst>
              <a:path h="924776" w="5103485">
                <a:moveTo>
                  <a:pt x="0" y="0"/>
                </a:moveTo>
                <a:lnTo>
                  <a:pt x="5103485" y="0"/>
                </a:lnTo>
                <a:lnTo>
                  <a:pt x="5103485" y="924777"/>
                </a:lnTo>
                <a:lnTo>
                  <a:pt x="0" y="924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057" t="-526470" r="-132272" b="-377884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2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8759" y="3247819"/>
            <a:ext cx="5509760" cy="2924144"/>
            <a:chOff x="0" y="0"/>
            <a:chExt cx="1395308" cy="7405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95308" cy="740519"/>
            </a:xfrm>
            <a:custGeom>
              <a:avLst/>
              <a:gdLst/>
              <a:ahLst/>
              <a:cxnLst/>
              <a:rect r="r" b="b" t="t" l="l"/>
              <a:pathLst>
                <a:path h="740519" w="1395308">
                  <a:moveTo>
                    <a:pt x="25292" y="0"/>
                  </a:moveTo>
                  <a:lnTo>
                    <a:pt x="1370015" y="0"/>
                  </a:lnTo>
                  <a:cubicBezTo>
                    <a:pt x="1376723" y="0"/>
                    <a:pt x="1383156" y="2665"/>
                    <a:pt x="1387900" y="7408"/>
                  </a:cubicBezTo>
                  <a:cubicBezTo>
                    <a:pt x="1392643" y="12151"/>
                    <a:pt x="1395308" y="18584"/>
                    <a:pt x="1395308" y="25292"/>
                  </a:cubicBezTo>
                  <a:lnTo>
                    <a:pt x="1395308" y="715227"/>
                  </a:lnTo>
                  <a:cubicBezTo>
                    <a:pt x="1395308" y="729195"/>
                    <a:pt x="1383984" y="740519"/>
                    <a:pt x="1370015" y="740519"/>
                  </a:cubicBezTo>
                  <a:lnTo>
                    <a:pt x="25292" y="740519"/>
                  </a:lnTo>
                  <a:cubicBezTo>
                    <a:pt x="11324" y="740519"/>
                    <a:pt x="0" y="729195"/>
                    <a:pt x="0" y="715227"/>
                  </a:cubicBezTo>
                  <a:lnTo>
                    <a:pt x="0" y="25292"/>
                  </a:lnTo>
                  <a:cubicBezTo>
                    <a:pt x="0" y="11324"/>
                    <a:pt x="11324" y="0"/>
                    <a:pt x="25292" y="0"/>
                  </a:cubicBezTo>
                  <a:close/>
                </a:path>
              </a:pathLst>
            </a:custGeom>
            <a:solidFill>
              <a:srgbClr val="C7DF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395308" cy="7881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820972" y="5976620"/>
            <a:ext cx="8466857" cy="3449101"/>
            <a:chOff x="0" y="0"/>
            <a:chExt cx="2125480" cy="86584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25480" cy="865846"/>
            </a:xfrm>
            <a:custGeom>
              <a:avLst/>
              <a:gdLst/>
              <a:ahLst/>
              <a:cxnLst/>
              <a:rect r="r" b="b" t="t" l="l"/>
              <a:pathLst>
                <a:path h="865846" w="2125480">
                  <a:moveTo>
                    <a:pt x="16459" y="0"/>
                  </a:moveTo>
                  <a:lnTo>
                    <a:pt x="2109021" y="0"/>
                  </a:lnTo>
                  <a:cubicBezTo>
                    <a:pt x="2113387" y="0"/>
                    <a:pt x="2117573" y="1734"/>
                    <a:pt x="2120660" y="4821"/>
                  </a:cubicBezTo>
                  <a:cubicBezTo>
                    <a:pt x="2123746" y="7907"/>
                    <a:pt x="2125480" y="12094"/>
                    <a:pt x="2125480" y="16459"/>
                  </a:cubicBezTo>
                  <a:lnTo>
                    <a:pt x="2125480" y="849387"/>
                  </a:lnTo>
                  <a:cubicBezTo>
                    <a:pt x="2125480" y="853752"/>
                    <a:pt x="2123746" y="857939"/>
                    <a:pt x="2120660" y="861025"/>
                  </a:cubicBezTo>
                  <a:cubicBezTo>
                    <a:pt x="2117573" y="864112"/>
                    <a:pt x="2113387" y="865846"/>
                    <a:pt x="2109021" y="865846"/>
                  </a:cubicBezTo>
                  <a:lnTo>
                    <a:pt x="16459" y="865846"/>
                  </a:lnTo>
                  <a:cubicBezTo>
                    <a:pt x="12094" y="865846"/>
                    <a:pt x="7907" y="864112"/>
                    <a:pt x="4821" y="861025"/>
                  </a:cubicBezTo>
                  <a:cubicBezTo>
                    <a:pt x="1734" y="857939"/>
                    <a:pt x="0" y="853752"/>
                    <a:pt x="0" y="849387"/>
                  </a:cubicBezTo>
                  <a:lnTo>
                    <a:pt x="0" y="16459"/>
                  </a:lnTo>
                  <a:cubicBezTo>
                    <a:pt x="0" y="12094"/>
                    <a:pt x="1734" y="7907"/>
                    <a:pt x="4821" y="4821"/>
                  </a:cubicBezTo>
                  <a:cubicBezTo>
                    <a:pt x="7907" y="1734"/>
                    <a:pt x="12094" y="0"/>
                    <a:pt x="16459" y="0"/>
                  </a:cubicBezTo>
                  <a:close/>
                </a:path>
              </a:pathLst>
            </a:custGeom>
            <a:solidFill>
              <a:srgbClr val="DBCDE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125480" cy="9134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405270" y="2189662"/>
            <a:ext cx="5789819" cy="1058157"/>
          </a:xfrm>
          <a:custGeom>
            <a:avLst/>
            <a:gdLst/>
            <a:ahLst/>
            <a:cxnLst/>
            <a:rect r="r" b="b" t="t" l="l"/>
            <a:pathLst>
              <a:path h="1058157" w="5789819">
                <a:moveTo>
                  <a:pt x="0" y="0"/>
                </a:moveTo>
                <a:lnTo>
                  <a:pt x="5789819" y="0"/>
                </a:lnTo>
                <a:lnTo>
                  <a:pt x="5789819" y="1058157"/>
                </a:lnTo>
                <a:lnTo>
                  <a:pt x="0" y="1058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720" t="-531737" r="-136538" b="-38321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66405" y="508076"/>
            <a:ext cx="2982768" cy="93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8"/>
              </a:lnSpc>
            </a:pPr>
            <a:r>
              <a:rPr lang="en-US" sz="5505" b="true">
                <a:solidFill>
                  <a:srgbClr val="FBF9F5"/>
                </a:solidFill>
                <a:latin typeface="TT Hoves Bold"/>
                <a:ea typeface="TT Hoves Bold"/>
                <a:cs typeface="TT Hoves Bold"/>
                <a:sym typeface="TT Hoves Bold"/>
              </a:rPr>
              <a:t>SLIDE 5: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18892" y="983540"/>
            <a:ext cx="3299627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3999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Architecture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49005" y="3310138"/>
            <a:ext cx="5086928" cy="304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77"/>
              </a:lnSpc>
              <a:spcBef>
                <a:spcPct val="0"/>
              </a:spcBef>
            </a:pPr>
            <a:r>
              <a:rPr lang="en-US" b="true" sz="1769" spc="-28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THE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AGENT FETC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H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ES CA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LENDAR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EVE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NTS F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OR EACH ATTEND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EE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US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ING GOOGLE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CAL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ENDA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 API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:</a:t>
            </a:r>
          </a:p>
          <a:p>
            <a:pPr algn="l" marL="382010" indent="-191005" lvl="1">
              <a:lnSpc>
                <a:spcPts val="24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QUERI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ES FOR 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TH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 ENTIRE DAY (E.G., 0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0:00–23:59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) OF THE TARGET DATE</a:t>
            </a:r>
          </a:p>
          <a:p>
            <a:pPr algn="l" marL="382010" indent="-191005" lvl="1">
              <a:lnSpc>
                <a:spcPts val="24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RETURNS STARTTIME, ENDTIME, AND 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U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MMA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Y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F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OR 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EAC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H EVENT</a:t>
            </a:r>
          </a:p>
          <a:p>
            <a:pPr algn="l" marL="382010" indent="-191005" lvl="1">
              <a:lnSpc>
                <a:spcPts val="247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EACH AT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ENDEE’S EVENTS ARE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TORE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 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IN A 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DICTIONARY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FOR FU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</a:t>
            </a:r>
            <a:r>
              <a:rPr lang="en-US" b="true" sz="1769" spc="-28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THER PROCESSING</a:t>
            </a:r>
          </a:p>
          <a:p>
            <a:pPr algn="l" marL="0" indent="0" lvl="0">
              <a:lnSpc>
                <a:spcPts val="2477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056902" y="6143389"/>
            <a:ext cx="7994996" cy="3408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12"/>
              </a:lnSpc>
              <a:spcBef>
                <a:spcPct val="0"/>
              </a:spcBef>
            </a:pP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INTELLIGE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NT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FREE SLOT SE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AR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CH (W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ITH PRIORITY LOGIC)</a:t>
            </a:r>
          </a:p>
          <a:p>
            <a:pPr algn="l" marL="0" indent="0" lvl="0">
              <a:lnSpc>
                <a:spcPts val="2312"/>
              </a:lnSpc>
              <a:spcBef>
                <a:spcPct val="0"/>
              </a:spcBef>
            </a:pP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T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H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 SCHEDULER SCANS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DAY-WI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SE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 15-MI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IN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RV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AL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 (C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ON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F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IGU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RABLE):</a:t>
            </a:r>
          </a:p>
          <a:p>
            <a:pPr algn="l" marL="356574" indent="-178287" lvl="1">
              <a:lnSpc>
                <a:spcPts val="231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SKIPS L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UNCH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HOUR (13:00–14:00)</a:t>
            </a:r>
          </a:p>
          <a:p>
            <a:pPr algn="l" marL="356574" indent="-178287" lvl="1">
              <a:lnSpc>
                <a:spcPts val="231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APPLIES 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 15-MIN BUFFER BEFORE AND AFTER EVERY POS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BL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 SLOT</a:t>
            </a:r>
          </a:p>
          <a:p>
            <a:pPr algn="l" marL="356574" indent="-178287" lvl="1">
              <a:lnSpc>
                <a:spcPts val="231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IF A SLOT DOESN'T CONFLICT WITH ANY MERGED INTERVAL, IT IS MARKED 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AS AVAILABL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</a:p>
          <a:p>
            <a:pPr algn="l" marL="356574" indent="-178287" lvl="1">
              <a:lnSpc>
                <a:spcPts val="231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IF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 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SLOT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IS FO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UND O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N THE DAY, THE SCHEDULER ROLLS OVER TO THE NE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X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 DAY (UP TO 3-DAY MAX)</a:t>
            </a:r>
          </a:p>
          <a:p>
            <a:pPr algn="l" marL="356574" indent="-178287" lvl="1">
              <a:lnSpc>
                <a:spcPts val="2312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FO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 HIGH-PRIORITY MEETING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S:</a:t>
            </a:r>
          </a:p>
          <a:p>
            <a:pPr algn="l" marL="713148" indent="-237716" lvl="2">
              <a:lnSpc>
                <a:spcPts val="2312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SEA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RCH INCLUDES EXTENDED HOURS (8 AM – 8 PM)</a:t>
            </a:r>
          </a:p>
          <a:p>
            <a:pPr algn="l" marL="713148" indent="-237716" lvl="2">
              <a:lnSpc>
                <a:spcPts val="2312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MAY OVERRI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DE M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LD CONFLICT</a:t>
            </a:r>
            <a:r>
              <a:rPr lang="en-US" b="true" sz="1651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 IF NEEDED</a:t>
            </a:r>
          </a:p>
          <a:p>
            <a:pPr algn="l" marL="0" indent="0" lvl="0">
              <a:lnSpc>
                <a:spcPts val="2312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2740" y="2409112"/>
            <a:ext cx="6685447" cy="1314648"/>
          </a:xfrm>
          <a:custGeom>
            <a:avLst/>
            <a:gdLst/>
            <a:ahLst/>
            <a:cxnLst/>
            <a:rect r="r" b="b" t="t" l="l"/>
            <a:pathLst>
              <a:path h="1314648" w="6685447">
                <a:moveTo>
                  <a:pt x="0" y="0"/>
                </a:moveTo>
                <a:lnTo>
                  <a:pt x="6685448" y="0"/>
                </a:lnTo>
                <a:lnTo>
                  <a:pt x="6685448" y="1314648"/>
                </a:lnTo>
                <a:lnTo>
                  <a:pt x="0" y="13146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137" t="-444594" r="0" b="-206907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28700" y="6920801"/>
            <a:ext cx="7716191" cy="1950182"/>
          </a:xfrm>
          <a:custGeom>
            <a:avLst/>
            <a:gdLst/>
            <a:ahLst/>
            <a:cxnLst/>
            <a:rect r="r" b="b" t="t" l="l"/>
            <a:pathLst>
              <a:path h="1950182" w="7716191">
                <a:moveTo>
                  <a:pt x="0" y="0"/>
                </a:moveTo>
                <a:lnTo>
                  <a:pt x="7716191" y="0"/>
                </a:lnTo>
                <a:lnTo>
                  <a:pt x="7716191" y="1950182"/>
                </a:lnTo>
                <a:lnTo>
                  <a:pt x="0" y="19501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46" t="-466538" r="-122951" b="-96712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1260960" y="3723760"/>
            <a:ext cx="6278569" cy="1654926"/>
            <a:chOff x="0" y="0"/>
            <a:chExt cx="1599683" cy="4216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99683" cy="421650"/>
            </a:xfrm>
            <a:custGeom>
              <a:avLst/>
              <a:gdLst/>
              <a:ahLst/>
              <a:cxnLst/>
              <a:rect r="r" b="b" t="t" l="l"/>
              <a:pathLst>
                <a:path h="421650" w="1599683">
                  <a:moveTo>
                    <a:pt x="22195" y="0"/>
                  </a:moveTo>
                  <a:lnTo>
                    <a:pt x="1577488" y="0"/>
                  </a:lnTo>
                  <a:cubicBezTo>
                    <a:pt x="1583374" y="0"/>
                    <a:pt x="1589020" y="2338"/>
                    <a:pt x="1593182" y="6501"/>
                  </a:cubicBezTo>
                  <a:cubicBezTo>
                    <a:pt x="1597345" y="10663"/>
                    <a:pt x="1599683" y="16309"/>
                    <a:pt x="1599683" y="22195"/>
                  </a:cubicBezTo>
                  <a:lnTo>
                    <a:pt x="1599683" y="399454"/>
                  </a:lnTo>
                  <a:cubicBezTo>
                    <a:pt x="1599683" y="405341"/>
                    <a:pt x="1597345" y="410986"/>
                    <a:pt x="1593182" y="415149"/>
                  </a:cubicBezTo>
                  <a:cubicBezTo>
                    <a:pt x="1589020" y="419311"/>
                    <a:pt x="1583374" y="421650"/>
                    <a:pt x="1577488" y="421650"/>
                  </a:cubicBezTo>
                  <a:lnTo>
                    <a:pt x="22195" y="421650"/>
                  </a:lnTo>
                  <a:cubicBezTo>
                    <a:pt x="9937" y="421650"/>
                    <a:pt x="0" y="411713"/>
                    <a:pt x="0" y="399454"/>
                  </a:cubicBezTo>
                  <a:lnTo>
                    <a:pt x="0" y="22195"/>
                  </a:lnTo>
                  <a:cubicBezTo>
                    <a:pt x="0" y="16309"/>
                    <a:pt x="2338" y="10663"/>
                    <a:pt x="6501" y="6501"/>
                  </a:cubicBezTo>
                  <a:cubicBezTo>
                    <a:pt x="10663" y="2338"/>
                    <a:pt x="16309" y="0"/>
                    <a:pt x="22195" y="0"/>
                  </a:cubicBezTo>
                  <a:close/>
                </a:path>
              </a:pathLst>
            </a:custGeom>
            <a:solidFill>
              <a:srgbClr val="ECEBE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599683" cy="469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252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484091" y="3794997"/>
            <a:ext cx="5832307" cy="1410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309"/>
              </a:lnSpc>
              <a:spcBef>
                <a:spcPct val="0"/>
              </a:spcBef>
            </a:pP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MERGE BUSY IN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TE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RVALS 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AC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ROSS ATTENDEE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</a:p>
          <a:p>
            <a:pPr algn="l" marL="0" indent="0" lvl="0">
              <a:lnSpc>
                <a:spcPts val="2309"/>
              </a:lnSpc>
              <a:spcBef>
                <a:spcPct val="0"/>
              </a:spcBef>
            </a:pP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ALL THE BUSY TIME IN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T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RV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ALS A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C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ROSS U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S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ERS ARE MERGED USING A SORTED MERGE ALGORITHM. THIS RESULTS IN A UNIFIED LIST OF C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OMMON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UNAVAILABLE T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IM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 RANGES, ELIMINATIN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G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 DUPLICATES AND O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V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ER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LA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PS</a:t>
            </a:r>
            <a:r>
              <a:rPr lang="en-US" b="true" sz="1649" spc="-26" strike="noStrike" u="none">
                <a:solidFill>
                  <a:srgbClr val="232215"/>
                </a:solidFill>
                <a:latin typeface="TT Hoves Bold"/>
                <a:ea typeface="TT Hoves Bold"/>
                <a:cs typeface="TT Hoves Bold"/>
                <a:sym typeface="TT Hoves Bold"/>
              </a:rPr>
              <a:t>.</a:t>
            </a:r>
          </a:p>
        </p:txBody>
      </p:sp>
      <p:sp>
        <p:nvSpPr>
          <p:cNvPr name="Freeform 19" id="19"/>
          <p:cNvSpPr/>
          <p:nvPr/>
        </p:nvSpPr>
        <p:spPr>
          <a:xfrm flipH="true" flipV="false" rot="0">
            <a:off x="7160111" y="773937"/>
            <a:ext cx="4100849" cy="6146864"/>
          </a:xfrm>
          <a:custGeom>
            <a:avLst/>
            <a:gdLst/>
            <a:ahLst/>
            <a:cxnLst/>
            <a:rect r="r" b="b" t="t" l="l"/>
            <a:pathLst>
              <a:path h="6146864" w="4100849">
                <a:moveTo>
                  <a:pt x="4100849" y="0"/>
                </a:moveTo>
                <a:lnTo>
                  <a:pt x="0" y="0"/>
                </a:lnTo>
                <a:lnTo>
                  <a:pt x="0" y="6146864"/>
                </a:lnTo>
                <a:lnTo>
                  <a:pt x="4100849" y="6146864"/>
                </a:lnTo>
                <a:lnTo>
                  <a:pt x="4100849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2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405" y="508076"/>
            <a:ext cx="2982768" cy="93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8"/>
              </a:lnSpc>
            </a:pPr>
            <a:r>
              <a:rPr lang="en-US" sz="5505" b="true">
                <a:solidFill>
                  <a:srgbClr val="FBF9F5"/>
                </a:solidFill>
                <a:latin typeface="TT Hoves Bold"/>
                <a:ea typeface="TT Hoves Bold"/>
                <a:cs typeface="TT Hoves Bold"/>
                <a:sym typeface="TT Hoves Bold"/>
              </a:rPr>
              <a:t>SLIDE 6: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18892" y="983540"/>
            <a:ext cx="6900089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  <a:r>
              <a:rPr lang="en-US" sz="3999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Conclusion &amp; Future Scope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66405" y="1948245"/>
            <a:ext cx="12128343" cy="3989139"/>
            <a:chOff x="0" y="0"/>
            <a:chExt cx="1920705" cy="6317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20705" cy="631740"/>
            </a:xfrm>
            <a:custGeom>
              <a:avLst/>
              <a:gdLst/>
              <a:ahLst/>
              <a:cxnLst/>
              <a:rect r="r" b="b" t="t" l="l"/>
              <a:pathLst>
                <a:path h="631740" w="1920705">
                  <a:moveTo>
                    <a:pt x="11490" y="0"/>
                  </a:moveTo>
                  <a:lnTo>
                    <a:pt x="1909215" y="0"/>
                  </a:lnTo>
                  <a:cubicBezTo>
                    <a:pt x="1912263" y="0"/>
                    <a:pt x="1915185" y="1211"/>
                    <a:pt x="1917340" y="3365"/>
                  </a:cubicBezTo>
                  <a:cubicBezTo>
                    <a:pt x="1919495" y="5520"/>
                    <a:pt x="1920705" y="8443"/>
                    <a:pt x="1920705" y="11490"/>
                  </a:cubicBezTo>
                  <a:lnTo>
                    <a:pt x="1920705" y="620250"/>
                  </a:lnTo>
                  <a:cubicBezTo>
                    <a:pt x="1920705" y="623298"/>
                    <a:pt x="1919495" y="626220"/>
                    <a:pt x="1917340" y="628375"/>
                  </a:cubicBezTo>
                  <a:cubicBezTo>
                    <a:pt x="1915185" y="630530"/>
                    <a:pt x="1912263" y="631740"/>
                    <a:pt x="1909215" y="631740"/>
                  </a:cubicBezTo>
                  <a:lnTo>
                    <a:pt x="11490" y="631740"/>
                  </a:lnTo>
                  <a:cubicBezTo>
                    <a:pt x="8443" y="631740"/>
                    <a:pt x="5520" y="630530"/>
                    <a:pt x="3365" y="628375"/>
                  </a:cubicBezTo>
                  <a:cubicBezTo>
                    <a:pt x="1211" y="626220"/>
                    <a:pt x="0" y="623298"/>
                    <a:pt x="0" y="620250"/>
                  </a:cubicBezTo>
                  <a:lnTo>
                    <a:pt x="0" y="11490"/>
                  </a:lnTo>
                  <a:cubicBezTo>
                    <a:pt x="0" y="8443"/>
                    <a:pt x="1211" y="5520"/>
                    <a:pt x="3365" y="3365"/>
                  </a:cubicBezTo>
                  <a:cubicBezTo>
                    <a:pt x="5520" y="1211"/>
                    <a:pt x="8443" y="0"/>
                    <a:pt x="11490" y="0"/>
                  </a:cubicBezTo>
                  <a:close/>
                </a:path>
              </a:pathLst>
            </a:custGeom>
            <a:solidFill>
              <a:srgbClr val="FBF9F5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920705" cy="679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47552" y="2781693"/>
            <a:ext cx="11767066" cy="2873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DEVELOPED A FULLY AUTONOMOUS AI SCHEDULING ASSISTANT THAT ELIMINATES MANUAL MEETING COORDINATION.</a:t>
            </a: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INTEGRATED GOOGLE CALENDAR API FOR SEAMLESS EVENT RETRIEVAL AND CONFLICT RESOLUTION.</a:t>
            </a: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USING DEEPSEEK 7B LLM ON VLLM SERVER WITH MI300 GPU FOR EFFICIENT, HUMAN-LIKE REASONING.</a:t>
            </a: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DELIVERED ACCURATE, CONFLICT-FREE SCHEDULING WITH USER-FRIENDLY JSON OUTPUT.</a:t>
            </a: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AUTONOMOUS WORKFLOW USING LANGGRAPH FOR DYNAMIC INPUT PROCESSING AND SCHEDULING.</a:t>
            </a: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HANDLES TIME ZONES, PRIORITIES, AND NATURAL LANGUAGE INPUTS EFFECTIVELY.</a:t>
            </a: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OPTIMIZED FOR LOW LATENCY AND HIGH THROUGHPUT, MEETING HACKATHON PERFORMANCE GOALS.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7552" y="2081198"/>
            <a:ext cx="169272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 spc="-63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GOAL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796116" y="6200379"/>
            <a:ext cx="12463184" cy="3520580"/>
            <a:chOff x="0" y="0"/>
            <a:chExt cx="1973733" cy="5575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73733" cy="557537"/>
            </a:xfrm>
            <a:custGeom>
              <a:avLst/>
              <a:gdLst/>
              <a:ahLst/>
              <a:cxnLst/>
              <a:rect r="r" b="b" t="t" l="l"/>
              <a:pathLst>
                <a:path h="557537" w="1973733">
                  <a:moveTo>
                    <a:pt x="11181" y="0"/>
                  </a:moveTo>
                  <a:lnTo>
                    <a:pt x="1962551" y="0"/>
                  </a:lnTo>
                  <a:cubicBezTo>
                    <a:pt x="1968727" y="0"/>
                    <a:pt x="1973733" y="5006"/>
                    <a:pt x="1973733" y="11181"/>
                  </a:cubicBezTo>
                  <a:lnTo>
                    <a:pt x="1973733" y="546356"/>
                  </a:lnTo>
                  <a:cubicBezTo>
                    <a:pt x="1973733" y="552531"/>
                    <a:pt x="1968727" y="557537"/>
                    <a:pt x="1962551" y="557537"/>
                  </a:cubicBezTo>
                  <a:lnTo>
                    <a:pt x="11181" y="557537"/>
                  </a:lnTo>
                  <a:cubicBezTo>
                    <a:pt x="5006" y="557537"/>
                    <a:pt x="0" y="552531"/>
                    <a:pt x="0" y="546356"/>
                  </a:cubicBezTo>
                  <a:lnTo>
                    <a:pt x="0" y="11181"/>
                  </a:lnTo>
                  <a:cubicBezTo>
                    <a:pt x="0" y="5006"/>
                    <a:pt x="5006" y="0"/>
                    <a:pt x="11181" y="0"/>
                  </a:cubicBezTo>
                  <a:close/>
                </a:path>
              </a:pathLst>
            </a:custGeom>
            <a:solidFill>
              <a:srgbClr val="C7DFE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973733" cy="605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154654" y="6936648"/>
            <a:ext cx="11746109" cy="2582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INCORPORATE USER PREFERENCE LEARNING (E.G., PREFERRED MEETING TIMES, LOCATIONS).</a:t>
            </a: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ADAPT SCHEDULING BASED ON HISTORICAL USER BEHAVIOR AND FEEDBACK.</a:t>
            </a: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BROADER INTEGRATION:</a:t>
            </a: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SUPPORT ADDITIONAL CALENDAR PLATFORMS (E.G., OUTLOOK, ICAL) FOR WIDER COMPATIBILITY.</a:t>
            </a: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INTEGRATE WITH EMAIL CLIENTS FOR AUTOMATED MEETING CONFIRMATIONS AND FOLLOW-UPS.</a:t>
            </a: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ADVANCED FEATURES:</a:t>
            </a: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ENABLE RESCHEDULING CAPABILITIES FOR LAST-MINUTE CHANGES OR CANCELLATIONS.</a:t>
            </a:r>
          </a:p>
          <a:p>
            <a:pPr algn="l" marL="0" indent="0" lvl="0">
              <a:lnSpc>
                <a:spcPts val="2567"/>
              </a:lnSpc>
              <a:spcBef>
                <a:spcPct val="0"/>
              </a:spcBef>
            </a:pPr>
            <a:r>
              <a:rPr lang="en-US" b="true" sz="1833" spc="-29" strike="noStrike" u="none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ADD MULTI-LANGUAGE SUPPORT FOR GLOBAL TEAMS USING LLM CAPABILITIES.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155273" y="6295298"/>
            <a:ext cx="429640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b="true" sz="3999" spc="-63">
                <a:solidFill>
                  <a:srgbClr val="000000"/>
                </a:solidFill>
                <a:latin typeface="TT Hoves Bold"/>
                <a:ea typeface="TT Hoves Bold"/>
                <a:cs typeface="TT Hoves Bold"/>
                <a:sym typeface="TT Hoves Bold"/>
              </a:rPr>
              <a:t>FUTURE SCOPE</a:t>
            </a:r>
          </a:p>
        </p:txBody>
      </p:sp>
      <p:sp>
        <p:nvSpPr>
          <p:cNvPr name="Freeform 14" id="14"/>
          <p:cNvSpPr/>
          <p:nvPr/>
        </p:nvSpPr>
        <p:spPr>
          <a:xfrm flipH="true" flipV="false" rot="0">
            <a:off x="12614619" y="1164120"/>
            <a:ext cx="4100849" cy="6146864"/>
          </a:xfrm>
          <a:custGeom>
            <a:avLst/>
            <a:gdLst/>
            <a:ahLst/>
            <a:cxnLst/>
            <a:rect r="r" b="b" t="t" l="l"/>
            <a:pathLst>
              <a:path h="6146864" w="4100849">
                <a:moveTo>
                  <a:pt x="4100849" y="0"/>
                </a:moveTo>
                <a:lnTo>
                  <a:pt x="0" y="0"/>
                </a:lnTo>
                <a:lnTo>
                  <a:pt x="0" y="6146864"/>
                </a:lnTo>
                <a:lnTo>
                  <a:pt x="4100849" y="6146864"/>
                </a:lnTo>
                <a:lnTo>
                  <a:pt x="4100849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322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318120" y="3461582"/>
            <a:ext cx="11472911" cy="2550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69"/>
              </a:lnSpc>
            </a:pPr>
            <a:r>
              <a:rPr lang="en-US" sz="22652" spc="-1404">
                <a:solidFill>
                  <a:srgbClr val="FBF9F5"/>
                </a:solidFill>
                <a:latin typeface="Lovelace"/>
                <a:ea typeface="Lovelace"/>
                <a:cs typeface="Lovelace"/>
                <a:sym typeface="Lovelace"/>
              </a:rPr>
              <a:t>THANK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07544" y="6009796"/>
            <a:ext cx="11472911" cy="2608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69"/>
              </a:lnSpc>
            </a:pPr>
            <a:r>
              <a:rPr lang="en-US" sz="22652" i="true" spc="-1404">
                <a:solidFill>
                  <a:srgbClr val="FBF9F5"/>
                </a:solidFill>
                <a:latin typeface="Lovelace Italics"/>
                <a:ea typeface="Lovelace Italics"/>
                <a:cs typeface="Lovelace Italics"/>
                <a:sym typeface="Lovelace Italics"/>
              </a:rPr>
              <a:t>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140556" y="7441982"/>
            <a:ext cx="8338513" cy="8338513"/>
          </a:xfrm>
          <a:custGeom>
            <a:avLst/>
            <a:gdLst/>
            <a:ahLst/>
            <a:cxnLst/>
            <a:rect r="r" b="b" t="t" l="l"/>
            <a:pathLst>
              <a:path h="8338513" w="8338513">
                <a:moveTo>
                  <a:pt x="0" y="0"/>
                </a:moveTo>
                <a:lnTo>
                  <a:pt x="8338512" y="0"/>
                </a:lnTo>
                <a:lnTo>
                  <a:pt x="8338512" y="8338513"/>
                </a:lnTo>
                <a:lnTo>
                  <a:pt x="0" y="8338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118744" y="-4807211"/>
            <a:ext cx="8338513" cy="8338513"/>
          </a:xfrm>
          <a:custGeom>
            <a:avLst/>
            <a:gdLst/>
            <a:ahLst/>
            <a:cxnLst/>
            <a:rect r="r" b="b" t="t" l="l"/>
            <a:pathLst>
              <a:path h="8338513" w="8338513">
                <a:moveTo>
                  <a:pt x="0" y="0"/>
                </a:moveTo>
                <a:lnTo>
                  <a:pt x="8338512" y="0"/>
                </a:lnTo>
                <a:lnTo>
                  <a:pt x="8338512" y="8338513"/>
                </a:lnTo>
                <a:lnTo>
                  <a:pt x="0" y="8338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00299" y="6011953"/>
            <a:ext cx="1287402" cy="1287402"/>
          </a:xfrm>
          <a:custGeom>
            <a:avLst/>
            <a:gdLst/>
            <a:ahLst/>
            <a:cxnLst/>
            <a:rect r="r" b="b" t="t" l="l"/>
            <a:pathLst>
              <a:path h="1287402" w="1287402">
                <a:moveTo>
                  <a:pt x="0" y="0"/>
                </a:moveTo>
                <a:lnTo>
                  <a:pt x="1287402" y="0"/>
                </a:lnTo>
                <a:lnTo>
                  <a:pt x="1287402" y="1287402"/>
                </a:lnTo>
                <a:lnTo>
                  <a:pt x="0" y="12874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121932" y="5281857"/>
            <a:ext cx="7166068" cy="7113951"/>
          </a:xfrm>
          <a:custGeom>
            <a:avLst/>
            <a:gdLst/>
            <a:ahLst/>
            <a:cxnLst/>
            <a:rect r="r" b="b" t="t" l="l"/>
            <a:pathLst>
              <a:path h="7113951" w="7166068">
                <a:moveTo>
                  <a:pt x="0" y="0"/>
                </a:moveTo>
                <a:lnTo>
                  <a:pt x="7166068" y="0"/>
                </a:lnTo>
                <a:lnTo>
                  <a:pt x="7166068" y="7113951"/>
                </a:lnTo>
                <a:lnTo>
                  <a:pt x="0" y="711395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59118" y="5281857"/>
            <a:ext cx="1496853" cy="1919043"/>
          </a:xfrm>
          <a:custGeom>
            <a:avLst/>
            <a:gdLst/>
            <a:ahLst/>
            <a:cxnLst/>
            <a:rect r="r" b="b" t="t" l="l"/>
            <a:pathLst>
              <a:path h="1919043" w="1496853">
                <a:moveTo>
                  <a:pt x="0" y="0"/>
                </a:moveTo>
                <a:lnTo>
                  <a:pt x="1496853" y="0"/>
                </a:lnTo>
                <a:lnTo>
                  <a:pt x="1496853" y="1919043"/>
                </a:lnTo>
                <a:lnTo>
                  <a:pt x="0" y="19190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60390" y="2483194"/>
            <a:ext cx="4240132" cy="6355638"/>
          </a:xfrm>
          <a:custGeom>
            <a:avLst/>
            <a:gdLst/>
            <a:ahLst/>
            <a:cxnLst/>
            <a:rect r="r" b="b" t="t" l="l"/>
            <a:pathLst>
              <a:path h="6355638" w="4240132">
                <a:moveTo>
                  <a:pt x="0" y="0"/>
                </a:moveTo>
                <a:lnTo>
                  <a:pt x="4240131" y="0"/>
                </a:lnTo>
                <a:lnTo>
                  <a:pt x="4240131" y="6355639"/>
                </a:lnTo>
                <a:lnTo>
                  <a:pt x="0" y="63556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DAGqs9ZSQuk</dc:identifier>
  <dcterms:modified xsi:type="dcterms:W3CDTF">2011-08-01T06:04:30Z</dcterms:modified>
  <cp:revision>1</cp:revision>
  <dc:title>Blue and White Minimalist Group Project Presentation</dc:title>
</cp:coreProperties>
</file>