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83" r:id="rId6"/>
    <p:sldId id="288" r:id="rId7"/>
    <p:sldId id="269" r:id="rId8"/>
    <p:sldId id="280" r:id="rId9"/>
    <p:sldId id="266" r:id="rId10"/>
    <p:sldId id="264" r:id="rId11"/>
    <p:sldId id="265" r:id="rId12"/>
    <p:sldId id="267" r:id="rId13"/>
    <p:sldId id="263" r:id="rId14"/>
    <p:sldId id="287" r:id="rId15"/>
    <p:sldId id="271" r:id="rId16"/>
    <p:sldId id="272" r:id="rId17"/>
    <p:sldId id="273" r:id="rId18"/>
    <p:sldId id="274" r:id="rId19"/>
    <p:sldId id="275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Loan Default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Driving Factors Behind Loan Defaults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345"/>
            <a:ext cx="8229600" cy="504295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600" dirty="0"/>
              <a:t>Distribution </a:t>
            </a:r>
            <a:r>
              <a:rPr lang="en-IN" sz="3600" dirty="0"/>
              <a:t>as per G</a:t>
            </a:r>
            <a:r>
              <a:rPr sz="3600" dirty="0" err="1"/>
              <a:t>rade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43D10-F403-5A2D-31D6-691BB694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" y="1450762"/>
            <a:ext cx="8881533" cy="529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123CD-0424-D61A-192D-9182AC05DA16}"/>
              </a:ext>
            </a:extLst>
          </p:cNvPr>
          <p:cNvSpPr txBox="1"/>
          <p:nvPr/>
        </p:nvSpPr>
        <p:spPr>
          <a:xfrm>
            <a:off x="0" y="630369"/>
            <a:ext cx="699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ratio of loan distributed among D,E,F,G Grade is defaulted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670"/>
            <a:ext cx="8229600" cy="377295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600" dirty="0"/>
              <a:t>Distribution of </a:t>
            </a:r>
            <a:r>
              <a:rPr lang="en-IN" sz="3600" dirty="0"/>
              <a:t>loan among Sub Grade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A90FC-F6B1-58DB-7AB7-0B0FBE5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1675783"/>
            <a:ext cx="8686800" cy="5182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27CB6-4D6D-4CDC-7450-722102A32E87}"/>
              </a:ext>
            </a:extLst>
          </p:cNvPr>
          <p:cNvSpPr txBox="1"/>
          <p:nvPr/>
        </p:nvSpPr>
        <p:spPr>
          <a:xfrm>
            <a:off x="84667" y="498104"/>
            <a:ext cx="845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 grade from D1 to G5 has more defaulter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lending loan to this group can process with mortgage or higher rate of interest.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" y="81757"/>
            <a:ext cx="8229600" cy="402695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600" dirty="0"/>
              <a:t>Distribution of</a:t>
            </a:r>
            <a:r>
              <a:rPr lang="en-IN" sz="3600" dirty="0"/>
              <a:t> Loan for </a:t>
            </a:r>
            <a:r>
              <a:rPr sz="3600" dirty="0"/>
              <a:t> </a:t>
            </a:r>
            <a:r>
              <a:rPr lang="en-IN" sz="3600" dirty="0"/>
              <a:t>loan </a:t>
            </a:r>
            <a:r>
              <a:rPr sz="3600" dirty="0"/>
              <a:t>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6397C-E7C9-A98A-EE83-57E7A89A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667"/>
            <a:ext cx="9144000" cy="4741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E3858-A8E8-E826-3184-EC09DFA2BCD9}"/>
              </a:ext>
            </a:extLst>
          </p:cNvPr>
          <p:cNvSpPr txBox="1"/>
          <p:nvPr/>
        </p:nvSpPr>
        <p:spPr>
          <a:xfrm>
            <a:off x="93133" y="609600"/>
            <a:ext cx="7766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Debt consolidation has  given business but has noticeable defaulters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 customers are giving less business but has defaulted more  in proportion </a:t>
            </a:r>
          </a:p>
          <a:p>
            <a:r>
              <a:rPr lang="en-IN" dirty="0"/>
              <a:t>      of business done.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506"/>
            <a:ext cx="7996518" cy="484094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200" dirty="0"/>
              <a:t>Univariate Analysis - Numerical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6318-6CA0-15AE-67ED-C0BA4E39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" y="2281660"/>
            <a:ext cx="8381346" cy="4450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87B69-8290-6B5C-04EE-0CB954FFF1D1}"/>
              </a:ext>
            </a:extLst>
          </p:cNvPr>
          <p:cNvSpPr txBox="1"/>
          <p:nvPr/>
        </p:nvSpPr>
        <p:spPr>
          <a:xfrm>
            <a:off x="127000" y="706966"/>
            <a:ext cx="6351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amount is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is taken by maximum people having income less than 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is taken by the people having DTI ration between 5 to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Instalments preferred is in between 100 to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Revol_bal</a:t>
            </a:r>
            <a:r>
              <a:rPr lang="en-IN" dirty="0"/>
              <a:t> is positively skewed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E35-568F-40EB-24EE-2D31C11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75"/>
            <a:ext cx="8229600" cy="504295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rgbClr val="000080"/>
                </a:solidFill>
                <a:latin typeface="Arial"/>
              </a:rPr>
              <a:t>Bivariate Analysis - Loan Amount Vs Revolving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AAFA-A4BF-71EB-8225-587421D8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0" y="1625675"/>
            <a:ext cx="7839851" cy="523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A1A44-2553-C4CB-DF1D-9104924EFC03}"/>
              </a:ext>
            </a:extLst>
          </p:cNvPr>
          <p:cNvSpPr txBox="1"/>
          <p:nvPr/>
        </p:nvSpPr>
        <p:spPr>
          <a:xfrm>
            <a:off x="68017" y="780537"/>
            <a:ext cx="840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demanded seems in lower range of Revolving balance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demand of loan is with Revolving balance 40K and Loan Amount in range of 25K</a:t>
            </a:r>
          </a:p>
        </p:txBody>
      </p:sp>
    </p:spTree>
    <p:extLst>
      <p:ext uri="{BB962C8B-B14F-4D97-AF65-F5344CB8AC3E}">
        <p14:creationId xmlns:p14="http://schemas.microsoft.com/office/powerpoint/2010/main" val="68256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65162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lang="en-IN" sz="3600" dirty="0"/>
              <a:t>Loan Amount disbursed </a:t>
            </a:r>
            <a:r>
              <a:rPr sz="3600" dirty="0"/>
              <a:t>vs Loan </a:t>
            </a:r>
            <a:r>
              <a:rPr lang="en-IN" sz="3600" dirty="0"/>
              <a:t>s</a:t>
            </a:r>
            <a:r>
              <a:rPr sz="3600" dirty="0"/>
              <a:t>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6E5BA-F3B8-BC0A-FD54-C0E9CC88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3" y="1666875"/>
            <a:ext cx="8267700" cy="51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7298B-8D49-1AC2-3ADE-000786B6E644}"/>
              </a:ext>
            </a:extLst>
          </p:cNvPr>
          <p:cNvSpPr txBox="1"/>
          <p:nvPr/>
        </p:nvSpPr>
        <p:spPr>
          <a:xfrm>
            <a:off x="516467" y="665162"/>
            <a:ext cx="837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Charged off boxplot is positive skewed hence there is possibility that more loans in the range of 5K to 18K get defaulted for current running loans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3" y="44453"/>
            <a:ext cx="8229600" cy="413339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lang="en-IN" sz="3600" dirty="0"/>
              <a:t>A</a:t>
            </a:r>
            <a:r>
              <a:rPr sz="3600" dirty="0" err="1"/>
              <a:t>nnual</a:t>
            </a:r>
            <a:r>
              <a:rPr lang="en-IN" sz="3600" dirty="0"/>
              <a:t> Income</a:t>
            </a:r>
            <a:r>
              <a:rPr sz="3600" dirty="0"/>
              <a:t> vs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4700D-52F6-CF75-5DEF-A556BF01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98" y="2098901"/>
            <a:ext cx="52768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43197-76FA-A706-0D6A-C38607B72344}"/>
              </a:ext>
            </a:extLst>
          </p:cNvPr>
          <p:cNvSpPr txBox="1"/>
          <p:nvPr/>
        </p:nvSpPr>
        <p:spPr>
          <a:xfrm>
            <a:off x="270934" y="714401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Lower income group is more to default loans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56104"/>
            <a:ext cx="8229600" cy="453495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lang="en-IN" sz="3600" dirty="0"/>
              <a:t>DTI Ration</a:t>
            </a:r>
            <a:r>
              <a:rPr sz="3600" dirty="0"/>
              <a:t> </a:t>
            </a:r>
            <a:r>
              <a:rPr lang="en-IN" sz="3600" dirty="0"/>
              <a:t>V</a:t>
            </a:r>
            <a:r>
              <a:rPr sz="3600" dirty="0"/>
              <a:t>s Loan </a:t>
            </a:r>
            <a:r>
              <a:rPr lang="en-IN" sz="3600" dirty="0"/>
              <a:t>s</a:t>
            </a:r>
            <a:r>
              <a:rPr sz="3600" dirty="0"/>
              <a:t>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CA96-2F99-9E38-D179-05008145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78" y="1610254"/>
            <a:ext cx="5362575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3C344-F0A3-6644-62BA-526153F6057E}"/>
              </a:ext>
            </a:extLst>
          </p:cNvPr>
          <p:cNvSpPr txBox="1"/>
          <p:nvPr/>
        </p:nvSpPr>
        <p:spPr>
          <a:xfrm>
            <a:off x="643467" y="838200"/>
            <a:ext cx="7505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loan going customers is tending more to default in the range of DTI</a:t>
            </a:r>
          </a:p>
          <a:p>
            <a:r>
              <a:rPr lang="en-IN" dirty="0"/>
              <a:t>      range of 10-15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" y="113771"/>
            <a:ext cx="8229600" cy="453495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lang="en-IN" sz="3600" dirty="0"/>
              <a:t>I</a:t>
            </a:r>
            <a:r>
              <a:rPr sz="3600" dirty="0" err="1"/>
              <a:t>nstallment</a:t>
            </a:r>
            <a:r>
              <a:rPr sz="3600" dirty="0"/>
              <a:t> vs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4F0DA-C0F8-F27A-3B5B-3F8B88B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71587"/>
            <a:ext cx="552450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7BC2D-9304-4967-519D-818961633352}"/>
              </a:ext>
            </a:extLst>
          </p:cNvPr>
          <p:cNvSpPr txBox="1"/>
          <p:nvPr/>
        </p:nvSpPr>
        <p:spPr>
          <a:xfrm>
            <a:off x="491067" y="804333"/>
            <a:ext cx="8271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in the range of EMI 200 and 400 is more to tend as defaulter due to any </a:t>
            </a:r>
          </a:p>
          <a:p>
            <a:r>
              <a:rPr lang="en-IN" dirty="0"/>
              <a:t>      financial situation.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80"/>
                </a:solidFill>
                <a:latin typeface="Arial"/>
              </a:defRPr>
            </a:pPr>
            <a:r>
              <a:t>revol_bal vs Loan Status</a:t>
            </a:r>
          </a:p>
        </p:txBody>
      </p:sp>
      <p:pic>
        <p:nvPicPr>
          <p:cNvPr id="3" name="Picture 2" descr="revol_bal_vs_loan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80"/>
                </a:solidFill>
                <a:latin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0080"/>
                </a:solidFill>
                <a:latin typeface="Arial"/>
              </a:rPr>
              <a:t>Problem Statement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Analysis Approach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Univariate Analysis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Bivariate Analysis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Correlation Analysis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Key Insights</a:t>
            </a:r>
          </a:p>
          <a:p>
            <a:r>
              <a:rPr dirty="0">
                <a:solidFill>
                  <a:srgbClr val="000080"/>
                </a:solidFill>
                <a:latin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80"/>
                </a:solidFill>
                <a:latin typeface="Arial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2183"/>
            <a:ext cx="8229600" cy="4525963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rgbClr val="000080"/>
                </a:solidFill>
                <a:latin typeface="Arial"/>
              </a:rPr>
              <a:t>Higher loan amounts and higher debt-to-income ratios are associated with higher default rates.</a:t>
            </a:r>
          </a:p>
          <a:p>
            <a:r>
              <a:rPr sz="2400" dirty="0">
                <a:solidFill>
                  <a:srgbClr val="000080"/>
                </a:solidFill>
                <a:latin typeface="Arial"/>
              </a:rPr>
              <a:t>Borrowers with lower annual incomes tend to default more often.</a:t>
            </a:r>
          </a:p>
          <a:p>
            <a:r>
              <a:rPr sz="2400" dirty="0">
                <a:solidFill>
                  <a:srgbClr val="000080"/>
                </a:solidFill>
                <a:latin typeface="Arial"/>
              </a:rPr>
              <a:t>Certain loan purposes, such as small business and debt consolidation, have higher default rates.</a:t>
            </a:r>
          </a:p>
          <a:p>
            <a:r>
              <a:rPr sz="2400" dirty="0">
                <a:solidFill>
                  <a:srgbClr val="000080"/>
                </a:solidFill>
                <a:latin typeface="Arial"/>
              </a:rPr>
              <a:t>Higher grade and sub-grade loans tend to default less.</a:t>
            </a:r>
          </a:p>
          <a:p>
            <a:r>
              <a:rPr sz="2400" dirty="0">
                <a:solidFill>
                  <a:srgbClr val="000080"/>
                </a:solidFill>
                <a:latin typeface="Arial"/>
              </a:rPr>
              <a:t>Home ownership status and verification status also influence default rates.</a:t>
            </a:r>
          </a:p>
          <a:p>
            <a:r>
              <a:rPr sz="2400" dirty="0">
                <a:solidFill>
                  <a:srgbClr val="000080"/>
                </a:solidFill>
                <a:latin typeface="Arial"/>
              </a:rPr>
              <a:t>Correlation analysis shows significant relationships between certain features and loan defaults.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14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00008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80"/>
                </a:solidFill>
                <a:latin typeface="Arial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>
                <a:solidFill>
                  <a:srgbClr val="000080"/>
                </a:solidFill>
                <a:latin typeface="Arial"/>
              </a:rPr>
              <a:t>The objective of this analysis is to identify patterns that indicate if a person is likely to default on a loan. By understanding these patterns, the lending company can take actions such as denying the loan, reducing the loan amount, or lending to risky applicants at a higher interest rate, thereby reducing credit loss.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80"/>
                </a:solidFill>
                <a:latin typeface="Arial"/>
              </a:rPr>
              <a:t>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>
                <a:solidFill>
                  <a:srgbClr val="000080"/>
                </a:solidFill>
                <a:latin typeface="Arial"/>
              </a:rPr>
              <a:t>Data Cleaning: Handle missing values </a:t>
            </a:r>
            <a:r>
              <a:rPr lang="en-IN" sz="2800" dirty="0">
                <a:solidFill>
                  <a:srgbClr val="000080"/>
                </a:solidFill>
                <a:latin typeface="Arial"/>
              </a:rPr>
              <a:t>by taking median or max values</a:t>
            </a:r>
            <a:r>
              <a:rPr sz="2800" dirty="0">
                <a:solidFill>
                  <a:srgbClr val="000080"/>
                </a:solidFill>
                <a:latin typeface="Arial"/>
              </a:rPr>
              <a:t>.</a:t>
            </a:r>
          </a:p>
          <a:p>
            <a:r>
              <a:rPr sz="2800" dirty="0">
                <a:solidFill>
                  <a:srgbClr val="000080"/>
                </a:solidFill>
                <a:latin typeface="Arial"/>
              </a:rPr>
              <a:t>Univariate Analysis: Analyze the distribution of individual features.</a:t>
            </a:r>
          </a:p>
          <a:p>
            <a:r>
              <a:rPr sz="2800" dirty="0">
                <a:solidFill>
                  <a:srgbClr val="000080"/>
                </a:solidFill>
                <a:latin typeface="Arial"/>
              </a:rPr>
              <a:t>Bivariate Analysis: Examine the relationship between features and the target variable (loan default).</a:t>
            </a:r>
          </a:p>
          <a:p>
            <a:r>
              <a:rPr sz="2800" dirty="0">
                <a:solidFill>
                  <a:srgbClr val="000080"/>
                </a:solidFill>
                <a:latin typeface="Arial"/>
              </a:rPr>
              <a:t>Correlation Analysis: Identify significant correlations between features.</a:t>
            </a:r>
          </a:p>
          <a:p>
            <a:r>
              <a:rPr sz="2800" dirty="0">
                <a:solidFill>
                  <a:srgbClr val="000080"/>
                </a:solidFill>
                <a:latin typeface="Arial"/>
              </a:rPr>
              <a:t>Visualization: Use plots to illustrate key findings and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81"/>
            <a:ext cx="8229600" cy="487362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lang="en-IN" sz="3200" dirty="0"/>
              <a:t>Multivariate Analysis - </a:t>
            </a:r>
            <a:r>
              <a:rPr sz="3200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6A683-C47C-D67B-2D2A-EE61FAB5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187"/>
            <a:ext cx="9144000" cy="460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75751-0CC1-57B7-778A-E2EF4BE0BF9C}"/>
              </a:ext>
            </a:extLst>
          </p:cNvPr>
          <p:cNvSpPr txBox="1"/>
          <p:nvPr/>
        </p:nvSpPr>
        <p:spPr>
          <a:xfrm>
            <a:off x="203200" y="741600"/>
            <a:ext cx="894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chart provide with the view of overall data to select the area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columns like loan-amt, </a:t>
            </a:r>
            <a:r>
              <a:rPr lang="en-IN" dirty="0" err="1"/>
              <a:t>dti</a:t>
            </a:r>
            <a:r>
              <a:rPr lang="en-IN" dirty="0"/>
              <a:t>, </a:t>
            </a:r>
            <a:r>
              <a:rPr lang="en-IN" dirty="0" err="1"/>
              <a:t>installment</a:t>
            </a:r>
            <a:r>
              <a:rPr lang="en-IN" dirty="0"/>
              <a:t>, </a:t>
            </a:r>
            <a:r>
              <a:rPr lang="en-IN" dirty="0" err="1"/>
              <a:t>annual_inc</a:t>
            </a:r>
            <a:r>
              <a:rPr lang="en-IN" dirty="0"/>
              <a:t>, Grade, Verification status ,owners </a:t>
            </a:r>
          </a:p>
          <a:p>
            <a:r>
              <a:rPr lang="en-IN" dirty="0"/>
              <a:t>      have correlation ratio that  attracted to analyse the pattern for defaulting loans.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816-A44E-7446-973A-940EB33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590"/>
            <a:ext cx="8229600" cy="4280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>
                <a:solidFill>
                  <a:srgbClr val="000080"/>
                </a:solidFill>
                <a:latin typeface="Arial"/>
              </a:rPr>
              <a:t>Loan Distribution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A6C9A-13EB-4201-3EDD-38725ACC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20" y="2124604"/>
            <a:ext cx="5610225" cy="431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BFE52-17D6-D708-2B22-251548B475D3}"/>
              </a:ext>
            </a:extLst>
          </p:cNvPr>
          <p:cNvSpPr txBox="1"/>
          <p:nvPr/>
        </p:nvSpPr>
        <p:spPr>
          <a:xfrm>
            <a:off x="135467" y="677334"/>
            <a:ext cx="2992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loan is fully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20% of loan is defaulted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3% of loan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126276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" y="113771"/>
            <a:ext cx="8229600" cy="521229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600" dirty="0"/>
              <a:t>Distribution of </a:t>
            </a:r>
            <a:r>
              <a:rPr lang="en-IN" sz="3600" dirty="0"/>
              <a:t>Loan for T</a:t>
            </a:r>
            <a:r>
              <a:rPr sz="3600" dirty="0"/>
              <a:t>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532B-E28A-AF26-0B40-F766AA41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5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081A3-02D1-098D-042D-1EA09333C1C9}"/>
              </a:ext>
            </a:extLst>
          </p:cNvPr>
          <p:cNvSpPr txBox="1"/>
          <p:nvPr/>
        </p:nvSpPr>
        <p:spPr>
          <a:xfrm>
            <a:off x="84667" y="656987"/>
            <a:ext cx="818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provided for 60 months tenures has defaulted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credit limit should be keep check periodically for current running loans.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934" y="342371"/>
            <a:ext cx="8229600" cy="487362"/>
          </a:xfrm>
        </p:spPr>
        <p:txBody>
          <a:bodyPr>
            <a:noAutofit/>
          </a:bodyPr>
          <a:lstStyle/>
          <a:p>
            <a:pPr>
              <a:defRPr>
                <a:solidFill>
                  <a:srgbClr val="000080"/>
                </a:solidFill>
                <a:latin typeface="Arial"/>
              </a:defRPr>
            </a:pPr>
            <a:r>
              <a:rPr lang="en-IN" sz="2800" dirty="0"/>
              <a:t>V</a:t>
            </a:r>
            <a:r>
              <a:rPr sz="2800" dirty="0" err="1"/>
              <a:t>erification</a:t>
            </a:r>
            <a:r>
              <a:rPr lang="en-IN" sz="2800" dirty="0"/>
              <a:t> </a:t>
            </a:r>
            <a:r>
              <a:rPr sz="2800" dirty="0"/>
              <a:t>status Distribution by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84C40-930D-8E89-F75A-D5DC863E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21" y="2975347"/>
            <a:ext cx="6048011" cy="3608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815F8-BFEC-0230-E072-02F0D83C0805}"/>
              </a:ext>
            </a:extLst>
          </p:cNvPr>
          <p:cNvSpPr txBox="1"/>
          <p:nvPr/>
        </p:nvSpPr>
        <p:spPr>
          <a:xfrm>
            <a:off x="389467" y="115146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that are not verified has taken more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verified has defaulted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risk can be cover by increasing processing fee/charges for lending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Source verified and Verified is showing more defaulters that should be controlled </a:t>
            </a:r>
          </a:p>
          <a:p>
            <a:r>
              <a:rPr lang="en-IN" dirty="0"/>
              <a:t>     against strict validation and backlog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385762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000080"/>
                </a:solidFill>
                <a:latin typeface="Arial"/>
              </a:defRPr>
            </a:pPr>
            <a:r>
              <a:rPr sz="3600" dirty="0"/>
              <a:t>Distribution of </a:t>
            </a:r>
            <a:r>
              <a:rPr lang="en-IN" sz="3600" dirty="0"/>
              <a:t>H</a:t>
            </a:r>
            <a:r>
              <a:rPr sz="3600" dirty="0" err="1"/>
              <a:t>ome</a:t>
            </a:r>
            <a:r>
              <a:rPr lang="en-IN" sz="3600" dirty="0"/>
              <a:t> O</a:t>
            </a:r>
            <a:r>
              <a:rPr sz="3600" dirty="0" err="1"/>
              <a:t>wnership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5B030-9D3D-0FE7-8C3D-0FBE799E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2" y="1845733"/>
            <a:ext cx="8401918" cy="501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4B55C-13E8-8828-9935-BA9854C743D2}"/>
              </a:ext>
            </a:extLst>
          </p:cNvPr>
          <p:cNvSpPr txBox="1"/>
          <p:nvPr/>
        </p:nvSpPr>
        <p:spPr>
          <a:xfrm>
            <a:off x="155991" y="558800"/>
            <a:ext cx="8030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 ,Other customers has maximum defaulted in percentage compared to</a:t>
            </a:r>
            <a:br>
              <a:rPr lang="en-IN" dirty="0"/>
            </a:br>
            <a:r>
              <a:rPr lang="en-IN" dirty="0"/>
              <a:t> Mortgage and 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Rented customers can be process with higher processing fee and rate of interest.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696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Loan Default Analysis</vt:lpstr>
      <vt:lpstr>Agenda</vt:lpstr>
      <vt:lpstr>Problem Statement</vt:lpstr>
      <vt:lpstr>Analysis Approach</vt:lpstr>
      <vt:lpstr>Multivariate Analysis - Correlation Matrix</vt:lpstr>
      <vt:lpstr>Loan Distribution Pattern</vt:lpstr>
      <vt:lpstr>Distribution of Loan for Term</vt:lpstr>
      <vt:lpstr>Verification status Distribution by Loan Status</vt:lpstr>
      <vt:lpstr>Distribution of Home Ownership</vt:lpstr>
      <vt:lpstr>Distribution as per Grade</vt:lpstr>
      <vt:lpstr>Distribution of loan among Sub Grade</vt:lpstr>
      <vt:lpstr>Distribution of Loan for  loan purpose</vt:lpstr>
      <vt:lpstr>Univariate Analysis - Numerical Features</vt:lpstr>
      <vt:lpstr>Bivariate Analysis - Loan Amount Vs Revolving Balance</vt:lpstr>
      <vt:lpstr>Loan Amount disbursed vs Loan status</vt:lpstr>
      <vt:lpstr>Annual Income vs Loan Status</vt:lpstr>
      <vt:lpstr>DTI Ration Vs Loan status</vt:lpstr>
      <vt:lpstr>Installment vs Loan Status</vt:lpstr>
      <vt:lpstr>revol_bal vs Loan Status</vt:lpstr>
      <vt:lpstr>Key Insights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Aniket Nemade</cp:lastModifiedBy>
  <cp:revision>13</cp:revision>
  <dcterms:created xsi:type="dcterms:W3CDTF">2013-01-27T09:14:16Z</dcterms:created>
  <dcterms:modified xsi:type="dcterms:W3CDTF">2024-07-22T17:52:48Z</dcterms:modified>
  <cp:category/>
</cp:coreProperties>
</file>