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Nuni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4fa8d8a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4fa8d8a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dcff6b336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dcff6b33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be9290f4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be9290f4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cff6b33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cff6b33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db330e4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db330e4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b330e4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b330e4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b330e3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db330e3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5bd7bc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5bd7bc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dcff6b3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dcff6b3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e5bd7bc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e5bd7bc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4fa8d8a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4fa8d8a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e4fa8d8a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e4fa8d8a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e4fa8d8a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e4fa8d8a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e4fa8d8a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e4fa8d8a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db330e3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db330e3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4fa8d8a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4fa8d8a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b330e3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b330e3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4fa8d8a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e4fa8d8a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4fa8d8a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e4fa8d8a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cff6b33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cff6b33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4fa8d8a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4fa8d8a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cff6b33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cff6b33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latin typeface="Times New Roman"/>
                <a:ea typeface="Times New Roman"/>
                <a:cs typeface="Times New Roman"/>
                <a:sym typeface="Times New Roman"/>
              </a:rPr>
              <a:t>Do Unemployment Rate and Education Level Play Big Parts in Economic Crime？</a:t>
            </a:r>
            <a:endParaRPr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453575" y="3587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-- </a:t>
            </a:r>
            <a:r>
              <a:rPr lang="zh-CN" sz="1800"/>
              <a:t>ANLY 506 Exploratory Data Analytics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                                              -- Members: Yanan Tan, Jinyue Zhu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                                                                     Yuwei Gao, Nipun Sodhi, Mingyu Wang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                                                                    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620250"/>
            <a:ext cx="75057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Continued..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6349950" y="1851525"/>
            <a:ext cx="1974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Robberies VS. Education which not graduate from high school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00" y="1312350"/>
            <a:ext cx="5602145" cy="35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Kmeans- Results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582913"/>
            <a:ext cx="45053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795450"/>
            <a:ext cx="60388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461175"/>
            <a:ext cx="75057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Continued..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6164250" y="1990725"/>
            <a:ext cx="216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Robberies VS. Education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People who have Bacheler Degree or Higher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75" y="1272675"/>
            <a:ext cx="5335632" cy="34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Kmeans- Results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45800"/>
            <a:ext cx="45910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38" y="2946888"/>
            <a:ext cx="62388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57125" y="46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Principle Component Analysis-2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25" y="1750325"/>
            <a:ext cx="8104951" cy="1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57125" y="46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Scaling for first 18 components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37" y="1576076"/>
            <a:ext cx="8237576" cy="22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13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Correlation Plot- PCA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76" y="711138"/>
            <a:ext cx="5035676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/>
        </p:nvSpPr>
        <p:spPr>
          <a:xfrm>
            <a:off x="6381250" y="1192750"/>
            <a:ext cx="2509200" cy="2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 can be seen for the first 6 components that explain 40% of the variance, the important factors are PctBSorMore, PctEmploy, PctOccupMgmtProf, NonViolPerPop etc.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19150" y="461175"/>
            <a:ext cx="75057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Kmeans- Finding the optimal number of clusters</a:t>
            </a:r>
            <a:r>
              <a:rPr lang="zh-CN"/>
              <a:t>..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6164250" y="1544750"/>
            <a:ext cx="21606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Using the elbow method we can see the 6 is the optimal number of clusters for the given data set containing the following factors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1)ViolentCrimesPerPop</a:t>
            </a:r>
            <a:br>
              <a:rPr lang="zh-CN"/>
            </a:br>
            <a:r>
              <a:rPr lang="zh-CN"/>
              <a:t>2)PctLess9thGrade</a:t>
            </a:r>
            <a:br>
              <a:rPr lang="zh-CN"/>
            </a:br>
            <a:r>
              <a:rPr lang="zh-CN"/>
              <a:t>3)PctBSorMore</a:t>
            </a:r>
            <a:br>
              <a:rPr lang="zh-CN"/>
            </a:br>
            <a:r>
              <a:rPr lang="zh-CN"/>
              <a:t>4)PctNotHSGrad</a:t>
            </a:r>
            <a:br>
              <a:rPr lang="zh-CN"/>
            </a:br>
            <a:r>
              <a:rPr lang="zh-CN"/>
              <a:t>5) PctUnemployed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26" y="1544750"/>
            <a:ext cx="4440626" cy="30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819150" y="461175"/>
            <a:ext cx="75057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Kmeans- Results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775" y="1517700"/>
            <a:ext cx="76104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819150" y="461175"/>
            <a:ext cx="75057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Kmeans- Results</a:t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1975"/>
            <a:ext cx="4236209" cy="229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 rotWithShape="1">
          <a:blip r:embed="rId4">
            <a:alphaModFix/>
          </a:blip>
          <a:srcRect b="0" l="-4480" r="4480" t="0"/>
          <a:stretch/>
        </p:blipFill>
        <p:spPr>
          <a:xfrm>
            <a:off x="4541009" y="1199775"/>
            <a:ext cx="4055452" cy="229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283600" y="651700"/>
            <a:ext cx="3426900" cy="23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</a:t>
            </a:r>
            <a:r>
              <a:rPr lang="zh-CN"/>
              <a:t>hat we are trying to explore...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94725" y="2274475"/>
            <a:ext cx="8297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There are a number of </a:t>
            </a:r>
            <a:r>
              <a:rPr lang="zh-CN"/>
              <a:t>different kinds of </a:t>
            </a:r>
            <a:r>
              <a:rPr lang="zh-CN"/>
              <a:t>crimes have been mentioned in the dataset, but for our project, we will mainly focus on robbery specifically.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We are trying to explore whether certain education level would relate to robbery, or whether certain unemployment level would relate to robbery. 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24" y="709174"/>
            <a:ext cx="4384601" cy="2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5126650" y="1980525"/>
            <a:ext cx="3575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Although the crime rate has decreased sharply since early 1990s (John Gramlich, p.2),  various types of crime cases are still happening everyday, putting people’s safety into danger.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819150" y="2014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results show that unemployment rate is positively correlated with </a:t>
            </a:r>
            <a:r>
              <a:rPr lang="zh-CN"/>
              <a:t>the number of robbery.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Percentage of people whose education level is less than 9th grade is positively correlated with the number of robbery.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Percentage of people whose education level is lower than 9th grade is positively correlated with the number of robbery.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Percentage of people whose education level is lower than high school is positively correlated with the number of robbery.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Percentage of people whose education level is more than sophomore is negatively correlated with the number of robbery.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Limitation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819150" y="1579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Data Cleaning: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We experienced a large number of missing or abnormal values in the dataset, which would have 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 effects on our analysis.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Unable to obtain the average value.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Solution: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We decided to omit the entire row/column.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na.omit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CN" sz="18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apply(unemploy, 2, function(x) any(is.na(x)))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819150" y="426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610650" y="1142525"/>
            <a:ext cx="792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We successfully applied pre-processing and data exploration techniques that we obtained from class.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Based on the analysis results, we could conclude that there’s relationship between percentage of residents’ education levels/unemployment rate and the number of robberies.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The higher percentage of people in the communities are unemployed, the more 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robberies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The higher percentage of people in the communities have received certain level of educations (9th grade, high school and sophomore), the less robberies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Work in Progress: Status Report, Consolidated Final Report.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National Council for Crime Prevention (2001), Brottsutvecklingen i Sverige: 1998–2000 (Trend Analysis of Crime in Sweden, 1998–2000), Stockholm.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Witte, A. D. and Tauchen, H. (1994), Work and Crime: An Exploration Using Paneldata, National Bureau of Economic Research, Cambridge, 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Lochner, L. and Moretti, E. (2004), The Effect of Education on Crime: Evidence from Prison Inmates, Arrests, and Self-Reports, The American Economic Review, 94(1): 155-189.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 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694775"/>
            <a:ext cx="1660200" cy="27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Interesting </a:t>
            </a:r>
            <a:r>
              <a:rPr lang="zh-CN"/>
              <a:t>phenomenon: people’s perception of crime actually increases even though the actual crime rate drops significantly</a:t>
            </a:r>
            <a:r>
              <a:rPr lang="zh-CN"/>
              <a:t> 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50" y="1650522"/>
            <a:ext cx="3075000" cy="29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5952250" y="1694775"/>
            <a:ext cx="2551200" cy="27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Therefore, people’s </a:t>
            </a:r>
            <a:r>
              <a:rPr lang="zh-CN"/>
              <a:t>perception</a:t>
            </a:r>
            <a:r>
              <a:rPr lang="zh-CN"/>
              <a:t> isn’t necessarily the truth. We target to use the data set provided to us to reveal the actual correlation and relationship between unemployment rate, education level and the crime rate.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Literature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740075" y="1731775"/>
            <a:ext cx="8192700" cy="27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Many people have researched about the connection between unemployment rate, </a:t>
            </a:r>
            <a:r>
              <a:rPr lang="zh-CN"/>
              <a:t>education</a:t>
            </a:r>
            <a:r>
              <a:rPr lang="zh-CN"/>
              <a:t> level and crime.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Scorcu and Cellini (1998) found unemployment to be a significant explanatory variable for theft in their time-series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Employed individuals tend to commit fewer crimes than those who are unemployed (Witte and Tauchen, 1994).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Higher education leads to more opportunity of higher income, which increases the cost of crime (Lochner and Moretti, 2004)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But high education may decrease the probability of getting caught, which increase the crime rate </a:t>
            </a:r>
            <a:r>
              <a:rPr lang="zh-CN"/>
              <a:t>(Lochner and Moretti, 2004)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Methodology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We have identified the columns of data that are related to our topic, and cleaned the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We have applied principle component analysis on the raw data to test the correlation among different variables.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We have also used different plots to visualize the data, which could provide good insights on whether there are certain relations among different variables.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We have applied clustering on the data, to further explore the relationships among the variables.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If we found possible correlations among the variables, we will try to apply correlation analysis to further explore and </a:t>
            </a:r>
            <a:r>
              <a:rPr lang="zh-CN"/>
              <a:t>quantify</a:t>
            </a:r>
            <a:r>
              <a:rPr lang="zh-CN"/>
              <a:t> the relationships.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447925"/>
            <a:ext cx="75057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Robberies VS. Education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6164250" y="1769600"/>
            <a:ext cx="242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Robberies VS. Education Less than 9th Grade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39375"/>
            <a:ext cx="5594325" cy="350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487700"/>
            <a:ext cx="75057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Explore the data (plots)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6213825" y="1347750"/>
            <a:ext cx="2332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CN"/>
              <a:t>Robberies VS. Unemployed</a:t>
            </a:r>
            <a:endParaRPr b="1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75" y="1347750"/>
            <a:ext cx="4676925" cy="30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225" y="2633700"/>
            <a:ext cx="40005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Kmeans- Results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2056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38" y="1518375"/>
            <a:ext cx="46577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818913"/>
            <a:ext cx="61150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