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1355C8-D9EA-4D6E-9302-0C541506D8BD}">
  <a:tblStyle styleId="{A41355C8-D9EA-4D6E-9302-0C541506D8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9d2d8a320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9d2d8a320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d2d8a320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d2d8a320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d2d8a320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d2d8a320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d2d8a320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d2d8a320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d2d8a320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d2d8a320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2d8a320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9d2d8a320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spreadsheets/d/1ldUyqS_OfD5HBSWjb3hiBHmb-v9qXjLAzT3zTqwzzVA/edit?usp=driv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Belle - II Data Analysis : Classifying Particle Events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Machine learning approach with PCA and logistic regression 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877500" y="4400300"/>
            <a:ext cx="4954800" cy="6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Presented by - Aniket, Chirag, Hamza, Rahul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/>
              <a:t>Objective:</a:t>
            </a:r>
            <a:r>
              <a:rPr lang="en-GB" sz="1700"/>
              <a:t> To analyze the Belle-II dataset and build a binary classification model to distinguish between two categories of particle events.</a:t>
            </a:r>
            <a:endParaRPr sz="18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Set: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Source: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Belle -II Data set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Key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Data exploration and </a:t>
            </a:r>
            <a:r>
              <a:rPr lang="en-GB"/>
              <a:t>visualization</a:t>
            </a:r>
            <a:r>
              <a:rPr lang="en-GB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Target transforming , Scaling, PCA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training (Logistic regression)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Initial data exploration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Dataset contains 70606 events and 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61 columns.</a:t>
            </a:r>
            <a:endParaRPr sz="2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600" y="1262750"/>
            <a:ext cx="4882324" cy="3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Correlation matrix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Found 60 numeric features.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Top 10 correlated feature pairs: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KSFWVariables__bohso10__bc  KSFWVariables__bohso10__cmFS1__bc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KSFWVariables__bohoo4__bc   KSFWVariables__bohoo4__cmFS1__bc 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KSFWVariables__bohoo2__bc   KSFWVariables__bohoo2__cmFS1__bc 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KSFWVariables__bohoo1__bc   KSFWVariables__bohoo1__cmFS1__bc 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KSFWVariables__bohoo3__bc   KSFWVariables__bohoo3__cmFS1__bc 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KSFWVariables__bohoo0__bc   KSFWVariables__bohoo0__cmFS1__bc 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KSFWVariables__bohso00__bc  KSFWVariables__bohso00__cmFS1__bc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KSFWVariables__bohso20__bc  KSFWVariables__bohso20__cmFS1__bc    1.000000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CleoConeCS__bo9__bc         CleoConeCS__bo9__cmROE__bc           0.995908</a:t>
            </a:r>
            <a:endParaRPr sz="792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-GB" sz="792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KSFWVariables__bohso20__bc  KSFWVariables__bohso22__bc           0.973954</a:t>
            </a:r>
            <a:endParaRPr sz="1430"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8150" y="1324825"/>
            <a:ext cx="3734149" cy="307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Performing PCA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8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Original event counts:                  New binary event counts (Class 0: [0,1], Class 1: [2,3,4,5]):       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Type                                  </a:t>
            </a:r>
            <a:endParaRPr sz="10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 </a:t>
            </a:r>
            <a:endParaRPr/>
          </a:p>
        </p:txBody>
      </p:sp>
      <p:graphicFrame>
        <p:nvGraphicFramePr>
          <p:cNvPr id="83" name="Google Shape;83;p17"/>
          <p:cNvGraphicFramePr/>
          <p:nvPr/>
        </p:nvGraphicFramePr>
        <p:xfrm>
          <a:off x="393925" y="185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{A41355C8-D9EA-4D6E-9302-0C541506D8BD}</a:tableStyleId>
              </a:tblPr>
              <a:tblGrid>
                <a:gridCol w="795625"/>
                <a:gridCol w="795625"/>
              </a:tblGrid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en-GB">
                          <a:solidFill>
                            <a:schemeClr val="dk1"/>
                          </a:solidFill>
                        </a:rPr>
                        <a:t>462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35303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23333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8172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4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1879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4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1457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4" name="Google Shape;84;p17"/>
          <p:cNvGraphicFramePr/>
          <p:nvPr/>
        </p:nvGraphicFramePr>
        <p:xfrm>
          <a:off x="3610850" y="200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{A41355C8-D9EA-4D6E-9302-0C541506D8BD}</a:tableStyleId>
              </a:tblPr>
              <a:tblGrid>
                <a:gridCol w="919775"/>
                <a:gridCol w="919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35765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34841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7"/>
          <p:cNvSpPr txBox="1"/>
          <p:nvPr/>
        </p:nvSpPr>
        <p:spPr>
          <a:xfrm>
            <a:off x="570975" y="4493375"/>
            <a:ext cx="64236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PCA selected 23 components to explain 95% of variance.</a:t>
            </a:r>
            <a:endParaRPr sz="2100">
              <a:solidFill>
                <a:schemeClr val="lt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436250" y="3356663"/>
            <a:ext cx="514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Original training data shape: (56484, 59)</a:t>
            </a:r>
            <a:endParaRPr sz="12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PCA-transformed training data shape: (56484, 23)</a:t>
            </a:r>
            <a:endParaRPr sz="125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Accuracy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7825" y="1152475"/>
            <a:ext cx="3713475" cy="327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275" y="1152475"/>
            <a:ext cx="4102472" cy="32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Accuracy 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Accuracy on the test set: 0.8252</a:t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Area Under ROC Curve (AUC): 0.9042</a:t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Classification Report:</a:t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precision    recall  f1-score   support</a:t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0       0.82      0.84      0.83      7153</a:t>
            </a:r>
            <a:endParaRPr sz="13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50">
                <a:solidFill>
                  <a:srgbClr val="CCCCCC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1       0.83      0.81      0.82      6969</a:t>
            </a:r>
            <a:endParaRPr sz="1650">
              <a:solidFill>
                <a:srgbClr val="CCCC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