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BC008F-F241-4F89-AF6C-1C80A05F0A62}">
          <p14:sldIdLst>
            <p14:sldId id="256"/>
            <p14:sldId id="260"/>
            <p14:sldId id="267"/>
            <p14:sldId id="268"/>
            <p14:sldId id="269"/>
          </p14:sldIdLst>
        </p14:section>
        <p14:section name="Untitled Section" id="{D2A71F86-F730-4190-A07F-CF385968802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>
      <p:cViewPr varScale="1">
        <p:scale>
          <a:sx n="86" d="100"/>
          <a:sy n="86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MI</a:t>
            </a:r>
            <a:r>
              <a:rPr lang="en-IN" baseline="0" dirty="0"/>
              <a:t> WIN PERCENTAGE AT MUMBAI: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09010"/>
            </a:solidFill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C00400-3A86-4CB8-8A54-C9179AACABB1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44-4CF1-8F7B-57DE9C2A7E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d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44-4CF1-8F7B-57DE9C2A7EC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</c:v>
                </c:pt>
                <c:pt idx="1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66.17</c:v>
                </c:pt>
                <c:pt idx="1">
                  <c:v>33.83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6747387708611892"/>
          <c:y val="0.44016056696896705"/>
          <c:w val="0.22938146882583074"/>
          <c:h val="0.190657367428184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 AFTER WINNING THE TOSS AT MUMBAI</c:v>
                </c:pt>
              </c:strCache>
            </c:strRef>
          </c:tx>
          <c:spPr>
            <a:solidFill>
              <a:srgbClr val="F09010"/>
            </a:solidFill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C00400-3A86-4CB8-8A54-C9179AACABB1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44-4CF1-8F7B-57DE9C2A7E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d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44-4CF1-8F7B-57DE9C2A7EC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BAT</c:v>
                </c:pt>
                <c:pt idx="1">
                  <c:v>FIELD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6747387708611892"/>
          <c:y val="0.44016056696896705"/>
          <c:w val="0.22938146882583074"/>
          <c:h val="0.190657367428184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MI</a:t>
            </a:r>
            <a:r>
              <a:rPr lang="en-IN" baseline="0" dirty="0"/>
              <a:t> WIN PERCENTAGE AWAY FROM HOME: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 WIN PERCENTAGE AWAY FROM HOME</c:v>
                </c:pt>
              </c:strCache>
            </c:strRef>
          </c:tx>
          <c:spPr>
            <a:solidFill>
              <a:srgbClr val="F09010"/>
            </a:solidFill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rgbClr val="F0901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C00400-3A86-4CB8-8A54-C9179AACABB1}" type="PERCENTAGE">
                      <a:rPr lang="en-US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44-4CF1-8F7B-57DE9C2A7EC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d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44-4CF1-8F7B-57DE9C2A7EC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MI</c:v>
                </c:pt>
                <c:pt idx="1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52.8</c:v>
                </c:pt>
                <c:pt idx="1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6747387708611892"/>
          <c:y val="0.44016056696896705"/>
          <c:w val="0.22938146882583074"/>
          <c:h val="0.190657367428184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MUMBAI INDIANS AGAINST ALL OTHER TEAMS(2008-2017)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02908173063734"/>
          <c:y val="0.28849211742321285"/>
          <c:w val="0.86103363603939753"/>
          <c:h val="0.20397628431639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CSK</c:v>
                </c:pt>
                <c:pt idx="1">
                  <c:v>KKR</c:v>
                </c:pt>
                <c:pt idx="2">
                  <c:v>KXIP</c:v>
                </c:pt>
                <c:pt idx="3">
                  <c:v>DD</c:v>
                </c:pt>
                <c:pt idx="4">
                  <c:v>RPS</c:v>
                </c:pt>
                <c:pt idx="5">
                  <c:v>PWI</c:v>
                </c:pt>
                <c:pt idx="6">
                  <c:v>KT</c:v>
                </c:pt>
                <c:pt idx="7">
                  <c:v>GL</c:v>
                </c:pt>
                <c:pt idx="8">
                  <c:v>RCB</c:v>
                </c:pt>
                <c:pt idx="9">
                  <c:v>RR</c:v>
                </c:pt>
                <c:pt idx="10">
                  <c:v>SRH</c:v>
                </c:pt>
                <c:pt idx="11">
                  <c:v>DC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20</c:v>
                </c:pt>
                <c:pt idx="4">
                  <c:v>6</c:v>
                </c:pt>
                <c:pt idx="5">
                  <c:v>6</c:v>
                </c:pt>
                <c:pt idx="6">
                  <c:v>2</c:v>
                </c:pt>
                <c:pt idx="7">
                  <c:v>4</c:v>
                </c:pt>
                <c:pt idx="8">
                  <c:v>21</c:v>
                </c:pt>
                <c:pt idx="9">
                  <c:v>16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4-4F8B-9E8F-164F9CEDEB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2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CSK</c:v>
                </c:pt>
                <c:pt idx="1">
                  <c:v>KKR</c:v>
                </c:pt>
                <c:pt idx="2">
                  <c:v>KXIP</c:v>
                </c:pt>
                <c:pt idx="3">
                  <c:v>DD</c:v>
                </c:pt>
                <c:pt idx="4">
                  <c:v>RPS</c:v>
                </c:pt>
                <c:pt idx="5">
                  <c:v>PWI</c:v>
                </c:pt>
                <c:pt idx="6">
                  <c:v>KT</c:v>
                </c:pt>
                <c:pt idx="7">
                  <c:v>GL</c:v>
                </c:pt>
                <c:pt idx="8">
                  <c:v>RCB</c:v>
                </c:pt>
                <c:pt idx="9">
                  <c:v>RR</c:v>
                </c:pt>
                <c:pt idx="10">
                  <c:v>SRH</c:v>
                </c:pt>
                <c:pt idx="11">
                  <c:v>DC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</c:v>
                </c:pt>
                <c:pt idx="1">
                  <c:v>16</c:v>
                </c:pt>
                <c:pt idx="2">
                  <c:v>10</c:v>
                </c:pt>
                <c:pt idx="3">
                  <c:v>11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2</c:v>
                </c:pt>
                <c:pt idx="8">
                  <c:v>13</c:v>
                </c:pt>
                <c:pt idx="9">
                  <c:v>10</c:v>
                </c:pt>
                <c:pt idx="10">
                  <c:v>5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4-4F8B-9E8F-164F9CEDEB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LOSSES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3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Sheet1!$A$2:$A$13</c:f>
              <c:strCache>
                <c:ptCount val="12"/>
                <c:pt idx="0">
                  <c:v>CSK</c:v>
                </c:pt>
                <c:pt idx="1">
                  <c:v>KKR</c:v>
                </c:pt>
                <c:pt idx="2">
                  <c:v>KXIP</c:v>
                </c:pt>
                <c:pt idx="3">
                  <c:v>DD</c:v>
                </c:pt>
                <c:pt idx="4">
                  <c:v>RPS</c:v>
                </c:pt>
                <c:pt idx="5">
                  <c:v>PWI</c:v>
                </c:pt>
                <c:pt idx="6">
                  <c:v>KT</c:v>
                </c:pt>
                <c:pt idx="7">
                  <c:v>GL</c:v>
                </c:pt>
                <c:pt idx="8">
                  <c:v>RCB</c:v>
                </c:pt>
                <c:pt idx="9">
                  <c:v>RR</c:v>
                </c:pt>
                <c:pt idx="10">
                  <c:v>SRH</c:v>
                </c:pt>
                <c:pt idx="11">
                  <c:v>DC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5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8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4-4F8B-9E8F-164F9CEDE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9137144"/>
        <c:axId val="449139768"/>
      </c:barChart>
      <c:catAx>
        <c:axId val="449137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139768"/>
        <c:crosses val="autoZero"/>
        <c:auto val="1"/>
        <c:lblAlgn val="ctr"/>
        <c:lblOffset val="100"/>
        <c:noMultiLvlLbl val="0"/>
      </c:catAx>
      <c:valAx>
        <c:axId val="44913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137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65518944278308"/>
          <c:y val="0.89187466722859121"/>
          <c:w val="0.27668962111443385"/>
          <c:h val="9.4699625044034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</a:t>
            </a:r>
            <a:r>
              <a:rPr lang="en-US" baseline="0" dirty="0"/>
              <a:t>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96-4CDC-BB66-5F91260E47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96-4CDC-BB66-5F91260E47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96-4CDC-BB66-5F91260E47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96-4CDC-BB66-5F91260E47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E96-4CDC-BB66-5F91260E47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E96-4CDC-BB66-5F91260E47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1'S</c:v>
                </c:pt>
                <c:pt idx="1">
                  <c:v>2'S</c:v>
                </c:pt>
                <c:pt idx="2">
                  <c:v>3'S</c:v>
                </c:pt>
                <c:pt idx="3">
                  <c:v>4'S</c:v>
                </c:pt>
                <c:pt idx="4">
                  <c:v>5'S</c:v>
                </c:pt>
                <c:pt idx="5">
                  <c:v>6'S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1011</c:v>
                </c:pt>
                <c:pt idx="1">
                  <c:v>121</c:v>
                </c:pt>
                <c:pt idx="2">
                  <c:v>4</c:v>
                </c:pt>
                <c:pt idx="3">
                  <c:v>258</c:v>
                </c:pt>
                <c:pt idx="4">
                  <c:v>1</c:v>
                </c:pt>
                <c:pt idx="5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A-4BB2-B135-CBAB5BF761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ROHIT'S DISMISSAL KINDS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2B2-4A74-BBAB-FABFA1AB782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2B2-4A74-BBAB-FABFA1AB782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3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2B2-4A74-BBAB-FABFA1AB782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2B2-4A74-BBAB-FABFA1AB782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5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2B2-4A74-BBAB-FABFA1AB782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6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2B2-4A74-BBAB-FABFA1AB78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CAUGHT</c:v>
                </c:pt>
                <c:pt idx="1">
                  <c:v>BOWLED</c:v>
                </c:pt>
                <c:pt idx="2">
                  <c:v>STUMPED</c:v>
                </c:pt>
                <c:pt idx="3">
                  <c:v>RUN OUT</c:v>
                </c:pt>
                <c:pt idx="4">
                  <c:v>LBW</c:v>
                </c:pt>
                <c:pt idx="5">
                  <c:v>CAUGHT AND BOWLED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15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1-49A9-9FA1-2CB472D8A6B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Sheet1!$A$2:$A$12</c:f>
              <c:strCache>
                <c:ptCount val="11"/>
                <c:pt idx="0">
                  <c:v>CSK</c:v>
                </c:pt>
                <c:pt idx="1">
                  <c:v>DC</c:v>
                </c:pt>
                <c:pt idx="2">
                  <c:v>DD</c:v>
                </c:pt>
                <c:pt idx="3">
                  <c:v>GL</c:v>
                </c:pt>
                <c:pt idx="4">
                  <c:v>KKR</c:v>
                </c:pt>
                <c:pt idx="5">
                  <c:v>KXIP</c:v>
                </c:pt>
                <c:pt idx="6">
                  <c:v>PWI</c:v>
                </c:pt>
                <c:pt idx="7">
                  <c:v>RCB</c:v>
                </c:pt>
                <c:pt idx="8">
                  <c:v>RPS</c:v>
                </c:pt>
                <c:pt idx="9">
                  <c:v>RR</c:v>
                </c:pt>
                <c:pt idx="10">
                  <c:v>SRH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444</c:v>
                </c:pt>
                <c:pt idx="1">
                  <c:v>175</c:v>
                </c:pt>
                <c:pt idx="2">
                  <c:v>485</c:v>
                </c:pt>
                <c:pt idx="3">
                  <c:v>82</c:v>
                </c:pt>
                <c:pt idx="4">
                  <c:v>594</c:v>
                </c:pt>
                <c:pt idx="5">
                  <c:v>282</c:v>
                </c:pt>
                <c:pt idx="6">
                  <c:v>135</c:v>
                </c:pt>
                <c:pt idx="7">
                  <c:v>300</c:v>
                </c:pt>
                <c:pt idx="8">
                  <c:v>178</c:v>
                </c:pt>
                <c:pt idx="9">
                  <c:v>193</c:v>
                </c:pt>
                <c:pt idx="10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EA-41FD-A241-3F9FF4096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gapDepth val="66"/>
        <c:shape val="box"/>
        <c:axId val="703272848"/>
        <c:axId val="703269240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strCache>
                      <c:ptCount val="11"/>
                      <c:pt idx="0">
                        <c:v>CSK</c:v>
                      </c:pt>
                      <c:pt idx="1">
                        <c:v>DC</c:v>
                      </c:pt>
                      <c:pt idx="2">
                        <c:v>DD</c:v>
                      </c:pt>
                      <c:pt idx="3">
                        <c:v>GL</c:v>
                      </c:pt>
                      <c:pt idx="4">
                        <c:v>KKR</c:v>
                      </c:pt>
                      <c:pt idx="5">
                        <c:v>KXIP</c:v>
                      </c:pt>
                      <c:pt idx="6">
                        <c:v>PWI</c:v>
                      </c:pt>
                      <c:pt idx="7">
                        <c:v>RCB</c:v>
                      </c:pt>
                      <c:pt idx="8">
                        <c:v>RPS</c:v>
                      </c:pt>
                      <c:pt idx="9">
                        <c:v>RR</c:v>
                      </c:pt>
                      <c:pt idx="10">
                        <c:v>SRH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Sheet1!$C$2:$C$12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3EA-41FD-A241-3F9FF409636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strCache>
                      <c:ptCount val="11"/>
                      <c:pt idx="0">
                        <c:v>CSK</c:v>
                      </c:pt>
                      <c:pt idx="1">
                        <c:v>DC</c:v>
                      </c:pt>
                      <c:pt idx="2">
                        <c:v>DD</c:v>
                      </c:pt>
                      <c:pt idx="3">
                        <c:v>GL</c:v>
                      </c:pt>
                      <c:pt idx="4">
                        <c:v>KKR</c:v>
                      </c:pt>
                      <c:pt idx="5">
                        <c:v>KXIP</c:v>
                      </c:pt>
                      <c:pt idx="6">
                        <c:v>PWI</c:v>
                      </c:pt>
                      <c:pt idx="7">
                        <c:v>RCB</c:v>
                      </c:pt>
                      <c:pt idx="8">
                        <c:v>RPS</c:v>
                      </c:pt>
                      <c:pt idx="9">
                        <c:v>RR</c:v>
                      </c:pt>
                      <c:pt idx="10">
                        <c:v>SRH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Sheet1!$D$2:$D$12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3EA-41FD-A241-3F9FF4096365}"/>
                  </c:ext>
                </c:extLst>
              </c15:ser>
            </c15:filteredBarSeries>
          </c:ext>
        </c:extLst>
      </c:bar3DChart>
      <c:catAx>
        <c:axId val="70327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269240"/>
        <c:crosses val="autoZero"/>
        <c:auto val="1"/>
        <c:lblAlgn val="ctr"/>
        <c:lblOffset val="100"/>
        <c:noMultiLvlLbl val="0"/>
      </c:catAx>
      <c:valAx>
        <c:axId val="70326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27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9T20:33:26.405" idx="1">
    <p:pos x="10" y="10"/>
    <p:text/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4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A2E209FB-7A34-414B-812A-BCC5C4256F49}" type="datetime1">
              <a:rPr lang="en-US" smtClean="0"/>
              <a:pPr algn="r"/>
              <a:t>7/1/2019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6D80C-24A5-49D4-A08A-548B3E625158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5041FD9-8151-4CC9-842E-128D84A9EB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C7F0400-DD94-4F9E-A7A5-5898481B97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FD64B79-2EB2-424F-A72F-3E85AE4BDC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A3B4037-29C2-4A1C-A599-11576CDEA5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34DC12E-3251-4186-8E84-BDCCB354D7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3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8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openxmlformats.org/officeDocument/2006/relationships/image" Target="../media/image7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0BDFA89-82E2-4E17-9032-2359AEE47B5C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10B181B-48B3-42F4-AF59-F565E03A86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1C753D8-184A-42E1-895C-03C8AE9F75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BFBF76E-1E39-45E6-8916-3CDAD811557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ABFA28E-5394-4D29-9B35-552CF76797A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comments" Target="../comments/comment1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692697"/>
            <a:ext cx="5326856" cy="136815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IPL SEASONS(2008-2017)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411760" y="5229200"/>
            <a:ext cx="6191696" cy="576064"/>
          </a:xfrm>
        </p:spPr>
        <p:txBody>
          <a:bodyPr>
            <a:noAutofit/>
          </a:bodyPr>
          <a:lstStyle/>
          <a:p>
            <a:pPr algn="r"/>
            <a:r>
              <a:rPr lang="en-US" sz="3200" b="1" dirty="0">
                <a:solidFill>
                  <a:srgbClr val="0070C0"/>
                </a:solidFill>
              </a:rPr>
              <a:t>PERFORMANCE REVIEW : MUMBAI INDIANS</a:t>
            </a:r>
          </a:p>
          <a:p>
            <a:pPr algn="r"/>
            <a:r>
              <a:rPr lang="en-US" sz="3200" dirty="0">
                <a:solidFill>
                  <a:srgbClr val="0070C0"/>
                </a:solidFill>
              </a:rPr>
              <a:t>ANIKET 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C1AB0-533E-4309-80A2-61BC394E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28" y="2628900"/>
            <a:ext cx="25908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7BA7-EF85-44D4-8578-1974A04E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RUNS ANALYSIS : ROHIT SHARMA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36C21D-4A0F-4132-BD3A-AAD7B575CF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4336638"/>
              </p:ext>
            </p:extLst>
          </p:nvPr>
        </p:nvGraphicFramePr>
        <p:xfrm>
          <a:off x="768350" y="2286000"/>
          <a:ext cx="35655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6D5FAD-C6D3-4526-A0F0-5E97048153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3363356"/>
              </p:ext>
            </p:extLst>
          </p:nvPr>
        </p:nvGraphicFramePr>
        <p:xfrm>
          <a:off x="4492625" y="2286000"/>
          <a:ext cx="356552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508">
                  <a:extLst>
                    <a:ext uri="{9D8B030D-6E8A-4147-A177-3AD203B41FA5}">
                      <a16:colId xmlns:a16="http://schemas.microsoft.com/office/drawing/2014/main" val="2809827739"/>
                    </a:ext>
                  </a:extLst>
                </a:gridCol>
                <a:gridCol w="1188508">
                  <a:extLst>
                    <a:ext uri="{9D8B030D-6E8A-4147-A177-3AD203B41FA5}">
                      <a16:colId xmlns:a16="http://schemas.microsoft.com/office/drawing/2014/main" val="1747376575"/>
                    </a:ext>
                  </a:extLst>
                </a:gridCol>
                <a:gridCol w="1188508">
                  <a:extLst>
                    <a:ext uri="{9D8B030D-6E8A-4147-A177-3AD203B41FA5}">
                      <a16:colId xmlns:a16="http://schemas.microsoft.com/office/drawing/2014/main" val="296709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RUNS SCORED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6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3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3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898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8E1EFA-7050-47B3-AACC-D14A886498DF}"/>
              </a:ext>
            </a:extLst>
          </p:cNvPr>
          <p:cNvSpPr txBox="1"/>
          <p:nvPr/>
        </p:nvSpPr>
        <p:spPr>
          <a:xfrm>
            <a:off x="4492625" y="5517232"/>
            <a:ext cx="356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ROHIT SHARMA’S RUNS ANALYSIS</a:t>
            </a:r>
          </a:p>
        </p:txBody>
      </p:sp>
    </p:spTree>
    <p:extLst>
      <p:ext uri="{BB962C8B-B14F-4D97-AF65-F5344CB8AC3E}">
        <p14:creationId xmlns:p14="http://schemas.microsoft.com/office/powerpoint/2010/main" val="424640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2BA6-CD61-4944-B4B5-9F2B20E4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Rohit </a:t>
            </a:r>
            <a:r>
              <a:rPr lang="en-IN" dirty="0" err="1">
                <a:solidFill>
                  <a:srgbClr val="0070C0"/>
                </a:solidFill>
              </a:rPr>
              <a:t>sharma’s</a:t>
            </a:r>
            <a:r>
              <a:rPr lang="en-IN" dirty="0">
                <a:solidFill>
                  <a:srgbClr val="0070C0"/>
                </a:solidFill>
              </a:rPr>
              <a:t> wicket-takers in </a:t>
            </a:r>
            <a:r>
              <a:rPr lang="en-IN" dirty="0" err="1">
                <a:solidFill>
                  <a:srgbClr val="0070C0"/>
                </a:solidFill>
              </a:rPr>
              <a:t>Ipl</a:t>
            </a:r>
            <a:r>
              <a:rPr lang="en-IN" dirty="0">
                <a:solidFill>
                  <a:srgbClr val="0070C0"/>
                </a:solidFill>
              </a:rPr>
              <a:t>(2011-2017)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45CA0D-43DD-441C-AF60-27E378A28B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7244783"/>
              </p:ext>
            </p:extLst>
          </p:nvPr>
        </p:nvGraphicFramePr>
        <p:xfrm>
          <a:off x="539552" y="2224743"/>
          <a:ext cx="7776864" cy="240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046">
                  <a:extLst>
                    <a:ext uri="{9D8B030D-6E8A-4147-A177-3AD203B41FA5}">
                      <a16:colId xmlns:a16="http://schemas.microsoft.com/office/drawing/2014/main" val="2885687157"/>
                    </a:ext>
                  </a:extLst>
                </a:gridCol>
                <a:gridCol w="1973525">
                  <a:extLst>
                    <a:ext uri="{9D8B030D-6E8A-4147-A177-3AD203B41FA5}">
                      <a16:colId xmlns:a16="http://schemas.microsoft.com/office/drawing/2014/main" val="397090203"/>
                    </a:ext>
                  </a:extLst>
                </a:gridCol>
                <a:gridCol w="2640293">
                  <a:extLst>
                    <a:ext uri="{9D8B030D-6E8A-4147-A177-3AD203B41FA5}">
                      <a16:colId xmlns:a16="http://schemas.microsoft.com/office/drawing/2014/main" val="576137866"/>
                    </a:ext>
                  </a:extLst>
                </a:gridCol>
              </a:tblGrid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31213"/>
                  </a:ext>
                </a:extLst>
              </a:tr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 NARINE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8550"/>
                  </a:ext>
                </a:extLst>
              </a:tr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RR,GL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44151"/>
                  </a:ext>
                </a:extLst>
              </a:tr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DJ BRAVO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CSK,GL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56221"/>
                  </a:ext>
                </a:extLst>
              </a:tr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DC,DD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84602"/>
                  </a:ext>
                </a:extLst>
              </a:tr>
              <a:tr h="4014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 FAULKNER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RR,GL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4350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08D51-103E-42E0-8EDE-ED8BF980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5229200"/>
            <a:ext cx="7920880" cy="1080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Sunil </a:t>
            </a:r>
            <a:r>
              <a:rPr lang="en-IN" dirty="0" err="1"/>
              <a:t>Narine</a:t>
            </a:r>
            <a:r>
              <a:rPr lang="en-IN" dirty="0"/>
              <a:t> has got Rohit Sharma out 5 times during IPL (2011-2017)</a:t>
            </a:r>
          </a:p>
        </p:txBody>
      </p:sp>
    </p:spTree>
    <p:extLst>
      <p:ext uri="{BB962C8B-B14F-4D97-AF65-F5344CB8AC3E}">
        <p14:creationId xmlns:p14="http://schemas.microsoft.com/office/powerpoint/2010/main" val="20991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B0C8-5C9B-46DB-A8B1-035F1C8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Rohit </a:t>
            </a:r>
            <a:r>
              <a:rPr lang="en-IN" dirty="0" err="1">
                <a:solidFill>
                  <a:srgbClr val="0070C0"/>
                </a:solidFill>
              </a:rPr>
              <a:t>sharma</a:t>
            </a:r>
            <a:r>
              <a:rPr lang="en-IN" dirty="0">
                <a:solidFill>
                  <a:srgbClr val="0070C0"/>
                </a:solidFill>
              </a:rPr>
              <a:t> against different bowlers in </a:t>
            </a:r>
            <a:r>
              <a:rPr lang="en-IN" dirty="0" err="1">
                <a:solidFill>
                  <a:srgbClr val="0070C0"/>
                </a:solidFill>
              </a:rPr>
              <a:t>ipl</a:t>
            </a:r>
            <a:r>
              <a:rPr lang="en-IN" dirty="0">
                <a:solidFill>
                  <a:srgbClr val="0070C0"/>
                </a:solidFill>
              </a:rPr>
              <a:t>(2011-2017):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E7BEBA-D18D-485E-BC37-B94D28D84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2479983"/>
              </p:ext>
            </p:extLst>
          </p:nvPr>
        </p:nvGraphicFramePr>
        <p:xfrm>
          <a:off x="768350" y="2286000"/>
          <a:ext cx="7374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194">
                  <a:extLst>
                    <a:ext uri="{9D8B030D-6E8A-4147-A177-3AD203B41FA5}">
                      <a16:colId xmlns:a16="http://schemas.microsoft.com/office/drawing/2014/main" val="2851429509"/>
                    </a:ext>
                  </a:extLst>
                </a:gridCol>
                <a:gridCol w="2458194">
                  <a:extLst>
                    <a:ext uri="{9D8B030D-6E8A-4147-A177-3AD203B41FA5}">
                      <a16:colId xmlns:a16="http://schemas.microsoft.com/office/drawing/2014/main" val="449832103"/>
                    </a:ext>
                  </a:extLst>
                </a:gridCol>
                <a:gridCol w="2458194">
                  <a:extLst>
                    <a:ext uri="{9D8B030D-6E8A-4147-A177-3AD203B41FA5}">
                      <a16:colId xmlns:a16="http://schemas.microsoft.com/office/drawing/2014/main" val="230463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RUNS SCORED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1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 MORKEL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DD,KKR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 YADAV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DD,KKR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3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 NARINE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2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CHAWLA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KXIP,KKR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 AL 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8695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789D-57D7-414A-8642-670ADEF1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096" y="4773169"/>
            <a:ext cx="7290054" cy="1536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From the table above, Rohit Sharma has scored most of his runs against the bowlers who have being or are a part of Kolkata Knight Riders.</a:t>
            </a:r>
          </a:p>
        </p:txBody>
      </p:sp>
    </p:spTree>
    <p:extLst>
      <p:ext uri="{BB962C8B-B14F-4D97-AF65-F5344CB8AC3E}">
        <p14:creationId xmlns:p14="http://schemas.microsoft.com/office/powerpoint/2010/main" val="371286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C43-A381-4293-AE53-D525CBE4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Rohit </a:t>
            </a:r>
            <a:r>
              <a:rPr lang="en-IN" dirty="0" err="1">
                <a:solidFill>
                  <a:srgbClr val="0070C0"/>
                </a:solidFill>
              </a:rPr>
              <a:t>sharma’s</a:t>
            </a:r>
            <a:r>
              <a:rPr lang="en-IN" dirty="0">
                <a:solidFill>
                  <a:srgbClr val="0070C0"/>
                </a:solidFill>
              </a:rPr>
              <a:t> dismissal analysis 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BD7793-5933-4CF1-97F7-4CFB693AAE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9907763"/>
              </p:ext>
            </p:extLst>
          </p:nvPr>
        </p:nvGraphicFramePr>
        <p:xfrm>
          <a:off x="467544" y="1772816"/>
          <a:ext cx="3960440" cy="321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727AE4-0C45-42B7-B070-E78BDA3CD6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493552"/>
              </p:ext>
            </p:extLst>
          </p:nvPr>
        </p:nvGraphicFramePr>
        <p:xfrm>
          <a:off x="4860032" y="1772816"/>
          <a:ext cx="3816424" cy="321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373">
                  <a:extLst>
                    <a:ext uri="{9D8B030D-6E8A-4147-A177-3AD203B41FA5}">
                      <a16:colId xmlns:a16="http://schemas.microsoft.com/office/drawing/2014/main" val="362623225"/>
                    </a:ext>
                  </a:extLst>
                </a:gridCol>
                <a:gridCol w="1406051">
                  <a:extLst>
                    <a:ext uri="{9D8B030D-6E8A-4147-A177-3AD203B41FA5}">
                      <a16:colId xmlns:a16="http://schemas.microsoft.com/office/drawing/2014/main" val="1821433583"/>
                    </a:ext>
                  </a:extLst>
                </a:gridCol>
              </a:tblGrid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KINDS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17894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CAUGHT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48973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89344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STUMPED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3295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RUN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51426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LBW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13274"/>
                  </a:ext>
                </a:extLst>
              </a:tr>
              <a:tr h="428622">
                <a:tc>
                  <a:txBody>
                    <a:bodyPr/>
                    <a:lstStyle/>
                    <a:p>
                      <a:r>
                        <a:rPr lang="en-IN" dirty="0"/>
                        <a:t>CAUGHT AND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371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AF118E-B26A-4952-A81A-BDEBF52ACEB8}"/>
              </a:ext>
            </a:extLst>
          </p:cNvPr>
          <p:cNvSpPr txBox="1"/>
          <p:nvPr/>
        </p:nvSpPr>
        <p:spPr>
          <a:xfrm>
            <a:off x="467544" y="52292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ABOVE PIE CHART DISPLAYS THE KIND’S OF DISMISSAL FOR ROHIT SHARMA IN IPL SEASON(2011-2017)</a:t>
            </a:r>
          </a:p>
        </p:txBody>
      </p:sp>
    </p:spTree>
    <p:extLst>
      <p:ext uri="{BB962C8B-B14F-4D97-AF65-F5344CB8AC3E}">
        <p14:creationId xmlns:p14="http://schemas.microsoft.com/office/powerpoint/2010/main" val="191057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E7F-85F5-4250-95D2-D252B2C0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764344" cy="149961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Rohit </a:t>
            </a:r>
            <a:r>
              <a:rPr lang="en-IN" dirty="0" err="1">
                <a:solidFill>
                  <a:srgbClr val="0070C0"/>
                </a:solidFill>
              </a:rPr>
              <a:t>sharma</a:t>
            </a:r>
            <a:r>
              <a:rPr lang="en-IN" dirty="0">
                <a:solidFill>
                  <a:srgbClr val="0070C0"/>
                </a:solidFill>
              </a:rPr>
              <a:t> vs </a:t>
            </a:r>
            <a:r>
              <a:rPr lang="en-IN" dirty="0" err="1">
                <a:solidFill>
                  <a:srgbClr val="0070C0"/>
                </a:solidFill>
              </a:rPr>
              <a:t>ipl</a:t>
            </a:r>
            <a:r>
              <a:rPr lang="en-IN" dirty="0">
                <a:solidFill>
                  <a:srgbClr val="0070C0"/>
                </a:solidFill>
              </a:rPr>
              <a:t> teams(2011-2017)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A2E22AD-B305-4E38-958C-CD39F976BB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0603094"/>
              </p:ext>
            </p:extLst>
          </p:nvPr>
        </p:nvGraphicFramePr>
        <p:xfrm>
          <a:off x="683568" y="1772817"/>
          <a:ext cx="784887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A49-0730-49CA-B99F-35C5AEDB3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592" y="5517232"/>
            <a:ext cx="7632848" cy="792128"/>
          </a:xfrm>
        </p:spPr>
        <p:txBody>
          <a:bodyPr/>
          <a:lstStyle/>
          <a:p>
            <a:r>
              <a:rPr lang="en-IN" dirty="0"/>
              <a:t>TOTAL NUMBER OF RUNS MADE BY ROHIT AGAINST ALL OTHER IPL TEAMS IN SEASONS(2011-2017)</a:t>
            </a:r>
          </a:p>
        </p:txBody>
      </p:sp>
    </p:spTree>
    <p:extLst>
      <p:ext uri="{BB962C8B-B14F-4D97-AF65-F5344CB8AC3E}">
        <p14:creationId xmlns:p14="http://schemas.microsoft.com/office/powerpoint/2010/main" val="331543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1C92D-A983-479C-95BD-6642293A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Thank you for viewing the analysis.</a:t>
            </a:r>
            <a:br>
              <a:rPr lang="en-IN" dirty="0"/>
            </a:br>
            <a:r>
              <a:rPr lang="en-IN" dirty="0"/>
              <a:t>hope you liked it.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E01D1-E9AC-43C2-8B61-B4E854D25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MICRO-PROJECT BY </a:t>
            </a:r>
            <a:r>
              <a:rPr lang="en-IN" dirty="0"/>
              <a:t>:</a:t>
            </a:r>
          </a:p>
          <a:p>
            <a:r>
              <a:rPr lang="en-IN" dirty="0"/>
              <a:t>ANIKET.N.GAIKWAD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SCIENCE ENTHUSIAST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PUNE</a:t>
            </a:r>
          </a:p>
        </p:txBody>
      </p:sp>
    </p:spTree>
    <p:extLst>
      <p:ext uri="{BB962C8B-B14F-4D97-AF65-F5344CB8AC3E}">
        <p14:creationId xmlns:p14="http://schemas.microsoft.com/office/powerpoint/2010/main" val="288804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651776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 AT HOME</a:t>
            </a:r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6400618"/>
              </p:ext>
            </p:extLst>
          </p:nvPr>
        </p:nvGraphicFramePr>
        <p:xfrm>
          <a:off x="768350" y="2286000"/>
          <a:ext cx="35655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4112458" cy="402336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3200" b="1" dirty="0">
                <a:solidFill>
                  <a:srgbClr val="0070C0"/>
                </a:solidFill>
              </a:rPr>
              <a:t>FORTRESS FOR MI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Mumbai Indians have a great winning record at Mumbai with a winning    percentage of 66%.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Out of 68 Matches played at Wankhede Stadium, Brabourne Stadium and D Y Patil Sport Complex, Mumbai Indians have managed to win 45 matches.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EXPLORATORY DATA ANALYSIS : MUMBAI INDIANS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39619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 AT HOME : WINNING THE TOSS</a:t>
            </a:r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8783428"/>
              </p:ext>
            </p:extLst>
          </p:nvPr>
        </p:nvGraphicFramePr>
        <p:xfrm>
          <a:off x="768350" y="2286000"/>
          <a:ext cx="35655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1990" y="1772816"/>
            <a:ext cx="4112458" cy="4536544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3200" b="1" dirty="0">
                <a:solidFill>
                  <a:srgbClr val="0070C0"/>
                </a:solidFill>
              </a:rPr>
              <a:t>MI AFTER WINNING THE TOSS AT MUMBAI: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Mumbai Indians have won 54% of the matches at Mumbai when they have elected to bat first.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Mumbai Indians have won 46% of the matches at Mumbai when they have elected to field first.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MATCHES WHEN MI WON THE TOSS: 26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MATCHES WHEN MI WON: </a:t>
            </a:r>
          </a:p>
          <a:p>
            <a:pPr marL="0" indent="0">
              <a:buNone/>
            </a:pPr>
            <a:r>
              <a:rPr lang="en-US" sz="1800" dirty="0"/>
              <a:t>  BATTING FIRST:   14</a:t>
            </a:r>
          </a:p>
          <a:p>
            <a:pPr marL="0" indent="0">
              <a:buNone/>
            </a:pPr>
            <a:r>
              <a:rPr lang="en-US" sz="1800" dirty="0"/>
              <a:t>  FIELDING FIRST:  12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EXPLORATORY DATA ANALYSIS : MUMBAI INDIANS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1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956032" cy="149961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 AWAY FROM HOME</a:t>
            </a:r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3338366"/>
              </p:ext>
            </p:extLst>
          </p:nvPr>
        </p:nvGraphicFramePr>
        <p:xfrm>
          <a:off x="768350" y="2286000"/>
          <a:ext cx="35655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4112458" cy="402336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3200" b="1" dirty="0">
                <a:solidFill>
                  <a:srgbClr val="0070C0"/>
                </a:solidFill>
              </a:rPr>
              <a:t>MI AWAY FROM HOME: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Mumbai Indians have a winning record of 53% away from home.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Out of 89 Matches played all across the country and in South Africa, Mumbai Indians have managed to win 47 matches.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EXPLORATORY DATA ANALYSIS : MUMBAI INDIANS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CE86-5B27-45B2-B74C-E5A1FC92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Mi against all OTHER teams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8CBB16C-86D7-4C72-BDCD-70AC503E9B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083418"/>
              </p:ext>
            </p:extLst>
          </p:nvPr>
        </p:nvGraphicFramePr>
        <p:xfrm>
          <a:off x="768096" y="2204864"/>
          <a:ext cx="72898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A8357-BAEE-498E-BD26-9D7948CF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584" y="5193196"/>
            <a:ext cx="7230566" cy="1548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Mumbai Indians have a total win percentage of 58.59% in all the     seasons of the Indian Premier League between 2008 to 2017.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From the above analysis, MI have struggled against teams like Rising Pune Super giants and Kochi Tuskers.</a:t>
            </a:r>
          </a:p>
        </p:txBody>
      </p:sp>
    </p:spTree>
    <p:extLst>
      <p:ext uri="{BB962C8B-B14F-4D97-AF65-F5344CB8AC3E}">
        <p14:creationId xmlns:p14="http://schemas.microsoft.com/office/powerpoint/2010/main" val="351071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16BA-14C4-440A-9FA5-E6F41623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MI’S MAN OF THE MATCH :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BCC07F-5D59-4080-90D2-A241C997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63" y="4738051"/>
            <a:ext cx="8780726" cy="4911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       11                    9                     8                      7                     6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807EE-5590-4EBE-95B9-373E607BA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8211" y="1768993"/>
            <a:ext cx="1965792" cy="296905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D813880-345B-4C3A-87DA-25358D9C0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1262" y="4534530"/>
            <a:ext cx="8937241" cy="21348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 R.SHARMA        A.RAYUDU      S.TENDULKAR     K.POLLARD      HARBHAJAN 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             NO. OF TIMES MAN OF THE MATCH FOR MI(2008-2017)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B61C20-BF7D-48E7-9353-EA884D55FA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00773" y="1755901"/>
            <a:ext cx="2037090" cy="296905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ACBEB3-F66A-4C3D-9410-4126707C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25" y="1565471"/>
            <a:ext cx="2037090" cy="296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0FC1-6B37-4AF2-B248-8BC76D9B5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63" y="1582978"/>
            <a:ext cx="1965792" cy="2839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0DB91-47ED-4B0D-A53A-08137134F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310" y="1556792"/>
            <a:ext cx="1787679" cy="28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70CB-5809-46D7-BD3A-3FB42667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08720"/>
            <a:ext cx="7290054" cy="6912768"/>
          </a:xfrm>
        </p:spPr>
        <p:txBody>
          <a:bodyPr>
            <a:normAutofit/>
          </a:bodyPr>
          <a:lstStyle/>
          <a:p>
            <a:r>
              <a:rPr lang="en-IN" sz="8800" b="1" dirty="0"/>
              <a:t>PLAYER ANALYSIS : ROHIT SHARMA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ECCA0-B11D-4540-8660-635C607B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6000"/>
          </a:blip>
          <a:stretch>
            <a:fillRect/>
          </a:stretch>
        </p:blipFill>
        <p:spPr>
          <a:xfrm>
            <a:off x="0" y="0"/>
            <a:ext cx="9129207" cy="8541568"/>
          </a:xfrm>
          <a:effectLst>
            <a:glow>
              <a:schemeClr val="accent1"/>
            </a:glow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147743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4DA1-275B-43A1-ADFA-471E5C81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STATISTICS : IPL(2011-2017)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9AB8A0-EABF-4201-A56A-10C772C0E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1" y="2051542"/>
            <a:ext cx="3761325" cy="4221242"/>
          </a:xfrm>
          <a:scene3d>
            <a:camera prst="orthographicFront"/>
            <a:lightRig rig="threePt" dir="t"/>
          </a:scene3d>
          <a:sp3d contourW="12700">
            <a:contourClr>
              <a:srgbClr val="002060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558F-E6F8-464D-B749-F6A52866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944" y="2051542"/>
            <a:ext cx="4896544" cy="4221242"/>
          </a:xfrm>
          <a:noFill/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ROHIT SHARMA FOR MI: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Made his debut for MI in the 2011 season.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92219E-683C-43C2-ADC9-9664A39DA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63524"/>
              </p:ext>
            </p:extLst>
          </p:nvPr>
        </p:nvGraphicFramePr>
        <p:xfrm>
          <a:off x="4139952" y="3284984"/>
          <a:ext cx="4752528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37007541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018741339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r>
                        <a:rPr lang="en-IN" sz="2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327655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en-IN" sz="2800" dirty="0"/>
                        <a:t>TOTAL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3037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7433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en-IN" sz="2800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27.86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38484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en-IN" sz="2800" dirty="0"/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131.64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5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0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D6B-E883-4232-A682-7286D50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STATISTICS : IPL(2011-2017)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CF9B56-C946-4EC3-8C3A-E6FE25665F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4944982"/>
              </p:ext>
            </p:extLst>
          </p:nvPr>
        </p:nvGraphicFramePr>
        <p:xfrm>
          <a:off x="467544" y="2084832"/>
          <a:ext cx="8352927" cy="2996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3595512533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852746278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979619069"/>
                    </a:ext>
                  </a:extLst>
                </a:gridCol>
              </a:tblGrid>
              <a:tr h="749042">
                <a:tc>
                  <a:txBody>
                    <a:bodyPr/>
                    <a:lstStyle/>
                    <a:p>
                      <a:r>
                        <a:rPr lang="en-IN" sz="2400" dirty="0"/>
                        <a:t>      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NO. OF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20961"/>
                  </a:ext>
                </a:extLst>
              </a:tr>
              <a:tr h="749042">
                <a:tc>
                  <a:txBody>
                    <a:bodyPr/>
                    <a:lstStyle/>
                    <a:p>
                      <a:r>
                        <a:rPr lang="en-IN" dirty="0"/>
                        <a:t>           </a:t>
                      </a:r>
                      <a:r>
                        <a:rPr lang="en-IN" sz="2800" dirty="0"/>
                        <a:t>    100’S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109* VS KKR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8251"/>
                  </a:ext>
                </a:extLst>
              </a:tr>
              <a:tr h="749042"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50’S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</a:t>
                      </a:r>
                      <a:r>
                        <a:rPr lang="en-IN" sz="28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90506"/>
                  </a:ext>
                </a:extLst>
              </a:tr>
              <a:tr h="749042"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30’S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3822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811F-2C65-4E58-869D-A0BF462AD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5" y="5445224"/>
            <a:ext cx="8424935" cy="864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Rohit Sharma scored his first ever century against Kolkata Knight Riders, </a:t>
            </a:r>
          </a:p>
          <a:p>
            <a:pPr marL="0" indent="0">
              <a:buNone/>
            </a:pPr>
            <a:r>
              <a:rPr lang="en-IN" dirty="0"/>
              <a:t>    scoring 109* off 87 balls in 2011.</a:t>
            </a:r>
          </a:p>
        </p:txBody>
      </p:sp>
    </p:spTree>
    <p:extLst>
      <p:ext uri="{BB962C8B-B14F-4D97-AF65-F5344CB8AC3E}">
        <p14:creationId xmlns:p14="http://schemas.microsoft.com/office/powerpoint/2010/main" val="249415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671</Words>
  <Application>Microsoft Office PowerPoint</Application>
  <PresentationFormat>On-screen Show (4:3)</PresentationFormat>
  <Paragraphs>163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EXPLORATORY DATA ANALYSIS IPL SEASONS(2008-2017)</vt:lpstr>
      <vt:lpstr>MI AT HOME</vt:lpstr>
      <vt:lpstr>MI AT HOME : WINNING THE TOSS</vt:lpstr>
      <vt:lpstr>MI AWAY FROM HOME</vt:lpstr>
      <vt:lpstr>Mi against all OTHER teams</vt:lpstr>
      <vt:lpstr>MI’S MAN OF THE MATCH : </vt:lpstr>
      <vt:lpstr>PLAYER ANALYSIS : ROHIT SHARMA</vt:lpstr>
      <vt:lpstr>STATISTICS : IPL(2011-2017)</vt:lpstr>
      <vt:lpstr>STATISTICS : IPL(2011-2017)</vt:lpstr>
      <vt:lpstr>RUNS ANALYSIS : ROHIT SHARMA</vt:lpstr>
      <vt:lpstr>Rohit sharma’s wicket-takers in Ipl(2011-2017)</vt:lpstr>
      <vt:lpstr>Rohit sharma against different bowlers in ipl(2011-2017):</vt:lpstr>
      <vt:lpstr>Rohit sharma’s dismissal analysis :</vt:lpstr>
      <vt:lpstr>Rohit sharma vs ipl teams(2011-2017)</vt:lpstr>
      <vt:lpstr>Thank you for viewing the analysis. hope you liked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2019-06-19T08:55:03Z</dcterms:created>
  <dcterms:modified xsi:type="dcterms:W3CDTF">2019-07-01T11:41:33Z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