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Poppins"/>
      <p:regular r:id="rId35"/>
      <p:bold r:id="rId36"/>
      <p:italic r:id="rId37"/>
      <p:boldItalic r:id="rId38"/>
    </p:embeddedFont>
    <p:embeddedFont>
      <p:font typeface="Poppins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oppinsLight-bold.fntdata"/><Relationship Id="rId20" Type="http://schemas.openxmlformats.org/officeDocument/2006/relationships/slide" Target="slides/slide16.xml"/><Relationship Id="rId42" Type="http://schemas.openxmlformats.org/officeDocument/2006/relationships/font" Target="fonts/PoppinsLight-boldItalic.fntdata"/><Relationship Id="rId41" Type="http://schemas.openxmlformats.org/officeDocument/2006/relationships/font" Target="fonts/PoppinsLight-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oppins-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oppins-italic.fntdata"/><Relationship Id="rId14" Type="http://schemas.openxmlformats.org/officeDocument/2006/relationships/slide" Target="slides/slide10.xml"/><Relationship Id="rId36" Type="http://schemas.openxmlformats.org/officeDocument/2006/relationships/font" Target="fonts/Poppins-bold.fntdata"/><Relationship Id="rId17" Type="http://schemas.openxmlformats.org/officeDocument/2006/relationships/slide" Target="slides/slide13.xml"/><Relationship Id="rId39" Type="http://schemas.openxmlformats.org/officeDocument/2006/relationships/font" Target="fonts/PoppinsLight-regular.fntdata"/><Relationship Id="rId16" Type="http://schemas.openxmlformats.org/officeDocument/2006/relationships/slide" Target="slides/slide12.xml"/><Relationship Id="rId38" Type="http://schemas.openxmlformats.org/officeDocument/2006/relationships/font" Target="fonts/Poppi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7e531c1ae_4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57e531c1ae_4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7e531c1ae_4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57e531c1ae_4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7e531c1ae_4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57e531c1ae_4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7e531c1ae_4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57e531c1ae_4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7e531c1ae_4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57e531c1ae_4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7e531c1ae_4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57e531c1ae_4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7e531c1ae_4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57e531c1ae_4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7e531c1ae_4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57e531c1ae_4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7e531c1ae_4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57e531c1ae_4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57e531c1ae_4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57e531c1ae_4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7e531c1ae_2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7e531c1a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7e531c1ae_4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57e531c1ae_4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Poppins Light"/>
              <a:buChar char="●"/>
            </a:pPr>
            <a:r>
              <a:rPr lang="en" sz="1000">
                <a:solidFill>
                  <a:srgbClr val="3E433E"/>
                </a:solidFill>
                <a:highlight>
                  <a:srgbClr val="FFFFFF"/>
                </a:highlight>
                <a:latin typeface="Poppins"/>
                <a:ea typeface="Poppins"/>
                <a:cs typeface="Poppins"/>
                <a:sym typeface="Poppins"/>
              </a:rPr>
              <a:t>Should have invested in upgrading into 4G earlier. When other players like Airtel, Vodafone, BSNL were dynamically trying to keep up with the technological advancements, they stuck to 2G,which led to them losing a lot of customers.</a:t>
            </a:r>
            <a:endParaRPr sz="1000">
              <a:solidFill>
                <a:srgbClr val="3E433E"/>
              </a:solidFill>
              <a:highlight>
                <a:srgbClr val="FFFFFF"/>
              </a:highlight>
              <a:latin typeface="Poppins"/>
              <a:ea typeface="Poppins"/>
              <a:cs typeface="Poppins"/>
              <a:sym typeface="Poppins"/>
            </a:endParaRPr>
          </a:p>
          <a:p>
            <a:pPr indent="-292100" lvl="0" marL="457200" rtl="0" algn="l">
              <a:spcBef>
                <a:spcPts val="0"/>
              </a:spcBef>
              <a:spcAft>
                <a:spcPts val="0"/>
              </a:spcAft>
              <a:buClr>
                <a:schemeClr val="dk1"/>
              </a:buClr>
              <a:buSzPts val="1000"/>
              <a:buFont typeface="Poppins Light"/>
              <a:buChar char="●"/>
            </a:pPr>
            <a:r>
              <a:rPr lang="en" sz="1000">
                <a:solidFill>
                  <a:schemeClr val="dk1"/>
                </a:solidFill>
                <a:latin typeface="Poppins Light"/>
                <a:ea typeface="Poppins Light"/>
                <a:cs typeface="Poppins Light"/>
                <a:sym typeface="Poppins Light"/>
              </a:rPr>
              <a:t>Lack of Professionalism:</a:t>
            </a:r>
            <a:endParaRPr sz="1000">
              <a:solidFill>
                <a:schemeClr val="dk1"/>
              </a:solidFill>
              <a:latin typeface="Poppins Light"/>
              <a:ea typeface="Poppins Light"/>
              <a:cs typeface="Poppins Light"/>
              <a:sym typeface="Poppins Light"/>
            </a:endParaRPr>
          </a:p>
          <a:p>
            <a:pPr indent="0" lvl="0" marL="457200" rtl="0" algn="l">
              <a:spcBef>
                <a:spcPts val="0"/>
              </a:spcBef>
              <a:spcAft>
                <a:spcPts val="0"/>
              </a:spcAft>
              <a:buNone/>
            </a:pPr>
            <a:r>
              <a:rPr lang="en" sz="1000">
                <a:solidFill>
                  <a:schemeClr val="dk1"/>
                </a:solidFill>
                <a:latin typeface="Poppins Light"/>
                <a:ea typeface="Poppins Light"/>
                <a:cs typeface="Poppins Light"/>
                <a:sym typeface="Poppins Light"/>
              </a:rPr>
              <a:t>The ericsson deal fiasco occurred mainly because RCom failed to pay dues in time,which is not in honour of the deal.</a:t>
            </a:r>
            <a:endParaRPr sz="1000">
              <a:solidFill>
                <a:schemeClr val="dk1"/>
              </a:solidFill>
              <a:latin typeface="Poppins Light"/>
              <a:ea typeface="Poppins Light"/>
              <a:cs typeface="Poppins Light"/>
              <a:sym typeface="Poppins Light"/>
            </a:endParaRPr>
          </a:p>
          <a:p>
            <a:pPr indent="-292100" lvl="0" marL="457200" rtl="0" algn="l">
              <a:lnSpc>
                <a:spcPct val="115000"/>
              </a:lnSpc>
              <a:spcBef>
                <a:spcPts val="0"/>
              </a:spcBef>
              <a:spcAft>
                <a:spcPts val="0"/>
              </a:spcAft>
              <a:buClr>
                <a:srgbClr val="3E433E"/>
              </a:buClr>
              <a:buSzPts val="1000"/>
              <a:buFont typeface="Poppins"/>
              <a:buChar char="●"/>
            </a:pPr>
            <a:r>
              <a:t/>
            </a:r>
            <a:endParaRPr sz="1000">
              <a:solidFill>
                <a:srgbClr val="3E433E"/>
              </a:solidFill>
              <a:highlight>
                <a:srgbClr val="FFFFFF"/>
              </a:highlight>
              <a:latin typeface="Poppins"/>
              <a:ea typeface="Poppins"/>
              <a:cs typeface="Poppins"/>
              <a:sym typeface="Poppins"/>
            </a:endParaRPr>
          </a:p>
          <a:p>
            <a:pPr indent="0" lvl="0" marL="0" rtl="0" algn="l">
              <a:lnSpc>
                <a:spcPct val="100000"/>
              </a:lnSpc>
              <a:spcBef>
                <a:spcPts val="0"/>
              </a:spcBef>
              <a:spcAft>
                <a:spcPts val="0"/>
              </a:spcAft>
              <a:buSzPts val="1400"/>
              <a:buNone/>
            </a:pPr>
            <a:r>
              <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57e531c1ae_4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57e531c1ae_4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Poppins Light"/>
              <a:buChar char="●"/>
            </a:pPr>
            <a:r>
              <a:rPr lang="en" sz="1000">
                <a:solidFill>
                  <a:srgbClr val="3E433E"/>
                </a:solidFill>
                <a:highlight>
                  <a:srgbClr val="FFFFFF"/>
                </a:highlight>
                <a:latin typeface="Poppins"/>
                <a:ea typeface="Poppins"/>
                <a:cs typeface="Poppins"/>
                <a:sym typeface="Poppins"/>
              </a:rPr>
              <a:t>Should have invested in upgrading into 4G earlier. When other players like Airtel, Vodafone, BSNL were dynamically trying to keep up with the technological advancements, they stuck to 2G,which led to them losing a lot of customers.</a:t>
            </a:r>
            <a:endParaRPr sz="1000">
              <a:solidFill>
                <a:srgbClr val="3E433E"/>
              </a:solidFill>
              <a:highlight>
                <a:srgbClr val="FFFFFF"/>
              </a:highlight>
              <a:latin typeface="Poppins"/>
              <a:ea typeface="Poppins"/>
              <a:cs typeface="Poppins"/>
              <a:sym typeface="Poppins"/>
            </a:endParaRPr>
          </a:p>
          <a:p>
            <a:pPr indent="-292100" lvl="0" marL="457200" rtl="0" algn="l">
              <a:spcBef>
                <a:spcPts val="0"/>
              </a:spcBef>
              <a:spcAft>
                <a:spcPts val="0"/>
              </a:spcAft>
              <a:buClr>
                <a:schemeClr val="dk1"/>
              </a:buClr>
              <a:buSzPts val="1000"/>
              <a:buFont typeface="Poppins Light"/>
              <a:buChar char="●"/>
            </a:pPr>
            <a:r>
              <a:rPr lang="en" sz="1000">
                <a:solidFill>
                  <a:schemeClr val="dk1"/>
                </a:solidFill>
                <a:latin typeface="Poppins Light"/>
                <a:ea typeface="Poppins Light"/>
                <a:cs typeface="Poppins Light"/>
                <a:sym typeface="Poppins Light"/>
              </a:rPr>
              <a:t>Lack of Professionalism:</a:t>
            </a:r>
            <a:endParaRPr sz="1000">
              <a:solidFill>
                <a:schemeClr val="dk1"/>
              </a:solidFill>
              <a:latin typeface="Poppins Light"/>
              <a:ea typeface="Poppins Light"/>
              <a:cs typeface="Poppins Light"/>
              <a:sym typeface="Poppins Light"/>
            </a:endParaRPr>
          </a:p>
          <a:p>
            <a:pPr indent="0" lvl="0" marL="457200" rtl="0" algn="l">
              <a:spcBef>
                <a:spcPts val="0"/>
              </a:spcBef>
              <a:spcAft>
                <a:spcPts val="0"/>
              </a:spcAft>
              <a:buNone/>
            </a:pPr>
            <a:r>
              <a:rPr lang="en" sz="1000">
                <a:solidFill>
                  <a:schemeClr val="dk1"/>
                </a:solidFill>
                <a:latin typeface="Poppins Light"/>
                <a:ea typeface="Poppins Light"/>
                <a:cs typeface="Poppins Light"/>
                <a:sym typeface="Poppins Light"/>
              </a:rPr>
              <a:t>The ericsson deal fiasco occurred mainly because RCom failed to pay dues in time,which is not in honour of the deal.</a:t>
            </a:r>
            <a:endParaRPr sz="1000">
              <a:solidFill>
                <a:schemeClr val="dk1"/>
              </a:solidFill>
              <a:latin typeface="Poppins Light"/>
              <a:ea typeface="Poppins Light"/>
              <a:cs typeface="Poppins Light"/>
              <a:sym typeface="Poppins Light"/>
            </a:endParaRPr>
          </a:p>
          <a:p>
            <a:pPr indent="-292100" lvl="0" marL="457200" rtl="0" algn="l">
              <a:lnSpc>
                <a:spcPct val="115000"/>
              </a:lnSpc>
              <a:spcBef>
                <a:spcPts val="0"/>
              </a:spcBef>
              <a:spcAft>
                <a:spcPts val="0"/>
              </a:spcAft>
              <a:buClr>
                <a:srgbClr val="3E433E"/>
              </a:buClr>
              <a:buSzPts val="1000"/>
              <a:buFont typeface="Poppins"/>
              <a:buChar char="●"/>
            </a:pPr>
            <a:r>
              <a:t/>
            </a:r>
            <a:endParaRPr sz="1000">
              <a:solidFill>
                <a:srgbClr val="3E433E"/>
              </a:solidFill>
              <a:highlight>
                <a:srgbClr val="FFFFFF"/>
              </a:highlight>
              <a:latin typeface="Poppins"/>
              <a:ea typeface="Poppins"/>
              <a:cs typeface="Poppins"/>
              <a:sym typeface="Poppins"/>
            </a:endParaRPr>
          </a:p>
          <a:p>
            <a:pPr indent="0" lvl="0" marL="0" rtl="0" algn="l">
              <a:lnSpc>
                <a:spcPct val="100000"/>
              </a:lnSpc>
              <a:spcBef>
                <a:spcPts val="0"/>
              </a:spcBef>
              <a:spcAft>
                <a:spcPts val="0"/>
              </a:spcAft>
              <a:buSzPts val="1400"/>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6680825" y="2549350"/>
              <a:ext cx="1539600" cy="1539600"/>
            </a:xfrm>
            <a:prstGeom prst="donut">
              <a:avLst>
                <a:gd fmla="val 495" name="adj"/>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120725" y="916825"/>
              <a:ext cx="1133400" cy="113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37125" y="658975"/>
              <a:ext cx="1649100" cy="1649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313650" y="1109750"/>
              <a:ext cx="747600" cy="747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
          <p:cNvSpPr txBox="1"/>
          <p:nvPr>
            <p:ph type="ctrTitle"/>
          </p:nvPr>
        </p:nvSpPr>
        <p:spPr>
          <a:xfrm>
            <a:off x="2211600" y="1991850"/>
            <a:ext cx="4720800" cy="1159800"/>
          </a:xfrm>
          <a:prstGeom prst="rect">
            <a:avLst/>
          </a:prstGeom>
          <a:noFill/>
          <a:ln>
            <a:noFill/>
          </a:ln>
          <a:effectLst>
            <a:outerShdw blurRad="85725" rotWithShape="0" algn="bl" dir="5400000" dist="19050">
              <a:srgbClr val="000000">
                <a:alpha val="9803"/>
              </a:srgbClr>
            </a:outerShdw>
          </a:effectLst>
        </p:spPr>
        <p:txBody>
          <a:bodyPr anchorCtr="0" anchor="ctr" bIns="91425" lIns="91425" spcFirstLastPara="1" rIns="91425" wrap="square" tIns="91425"/>
          <a:lstStyle>
            <a:lvl1pPr lvl="0" algn="ctr">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bg>
      <p:bgPr>
        <a:solidFill>
          <a:srgbClr val="000000"/>
        </a:solidFill>
      </p:bgPr>
    </p:bg>
    <p:spTree>
      <p:nvGrpSpPr>
        <p:cNvPr id="110" name="Shape 110"/>
        <p:cNvGrpSpPr/>
        <p:nvPr/>
      </p:nvGrpSpPr>
      <p:grpSpPr>
        <a:xfrm>
          <a:off x="0" y="0"/>
          <a:ext cx="0" cy="0"/>
          <a:chOff x="0" y="0"/>
          <a:chExt cx="0" cy="0"/>
        </a:xfrm>
      </p:grpSpPr>
      <p:sp>
        <p:nvSpPr>
          <p:cNvPr id="111" name="Google Shape;111;p11"/>
          <p:cNvSpPr/>
          <p:nvPr/>
        </p:nvSpPr>
        <p:spPr>
          <a:xfrm>
            <a:off x="-704850" y="-2705100"/>
            <a:ext cx="10553700" cy="10553700"/>
          </a:xfrm>
          <a:prstGeom prst="donut">
            <a:avLst>
              <a:gd fmla="val 1046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64000" y="-1236275"/>
            <a:ext cx="7616100" cy="7616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1198300" y="-801975"/>
            <a:ext cx="6747000" cy="6747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a:off x="2267900" y="267625"/>
            <a:ext cx="4608300" cy="4608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7" name="Shape 117"/>
        <p:cNvGrpSpPr/>
        <p:nvPr/>
      </p:nvGrpSpPr>
      <p:grpSpPr>
        <a:xfrm>
          <a:off x="0" y="0"/>
          <a:ext cx="0" cy="0"/>
          <a:chOff x="0" y="0"/>
          <a:chExt cx="0" cy="0"/>
        </a:xfrm>
      </p:grpSpPr>
      <p:grpSp>
        <p:nvGrpSpPr>
          <p:cNvPr id="118" name="Google Shape;118;p12"/>
          <p:cNvGrpSpPr/>
          <p:nvPr/>
        </p:nvGrpSpPr>
        <p:grpSpPr>
          <a:xfrm>
            <a:off x="308378" y="3811995"/>
            <a:ext cx="1844185" cy="1844185"/>
            <a:chOff x="-474900" y="321200"/>
            <a:chExt cx="2324700" cy="2324700"/>
          </a:xfrm>
        </p:grpSpPr>
        <p:sp>
          <p:nvSpPr>
            <p:cNvPr id="119" name="Google Shape;119;p12"/>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12"/>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txBox="1"/>
          <p:nvPr>
            <p:ph idx="1" type="body"/>
          </p:nvPr>
        </p:nvSpPr>
        <p:spPr>
          <a:xfrm>
            <a:off x="1069625" y="4406300"/>
            <a:ext cx="4608000" cy="519600"/>
          </a:xfrm>
          <a:prstGeom prst="rect">
            <a:avLst/>
          </a:prstGeom>
          <a:noFill/>
          <a:ln>
            <a:noFill/>
          </a:ln>
        </p:spPr>
        <p:txBody>
          <a:bodyPr anchorCtr="0" anchor="b" bIns="91425" lIns="91425" spcFirstLastPara="1" rIns="91425" wrap="square" tIns="91425"/>
          <a:lstStyle>
            <a:lvl1pPr indent="-228600" lvl="0" marL="457200" algn="l">
              <a:lnSpc>
                <a:spcPct val="100000"/>
              </a:lnSpc>
              <a:spcBef>
                <a:spcPts val="360"/>
              </a:spcBef>
              <a:spcAft>
                <a:spcPts val="0"/>
              </a:spcAft>
              <a:buSzPts val="1400"/>
              <a:buNone/>
              <a:defRPr sz="1400"/>
            </a:lvl1pPr>
          </a:lstStyle>
          <a:p/>
        </p:txBody>
      </p:sp>
      <p:sp>
        <p:nvSpPr>
          <p:cNvPr id="125" name="Google Shape;125;p12"/>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26" name="Shape 126"/>
        <p:cNvGrpSpPr/>
        <p:nvPr/>
      </p:nvGrpSpPr>
      <p:grpSpPr>
        <a:xfrm>
          <a:off x="0" y="0"/>
          <a:ext cx="0" cy="0"/>
          <a:chOff x="0" y="0"/>
          <a:chExt cx="0" cy="0"/>
        </a:xfrm>
      </p:grpSpPr>
      <p:grpSp>
        <p:nvGrpSpPr>
          <p:cNvPr id="127" name="Google Shape;127;p13"/>
          <p:cNvGrpSpPr/>
          <p:nvPr/>
        </p:nvGrpSpPr>
        <p:grpSpPr>
          <a:xfrm>
            <a:off x="818844" y="502333"/>
            <a:ext cx="2324700" cy="2324700"/>
            <a:chOff x="-474900" y="321200"/>
            <a:chExt cx="2324700" cy="2324700"/>
          </a:xfrm>
        </p:grpSpPr>
        <p:sp>
          <p:nvSpPr>
            <p:cNvPr id="128" name="Google Shape;128;p13"/>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13"/>
          <p:cNvSpPr/>
          <p:nvPr/>
        </p:nvSpPr>
        <p:spPr>
          <a:xfrm>
            <a:off x="1794525" y="-407900"/>
            <a:ext cx="5959200" cy="59592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txBox="1"/>
          <p:nvPr>
            <p:ph idx="1" type="body"/>
          </p:nvPr>
        </p:nvSpPr>
        <p:spPr>
          <a:xfrm>
            <a:off x="2385525" y="1310550"/>
            <a:ext cx="4777200" cy="3265800"/>
          </a:xfrm>
          <a:prstGeom prst="rect">
            <a:avLst/>
          </a:prstGeom>
          <a:noFill/>
          <a:ln>
            <a:noFill/>
          </a:ln>
        </p:spPr>
        <p:txBody>
          <a:bodyPr anchorCtr="0" anchor="t" bIns="91425" lIns="91425" spcFirstLastPara="1" rIns="91425" wrap="square" tIns="91425"/>
          <a:lstStyle>
            <a:lvl1pPr indent="-393700" lvl="0" marL="457200" algn="l">
              <a:lnSpc>
                <a:spcPct val="100000"/>
              </a:lnSpc>
              <a:spcBef>
                <a:spcPts val="600"/>
              </a:spcBef>
              <a:spcAft>
                <a:spcPts val="0"/>
              </a:spcAft>
              <a:buSzPts val="2600"/>
              <a:buFont typeface="Poppins"/>
              <a:buChar char="￮"/>
              <a:defRPr b="1" sz="2600">
                <a:latin typeface="Poppins"/>
                <a:ea typeface="Poppins"/>
                <a:cs typeface="Poppins"/>
                <a:sym typeface="Poppins"/>
              </a:defRPr>
            </a:lvl1pPr>
            <a:lvl2pPr indent="-393700" lvl="1" marL="914400" algn="l">
              <a:lnSpc>
                <a:spcPct val="100000"/>
              </a:lnSpc>
              <a:spcBef>
                <a:spcPts val="0"/>
              </a:spcBef>
              <a:spcAft>
                <a:spcPts val="0"/>
              </a:spcAft>
              <a:buSzPts val="2600"/>
              <a:buFont typeface="Poppins"/>
              <a:buChar char="￮"/>
              <a:defRPr b="1" sz="2600">
                <a:latin typeface="Poppins"/>
                <a:ea typeface="Poppins"/>
                <a:cs typeface="Poppins"/>
                <a:sym typeface="Poppins"/>
              </a:defRPr>
            </a:lvl2pPr>
            <a:lvl3pPr indent="-393700" lvl="2" marL="1371600" algn="l">
              <a:lnSpc>
                <a:spcPct val="100000"/>
              </a:lnSpc>
              <a:spcBef>
                <a:spcPts val="0"/>
              </a:spcBef>
              <a:spcAft>
                <a:spcPts val="0"/>
              </a:spcAft>
              <a:buSzPts val="2600"/>
              <a:buFont typeface="Poppins"/>
              <a:buChar char="￮"/>
              <a:defRPr b="1" sz="2600">
                <a:latin typeface="Poppins"/>
                <a:ea typeface="Poppins"/>
                <a:cs typeface="Poppins"/>
                <a:sym typeface="Poppins"/>
              </a:defRPr>
            </a:lvl3pPr>
            <a:lvl4pPr indent="-393700" lvl="3" marL="1828800" algn="l">
              <a:lnSpc>
                <a:spcPct val="100000"/>
              </a:lnSpc>
              <a:spcBef>
                <a:spcPts val="0"/>
              </a:spcBef>
              <a:spcAft>
                <a:spcPts val="0"/>
              </a:spcAft>
              <a:buSzPts val="2600"/>
              <a:buFont typeface="Poppins"/>
              <a:buChar char="●"/>
              <a:defRPr b="1" sz="2600">
                <a:latin typeface="Poppins"/>
                <a:ea typeface="Poppins"/>
                <a:cs typeface="Poppins"/>
                <a:sym typeface="Poppins"/>
              </a:defRPr>
            </a:lvl4pPr>
            <a:lvl5pPr indent="-393700" lvl="4" marL="2286000" algn="l">
              <a:lnSpc>
                <a:spcPct val="100000"/>
              </a:lnSpc>
              <a:spcBef>
                <a:spcPts val="0"/>
              </a:spcBef>
              <a:spcAft>
                <a:spcPts val="0"/>
              </a:spcAft>
              <a:buSzPts val="2600"/>
              <a:buFont typeface="Poppins"/>
              <a:buChar char="○"/>
              <a:defRPr b="1" sz="2600">
                <a:latin typeface="Poppins"/>
                <a:ea typeface="Poppins"/>
                <a:cs typeface="Poppins"/>
                <a:sym typeface="Poppins"/>
              </a:defRPr>
            </a:lvl5pPr>
            <a:lvl6pPr indent="-393700" lvl="5" marL="2743200" algn="l">
              <a:lnSpc>
                <a:spcPct val="100000"/>
              </a:lnSpc>
              <a:spcBef>
                <a:spcPts val="0"/>
              </a:spcBef>
              <a:spcAft>
                <a:spcPts val="0"/>
              </a:spcAft>
              <a:buSzPts val="2600"/>
              <a:buFont typeface="Poppins"/>
              <a:buChar char="■"/>
              <a:defRPr b="1" sz="2600">
                <a:latin typeface="Poppins"/>
                <a:ea typeface="Poppins"/>
                <a:cs typeface="Poppins"/>
                <a:sym typeface="Poppins"/>
              </a:defRPr>
            </a:lvl6pPr>
            <a:lvl7pPr indent="-393700" lvl="6" marL="3200400" algn="l">
              <a:lnSpc>
                <a:spcPct val="100000"/>
              </a:lnSpc>
              <a:spcBef>
                <a:spcPts val="0"/>
              </a:spcBef>
              <a:spcAft>
                <a:spcPts val="0"/>
              </a:spcAft>
              <a:buSzPts val="2600"/>
              <a:buFont typeface="Poppins"/>
              <a:buChar char="●"/>
              <a:defRPr b="1" sz="2600">
                <a:latin typeface="Poppins"/>
                <a:ea typeface="Poppins"/>
                <a:cs typeface="Poppins"/>
                <a:sym typeface="Poppins"/>
              </a:defRPr>
            </a:lvl7pPr>
            <a:lvl8pPr indent="-393700" lvl="7" marL="3657600" algn="l">
              <a:lnSpc>
                <a:spcPct val="100000"/>
              </a:lnSpc>
              <a:spcBef>
                <a:spcPts val="0"/>
              </a:spcBef>
              <a:spcAft>
                <a:spcPts val="0"/>
              </a:spcAft>
              <a:buSzPts val="2600"/>
              <a:buFont typeface="Poppins"/>
              <a:buChar char="○"/>
              <a:defRPr b="1" sz="2600">
                <a:latin typeface="Poppins"/>
                <a:ea typeface="Poppins"/>
                <a:cs typeface="Poppins"/>
                <a:sym typeface="Poppins"/>
              </a:defRPr>
            </a:lvl8pPr>
            <a:lvl9pPr indent="-393700" lvl="8" marL="4114800" algn="l">
              <a:lnSpc>
                <a:spcPct val="100000"/>
              </a:lnSpc>
              <a:spcBef>
                <a:spcPts val="0"/>
              </a:spcBef>
              <a:spcAft>
                <a:spcPts val="0"/>
              </a:spcAft>
              <a:buSzPts val="2600"/>
              <a:buFont typeface="Poppins"/>
              <a:buChar char="■"/>
              <a:defRPr b="1" sz="2600">
                <a:latin typeface="Poppins"/>
                <a:ea typeface="Poppins"/>
                <a:cs typeface="Poppins"/>
                <a:sym typeface="Poppins"/>
              </a:defRPr>
            </a:lvl9pPr>
          </a:lstStyle>
          <a:p/>
        </p:txBody>
      </p:sp>
      <p:sp>
        <p:nvSpPr>
          <p:cNvPr id="135" name="Google Shape;135;p13"/>
          <p:cNvSpPr txBox="1"/>
          <p:nvPr/>
        </p:nvSpPr>
        <p:spPr>
          <a:xfrm>
            <a:off x="1599200" y="1326625"/>
            <a:ext cx="7641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 sz="7200" u="none" cap="none" strike="noStrike">
                <a:solidFill>
                  <a:srgbClr val="000000"/>
                </a:solidFill>
                <a:latin typeface="Poppins"/>
                <a:ea typeface="Poppins"/>
                <a:cs typeface="Poppins"/>
                <a:sym typeface="Poppins"/>
              </a:rPr>
              <a:t>“</a:t>
            </a:r>
            <a:endParaRPr b="1" i="0" sz="7200" u="none" cap="none" strike="noStrike">
              <a:solidFill>
                <a:srgbClr val="000000"/>
              </a:solidFill>
              <a:latin typeface="Poppins"/>
              <a:ea typeface="Poppins"/>
              <a:cs typeface="Poppins"/>
              <a:sym typeface="Poppins"/>
            </a:endParaRPr>
          </a:p>
        </p:txBody>
      </p:sp>
      <p:sp>
        <p:nvSpPr>
          <p:cNvPr id="136" name="Google Shape;136;p1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1" name="Shape 21"/>
        <p:cNvGrpSpPr/>
        <p:nvPr/>
      </p:nvGrpSpPr>
      <p:grpSpPr>
        <a:xfrm>
          <a:off x="0" y="0"/>
          <a:ext cx="0" cy="0"/>
          <a:chOff x="0" y="0"/>
          <a:chExt cx="0" cy="0"/>
        </a:xfrm>
      </p:grpSpPr>
      <p:grpSp>
        <p:nvGrpSpPr>
          <p:cNvPr id="22" name="Google Shape;22;p3"/>
          <p:cNvGrpSpPr/>
          <p:nvPr/>
        </p:nvGrpSpPr>
        <p:grpSpPr>
          <a:xfrm>
            <a:off x="-442731" y="337284"/>
            <a:ext cx="2324700" cy="2324700"/>
            <a:chOff x="-474900" y="321200"/>
            <a:chExt cx="2324700" cy="2324700"/>
          </a:xfrm>
        </p:grpSpPr>
        <p:sp>
          <p:nvSpPr>
            <p:cNvPr id="23" name="Google Shape;23;p3"/>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3"/>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9" name="Google Shape;29;p3"/>
          <p:cNvSpPr txBox="1"/>
          <p:nvPr>
            <p:ph idx="1" type="body"/>
          </p:nvPr>
        </p:nvSpPr>
        <p:spPr>
          <a:xfrm>
            <a:off x="1069625" y="1958050"/>
            <a:ext cx="2236800" cy="261840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0" name="Google Shape;30;p3"/>
          <p:cNvSpPr txBox="1"/>
          <p:nvPr>
            <p:ph idx="2" type="body"/>
          </p:nvPr>
        </p:nvSpPr>
        <p:spPr>
          <a:xfrm>
            <a:off x="3440857" y="1958050"/>
            <a:ext cx="2236800" cy="261840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1" name="Google Shape;31;p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32" name="Google Shape;32;p3"/>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6272900" y="955200"/>
            <a:ext cx="3233100" cy="32331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 B">
  <p:cSld name="BLANK_2">
    <p:spTree>
      <p:nvGrpSpPr>
        <p:cNvPr id="34" name="Shape 34"/>
        <p:cNvGrpSpPr/>
        <p:nvPr/>
      </p:nvGrpSpPr>
      <p:grpSpPr>
        <a:xfrm>
          <a:off x="0" y="0"/>
          <a:ext cx="0" cy="0"/>
          <a:chOff x="0" y="0"/>
          <a:chExt cx="0" cy="0"/>
        </a:xfrm>
      </p:grpSpPr>
      <p:sp>
        <p:nvSpPr>
          <p:cNvPr id="35" name="Google Shape;35;p4"/>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grpSp>
        <p:nvGrpSpPr>
          <p:cNvPr id="37" name="Google Shape;37;p4"/>
          <p:cNvGrpSpPr/>
          <p:nvPr/>
        </p:nvGrpSpPr>
        <p:grpSpPr>
          <a:xfrm>
            <a:off x="818844" y="502333"/>
            <a:ext cx="2324700" cy="2324700"/>
            <a:chOff x="-474900" y="321200"/>
            <a:chExt cx="2324700" cy="2324700"/>
          </a:xfrm>
        </p:grpSpPr>
        <p:sp>
          <p:nvSpPr>
            <p:cNvPr id="38" name="Google Shape;38;p4"/>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4"/>
          <p:cNvSpPr/>
          <p:nvPr/>
        </p:nvSpPr>
        <p:spPr>
          <a:xfrm>
            <a:off x="1794525" y="-407900"/>
            <a:ext cx="5959200" cy="59592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000000"/>
        </a:solidFill>
      </p:bgPr>
    </p:bg>
    <p:spTree>
      <p:nvGrpSpPr>
        <p:cNvPr id="43" name="Shape 43"/>
        <p:cNvGrpSpPr/>
        <p:nvPr/>
      </p:nvGrpSpPr>
      <p:grpSpPr>
        <a:xfrm>
          <a:off x="0" y="0"/>
          <a:ext cx="0" cy="0"/>
          <a:chOff x="0" y="0"/>
          <a:chExt cx="0" cy="0"/>
        </a:xfrm>
      </p:grpSpPr>
      <p:sp>
        <p:nvSpPr>
          <p:cNvPr id="44" name="Google Shape;44;p5"/>
          <p:cNvSpPr/>
          <p:nvPr/>
        </p:nvSpPr>
        <p:spPr>
          <a:xfrm>
            <a:off x="1592400" y="-407850"/>
            <a:ext cx="5959200" cy="5959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p5"/>
          <p:cNvGrpSpPr/>
          <p:nvPr/>
        </p:nvGrpSpPr>
        <p:grpSpPr>
          <a:xfrm>
            <a:off x="6427669" y="2502633"/>
            <a:ext cx="2324700" cy="2324700"/>
            <a:chOff x="-474900" y="321200"/>
            <a:chExt cx="2324700" cy="2324700"/>
          </a:xfrm>
        </p:grpSpPr>
        <p:sp>
          <p:nvSpPr>
            <p:cNvPr id="46" name="Google Shape;46;p5"/>
            <p:cNvSpPr/>
            <p:nvPr/>
          </p:nvSpPr>
          <p:spPr>
            <a:xfrm>
              <a:off x="-474900" y="321200"/>
              <a:ext cx="2324700" cy="23247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a:off x="120725" y="916825"/>
              <a:ext cx="1133400" cy="11334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a:off x="-137125" y="658975"/>
              <a:ext cx="1649100" cy="16491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a:off x="313650" y="1109750"/>
              <a:ext cx="747600" cy="747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p5"/>
          <p:cNvSpPr txBox="1"/>
          <p:nvPr>
            <p:ph type="ctrTitle"/>
          </p:nvPr>
        </p:nvSpPr>
        <p:spPr>
          <a:xfrm>
            <a:off x="2569800" y="2236800"/>
            <a:ext cx="4004400" cy="9567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rgbClr val="000000"/>
              </a:buClr>
              <a:buSzPts val="5200"/>
              <a:buNone/>
              <a:defRPr sz="5200">
                <a:solidFill>
                  <a:srgbClr val="000000"/>
                </a:solidFill>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51" name="Google Shape;51;p5"/>
          <p:cNvSpPr txBox="1"/>
          <p:nvPr>
            <p:ph idx="1" type="subTitle"/>
          </p:nvPr>
        </p:nvSpPr>
        <p:spPr>
          <a:xfrm>
            <a:off x="2569800" y="3188701"/>
            <a:ext cx="4004400" cy="784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rgbClr val="000000"/>
              </a:buClr>
              <a:buSzPts val="1400"/>
              <a:buNone/>
              <a:defRPr sz="1400">
                <a:solidFill>
                  <a:srgbClr val="000000"/>
                </a:solidFill>
              </a:defRPr>
            </a:lvl1pPr>
            <a:lvl2pPr lvl="1" algn="ctr">
              <a:lnSpc>
                <a:spcPct val="100000"/>
              </a:lnSpc>
              <a:spcBef>
                <a:spcPts val="0"/>
              </a:spcBef>
              <a:spcAft>
                <a:spcPts val="0"/>
              </a:spcAft>
              <a:buClr>
                <a:srgbClr val="000000"/>
              </a:buClr>
              <a:buSzPts val="1400"/>
              <a:buNone/>
              <a:defRPr sz="1400">
                <a:solidFill>
                  <a:srgbClr val="000000"/>
                </a:solidFill>
              </a:defRPr>
            </a:lvl2pPr>
            <a:lvl3pPr lvl="2" algn="ctr">
              <a:lnSpc>
                <a:spcPct val="100000"/>
              </a:lnSpc>
              <a:spcBef>
                <a:spcPts val="0"/>
              </a:spcBef>
              <a:spcAft>
                <a:spcPts val="0"/>
              </a:spcAft>
              <a:buClr>
                <a:srgbClr val="000000"/>
              </a:buClr>
              <a:buSzPts val="1400"/>
              <a:buNone/>
              <a:defRPr sz="1400">
                <a:solidFill>
                  <a:srgbClr val="000000"/>
                </a:solidFill>
              </a:defRPr>
            </a:lvl3pPr>
            <a:lvl4pPr lvl="3" algn="ctr">
              <a:lnSpc>
                <a:spcPct val="100000"/>
              </a:lnSpc>
              <a:spcBef>
                <a:spcPts val="0"/>
              </a:spcBef>
              <a:spcAft>
                <a:spcPts val="0"/>
              </a:spcAft>
              <a:buClr>
                <a:srgbClr val="000000"/>
              </a:buClr>
              <a:buSzPts val="1400"/>
              <a:buNone/>
              <a:defRPr sz="1400">
                <a:solidFill>
                  <a:srgbClr val="000000"/>
                </a:solidFill>
              </a:defRPr>
            </a:lvl4pPr>
            <a:lvl5pPr lvl="4" algn="ctr">
              <a:lnSpc>
                <a:spcPct val="100000"/>
              </a:lnSpc>
              <a:spcBef>
                <a:spcPts val="0"/>
              </a:spcBef>
              <a:spcAft>
                <a:spcPts val="0"/>
              </a:spcAft>
              <a:buClr>
                <a:srgbClr val="000000"/>
              </a:buClr>
              <a:buSzPts val="1400"/>
              <a:buNone/>
              <a:defRPr sz="1400">
                <a:solidFill>
                  <a:srgbClr val="000000"/>
                </a:solidFill>
              </a:defRPr>
            </a:lvl5pPr>
            <a:lvl6pPr lvl="5" algn="ctr">
              <a:lnSpc>
                <a:spcPct val="100000"/>
              </a:lnSpc>
              <a:spcBef>
                <a:spcPts val="0"/>
              </a:spcBef>
              <a:spcAft>
                <a:spcPts val="0"/>
              </a:spcAft>
              <a:buClr>
                <a:srgbClr val="000000"/>
              </a:buClr>
              <a:buSzPts val="1400"/>
              <a:buNone/>
              <a:defRPr sz="1400">
                <a:solidFill>
                  <a:srgbClr val="000000"/>
                </a:solidFill>
              </a:defRPr>
            </a:lvl6pPr>
            <a:lvl7pPr lvl="6" algn="ctr">
              <a:lnSpc>
                <a:spcPct val="100000"/>
              </a:lnSpc>
              <a:spcBef>
                <a:spcPts val="0"/>
              </a:spcBef>
              <a:spcAft>
                <a:spcPts val="0"/>
              </a:spcAft>
              <a:buClr>
                <a:srgbClr val="000000"/>
              </a:buClr>
              <a:buSzPts val="1400"/>
              <a:buNone/>
              <a:defRPr sz="1400">
                <a:solidFill>
                  <a:srgbClr val="000000"/>
                </a:solidFill>
              </a:defRPr>
            </a:lvl7pPr>
            <a:lvl8pPr lvl="7" algn="ctr">
              <a:lnSpc>
                <a:spcPct val="100000"/>
              </a:lnSpc>
              <a:spcBef>
                <a:spcPts val="0"/>
              </a:spcBef>
              <a:spcAft>
                <a:spcPts val="0"/>
              </a:spcAft>
              <a:buClr>
                <a:srgbClr val="000000"/>
              </a:buClr>
              <a:buSzPts val="1400"/>
              <a:buNone/>
              <a:defRPr sz="1400">
                <a:solidFill>
                  <a:srgbClr val="000000"/>
                </a:solidFill>
              </a:defRPr>
            </a:lvl8pPr>
            <a:lvl9pPr lvl="8" algn="ctr">
              <a:lnSpc>
                <a:spcPct val="100000"/>
              </a:lnSpc>
              <a:spcBef>
                <a:spcPts val="0"/>
              </a:spcBef>
              <a:spcAft>
                <a:spcPts val="0"/>
              </a:spcAft>
              <a:buClr>
                <a:srgbClr val="000000"/>
              </a:buClr>
              <a:buSzPts val="1400"/>
              <a:buNone/>
              <a:defRPr sz="1400">
                <a:solidFill>
                  <a:srgbClr val="000000"/>
                </a:solidFill>
              </a:defRPr>
            </a:lvl9pPr>
          </a:lstStyle>
          <a:p/>
        </p:txBody>
      </p:sp>
      <p:grpSp>
        <p:nvGrpSpPr>
          <p:cNvPr id="52" name="Google Shape;52;p5"/>
          <p:cNvGrpSpPr/>
          <p:nvPr/>
        </p:nvGrpSpPr>
        <p:grpSpPr>
          <a:xfrm>
            <a:off x="764825" y="439375"/>
            <a:ext cx="1924500" cy="1924500"/>
            <a:chOff x="6680825" y="2549350"/>
            <a:chExt cx="1539600" cy="1539600"/>
          </a:xfrm>
        </p:grpSpPr>
        <p:sp>
          <p:nvSpPr>
            <p:cNvPr id="53" name="Google Shape;53;p5"/>
            <p:cNvSpPr/>
            <p:nvPr/>
          </p:nvSpPr>
          <p:spPr>
            <a:xfrm>
              <a:off x="6825669" y="2694194"/>
              <a:ext cx="1249800" cy="1249800"/>
            </a:xfrm>
            <a:prstGeom prst="ellipse">
              <a:avLst/>
            </a:prstGeom>
            <a:solidFill>
              <a:srgbClr val="666666">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6894850" y="2763375"/>
              <a:ext cx="1111200" cy="1111200"/>
            </a:xfrm>
            <a:prstGeom prst="ellipse">
              <a:avLst/>
            </a:prstGeom>
            <a:solidFill>
              <a:srgbClr val="666666">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6680825" y="2549350"/>
              <a:ext cx="1539600" cy="1539600"/>
            </a:xfrm>
            <a:prstGeom prst="donut">
              <a:avLst>
                <a:gd fmla="val 495" name="adj"/>
              </a:avLst>
            </a:prstGeom>
            <a:solidFill>
              <a:srgbClr val="666666">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442731" y="337284"/>
            <a:ext cx="2324700" cy="2324700"/>
            <a:chOff x="-474900" y="321200"/>
            <a:chExt cx="2324700" cy="2324700"/>
          </a:xfrm>
        </p:grpSpPr>
        <p:sp>
          <p:nvSpPr>
            <p:cNvPr id="58" name="Google Shape;58;p6"/>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6"/>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64" name="Google Shape;64;p6"/>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5" name="Shape 65"/>
        <p:cNvGrpSpPr/>
        <p:nvPr/>
      </p:nvGrpSpPr>
      <p:grpSpPr>
        <a:xfrm>
          <a:off x="0" y="0"/>
          <a:ext cx="0" cy="0"/>
          <a:chOff x="0" y="0"/>
          <a:chExt cx="0" cy="0"/>
        </a:xfrm>
      </p:grpSpPr>
      <p:sp>
        <p:nvSpPr>
          <p:cNvPr id="66" name="Google Shape;66;p7"/>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p7"/>
          <p:cNvGrpSpPr/>
          <p:nvPr/>
        </p:nvGrpSpPr>
        <p:grpSpPr>
          <a:xfrm>
            <a:off x="-442731" y="337284"/>
            <a:ext cx="2324700" cy="2324700"/>
            <a:chOff x="-474900" y="321200"/>
            <a:chExt cx="2324700" cy="2324700"/>
          </a:xfrm>
        </p:grpSpPr>
        <p:sp>
          <p:nvSpPr>
            <p:cNvPr id="68" name="Google Shape;68;p7"/>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7"/>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7"/>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7"/>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7"/>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74" name="Google Shape;74;p7"/>
          <p:cNvSpPr txBox="1"/>
          <p:nvPr>
            <p:ph idx="1" type="body"/>
          </p:nvPr>
        </p:nvSpPr>
        <p:spPr>
          <a:xfrm>
            <a:off x="1069625" y="1958050"/>
            <a:ext cx="4608000" cy="26184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75" name="Google Shape;75;p7"/>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76" name="Google Shape;76;p7"/>
          <p:cNvSpPr/>
          <p:nvPr/>
        </p:nvSpPr>
        <p:spPr>
          <a:xfrm>
            <a:off x="6272900" y="955200"/>
            <a:ext cx="3233100" cy="32331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 A" type="blank">
  <p:cSld name="BLANK">
    <p:spTree>
      <p:nvGrpSpPr>
        <p:cNvPr id="77" name="Shape 77"/>
        <p:cNvGrpSpPr/>
        <p:nvPr/>
      </p:nvGrpSpPr>
      <p:grpSpPr>
        <a:xfrm>
          <a:off x="0" y="0"/>
          <a:ext cx="0" cy="0"/>
          <a:chOff x="0" y="0"/>
          <a:chExt cx="0" cy="0"/>
        </a:xfrm>
      </p:grpSpPr>
      <p:sp>
        <p:nvSpPr>
          <p:cNvPr id="78" name="Google Shape;78;p8"/>
          <p:cNvSpPr/>
          <p:nvPr/>
        </p:nvSpPr>
        <p:spPr>
          <a:xfrm>
            <a:off x="764000" y="-1236275"/>
            <a:ext cx="7616100" cy="7616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a:off x="1198300" y="-801975"/>
            <a:ext cx="6747000" cy="67470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a:off x="2267900" y="267625"/>
            <a:ext cx="4608300" cy="46083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a:off x="-704850" y="-2705100"/>
            <a:ext cx="10553700" cy="10553700"/>
          </a:xfrm>
          <a:prstGeom prst="donut">
            <a:avLst>
              <a:gd fmla="val 10467" name="adj"/>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4" name="Shape 84"/>
        <p:cNvGrpSpPr/>
        <p:nvPr/>
      </p:nvGrpSpPr>
      <p:grpSpPr>
        <a:xfrm>
          <a:off x="0" y="0"/>
          <a:ext cx="0" cy="0"/>
          <a:chOff x="0" y="0"/>
          <a:chExt cx="0" cy="0"/>
        </a:xfrm>
      </p:grpSpPr>
      <p:grpSp>
        <p:nvGrpSpPr>
          <p:cNvPr id="85" name="Google Shape;85;p9"/>
          <p:cNvGrpSpPr/>
          <p:nvPr/>
        </p:nvGrpSpPr>
        <p:grpSpPr>
          <a:xfrm>
            <a:off x="-442731" y="337284"/>
            <a:ext cx="2324700" cy="2324700"/>
            <a:chOff x="-474900" y="321200"/>
            <a:chExt cx="2324700" cy="2324700"/>
          </a:xfrm>
        </p:grpSpPr>
        <p:sp>
          <p:nvSpPr>
            <p:cNvPr id="86" name="Google Shape;86;p9"/>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9"/>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9"/>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92" name="Google Shape;92;p9"/>
          <p:cNvSpPr txBox="1"/>
          <p:nvPr>
            <p:ph idx="1" type="body"/>
          </p:nvPr>
        </p:nvSpPr>
        <p:spPr>
          <a:xfrm>
            <a:off x="1069625" y="1958050"/>
            <a:ext cx="1485300" cy="2618400"/>
          </a:xfrm>
          <a:prstGeom prst="rect">
            <a:avLst/>
          </a:prstGeom>
          <a:noFill/>
          <a:ln>
            <a:noFill/>
          </a:ln>
        </p:spPr>
        <p:txBody>
          <a:bodyPr anchorCtr="0" anchor="t" bIns="91425" lIns="91425" spcFirstLastPara="1" rIns="91425" wrap="square" tIns="91425"/>
          <a:lstStyle>
            <a:lvl1pPr indent="-298450" lvl="0" marL="457200" algn="l">
              <a:lnSpc>
                <a:spcPct val="100000"/>
              </a:lnSpc>
              <a:spcBef>
                <a:spcPts val="600"/>
              </a:spcBef>
              <a:spcAft>
                <a:spcPts val="0"/>
              </a:spcAft>
              <a:buSzPts val="1100"/>
              <a:buChar char="￮"/>
              <a:defRPr sz="1100"/>
            </a:lvl1pPr>
            <a:lvl2pPr indent="-298450" lvl="1" marL="914400" algn="l">
              <a:lnSpc>
                <a:spcPct val="100000"/>
              </a:lnSpc>
              <a:spcBef>
                <a:spcPts val="0"/>
              </a:spcBef>
              <a:spcAft>
                <a:spcPts val="0"/>
              </a:spcAft>
              <a:buSzPts val="1100"/>
              <a:buChar char="￮"/>
              <a:defRPr sz="1100"/>
            </a:lvl2pPr>
            <a:lvl3pPr indent="-298450" lvl="2" marL="1371600" algn="l">
              <a:lnSpc>
                <a:spcPct val="100000"/>
              </a:lnSpc>
              <a:spcBef>
                <a:spcPts val="0"/>
              </a:spcBef>
              <a:spcAft>
                <a:spcPts val="0"/>
              </a:spcAft>
              <a:buSzPts val="1100"/>
              <a:buChar char="￮"/>
              <a:defRPr sz="1100"/>
            </a:lvl3pPr>
            <a:lvl4pPr indent="-298450" lvl="3" marL="1828800" algn="l">
              <a:lnSpc>
                <a:spcPct val="100000"/>
              </a:lnSpc>
              <a:spcBef>
                <a:spcPts val="0"/>
              </a:spcBef>
              <a:spcAft>
                <a:spcPts val="0"/>
              </a:spcAft>
              <a:buSzPts val="1100"/>
              <a:buChar char="●"/>
              <a:defRPr sz="1100"/>
            </a:lvl4pPr>
            <a:lvl5pPr indent="-298450" lvl="4" marL="2286000" algn="l">
              <a:lnSpc>
                <a:spcPct val="100000"/>
              </a:lnSpc>
              <a:spcBef>
                <a:spcPts val="0"/>
              </a:spcBef>
              <a:spcAft>
                <a:spcPts val="0"/>
              </a:spcAft>
              <a:buSzPts val="1100"/>
              <a:buChar char="○"/>
              <a:defRPr sz="1100"/>
            </a:lvl5pPr>
            <a:lvl6pPr indent="-298450" lvl="5" marL="2743200" algn="l">
              <a:lnSpc>
                <a:spcPct val="100000"/>
              </a:lnSpc>
              <a:spcBef>
                <a:spcPts val="0"/>
              </a:spcBef>
              <a:spcAft>
                <a:spcPts val="0"/>
              </a:spcAft>
              <a:buSzPts val="1100"/>
              <a:buChar char="■"/>
              <a:defRPr sz="1100"/>
            </a:lvl6pPr>
            <a:lvl7pPr indent="-298450" lvl="6" marL="3200400" algn="l">
              <a:lnSpc>
                <a:spcPct val="100000"/>
              </a:lnSpc>
              <a:spcBef>
                <a:spcPts val="0"/>
              </a:spcBef>
              <a:spcAft>
                <a:spcPts val="0"/>
              </a:spcAft>
              <a:buSzPts val="1100"/>
              <a:buChar char="●"/>
              <a:defRPr sz="1100"/>
            </a:lvl7pPr>
            <a:lvl8pPr indent="-298450" lvl="7" marL="3657600" algn="l">
              <a:lnSpc>
                <a:spcPct val="100000"/>
              </a:lnSpc>
              <a:spcBef>
                <a:spcPts val="0"/>
              </a:spcBef>
              <a:spcAft>
                <a:spcPts val="0"/>
              </a:spcAft>
              <a:buSzPts val="1100"/>
              <a:buChar char="○"/>
              <a:defRPr sz="1100"/>
            </a:lvl8pPr>
            <a:lvl9pPr indent="-298450" lvl="8" marL="4114800" algn="l">
              <a:lnSpc>
                <a:spcPct val="100000"/>
              </a:lnSpc>
              <a:spcBef>
                <a:spcPts val="0"/>
              </a:spcBef>
              <a:spcAft>
                <a:spcPts val="0"/>
              </a:spcAft>
              <a:buSzPts val="1100"/>
              <a:buChar char="■"/>
              <a:defRPr sz="1100"/>
            </a:lvl9pPr>
          </a:lstStyle>
          <a:p/>
        </p:txBody>
      </p:sp>
      <p:sp>
        <p:nvSpPr>
          <p:cNvPr id="93" name="Google Shape;93;p9"/>
          <p:cNvSpPr txBox="1"/>
          <p:nvPr>
            <p:ph idx="2" type="body"/>
          </p:nvPr>
        </p:nvSpPr>
        <p:spPr>
          <a:xfrm>
            <a:off x="2630936" y="1958050"/>
            <a:ext cx="1485300" cy="2618400"/>
          </a:xfrm>
          <a:prstGeom prst="rect">
            <a:avLst/>
          </a:prstGeom>
          <a:noFill/>
          <a:ln>
            <a:noFill/>
          </a:ln>
        </p:spPr>
        <p:txBody>
          <a:bodyPr anchorCtr="0" anchor="t" bIns="91425" lIns="91425" spcFirstLastPara="1" rIns="91425" wrap="square" tIns="91425"/>
          <a:lstStyle>
            <a:lvl1pPr indent="-298450" lvl="0" marL="457200" algn="l">
              <a:lnSpc>
                <a:spcPct val="100000"/>
              </a:lnSpc>
              <a:spcBef>
                <a:spcPts val="600"/>
              </a:spcBef>
              <a:spcAft>
                <a:spcPts val="0"/>
              </a:spcAft>
              <a:buSzPts val="1100"/>
              <a:buChar char="￮"/>
              <a:defRPr sz="1100"/>
            </a:lvl1pPr>
            <a:lvl2pPr indent="-298450" lvl="1" marL="914400" algn="l">
              <a:lnSpc>
                <a:spcPct val="100000"/>
              </a:lnSpc>
              <a:spcBef>
                <a:spcPts val="0"/>
              </a:spcBef>
              <a:spcAft>
                <a:spcPts val="0"/>
              </a:spcAft>
              <a:buSzPts val="1100"/>
              <a:buChar char="￮"/>
              <a:defRPr sz="1100"/>
            </a:lvl2pPr>
            <a:lvl3pPr indent="-298450" lvl="2" marL="1371600" algn="l">
              <a:lnSpc>
                <a:spcPct val="100000"/>
              </a:lnSpc>
              <a:spcBef>
                <a:spcPts val="0"/>
              </a:spcBef>
              <a:spcAft>
                <a:spcPts val="0"/>
              </a:spcAft>
              <a:buSzPts val="1100"/>
              <a:buChar char="￮"/>
              <a:defRPr sz="1100"/>
            </a:lvl3pPr>
            <a:lvl4pPr indent="-298450" lvl="3" marL="1828800" algn="l">
              <a:lnSpc>
                <a:spcPct val="100000"/>
              </a:lnSpc>
              <a:spcBef>
                <a:spcPts val="0"/>
              </a:spcBef>
              <a:spcAft>
                <a:spcPts val="0"/>
              </a:spcAft>
              <a:buSzPts val="1100"/>
              <a:buChar char="●"/>
              <a:defRPr sz="1100"/>
            </a:lvl4pPr>
            <a:lvl5pPr indent="-298450" lvl="4" marL="2286000" algn="l">
              <a:lnSpc>
                <a:spcPct val="100000"/>
              </a:lnSpc>
              <a:spcBef>
                <a:spcPts val="0"/>
              </a:spcBef>
              <a:spcAft>
                <a:spcPts val="0"/>
              </a:spcAft>
              <a:buSzPts val="1100"/>
              <a:buChar char="○"/>
              <a:defRPr sz="1100"/>
            </a:lvl5pPr>
            <a:lvl6pPr indent="-298450" lvl="5" marL="2743200" algn="l">
              <a:lnSpc>
                <a:spcPct val="100000"/>
              </a:lnSpc>
              <a:spcBef>
                <a:spcPts val="0"/>
              </a:spcBef>
              <a:spcAft>
                <a:spcPts val="0"/>
              </a:spcAft>
              <a:buSzPts val="1100"/>
              <a:buChar char="■"/>
              <a:defRPr sz="1100"/>
            </a:lvl6pPr>
            <a:lvl7pPr indent="-298450" lvl="6" marL="3200400" algn="l">
              <a:lnSpc>
                <a:spcPct val="100000"/>
              </a:lnSpc>
              <a:spcBef>
                <a:spcPts val="0"/>
              </a:spcBef>
              <a:spcAft>
                <a:spcPts val="0"/>
              </a:spcAft>
              <a:buSzPts val="1100"/>
              <a:buChar char="●"/>
              <a:defRPr sz="1100"/>
            </a:lvl7pPr>
            <a:lvl8pPr indent="-298450" lvl="7" marL="3657600" algn="l">
              <a:lnSpc>
                <a:spcPct val="100000"/>
              </a:lnSpc>
              <a:spcBef>
                <a:spcPts val="0"/>
              </a:spcBef>
              <a:spcAft>
                <a:spcPts val="0"/>
              </a:spcAft>
              <a:buSzPts val="1100"/>
              <a:buChar char="○"/>
              <a:defRPr sz="1100"/>
            </a:lvl8pPr>
            <a:lvl9pPr indent="-298450" lvl="8" marL="4114800" algn="l">
              <a:lnSpc>
                <a:spcPct val="100000"/>
              </a:lnSpc>
              <a:spcBef>
                <a:spcPts val="0"/>
              </a:spcBef>
              <a:spcAft>
                <a:spcPts val="0"/>
              </a:spcAft>
              <a:buSzPts val="1100"/>
              <a:buChar char="■"/>
              <a:defRPr sz="1100"/>
            </a:lvl9pPr>
          </a:lstStyle>
          <a:p/>
        </p:txBody>
      </p:sp>
      <p:sp>
        <p:nvSpPr>
          <p:cNvPr id="94" name="Google Shape;94;p9"/>
          <p:cNvSpPr txBox="1"/>
          <p:nvPr>
            <p:ph idx="3" type="body"/>
          </p:nvPr>
        </p:nvSpPr>
        <p:spPr>
          <a:xfrm>
            <a:off x="4192246" y="1958050"/>
            <a:ext cx="1485300" cy="2618400"/>
          </a:xfrm>
          <a:prstGeom prst="rect">
            <a:avLst/>
          </a:prstGeom>
          <a:noFill/>
          <a:ln>
            <a:noFill/>
          </a:ln>
        </p:spPr>
        <p:txBody>
          <a:bodyPr anchorCtr="0" anchor="t" bIns="91425" lIns="91425" spcFirstLastPara="1" rIns="91425" wrap="square" tIns="91425"/>
          <a:lstStyle>
            <a:lvl1pPr indent="-298450" lvl="0" marL="457200" algn="l">
              <a:lnSpc>
                <a:spcPct val="100000"/>
              </a:lnSpc>
              <a:spcBef>
                <a:spcPts val="600"/>
              </a:spcBef>
              <a:spcAft>
                <a:spcPts val="0"/>
              </a:spcAft>
              <a:buSzPts val="1100"/>
              <a:buChar char="￮"/>
              <a:defRPr sz="1100"/>
            </a:lvl1pPr>
            <a:lvl2pPr indent="-298450" lvl="1" marL="914400" algn="l">
              <a:lnSpc>
                <a:spcPct val="100000"/>
              </a:lnSpc>
              <a:spcBef>
                <a:spcPts val="0"/>
              </a:spcBef>
              <a:spcAft>
                <a:spcPts val="0"/>
              </a:spcAft>
              <a:buSzPts val="1100"/>
              <a:buChar char="￮"/>
              <a:defRPr sz="1100"/>
            </a:lvl2pPr>
            <a:lvl3pPr indent="-298450" lvl="2" marL="1371600" algn="l">
              <a:lnSpc>
                <a:spcPct val="100000"/>
              </a:lnSpc>
              <a:spcBef>
                <a:spcPts val="0"/>
              </a:spcBef>
              <a:spcAft>
                <a:spcPts val="0"/>
              </a:spcAft>
              <a:buSzPts val="1100"/>
              <a:buChar char="￮"/>
              <a:defRPr sz="1100"/>
            </a:lvl3pPr>
            <a:lvl4pPr indent="-298450" lvl="3" marL="1828800" algn="l">
              <a:lnSpc>
                <a:spcPct val="100000"/>
              </a:lnSpc>
              <a:spcBef>
                <a:spcPts val="0"/>
              </a:spcBef>
              <a:spcAft>
                <a:spcPts val="0"/>
              </a:spcAft>
              <a:buSzPts val="1100"/>
              <a:buChar char="●"/>
              <a:defRPr sz="1100"/>
            </a:lvl4pPr>
            <a:lvl5pPr indent="-298450" lvl="4" marL="2286000" algn="l">
              <a:lnSpc>
                <a:spcPct val="100000"/>
              </a:lnSpc>
              <a:spcBef>
                <a:spcPts val="0"/>
              </a:spcBef>
              <a:spcAft>
                <a:spcPts val="0"/>
              </a:spcAft>
              <a:buSzPts val="1100"/>
              <a:buChar char="○"/>
              <a:defRPr sz="1100"/>
            </a:lvl5pPr>
            <a:lvl6pPr indent="-298450" lvl="5" marL="2743200" algn="l">
              <a:lnSpc>
                <a:spcPct val="100000"/>
              </a:lnSpc>
              <a:spcBef>
                <a:spcPts val="0"/>
              </a:spcBef>
              <a:spcAft>
                <a:spcPts val="0"/>
              </a:spcAft>
              <a:buSzPts val="1100"/>
              <a:buChar char="■"/>
              <a:defRPr sz="1100"/>
            </a:lvl6pPr>
            <a:lvl7pPr indent="-298450" lvl="6" marL="3200400" algn="l">
              <a:lnSpc>
                <a:spcPct val="100000"/>
              </a:lnSpc>
              <a:spcBef>
                <a:spcPts val="0"/>
              </a:spcBef>
              <a:spcAft>
                <a:spcPts val="0"/>
              </a:spcAft>
              <a:buSzPts val="1100"/>
              <a:buChar char="●"/>
              <a:defRPr sz="1100"/>
            </a:lvl7pPr>
            <a:lvl8pPr indent="-298450" lvl="7" marL="3657600" algn="l">
              <a:lnSpc>
                <a:spcPct val="100000"/>
              </a:lnSpc>
              <a:spcBef>
                <a:spcPts val="0"/>
              </a:spcBef>
              <a:spcAft>
                <a:spcPts val="0"/>
              </a:spcAft>
              <a:buSzPts val="1100"/>
              <a:buChar char="○"/>
              <a:defRPr sz="1100"/>
            </a:lvl8pPr>
            <a:lvl9pPr indent="-298450" lvl="8" marL="4114800" algn="l">
              <a:lnSpc>
                <a:spcPct val="100000"/>
              </a:lnSpc>
              <a:spcBef>
                <a:spcPts val="0"/>
              </a:spcBef>
              <a:spcAft>
                <a:spcPts val="0"/>
              </a:spcAft>
              <a:buSzPts val="1100"/>
              <a:buChar char="■"/>
              <a:defRPr sz="1100"/>
            </a:lvl9pPr>
          </a:lstStyle>
          <a:p/>
        </p:txBody>
      </p:sp>
      <p:sp>
        <p:nvSpPr>
          <p:cNvPr id="95" name="Google Shape;95;p9"/>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96" name="Google Shape;96;p9"/>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6272900" y="955200"/>
            <a:ext cx="3233100" cy="32331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big image">
  <p:cSld name="TITLE_AND_BODY_1">
    <p:spTree>
      <p:nvGrpSpPr>
        <p:cNvPr id="98" name="Shape 98"/>
        <p:cNvGrpSpPr/>
        <p:nvPr/>
      </p:nvGrpSpPr>
      <p:grpSpPr>
        <a:xfrm>
          <a:off x="0" y="0"/>
          <a:ext cx="0" cy="0"/>
          <a:chOff x="0" y="0"/>
          <a:chExt cx="0" cy="0"/>
        </a:xfrm>
      </p:grpSpPr>
      <p:sp>
        <p:nvSpPr>
          <p:cNvPr id="99" name="Google Shape;99;p10"/>
          <p:cNvSpPr/>
          <p:nvPr/>
        </p:nvSpPr>
        <p:spPr>
          <a:xfrm>
            <a:off x="5142675" y="358375"/>
            <a:ext cx="4426800" cy="44268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5376775" y="592475"/>
            <a:ext cx="3958500" cy="39585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 name="Google Shape;101;p10"/>
          <p:cNvGrpSpPr/>
          <p:nvPr/>
        </p:nvGrpSpPr>
        <p:grpSpPr>
          <a:xfrm>
            <a:off x="-442731" y="337284"/>
            <a:ext cx="2324700" cy="2324700"/>
            <a:chOff x="-474900" y="321200"/>
            <a:chExt cx="2324700" cy="2324700"/>
          </a:xfrm>
        </p:grpSpPr>
        <p:sp>
          <p:nvSpPr>
            <p:cNvPr id="102" name="Google Shape;102;p10"/>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0"/>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10"/>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type="title"/>
          </p:nvPr>
        </p:nvSpPr>
        <p:spPr>
          <a:xfrm>
            <a:off x="457200" y="1166125"/>
            <a:ext cx="4504800" cy="683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08" name="Google Shape;108;p10"/>
          <p:cNvSpPr txBox="1"/>
          <p:nvPr>
            <p:ph idx="1" type="body"/>
          </p:nvPr>
        </p:nvSpPr>
        <p:spPr>
          <a:xfrm>
            <a:off x="985679" y="1958050"/>
            <a:ext cx="3976500" cy="26184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109" name="Google Shape;109;p10"/>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9pPr>
          </a:lstStyle>
          <a:p/>
        </p:txBody>
      </p:sp>
      <p:sp>
        <p:nvSpPr>
          <p:cNvPr id="8" name="Google Shape;8;p1"/>
          <p:cNvSpPr txBox="1"/>
          <p:nvPr>
            <p:ph idx="1" type="body"/>
          </p:nvPr>
        </p:nvSpPr>
        <p:spPr>
          <a:xfrm>
            <a:off x="1069625" y="1958050"/>
            <a:ext cx="4608300" cy="26184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1pPr>
            <a:lvl2pPr indent="-330200" lvl="1" marL="9144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2pPr>
            <a:lvl3pPr indent="-330200" lvl="2" marL="13716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3pPr>
            <a:lvl4pPr indent="-330200" lvl="3" marL="18288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4pPr>
            <a:lvl5pPr indent="-330200" lvl="4" marL="22860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5pPr>
            <a:lvl6pPr indent="-330200" lvl="5" marL="27432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6pPr>
            <a:lvl7pPr indent="-330200" lvl="6" marL="32004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7pPr>
            <a:lvl8pPr indent="-330200" lvl="7" marL="36576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8pPr>
            <a:lvl9pPr indent="-330200" lvl="8" marL="41148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9.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2211600" y="366250"/>
            <a:ext cx="4720800" cy="1159800"/>
          </a:xfrm>
          <a:prstGeom prst="rect">
            <a:avLst/>
          </a:prstGeom>
          <a:noFill/>
          <a:ln>
            <a:noFill/>
          </a:ln>
          <a:effectLst>
            <a:outerShdw blurRad="85725" rotWithShape="0" algn="bl" dir="5400000" dist="19050">
              <a:srgbClr val="000000">
                <a:alpha val="9803"/>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3200"/>
              <a:t>Corporate Finance &amp; Financial Accounting</a:t>
            </a:r>
            <a:endParaRPr sz="3200"/>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14"/>
          <p:cNvSpPr txBox="1"/>
          <p:nvPr/>
        </p:nvSpPr>
        <p:spPr>
          <a:xfrm>
            <a:off x="2499360" y="1717159"/>
            <a:ext cx="422984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3600" u="none" cap="none" strike="noStrike">
                <a:solidFill>
                  <a:schemeClr val="lt1"/>
                </a:solidFill>
                <a:latin typeface="Poppins"/>
                <a:ea typeface="Poppins"/>
                <a:cs typeface="Poppins"/>
                <a:sym typeface="Poppins"/>
              </a:rPr>
              <a:t>TERM PROJECT</a:t>
            </a:r>
            <a:endParaRPr b="1" i="0" sz="3600" u="none" cap="none" strike="noStrike">
              <a:solidFill>
                <a:schemeClr val="lt1"/>
              </a:solidFill>
              <a:latin typeface="Poppins"/>
              <a:ea typeface="Poppins"/>
              <a:cs typeface="Poppins"/>
              <a:sym typeface="Poppins"/>
            </a:endParaRPr>
          </a:p>
        </p:txBody>
      </p:sp>
      <p:sp>
        <p:nvSpPr>
          <p:cNvPr id="150" name="Google Shape;150;p14"/>
          <p:cNvSpPr txBox="1"/>
          <p:nvPr/>
        </p:nvSpPr>
        <p:spPr>
          <a:xfrm>
            <a:off x="3596640" y="2560320"/>
            <a:ext cx="31496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4000" u="none" cap="none" strike="noStrike">
                <a:solidFill>
                  <a:schemeClr val="dk1"/>
                </a:solidFill>
                <a:latin typeface="Poppins"/>
                <a:ea typeface="Poppins"/>
                <a:cs typeface="Poppins"/>
                <a:sym typeface="Poppins"/>
              </a:rPr>
              <a:t>TEAM 2</a:t>
            </a:r>
            <a:endParaRPr/>
          </a:p>
        </p:txBody>
      </p:sp>
      <p:sp>
        <p:nvSpPr>
          <p:cNvPr id="151" name="Google Shape;151;p14"/>
          <p:cNvSpPr txBox="1"/>
          <p:nvPr/>
        </p:nvSpPr>
        <p:spPr>
          <a:xfrm>
            <a:off x="6116320" y="1805166"/>
            <a:ext cx="101600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2800" u="none" cap="none" strike="noStrike">
                <a:solidFill>
                  <a:schemeClr val="lt1"/>
                </a:solidFill>
                <a:latin typeface="Poppins"/>
                <a:ea typeface="Poppins"/>
                <a:cs typeface="Poppins"/>
                <a:sym typeface="Poppins"/>
              </a:rPr>
              <a:t>2019</a:t>
            </a:r>
            <a:endParaRPr b="1" i="0" sz="2800" u="none" cap="none" strike="noStrike">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246" name="Google Shape;246;p23"/>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Facts and figures</a:t>
            </a:r>
            <a:endParaRPr/>
          </a:p>
        </p:txBody>
      </p:sp>
      <p:sp>
        <p:nvSpPr>
          <p:cNvPr id="247" name="Google Shape;247;p23"/>
          <p:cNvSpPr txBox="1"/>
          <p:nvPr/>
        </p:nvSpPr>
        <p:spPr>
          <a:xfrm>
            <a:off x="4744528" y="362309"/>
            <a:ext cx="3526636" cy="707886"/>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2000" u="sng" cap="none" strike="noStrike">
                <a:solidFill>
                  <a:schemeClr val="dk1"/>
                </a:solidFill>
                <a:latin typeface="Poppins"/>
                <a:ea typeface="Poppins"/>
                <a:cs typeface="Poppins"/>
                <a:sym typeface="Poppins"/>
              </a:rPr>
              <a:t>Net Worth of Anil Ambani - $0.3 billion</a:t>
            </a:r>
            <a:endParaRPr b="0" i="0" sz="2000" u="sng" cap="none" strike="noStrike">
              <a:solidFill>
                <a:schemeClr val="dk1"/>
              </a:solidFill>
              <a:latin typeface="Poppins"/>
              <a:ea typeface="Poppins"/>
              <a:cs typeface="Poppins"/>
              <a:sym typeface="Poppins"/>
            </a:endParaRPr>
          </a:p>
        </p:txBody>
      </p:sp>
      <p:sp>
        <p:nvSpPr>
          <p:cNvPr id="248" name="Google Shape;248;p23"/>
          <p:cNvSpPr txBox="1"/>
          <p:nvPr/>
        </p:nvSpPr>
        <p:spPr>
          <a:xfrm>
            <a:off x="2018581" y="1849225"/>
            <a:ext cx="5727940" cy="286232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Poppins"/>
                <a:ea typeface="Poppins"/>
                <a:cs typeface="Poppins"/>
                <a:sym typeface="Poppins"/>
              </a:rPr>
              <a:t>18,252.5 million INR Market Capitalisation</a:t>
            </a:r>
            <a:endParaRPr/>
          </a:p>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Poppins"/>
                <a:ea typeface="Poppins"/>
                <a:cs typeface="Poppins"/>
                <a:sym typeface="Poppins"/>
              </a:rPr>
              <a:t>Net adjusted income of 490 million INR</a:t>
            </a:r>
            <a:endParaRPr/>
          </a:p>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Poppins"/>
                <a:ea typeface="Poppins"/>
                <a:cs typeface="Poppins"/>
                <a:sym typeface="Poppins"/>
              </a:rPr>
              <a:t>A very low EPS of 0.19 in 2018</a:t>
            </a:r>
            <a:endParaRPr/>
          </a:p>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Poppins"/>
                <a:ea typeface="Poppins"/>
                <a:cs typeface="Poppins"/>
                <a:sym typeface="Poppins"/>
              </a:rPr>
              <a:t>Filed bankruptcy at NCLAT (National Company Law Tribunal)</a:t>
            </a:r>
            <a:endParaRPr/>
          </a:p>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Poppins"/>
                <a:ea typeface="Poppins"/>
                <a:cs typeface="Poppins"/>
                <a:sym typeface="Poppins"/>
              </a:rPr>
              <a:t>Rs. 45,000 crore debt</a:t>
            </a:r>
            <a:endParaRPr/>
          </a:p>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Poppins"/>
                <a:ea typeface="Poppins"/>
                <a:cs typeface="Poppins"/>
                <a:sym typeface="Poppins"/>
              </a:rPr>
              <a:t>Anil avoids jail by paying off Rs. 462 crore dues to Ericsson with help of Mukesh</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4"/>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sp>
        <p:nvSpPr>
          <p:cNvPr id="254" name="Google Shape;254;p24"/>
          <p:cNvSpPr/>
          <p:nvPr/>
        </p:nvSpPr>
        <p:spPr>
          <a:xfrm>
            <a:off x="6454511" y="367001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4"/>
          <p:cNvSpPr txBox="1"/>
          <p:nvPr/>
        </p:nvSpPr>
        <p:spPr>
          <a:xfrm>
            <a:off x="912341" y="232167"/>
            <a:ext cx="2996700" cy="138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Poppins"/>
                <a:ea typeface="Poppins"/>
                <a:cs typeface="Poppins"/>
                <a:sym typeface="Poppins"/>
              </a:rPr>
              <a:t>2008</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Joint venture with Alcatel-Lucent</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Introduces 1 paise per SMS for GSM and CDMA, triggers a war of tariffs</a:t>
            </a:r>
            <a:endParaRPr b="0" i="0" sz="1400" u="none" cap="none" strike="noStrike">
              <a:solidFill>
                <a:srgbClr val="000000"/>
              </a:solidFill>
              <a:latin typeface="Poppins"/>
              <a:ea typeface="Poppins"/>
              <a:cs typeface="Poppins"/>
              <a:sym typeface="Poppins"/>
            </a:endParaRPr>
          </a:p>
        </p:txBody>
      </p:sp>
      <p:sp>
        <p:nvSpPr>
          <p:cNvPr id="256" name="Google Shape;256;p24"/>
          <p:cNvSpPr txBox="1"/>
          <p:nvPr/>
        </p:nvSpPr>
        <p:spPr>
          <a:xfrm>
            <a:off x="235611" y="2214600"/>
            <a:ext cx="2996700" cy="160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Poppins"/>
                <a:ea typeface="Poppins"/>
                <a:cs typeface="Poppins"/>
                <a:sym typeface="Poppins"/>
              </a:rPr>
              <a:t>2006</a:t>
            </a:r>
            <a:endParaRPr b="1"/>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Joins hands with Nokia for Nokia 1255 phone</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Acquires Yipes for $300 million</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Forays into IP television in partnership with Microsoft</a:t>
            </a:r>
            <a:endParaRPr b="0" i="0" sz="1400" u="none" cap="none" strike="noStrike">
              <a:solidFill>
                <a:srgbClr val="000000"/>
              </a:solidFill>
              <a:latin typeface="Poppins"/>
              <a:ea typeface="Poppins"/>
              <a:cs typeface="Poppins"/>
              <a:sym typeface="Poppins"/>
            </a:endParaRPr>
          </a:p>
        </p:txBody>
      </p:sp>
      <p:sp>
        <p:nvSpPr>
          <p:cNvPr id="257" name="Google Shape;257;p24"/>
          <p:cNvSpPr txBox="1"/>
          <p:nvPr/>
        </p:nvSpPr>
        <p:spPr>
          <a:xfrm>
            <a:off x="4195670" y="127478"/>
            <a:ext cx="3331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Poppins"/>
                <a:ea typeface="Poppins"/>
                <a:cs typeface="Poppins"/>
                <a:sym typeface="Poppins"/>
              </a:rPr>
              <a:t>2010</a:t>
            </a:r>
            <a:endParaRPr/>
          </a:p>
          <a:p>
            <a:pPr indent="-317500" lvl="0" marL="457200" rtl="0" algn="l">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2G scam involvement</a:t>
            </a:r>
            <a:endParaRPr>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Enters into pact with Polyconn Inc., launches world’s first video conferencing service</a:t>
            </a:r>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Announces launch of 3G services</a:t>
            </a:r>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Signs MoU with CDBC for US$ 1.93 billion loan</a:t>
            </a:r>
            <a:endParaRPr/>
          </a:p>
          <a:p>
            <a:pPr indent="0" lvl="0" marL="457200" marR="0" rtl="0" algn="l">
              <a:lnSpc>
                <a:spcPct val="100000"/>
              </a:lnSpc>
              <a:spcBef>
                <a:spcPts val="0"/>
              </a:spcBef>
              <a:spcAft>
                <a:spcPts val="0"/>
              </a:spcAft>
              <a:buNone/>
            </a:pPr>
            <a:r>
              <a:t/>
            </a:r>
            <a:endParaRPr/>
          </a:p>
        </p:txBody>
      </p:sp>
      <p:sp>
        <p:nvSpPr>
          <p:cNvPr id="258" name="Google Shape;258;p24"/>
          <p:cNvSpPr txBox="1"/>
          <p:nvPr/>
        </p:nvSpPr>
        <p:spPr>
          <a:xfrm>
            <a:off x="6454494" y="2158773"/>
            <a:ext cx="2996700" cy="160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Poppins"/>
                <a:ea typeface="Poppins"/>
                <a:cs typeface="Poppins"/>
                <a:sym typeface="Poppins"/>
              </a:rPr>
              <a:t>2011</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Launches job search on voice service</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Launches 3G services in Rajasthan</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Plans next generation mobile portal R World</a:t>
            </a:r>
            <a:endParaRPr b="0" i="0" sz="1400" u="none" cap="none" strike="noStrike">
              <a:solidFill>
                <a:srgbClr val="000000"/>
              </a:solidFill>
              <a:latin typeface="Poppins"/>
              <a:ea typeface="Poppins"/>
              <a:cs typeface="Poppins"/>
              <a:sym typeface="Poppins"/>
            </a:endParaRPr>
          </a:p>
        </p:txBody>
      </p:sp>
      <p:sp>
        <p:nvSpPr>
          <p:cNvPr id="259" name="Google Shape;259;p24"/>
          <p:cNvSpPr txBox="1"/>
          <p:nvPr/>
        </p:nvSpPr>
        <p:spPr>
          <a:xfrm>
            <a:off x="3909050" y="3546696"/>
            <a:ext cx="2996700" cy="160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Poppins"/>
                <a:ea typeface="Poppins"/>
                <a:cs typeface="Poppins"/>
                <a:sym typeface="Poppins"/>
              </a:rPr>
              <a:t>2012</a:t>
            </a:r>
            <a:endParaRPr b="1"/>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Refinancing of $1.18 billion FCCBs</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Announces partnership with WhatsApp for college students</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sp>
        <p:nvSpPr>
          <p:cNvPr id="260" name="Google Shape;260;p24"/>
          <p:cNvSpPr/>
          <p:nvPr/>
        </p:nvSpPr>
        <p:spPr>
          <a:xfrm rot="-3538169">
            <a:off x="673396" y="1748366"/>
            <a:ext cx="706506" cy="24989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3744625" y="927900"/>
            <a:ext cx="578400" cy="18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rot="3370155">
            <a:off x="7035945" y="1874641"/>
            <a:ext cx="609978" cy="22706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rot="8100000">
            <a:off x="6746971" y="3862299"/>
            <a:ext cx="672459" cy="26049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txBox="1"/>
          <p:nvPr/>
        </p:nvSpPr>
        <p:spPr>
          <a:xfrm>
            <a:off x="3342050" y="2240350"/>
            <a:ext cx="2329500" cy="12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oppins Light"/>
                <a:ea typeface="Poppins Light"/>
                <a:cs typeface="Poppins Light"/>
                <a:sym typeface="Poppins Light"/>
              </a:rPr>
              <a:t>Timeline</a:t>
            </a:r>
            <a:endParaRPr sz="3600">
              <a:latin typeface="Poppins Light"/>
              <a:ea typeface="Poppins Light"/>
              <a:cs typeface="Poppins Light"/>
              <a:sym typeface="Poppins Light"/>
            </a:endParaRPr>
          </a:p>
        </p:txBody>
      </p:sp>
      <p:sp>
        <p:nvSpPr>
          <p:cNvPr id="265" name="Google Shape;265;p24"/>
          <p:cNvSpPr/>
          <p:nvPr/>
        </p:nvSpPr>
        <p:spPr>
          <a:xfrm rot="-10797945">
            <a:off x="3345900" y="4135425"/>
            <a:ext cx="501900" cy="6153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5"/>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sp>
        <p:nvSpPr>
          <p:cNvPr id="271" name="Google Shape;271;p25"/>
          <p:cNvSpPr/>
          <p:nvPr/>
        </p:nvSpPr>
        <p:spPr>
          <a:xfrm>
            <a:off x="6454511" y="367001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5"/>
          <p:cNvSpPr txBox="1"/>
          <p:nvPr/>
        </p:nvSpPr>
        <p:spPr>
          <a:xfrm>
            <a:off x="6147291" y="1329692"/>
            <a:ext cx="2996700" cy="160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Poppins"/>
                <a:ea typeface="Poppins"/>
                <a:cs typeface="Poppins"/>
                <a:sym typeface="Poppins"/>
              </a:rPr>
              <a:t>2015</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Bill Barney appointed as CEO</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Reliance and Jasper partner to deliver IoT services across India and make smart cities a reality</a:t>
            </a:r>
            <a:endParaRPr b="0" i="0" sz="1400" u="none" cap="none" strike="noStrike">
              <a:solidFill>
                <a:srgbClr val="000000"/>
              </a:solidFill>
              <a:latin typeface="Poppins"/>
              <a:ea typeface="Poppins"/>
              <a:cs typeface="Poppins"/>
              <a:sym typeface="Poppins"/>
            </a:endParaRPr>
          </a:p>
        </p:txBody>
      </p:sp>
      <p:sp>
        <p:nvSpPr>
          <p:cNvPr id="273" name="Google Shape;273;p25"/>
          <p:cNvSpPr txBox="1"/>
          <p:nvPr/>
        </p:nvSpPr>
        <p:spPr>
          <a:xfrm>
            <a:off x="5479875" y="3425650"/>
            <a:ext cx="2996700" cy="97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Poppins"/>
                <a:ea typeface="Poppins"/>
                <a:cs typeface="Poppins"/>
                <a:sym typeface="Poppins"/>
              </a:rPr>
              <a:t>201</a:t>
            </a:r>
            <a:r>
              <a:rPr lang="en">
                <a:latin typeface="Poppins"/>
                <a:ea typeface="Poppins"/>
                <a:cs typeface="Poppins"/>
                <a:sym typeface="Poppins"/>
              </a:rPr>
              <a:t>6</a:t>
            </a:r>
            <a:endParaRPr/>
          </a:p>
          <a:p>
            <a:pPr indent="-285750" lvl="0" marL="285750" marR="0" rtl="0" algn="l">
              <a:lnSpc>
                <a:spcPct val="100000"/>
              </a:lnSpc>
              <a:spcBef>
                <a:spcPts val="0"/>
              </a:spcBef>
              <a:spcAft>
                <a:spcPts val="0"/>
              </a:spcAft>
              <a:buClr>
                <a:srgbClr val="000000"/>
              </a:buClr>
              <a:buSzPts val="1400"/>
              <a:buFont typeface="Arial"/>
              <a:buChar char="•"/>
            </a:pPr>
            <a:r>
              <a:rPr lang="en">
                <a:latin typeface="Poppins"/>
                <a:ea typeface="Poppins"/>
                <a:cs typeface="Poppins"/>
                <a:sym typeface="Poppins"/>
              </a:rPr>
              <a:t>RCom announces merger with Aircel</a:t>
            </a:r>
            <a:endParaRPr>
              <a:latin typeface="Poppins"/>
              <a:ea typeface="Poppins"/>
              <a:cs typeface="Poppins"/>
              <a:sym typeface="Poppins"/>
            </a:endParaRPr>
          </a:p>
        </p:txBody>
      </p:sp>
      <p:sp>
        <p:nvSpPr>
          <p:cNvPr id="274" name="Google Shape;274;p25"/>
          <p:cNvSpPr txBox="1"/>
          <p:nvPr/>
        </p:nvSpPr>
        <p:spPr>
          <a:xfrm>
            <a:off x="289108" y="1028953"/>
            <a:ext cx="3331800" cy="160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Poppins"/>
                <a:ea typeface="Poppins"/>
                <a:cs typeface="Poppins"/>
                <a:sym typeface="Poppins"/>
              </a:rPr>
              <a:t>2013</a:t>
            </a:r>
            <a:endParaRPr b="1"/>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RCom and Ericsson sign $ 1 Billion deal for wired and wireless service</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Reliance Globalcom delivers first circuit to Mobily</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Partners with Twitter in India</a:t>
            </a:r>
            <a:endParaRPr/>
          </a:p>
        </p:txBody>
      </p:sp>
      <p:sp>
        <p:nvSpPr>
          <p:cNvPr id="275" name="Google Shape;275;p25"/>
          <p:cNvSpPr txBox="1"/>
          <p:nvPr/>
        </p:nvSpPr>
        <p:spPr>
          <a:xfrm>
            <a:off x="3248685" y="49987"/>
            <a:ext cx="2996700" cy="24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Poppins"/>
                <a:ea typeface="Poppins"/>
                <a:cs typeface="Poppins"/>
                <a:sym typeface="Poppins"/>
              </a:rPr>
              <a:t>2014</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Launches Disruptive Hi-Speed Unlimited Data Plans</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Signs Master Services Agreement with Reliance Jio for sharing of RComs city Fiber Infrastructure</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Poppins"/>
                <a:ea typeface="Poppins"/>
                <a:cs typeface="Poppins"/>
                <a:sym typeface="Poppins"/>
              </a:rPr>
              <a:t>Expands 3G services to 18 circles</a:t>
            </a:r>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Poppins"/>
              <a:ea typeface="Poppins"/>
              <a:cs typeface="Poppins"/>
              <a:sym typeface="Poppins"/>
            </a:endParaRPr>
          </a:p>
        </p:txBody>
      </p:sp>
      <p:sp>
        <p:nvSpPr>
          <p:cNvPr id="276" name="Google Shape;276;p25"/>
          <p:cNvSpPr txBox="1"/>
          <p:nvPr/>
        </p:nvSpPr>
        <p:spPr>
          <a:xfrm>
            <a:off x="2154225" y="2947700"/>
            <a:ext cx="2996700" cy="206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Poppins"/>
                <a:ea typeface="Poppins"/>
                <a:cs typeface="Poppins"/>
                <a:sym typeface="Poppins"/>
              </a:rPr>
              <a:t>201</a:t>
            </a:r>
            <a:r>
              <a:rPr b="1" lang="en">
                <a:latin typeface="Poppins"/>
                <a:ea typeface="Poppins"/>
                <a:cs typeface="Poppins"/>
                <a:sym typeface="Poppins"/>
              </a:rPr>
              <a:t>7</a:t>
            </a:r>
            <a:endParaRPr b="1"/>
          </a:p>
          <a:p>
            <a:pPr indent="-285750" lvl="0" marL="285750" marR="0" rtl="0" algn="l">
              <a:lnSpc>
                <a:spcPct val="100000"/>
              </a:lnSpc>
              <a:spcBef>
                <a:spcPts val="0"/>
              </a:spcBef>
              <a:spcAft>
                <a:spcPts val="0"/>
              </a:spcAft>
              <a:buClr>
                <a:srgbClr val="000000"/>
              </a:buClr>
              <a:buSzPts val="1400"/>
              <a:buFont typeface="Arial"/>
              <a:buChar char="•"/>
            </a:pPr>
            <a:r>
              <a:rPr lang="en">
                <a:latin typeface="Poppins"/>
                <a:ea typeface="Poppins"/>
                <a:cs typeface="Poppins"/>
                <a:sym typeface="Poppins"/>
              </a:rPr>
              <a:t>Aircel-RCom merger called off</a:t>
            </a:r>
            <a:endParaRPr>
              <a:latin typeface="Poppins"/>
              <a:ea typeface="Poppins"/>
              <a:cs typeface="Poppins"/>
              <a:sym typeface="Poppins"/>
            </a:endParaRPr>
          </a:p>
          <a:p>
            <a:pPr indent="-285750" lvl="0" marL="285750" marR="0" rtl="0" algn="l">
              <a:lnSpc>
                <a:spcPct val="100000"/>
              </a:lnSpc>
              <a:spcBef>
                <a:spcPts val="0"/>
              </a:spcBef>
              <a:spcAft>
                <a:spcPts val="0"/>
              </a:spcAft>
              <a:buSzPts val="1400"/>
              <a:buFont typeface="Poppins"/>
              <a:buChar char="•"/>
            </a:pPr>
            <a:r>
              <a:rPr lang="en">
                <a:latin typeface="Poppins"/>
                <a:ea typeface="Poppins"/>
                <a:cs typeface="Poppins"/>
                <a:sym typeface="Poppins"/>
              </a:rPr>
              <a:t>RCom sells DTH arm Reliance BIG TV to Pantel, Veecon Media</a:t>
            </a:r>
            <a:endParaRPr>
              <a:latin typeface="Poppins"/>
              <a:ea typeface="Poppins"/>
              <a:cs typeface="Poppins"/>
              <a:sym typeface="Poppins"/>
            </a:endParaRPr>
          </a:p>
          <a:p>
            <a:pPr indent="-285750" lvl="0" marL="285750" marR="0" rtl="0" algn="l">
              <a:lnSpc>
                <a:spcPct val="100000"/>
              </a:lnSpc>
              <a:spcBef>
                <a:spcPts val="0"/>
              </a:spcBef>
              <a:spcAft>
                <a:spcPts val="0"/>
              </a:spcAft>
              <a:buSzPts val="1400"/>
              <a:buFont typeface="Poppins"/>
              <a:buChar char="•"/>
            </a:pPr>
            <a:r>
              <a:rPr lang="en">
                <a:latin typeface="Poppins"/>
                <a:ea typeface="Poppins"/>
                <a:cs typeface="Poppins"/>
                <a:sym typeface="Poppins"/>
              </a:rPr>
              <a:t>Reliance Infrastructure sells Mumbai power business to Adani Transmission</a:t>
            </a:r>
            <a:endParaRPr>
              <a:latin typeface="Poppins"/>
              <a:ea typeface="Poppins"/>
              <a:cs typeface="Poppins"/>
              <a:sym typeface="Poppins"/>
            </a:endParaRPr>
          </a:p>
        </p:txBody>
      </p:sp>
      <p:sp>
        <p:nvSpPr>
          <p:cNvPr id="277" name="Google Shape;277;p25"/>
          <p:cNvSpPr/>
          <p:nvPr/>
        </p:nvSpPr>
        <p:spPr>
          <a:xfrm rot="-2700000">
            <a:off x="2550278" y="751741"/>
            <a:ext cx="652094" cy="29062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rot="2963594">
            <a:off x="6005211" y="838305"/>
            <a:ext cx="681248" cy="30444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rot="7297550">
            <a:off x="6430674" y="3098534"/>
            <a:ext cx="614452" cy="32770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rot="-10798431">
            <a:off x="4799863" y="3806906"/>
            <a:ext cx="657300" cy="34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txBox="1"/>
          <p:nvPr/>
        </p:nvSpPr>
        <p:spPr>
          <a:xfrm>
            <a:off x="3342050" y="2240350"/>
            <a:ext cx="2329500" cy="12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oppins Light"/>
                <a:ea typeface="Poppins Light"/>
                <a:cs typeface="Poppins Light"/>
                <a:sym typeface="Poppins Light"/>
              </a:rPr>
              <a:t>Timeline</a:t>
            </a:r>
            <a:endParaRPr sz="3600">
              <a:latin typeface="Poppins Light"/>
              <a:ea typeface="Poppins Light"/>
              <a:cs typeface="Poppins Light"/>
              <a:sym typeface="Poppi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457200" y="1166125"/>
            <a:ext cx="3002100" cy="294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The major factors</a:t>
            </a:r>
            <a:endParaRPr/>
          </a:p>
        </p:txBody>
      </p:sp>
      <p:sp>
        <p:nvSpPr>
          <p:cNvPr id="287" name="Google Shape;287;p26"/>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288" name="Google Shape;288;p26"/>
          <p:cNvGrpSpPr/>
          <p:nvPr/>
        </p:nvGrpSpPr>
        <p:grpSpPr>
          <a:xfrm>
            <a:off x="3197636" y="661495"/>
            <a:ext cx="4602812" cy="4426846"/>
            <a:chOff x="2902488" y="902232"/>
            <a:chExt cx="3339000" cy="3339000"/>
          </a:xfrm>
        </p:grpSpPr>
        <p:sp>
          <p:nvSpPr>
            <p:cNvPr id="289" name="Google Shape;289;p26"/>
            <p:cNvSpPr/>
            <p:nvPr/>
          </p:nvSpPr>
          <p:spPr>
            <a:xfrm rot="-5400000">
              <a:off x="2902488" y="902232"/>
              <a:ext cx="3339000" cy="3339000"/>
            </a:xfrm>
            <a:prstGeom prst="ellipse">
              <a:avLst/>
            </a:prstGeom>
            <a:noFill/>
            <a:ln cap="flat" cmpd="sng" w="19050">
              <a:solidFill>
                <a:srgbClr val="E8E8E8"/>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290" name="Google Shape;290;p26"/>
            <p:cNvSpPr/>
            <p:nvPr/>
          </p:nvSpPr>
          <p:spPr>
            <a:xfrm>
              <a:off x="3123738" y="1123632"/>
              <a:ext cx="2896500" cy="2896200"/>
            </a:xfrm>
            <a:prstGeom prst="pie">
              <a:avLst>
                <a:gd fmla="val 1811602" name="adj1"/>
                <a:gd fmla="val 16214886" name="adj2"/>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grpSp>
      <p:grpSp>
        <p:nvGrpSpPr>
          <p:cNvPr id="291" name="Google Shape;291;p26"/>
          <p:cNvGrpSpPr/>
          <p:nvPr/>
        </p:nvGrpSpPr>
        <p:grpSpPr>
          <a:xfrm>
            <a:off x="4701730" y="-9199"/>
            <a:ext cx="1606747" cy="1547974"/>
            <a:chOff x="2859873" y="853971"/>
            <a:chExt cx="1068600" cy="1068600"/>
          </a:xfrm>
        </p:grpSpPr>
        <p:sp>
          <p:nvSpPr>
            <p:cNvPr id="292" name="Google Shape;292;p26"/>
            <p:cNvSpPr/>
            <p:nvPr/>
          </p:nvSpPr>
          <p:spPr>
            <a:xfrm>
              <a:off x="2859873" y="853971"/>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293" name="Google Shape;293;p26"/>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rPr lang="en" sz="1800">
                  <a:solidFill>
                    <a:srgbClr val="FFFFFF"/>
                  </a:solidFill>
                  <a:latin typeface="Poppins Light"/>
                  <a:ea typeface="Poppins Light"/>
                  <a:cs typeface="Poppins Light"/>
                  <a:sym typeface="Poppins Light"/>
                </a:rPr>
                <a:t>2G SCAM</a:t>
              </a:r>
              <a:r>
                <a:rPr b="0" i="0" lang="en" sz="1800" u="none" cap="none" strike="noStrike">
                  <a:solidFill>
                    <a:srgbClr val="FFFFFF"/>
                  </a:solidFill>
                  <a:latin typeface="Poppins Light"/>
                  <a:ea typeface="Poppins Light"/>
                  <a:cs typeface="Poppins Light"/>
                  <a:sym typeface="Poppins Light"/>
                </a:rPr>
                <a:t> </a:t>
              </a:r>
              <a:endParaRPr b="0" i="0" sz="1800" u="none" cap="none" strike="noStrike">
                <a:solidFill>
                  <a:srgbClr val="FFFFFF"/>
                </a:solidFill>
                <a:latin typeface="Poppins Light"/>
                <a:ea typeface="Poppins Light"/>
                <a:cs typeface="Poppins Light"/>
                <a:sym typeface="Poppins Light"/>
              </a:endParaRPr>
            </a:p>
          </p:txBody>
        </p:sp>
      </p:grpSp>
      <p:grpSp>
        <p:nvGrpSpPr>
          <p:cNvPr id="294" name="Google Shape;294;p26"/>
          <p:cNvGrpSpPr/>
          <p:nvPr/>
        </p:nvGrpSpPr>
        <p:grpSpPr>
          <a:xfrm>
            <a:off x="2676624" y="3174834"/>
            <a:ext cx="1655261" cy="1651628"/>
            <a:chOff x="2859873" y="853971"/>
            <a:chExt cx="1068600" cy="1068600"/>
          </a:xfrm>
        </p:grpSpPr>
        <p:sp>
          <p:nvSpPr>
            <p:cNvPr id="295" name="Google Shape;295;p26"/>
            <p:cNvSpPr/>
            <p:nvPr/>
          </p:nvSpPr>
          <p:spPr>
            <a:xfrm>
              <a:off x="2859873" y="853971"/>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296" name="Google Shape;296;p26"/>
            <p:cNvSpPr txBox="1"/>
            <p:nvPr/>
          </p:nvSpPr>
          <p:spPr>
            <a:xfrm>
              <a:off x="3018880" y="1065647"/>
              <a:ext cx="783000" cy="6693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rPr lang="en" sz="1700">
                  <a:solidFill>
                    <a:srgbClr val="FFFFFF"/>
                  </a:solidFill>
                  <a:latin typeface="Poppins Light"/>
                  <a:ea typeface="Poppins Light"/>
                  <a:cs typeface="Poppins Light"/>
                  <a:sym typeface="Poppins Light"/>
                </a:rPr>
                <a:t>ERICSSON DEAL</a:t>
              </a:r>
              <a:endParaRPr b="0" i="0" sz="1700" u="none" cap="none" strike="noStrike">
                <a:solidFill>
                  <a:srgbClr val="FFFFFF"/>
                </a:solidFill>
                <a:latin typeface="Poppins Light"/>
                <a:ea typeface="Poppins Light"/>
                <a:cs typeface="Poppins Light"/>
                <a:sym typeface="Poppins Light"/>
              </a:endParaRPr>
            </a:p>
          </p:txBody>
        </p:sp>
      </p:grpSp>
      <p:grpSp>
        <p:nvGrpSpPr>
          <p:cNvPr id="297" name="Google Shape;297;p26"/>
          <p:cNvGrpSpPr/>
          <p:nvPr/>
        </p:nvGrpSpPr>
        <p:grpSpPr>
          <a:xfrm>
            <a:off x="6677181" y="3196808"/>
            <a:ext cx="1620746" cy="1587726"/>
            <a:chOff x="5214448" y="3234278"/>
            <a:chExt cx="1068600" cy="1068600"/>
          </a:xfrm>
        </p:grpSpPr>
        <p:sp>
          <p:nvSpPr>
            <p:cNvPr id="298" name="Google Shape;298;p26"/>
            <p:cNvSpPr/>
            <p:nvPr/>
          </p:nvSpPr>
          <p:spPr>
            <a:xfrm>
              <a:off x="5214448" y="3234278"/>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299" name="Google Shape;299;p26"/>
            <p:cNvSpPr txBox="1"/>
            <p:nvPr/>
          </p:nvSpPr>
          <p:spPr>
            <a:xfrm>
              <a:off x="5367375" y="3402503"/>
              <a:ext cx="762600" cy="7323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rPr lang="en" sz="1800">
                  <a:solidFill>
                    <a:srgbClr val="FFFFFF"/>
                  </a:solidFill>
                  <a:latin typeface="Poppins Light"/>
                  <a:ea typeface="Poppins Light"/>
                  <a:cs typeface="Poppins Light"/>
                  <a:sym typeface="Poppins Light"/>
                </a:rPr>
                <a:t>JIO DEAL</a:t>
              </a:r>
              <a:r>
                <a:rPr b="0" i="0" lang="en" sz="800" u="none" cap="none" strike="noStrike">
                  <a:solidFill>
                    <a:srgbClr val="FFFFFF"/>
                  </a:solidFill>
                  <a:latin typeface="Poppins Light"/>
                  <a:ea typeface="Poppins Light"/>
                  <a:cs typeface="Poppins Light"/>
                  <a:sym typeface="Poppins Light"/>
                </a:rPr>
                <a:t> </a:t>
              </a:r>
              <a:endParaRPr b="0" i="0" sz="800" u="none" cap="none" strike="noStrike">
                <a:solidFill>
                  <a:srgbClr val="FFFFFF"/>
                </a:solidFill>
                <a:latin typeface="Poppins Light"/>
                <a:ea typeface="Poppins Light"/>
                <a:cs typeface="Poppins Light"/>
                <a:sym typeface="Poppins Light"/>
              </a:endParaRPr>
            </a:p>
          </p:txBody>
        </p:sp>
      </p:grpSp>
      <p:grpSp>
        <p:nvGrpSpPr>
          <p:cNvPr id="300" name="Google Shape;300;p26"/>
          <p:cNvGrpSpPr/>
          <p:nvPr/>
        </p:nvGrpSpPr>
        <p:grpSpPr>
          <a:xfrm>
            <a:off x="4244245" y="1671171"/>
            <a:ext cx="2503218" cy="2407520"/>
            <a:chOff x="3664038" y="1663782"/>
            <a:chExt cx="1815900" cy="1815900"/>
          </a:xfrm>
        </p:grpSpPr>
        <p:sp>
          <p:nvSpPr>
            <p:cNvPr id="301" name="Google Shape;301;p26"/>
            <p:cNvSpPr/>
            <p:nvPr/>
          </p:nvSpPr>
          <p:spPr>
            <a:xfrm>
              <a:off x="3664038" y="1663782"/>
              <a:ext cx="1815900" cy="18159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oppins"/>
                <a:ea typeface="Poppins"/>
                <a:cs typeface="Poppins"/>
                <a:sym typeface="Poppins"/>
              </a:endParaRPr>
            </a:p>
          </p:txBody>
        </p:sp>
        <p:sp>
          <p:nvSpPr>
            <p:cNvPr id="302" name="Google Shape;302;p26"/>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sz="1800">
                  <a:solidFill>
                    <a:srgbClr val="FFFFFF"/>
                  </a:solidFill>
                  <a:latin typeface="Poppins"/>
                  <a:ea typeface="Poppins"/>
                  <a:cs typeface="Poppins"/>
                  <a:sym typeface="Poppins"/>
                </a:rPr>
                <a:t>WHAT CAUSED THIS?</a:t>
              </a:r>
              <a:endParaRPr b="1" i="0" sz="1800" u="none" cap="none" strike="noStrike">
                <a:solidFill>
                  <a:srgbClr val="FFFFFF"/>
                </a:solidFill>
                <a:latin typeface="Poppins"/>
                <a:ea typeface="Poppins"/>
                <a:cs typeface="Poppins"/>
                <a:sym typeface="Poppi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7"/>
          <p:cNvSpPr txBox="1"/>
          <p:nvPr>
            <p:ph idx="4294967295" type="body"/>
          </p:nvPr>
        </p:nvSpPr>
        <p:spPr>
          <a:xfrm>
            <a:off x="1038575" y="627150"/>
            <a:ext cx="2097600" cy="261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 sz="1800"/>
              <a:t>2G SCAM</a:t>
            </a:r>
            <a:endParaRPr b="1" sz="1800"/>
          </a:p>
          <a:p>
            <a:pPr indent="-317500" lvl="0" marL="457200" rtl="0" algn="l">
              <a:lnSpc>
                <a:spcPct val="100000"/>
              </a:lnSpc>
              <a:spcBef>
                <a:spcPts val="600"/>
              </a:spcBef>
              <a:spcAft>
                <a:spcPts val="0"/>
              </a:spcAft>
              <a:buSzPts val="1400"/>
              <a:buChar char="￮"/>
            </a:pPr>
            <a:r>
              <a:rPr b="1" lang="en" sz="1400"/>
              <a:t>Occurred in 2010</a:t>
            </a:r>
            <a:endParaRPr b="1" sz="1400"/>
          </a:p>
          <a:p>
            <a:pPr indent="-317500" lvl="0" marL="457200" rtl="0" algn="l">
              <a:lnSpc>
                <a:spcPct val="100000"/>
              </a:lnSpc>
              <a:spcBef>
                <a:spcPts val="0"/>
              </a:spcBef>
              <a:spcAft>
                <a:spcPts val="0"/>
              </a:spcAft>
              <a:buSzPts val="1400"/>
              <a:buChar char="￮"/>
            </a:pPr>
            <a:r>
              <a:rPr b="1" lang="en" sz="1400"/>
              <a:t>Heavy involvement of RCom</a:t>
            </a:r>
            <a:endParaRPr b="1" sz="1400"/>
          </a:p>
          <a:p>
            <a:pPr indent="-317500" lvl="0" marL="457200" rtl="0" algn="l">
              <a:lnSpc>
                <a:spcPct val="100000"/>
              </a:lnSpc>
              <a:spcBef>
                <a:spcPts val="0"/>
              </a:spcBef>
              <a:spcAft>
                <a:spcPts val="0"/>
              </a:spcAft>
              <a:buSzPts val="1400"/>
              <a:buChar char="￮"/>
            </a:pPr>
            <a:r>
              <a:rPr b="1" lang="en" sz="1400"/>
              <a:t>Swan Telecom Ltd.</a:t>
            </a:r>
            <a:endParaRPr b="1" sz="1400"/>
          </a:p>
        </p:txBody>
      </p:sp>
      <p:sp>
        <p:nvSpPr>
          <p:cNvPr id="308" name="Google Shape;308;p27"/>
          <p:cNvSpPr txBox="1"/>
          <p:nvPr>
            <p:ph idx="4294967295" type="body"/>
          </p:nvPr>
        </p:nvSpPr>
        <p:spPr>
          <a:xfrm>
            <a:off x="3475650" y="627150"/>
            <a:ext cx="2192700" cy="261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sz="1800"/>
              <a:t>ERICSSON DEAL</a:t>
            </a:r>
            <a:endParaRPr b="1" sz="1800"/>
          </a:p>
          <a:p>
            <a:pPr indent="-317500" lvl="0" marL="457200" rtl="0" algn="l">
              <a:lnSpc>
                <a:spcPct val="100000"/>
              </a:lnSpc>
              <a:spcBef>
                <a:spcPts val="600"/>
              </a:spcBef>
              <a:spcAft>
                <a:spcPts val="0"/>
              </a:spcAft>
              <a:buSzPts val="1400"/>
              <a:buChar char="￮"/>
            </a:pPr>
            <a:r>
              <a:rPr b="1" lang="en" sz="1400"/>
              <a:t>First signed in 2013</a:t>
            </a:r>
            <a:endParaRPr b="1" sz="1400"/>
          </a:p>
          <a:p>
            <a:pPr indent="-317500" lvl="0" marL="457200" rtl="0" algn="l">
              <a:lnSpc>
                <a:spcPct val="100000"/>
              </a:lnSpc>
              <a:spcBef>
                <a:spcPts val="0"/>
              </a:spcBef>
              <a:spcAft>
                <a:spcPts val="0"/>
              </a:spcAft>
              <a:buSzPts val="1400"/>
              <a:buChar char="￮"/>
            </a:pPr>
            <a:r>
              <a:rPr b="1" lang="en" sz="1400"/>
              <a:t>Pulled out in 2017</a:t>
            </a:r>
            <a:endParaRPr b="1" sz="1400"/>
          </a:p>
          <a:p>
            <a:pPr indent="-317500" lvl="0" marL="457200" rtl="0" algn="l">
              <a:lnSpc>
                <a:spcPct val="100000"/>
              </a:lnSpc>
              <a:spcBef>
                <a:spcPts val="0"/>
              </a:spcBef>
              <a:spcAft>
                <a:spcPts val="0"/>
              </a:spcAft>
              <a:buSzPts val="1400"/>
              <a:buChar char="￮"/>
            </a:pPr>
            <a:r>
              <a:rPr b="1" lang="en" sz="1400"/>
              <a:t>Had positive as well as negative impacts</a:t>
            </a:r>
            <a:endParaRPr b="1" sz="1400"/>
          </a:p>
        </p:txBody>
      </p:sp>
      <p:sp>
        <p:nvSpPr>
          <p:cNvPr id="309" name="Google Shape;309;p27"/>
          <p:cNvSpPr txBox="1"/>
          <p:nvPr>
            <p:ph idx="4294967295" type="body"/>
          </p:nvPr>
        </p:nvSpPr>
        <p:spPr>
          <a:xfrm>
            <a:off x="5896951" y="627150"/>
            <a:ext cx="2042700" cy="261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sz="1800"/>
              <a:t>JIO ENTRY</a:t>
            </a:r>
            <a:endParaRPr b="1" sz="1800"/>
          </a:p>
          <a:p>
            <a:pPr indent="-317500" lvl="0" marL="457200" rtl="0" algn="l">
              <a:lnSpc>
                <a:spcPct val="100000"/>
              </a:lnSpc>
              <a:spcBef>
                <a:spcPts val="600"/>
              </a:spcBef>
              <a:spcAft>
                <a:spcPts val="0"/>
              </a:spcAft>
              <a:buSzPts val="1400"/>
              <a:buChar char="￮"/>
            </a:pPr>
            <a:r>
              <a:rPr b="1" lang="en" sz="1400"/>
              <a:t>Popularity of Jio in 2017</a:t>
            </a:r>
            <a:endParaRPr b="1" sz="1400"/>
          </a:p>
          <a:p>
            <a:pPr indent="-317500" lvl="0" marL="457200" rtl="0" algn="l">
              <a:lnSpc>
                <a:spcPct val="100000"/>
              </a:lnSpc>
              <a:spcBef>
                <a:spcPts val="0"/>
              </a:spcBef>
              <a:spcAft>
                <a:spcPts val="0"/>
              </a:spcAft>
              <a:buSzPts val="1400"/>
              <a:buChar char="￮"/>
            </a:pPr>
            <a:r>
              <a:rPr b="1" lang="en" sz="1400"/>
              <a:t>Dwindling </a:t>
            </a:r>
            <a:r>
              <a:rPr b="1" lang="en" sz="1400"/>
              <a:t>market share</a:t>
            </a:r>
            <a:r>
              <a:rPr b="1" lang="en" sz="1400"/>
              <a:t> of RCom</a:t>
            </a:r>
            <a:endParaRPr b="1" sz="1400"/>
          </a:p>
          <a:p>
            <a:pPr indent="0" lvl="0" marL="0" rtl="0" algn="l">
              <a:lnSpc>
                <a:spcPct val="100000"/>
              </a:lnSpc>
              <a:spcBef>
                <a:spcPts val="600"/>
              </a:spcBef>
              <a:spcAft>
                <a:spcPts val="0"/>
              </a:spcAft>
              <a:buSzPts val="1100"/>
              <a:buNone/>
            </a:pPr>
            <a:r>
              <a:t/>
            </a:r>
            <a:endParaRPr/>
          </a:p>
        </p:txBody>
      </p:sp>
      <p:sp>
        <p:nvSpPr>
          <p:cNvPr id="310" name="Google Shape;310;p27"/>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grpSp>
        <p:nvGrpSpPr>
          <p:cNvPr id="311" name="Google Shape;311;p27"/>
          <p:cNvGrpSpPr/>
          <p:nvPr/>
        </p:nvGrpSpPr>
        <p:grpSpPr>
          <a:xfrm>
            <a:off x="6405399" y="3676684"/>
            <a:ext cx="435022" cy="323445"/>
            <a:chOff x="5247525" y="3007275"/>
            <a:chExt cx="517575" cy="384825"/>
          </a:xfrm>
        </p:grpSpPr>
        <p:sp>
          <p:nvSpPr>
            <p:cNvPr id="312" name="Google Shape;312;p2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14" name="Google Shape;314;p27"/>
          <p:cNvPicPr preferRelativeResize="0"/>
          <p:nvPr/>
        </p:nvPicPr>
        <p:blipFill>
          <a:blip r:embed="rId3">
            <a:alphaModFix/>
          </a:blip>
          <a:stretch>
            <a:fillRect/>
          </a:stretch>
        </p:blipFill>
        <p:spPr>
          <a:xfrm>
            <a:off x="679525" y="2865249"/>
            <a:ext cx="2358500" cy="1569474"/>
          </a:xfrm>
          <a:prstGeom prst="rect">
            <a:avLst/>
          </a:prstGeom>
          <a:noFill/>
          <a:ln>
            <a:noFill/>
          </a:ln>
        </p:spPr>
      </p:pic>
      <p:pic>
        <p:nvPicPr>
          <p:cNvPr id="315" name="Google Shape;315;p27"/>
          <p:cNvPicPr preferRelativeResize="0"/>
          <p:nvPr/>
        </p:nvPicPr>
        <p:blipFill>
          <a:blip r:embed="rId4">
            <a:alphaModFix/>
          </a:blip>
          <a:stretch>
            <a:fillRect/>
          </a:stretch>
        </p:blipFill>
        <p:spPr>
          <a:xfrm>
            <a:off x="3413525" y="2941450"/>
            <a:ext cx="2254825" cy="1381125"/>
          </a:xfrm>
          <a:prstGeom prst="rect">
            <a:avLst/>
          </a:prstGeom>
          <a:noFill/>
          <a:ln>
            <a:noFill/>
          </a:ln>
        </p:spPr>
      </p:pic>
      <p:pic>
        <p:nvPicPr>
          <p:cNvPr id="316" name="Google Shape;316;p27"/>
          <p:cNvPicPr preferRelativeResize="0"/>
          <p:nvPr/>
        </p:nvPicPr>
        <p:blipFill>
          <a:blip r:embed="rId5">
            <a:alphaModFix/>
          </a:blip>
          <a:stretch>
            <a:fillRect/>
          </a:stretch>
        </p:blipFill>
        <p:spPr>
          <a:xfrm>
            <a:off x="6039638" y="2825063"/>
            <a:ext cx="1569475" cy="156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8"/>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2G SPECTRUM SCAM</a:t>
            </a:r>
            <a:endParaRPr/>
          </a:p>
        </p:txBody>
      </p:sp>
      <p:sp>
        <p:nvSpPr>
          <p:cNvPr id="322" name="Google Shape;322;p28"/>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sp>
        <p:nvSpPr>
          <p:cNvPr id="323" name="Google Shape;323;p28"/>
          <p:cNvSpPr txBox="1"/>
          <p:nvPr/>
        </p:nvSpPr>
        <p:spPr>
          <a:xfrm>
            <a:off x="876875" y="1923900"/>
            <a:ext cx="7263600" cy="265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Scam loss quantified at Rs. 1.76 lakh crore by C&amp;AG</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Reliance ADAG Managing Director Gautam Doshi, senior executives Hari Nair and Surendra Pipara involved</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Funded Swan Telecom Pvt Limited (STPL), one of the accused firms</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Payments made to Kalaignar TV, accused.</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Charged under multiple provisions of IPC including forgery and bribery</a:t>
            </a:r>
            <a:endParaRPr sz="1800">
              <a:latin typeface="Poppins Light"/>
              <a:ea typeface="Poppins Light"/>
              <a:cs typeface="Poppins Light"/>
              <a:sym typeface="Poppi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9"/>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STATS</a:t>
            </a:r>
            <a:endParaRPr/>
          </a:p>
        </p:txBody>
      </p:sp>
      <p:sp>
        <p:nvSpPr>
          <p:cNvPr id="329" name="Google Shape;329;p29"/>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30" name="Google Shape;330;p29"/>
          <p:cNvPicPr preferRelativeResize="0"/>
          <p:nvPr/>
        </p:nvPicPr>
        <p:blipFill>
          <a:blip r:embed="rId3">
            <a:alphaModFix/>
          </a:blip>
          <a:stretch>
            <a:fillRect/>
          </a:stretch>
        </p:blipFill>
        <p:spPr>
          <a:xfrm>
            <a:off x="3198575" y="312464"/>
            <a:ext cx="5129250" cy="3088236"/>
          </a:xfrm>
          <a:prstGeom prst="rect">
            <a:avLst/>
          </a:prstGeom>
          <a:noFill/>
          <a:ln>
            <a:noFill/>
          </a:ln>
        </p:spPr>
      </p:pic>
      <p:sp>
        <p:nvSpPr>
          <p:cNvPr id="331" name="Google Shape;331;p29"/>
          <p:cNvSpPr txBox="1"/>
          <p:nvPr/>
        </p:nvSpPr>
        <p:spPr>
          <a:xfrm>
            <a:off x="984500" y="3788050"/>
            <a:ext cx="7474200" cy="13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The 2G Scam occured in 2010, which led to a drastic decrease in the net income of the company.</a:t>
            </a:r>
            <a:endParaRPr>
              <a:latin typeface="Poppins Light"/>
              <a:ea typeface="Poppins Light"/>
              <a:cs typeface="Poppins Light"/>
              <a:sym typeface="Poppins Light"/>
            </a:endParaRPr>
          </a:p>
        </p:txBody>
      </p:sp>
      <p:sp>
        <p:nvSpPr>
          <p:cNvPr id="332" name="Google Shape;332;p29"/>
          <p:cNvSpPr txBox="1"/>
          <p:nvPr/>
        </p:nvSpPr>
        <p:spPr>
          <a:xfrm>
            <a:off x="461050" y="4576450"/>
            <a:ext cx="5129400" cy="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Light"/>
                <a:ea typeface="Poppins Light"/>
                <a:cs typeface="Poppins Light"/>
                <a:sym typeface="Poppins Light"/>
              </a:rPr>
              <a:t>Source: Bloomberg</a:t>
            </a:r>
            <a:endParaRPr sz="1200">
              <a:latin typeface="Poppins Light"/>
              <a:ea typeface="Poppins Light"/>
              <a:cs typeface="Poppins Light"/>
              <a:sym typeface="Poppi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0"/>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STATS</a:t>
            </a:r>
            <a:endParaRPr/>
          </a:p>
        </p:txBody>
      </p:sp>
      <p:sp>
        <p:nvSpPr>
          <p:cNvPr id="338" name="Google Shape;338;p30"/>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9" name="Google Shape;339;p30"/>
          <p:cNvSpPr txBox="1"/>
          <p:nvPr/>
        </p:nvSpPr>
        <p:spPr>
          <a:xfrm>
            <a:off x="984500" y="3720925"/>
            <a:ext cx="7474200" cy="13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Due to 2G Scam, the value of asset has been decreased in 2010. Thus, </a:t>
            </a:r>
            <a:r>
              <a:rPr lang="en">
                <a:latin typeface="Poppins Light"/>
                <a:ea typeface="Poppins Light"/>
                <a:cs typeface="Poppins Light"/>
                <a:sym typeface="Poppins Light"/>
              </a:rPr>
              <a:t>amortization</a:t>
            </a:r>
            <a:r>
              <a:rPr lang="en">
                <a:latin typeface="Poppins Light"/>
                <a:ea typeface="Poppins Light"/>
                <a:cs typeface="Poppins Light"/>
                <a:sym typeface="Poppins Light"/>
              </a:rPr>
              <a:t> has increased which basically is a clear representation of the increased risk.</a:t>
            </a:r>
            <a:endParaRPr>
              <a:latin typeface="Poppins Light"/>
              <a:ea typeface="Poppins Light"/>
              <a:cs typeface="Poppins Light"/>
              <a:sym typeface="Poppins Light"/>
            </a:endParaRPr>
          </a:p>
        </p:txBody>
      </p:sp>
      <p:pic>
        <p:nvPicPr>
          <p:cNvPr id="340" name="Google Shape;340;p30"/>
          <p:cNvPicPr preferRelativeResize="0"/>
          <p:nvPr/>
        </p:nvPicPr>
        <p:blipFill>
          <a:blip r:embed="rId3">
            <a:alphaModFix/>
          </a:blip>
          <a:stretch>
            <a:fillRect/>
          </a:stretch>
        </p:blipFill>
        <p:spPr>
          <a:xfrm>
            <a:off x="3211150" y="403600"/>
            <a:ext cx="4869150" cy="2931650"/>
          </a:xfrm>
          <a:prstGeom prst="rect">
            <a:avLst/>
          </a:prstGeom>
          <a:noFill/>
          <a:ln>
            <a:noFill/>
          </a:ln>
        </p:spPr>
      </p:pic>
      <p:sp>
        <p:nvSpPr>
          <p:cNvPr id="341" name="Google Shape;341;p30"/>
          <p:cNvSpPr txBox="1"/>
          <p:nvPr/>
        </p:nvSpPr>
        <p:spPr>
          <a:xfrm>
            <a:off x="461050" y="4576450"/>
            <a:ext cx="5129400" cy="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Light"/>
                <a:ea typeface="Poppins Light"/>
                <a:cs typeface="Poppins Light"/>
                <a:sym typeface="Poppins Light"/>
              </a:rPr>
              <a:t>Source: Bloomberg</a:t>
            </a:r>
            <a:endParaRPr sz="1200">
              <a:latin typeface="Poppins Light"/>
              <a:ea typeface="Poppins Light"/>
              <a:cs typeface="Poppins Light"/>
              <a:sym typeface="Poppi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1"/>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ERICSSON</a:t>
            </a:r>
            <a:r>
              <a:rPr lang="en"/>
              <a:t> DEAL</a:t>
            </a:r>
            <a:endParaRPr/>
          </a:p>
        </p:txBody>
      </p:sp>
      <p:sp>
        <p:nvSpPr>
          <p:cNvPr id="347" name="Google Shape;347;p3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8" name="Google Shape;348;p31"/>
          <p:cNvSpPr txBox="1"/>
          <p:nvPr/>
        </p:nvSpPr>
        <p:spPr>
          <a:xfrm>
            <a:off x="876875" y="1923900"/>
            <a:ext cx="7263600" cy="265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Deal signed in 2013 for Ericsson to manage 100,000 km of fiber and mobile infrastructure in 11 telecom circles</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Battle started in 2017, Ericsson moves bankruptcy court over Rs. 1500 crore dues</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Settlement of around Rs. 550 crore finalised</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Anil Ambani avoided jail term with help of brother Mukesh by paying Rs 462 crore just a day before the judgement.</a:t>
            </a:r>
            <a:endParaRPr sz="1800">
              <a:latin typeface="Poppins Light"/>
              <a:ea typeface="Poppins Light"/>
              <a:cs typeface="Poppins Light"/>
              <a:sym typeface="Poppi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2"/>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STATS</a:t>
            </a:r>
            <a:endParaRPr/>
          </a:p>
        </p:txBody>
      </p:sp>
      <p:sp>
        <p:nvSpPr>
          <p:cNvPr id="354" name="Google Shape;354;p32"/>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5" name="Google Shape;355;p32"/>
          <p:cNvSpPr txBox="1"/>
          <p:nvPr/>
        </p:nvSpPr>
        <p:spPr>
          <a:xfrm>
            <a:off x="1054650" y="3905150"/>
            <a:ext cx="70347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The market capitalization of RCom spiked in 2013-2014 due to the signing of Ericsson deal.</a:t>
            </a:r>
            <a:endParaRPr>
              <a:latin typeface="Poppins Light"/>
              <a:ea typeface="Poppins Light"/>
              <a:cs typeface="Poppins Light"/>
              <a:sym typeface="Poppins Light"/>
            </a:endParaRPr>
          </a:p>
        </p:txBody>
      </p:sp>
      <p:pic>
        <p:nvPicPr>
          <p:cNvPr id="356" name="Google Shape;356;p32"/>
          <p:cNvPicPr preferRelativeResize="0"/>
          <p:nvPr/>
        </p:nvPicPr>
        <p:blipFill>
          <a:blip r:embed="rId3">
            <a:alphaModFix/>
          </a:blip>
          <a:stretch>
            <a:fillRect/>
          </a:stretch>
        </p:blipFill>
        <p:spPr>
          <a:xfrm>
            <a:off x="3051150" y="403751"/>
            <a:ext cx="5220300" cy="3143049"/>
          </a:xfrm>
          <a:prstGeom prst="rect">
            <a:avLst/>
          </a:prstGeom>
          <a:noFill/>
          <a:ln>
            <a:noFill/>
          </a:ln>
        </p:spPr>
      </p:pic>
      <p:sp>
        <p:nvSpPr>
          <p:cNvPr id="357" name="Google Shape;357;p32"/>
          <p:cNvSpPr txBox="1"/>
          <p:nvPr/>
        </p:nvSpPr>
        <p:spPr>
          <a:xfrm>
            <a:off x="461050" y="4576450"/>
            <a:ext cx="5129400" cy="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Light"/>
                <a:ea typeface="Poppins Light"/>
                <a:cs typeface="Poppins Light"/>
                <a:sym typeface="Poppins Light"/>
              </a:rPr>
              <a:t>Source: Bloomberg</a:t>
            </a:r>
            <a:endParaRPr sz="1200">
              <a:latin typeface="Poppins Light"/>
              <a:ea typeface="Poppins Light"/>
              <a:cs typeface="Poppins Light"/>
              <a:sym typeface="Poppi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TEAM MEMBERS</a:t>
            </a:r>
            <a:endParaRPr/>
          </a:p>
        </p:txBody>
      </p:sp>
      <p:sp>
        <p:nvSpPr>
          <p:cNvPr id="157" name="Google Shape;157;p15"/>
          <p:cNvSpPr txBox="1"/>
          <p:nvPr>
            <p:ph idx="1" type="body"/>
          </p:nvPr>
        </p:nvSpPr>
        <p:spPr>
          <a:xfrm>
            <a:off x="1069624" y="1958050"/>
            <a:ext cx="5552202" cy="22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lang="en" sz="2000">
                <a:solidFill>
                  <a:srgbClr val="000000"/>
                </a:solidFill>
              </a:rPr>
              <a:t>ANIKET NIRANJAN MISHRA - 17MT3FP20</a:t>
            </a:r>
            <a:endParaRPr/>
          </a:p>
          <a:p>
            <a:pPr indent="0" lvl="0" marL="0" rtl="0" algn="l">
              <a:lnSpc>
                <a:spcPct val="100000"/>
              </a:lnSpc>
              <a:spcBef>
                <a:spcPts val="600"/>
              </a:spcBef>
              <a:spcAft>
                <a:spcPts val="0"/>
              </a:spcAft>
              <a:buClr>
                <a:schemeClr val="dk1"/>
              </a:buClr>
              <a:buSzPts val="1100"/>
              <a:buFont typeface="Arial"/>
              <a:buNone/>
            </a:pPr>
            <a:r>
              <a:rPr lang="en" sz="2000">
                <a:solidFill>
                  <a:srgbClr val="000000"/>
                </a:solidFill>
              </a:rPr>
              <a:t>ROHIT B. NAIR – 17MI10031</a:t>
            </a:r>
            <a:endParaRPr/>
          </a:p>
          <a:p>
            <a:pPr indent="0" lvl="0" marL="0" rtl="0" algn="l">
              <a:lnSpc>
                <a:spcPct val="100000"/>
              </a:lnSpc>
              <a:spcBef>
                <a:spcPts val="600"/>
              </a:spcBef>
              <a:spcAft>
                <a:spcPts val="0"/>
              </a:spcAft>
              <a:buClr>
                <a:schemeClr val="dk1"/>
              </a:buClr>
              <a:buSzPts val="1100"/>
              <a:buFont typeface="Arial"/>
              <a:buNone/>
            </a:pPr>
            <a:r>
              <a:rPr lang="en" sz="2000">
                <a:solidFill>
                  <a:srgbClr val="000000"/>
                </a:solidFill>
              </a:rPr>
              <a:t>ABHIJEET SHRIVASTAVA – 17MI3FP08</a:t>
            </a:r>
            <a:endParaRPr/>
          </a:p>
          <a:p>
            <a:pPr indent="0" lvl="0" marL="0" rtl="0" algn="l">
              <a:lnSpc>
                <a:spcPct val="100000"/>
              </a:lnSpc>
              <a:spcBef>
                <a:spcPts val="600"/>
              </a:spcBef>
              <a:spcAft>
                <a:spcPts val="0"/>
              </a:spcAft>
              <a:buClr>
                <a:schemeClr val="dk1"/>
              </a:buClr>
              <a:buSzPts val="1100"/>
              <a:buFont typeface="Arial"/>
              <a:buNone/>
            </a:pPr>
            <a:r>
              <a:rPr lang="en" sz="2000">
                <a:solidFill>
                  <a:srgbClr val="000000"/>
                </a:solidFill>
              </a:rPr>
              <a:t>ABHISHEK RAO – 17CH3FP17</a:t>
            </a:r>
            <a:endParaRPr sz="2000">
              <a:solidFill>
                <a:srgbClr val="000000"/>
              </a:solidFill>
            </a:endParaRPr>
          </a:p>
        </p:txBody>
      </p:sp>
      <p:sp>
        <p:nvSpPr>
          <p:cNvPr id="158" name="Google Shape;158;p15"/>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59" name="Google Shape;159;p15"/>
          <p:cNvGrpSpPr/>
          <p:nvPr/>
        </p:nvGrpSpPr>
        <p:grpSpPr>
          <a:xfrm>
            <a:off x="7227977" y="2052723"/>
            <a:ext cx="1212302" cy="1038068"/>
            <a:chOff x="1934025" y="1001650"/>
            <a:chExt cx="415300" cy="355600"/>
          </a:xfrm>
        </p:grpSpPr>
        <p:sp>
          <p:nvSpPr>
            <p:cNvPr id="160" name="Google Shape;160;p15"/>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3"/>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STATS</a:t>
            </a:r>
            <a:endParaRPr/>
          </a:p>
        </p:txBody>
      </p:sp>
      <p:sp>
        <p:nvSpPr>
          <p:cNvPr id="363" name="Google Shape;363;p3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64" name="Google Shape;364;p33"/>
          <p:cNvSpPr txBox="1"/>
          <p:nvPr/>
        </p:nvSpPr>
        <p:spPr>
          <a:xfrm>
            <a:off x="1236750" y="3905175"/>
            <a:ext cx="66705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Due to the positive impact of the deal with Ericsson, the stock prices of RCom shot up in 2013.</a:t>
            </a:r>
            <a:endParaRPr>
              <a:latin typeface="Poppins Light"/>
              <a:ea typeface="Poppins Light"/>
              <a:cs typeface="Poppins Light"/>
              <a:sym typeface="Poppins Light"/>
            </a:endParaRPr>
          </a:p>
        </p:txBody>
      </p:sp>
      <p:pic>
        <p:nvPicPr>
          <p:cNvPr id="365" name="Google Shape;365;p33"/>
          <p:cNvPicPr preferRelativeResize="0"/>
          <p:nvPr/>
        </p:nvPicPr>
        <p:blipFill>
          <a:blip r:embed="rId3">
            <a:alphaModFix/>
          </a:blip>
          <a:stretch>
            <a:fillRect/>
          </a:stretch>
        </p:blipFill>
        <p:spPr>
          <a:xfrm>
            <a:off x="3101500" y="427250"/>
            <a:ext cx="5116075" cy="3080300"/>
          </a:xfrm>
          <a:prstGeom prst="rect">
            <a:avLst/>
          </a:prstGeom>
          <a:noFill/>
          <a:ln>
            <a:noFill/>
          </a:ln>
        </p:spPr>
      </p:pic>
      <p:sp>
        <p:nvSpPr>
          <p:cNvPr id="366" name="Google Shape;366;p33"/>
          <p:cNvSpPr txBox="1"/>
          <p:nvPr/>
        </p:nvSpPr>
        <p:spPr>
          <a:xfrm>
            <a:off x="461050" y="4576450"/>
            <a:ext cx="5129400" cy="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Light"/>
                <a:ea typeface="Poppins Light"/>
                <a:cs typeface="Poppins Light"/>
                <a:sym typeface="Poppins Light"/>
              </a:rPr>
              <a:t>Source: Bloomberg</a:t>
            </a:r>
            <a:endParaRPr sz="1200">
              <a:latin typeface="Poppins Light"/>
              <a:ea typeface="Poppins Light"/>
              <a:cs typeface="Poppins Light"/>
              <a:sym typeface="Poppins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4"/>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STATS</a:t>
            </a:r>
            <a:endParaRPr/>
          </a:p>
        </p:txBody>
      </p:sp>
      <p:sp>
        <p:nvSpPr>
          <p:cNvPr id="372" name="Google Shape;372;p34"/>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73" name="Google Shape;373;p34"/>
          <p:cNvSpPr txBox="1"/>
          <p:nvPr/>
        </p:nvSpPr>
        <p:spPr>
          <a:xfrm>
            <a:off x="1236750" y="3944425"/>
            <a:ext cx="66705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Due to the positive impact of the deal with Ericsson, the enterprise value of RCom shot up in 2013.</a:t>
            </a:r>
            <a:endParaRPr>
              <a:latin typeface="Poppins Light"/>
              <a:ea typeface="Poppins Light"/>
              <a:cs typeface="Poppins Light"/>
              <a:sym typeface="Poppins Light"/>
            </a:endParaRPr>
          </a:p>
        </p:txBody>
      </p:sp>
      <p:pic>
        <p:nvPicPr>
          <p:cNvPr id="374" name="Google Shape;374;p34"/>
          <p:cNvPicPr preferRelativeResize="0"/>
          <p:nvPr/>
        </p:nvPicPr>
        <p:blipFill>
          <a:blip r:embed="rId3">
            <a:alphaModFix/>
          </a:blip>
          <a:stretch>
            <a:fillRect/>
          </a:stretch>
        </p:blipFill>
        <p:spPr>
          <a:xfrm>
            <a:off x="2997100" y="261725"/>
            <a:ext cx="5145700" cy="3380025"/>
          </a:xfrm>
          <a:prstGeom prst="rect">
            <a:avLst/>
          </a:prstGeom>
          <a:noFill/>
          <a:ln>
            <a:noFill/>
          </a:ln>
        </p:spPr>
      </p:pic>
      <p:sp>
        <p:nvSpPr>
          <p:cNvPr id="375" name="Google Shape;375;p34"/>
          <p:cNvSpPr txBox="1"/>
          <p:nvPr/>
        </p:nvSpPr>
        <p:spPr>
          <a:xfrm>
            <a:off x="461050" y="4576450"/>
            <a:ext cx="5129400" cy="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Light"/>
                <a:ea typeface="Poppins Light"/>
                <a:cs typeface="Poppins Light"/>
                <a:sym typeface="Poppins Light"/>
              </a:rPr>
              <a:t>Source: Bloomberg</a:t>
            </a:r>
            <a:endParaRPr sz="1200">
              <a:latin typeface="Poppins Light"/>
              <a:ea typeface="Poppins Light"/>
              <a:cs typeface="Poppins Light"/>
              <a:sym typeface="Poppi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5"/>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JIO ENTRY</a:t>
            </a:r>
            <a:endParaRPr/>
          </a:p>
        </p:txBody>
      </p:sp>
      <p:sp>
        <p:nvSpPr>
          <p:cNvPr id="381" name="Google Shape;381;p35"/>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82" name="Google Shape;382;p35"/>
          <p:cNvSpPr txBox="1"/>
          <p:nvPr/>
        </p:nvSpPr>
        <p:spPr>
          <a:xfrm>
            <a:off x="876875" y="1923900"/>
            <a:ext cx="7263600" cy="265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Captures 43% market share, more than 4 incumbent companies in total</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4G market boomed, 95% of phones sold 4G capable</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RCom reluctant to switch to 4G, loses out on customers</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Free calls makes it worse for RCom, most of its customers used only calls and SMSes</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Before Jio, RCom captured 12% market, now negligible</a:t>
            </a:r>
            <a:endParaRPr sz="1800">
              <a:latin typeface="Poppins Light"/>
              <a:ea typeface="Poppins Light"/>
              <a:cs typeface="Poppins Light"/>
              <a:sym typeface="Poppi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6"/>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STATS</a:t>
            </a:r>
            <a:endParaRPr/>
          </a:p>
        </p:txBody>
      </p:sp>
      <p:sp>
        <p:nvSpPr>
          <p:cNvPr id="388" name="Google Shape;388;p36"/>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89" name="Google Shape;389;p36"/>
          <p:cNvSpPr txBox="1"/>
          <p:nvPr/>
        </p:nvSpPr>
        <p:spPr>
          <a:xfrm>
            <a:off x="1236750" y="3833050"/>
            <a:ext cx="66705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Due to the entry of Jio, and shift of whatever customers remained to Jio, hurt the company, RCom sold its assets to pay off debt</a:t>
            </a:r>
            <a:endParaRPr>
              <a:latin typeface="Poppins Light"/>
              <a:ea typeface="Poppins Light"/>
              <a:cs typeface="Poppins Light"/>
              <a:sym typeface="Poppins Light"/>
            </a:endParaRPr>
          </a:p>
        </p:txBody>
      </p:sp>
      <p:pic>
        <p:nvPicPr>
          <p:cNvPr id="390" name="Google Shape;390;p36"/>
          <p:cNvPicPr preferRelativeResize="0"/>
          <p:nvPr/>
        </p:nvPicPr>
        <p:blipFill>
          <a:blip r:embed="rId3">
            <a:alphaModFix/>
          </a:blip>
          <a:stretch>
            <a:fillRect/>
          </a:stretch>
        </p:blipFill>
        <p:spPr>
          <a:xfrm>
            <a:off x="3258850" y="392625"/>
            <a:ext cx="4958725" cy="2985575"/>
          </a:xfrm>
          <a:prstGeom prst="rect">
            <a:avLst/>
          </a:prstGeom>
          <a:noFill/>
          <a:ln>
            <a:noFill/>
          </a:ln>
        </p:spPr>
      </p:pic>
      <p:sp>
        <p:nvSpPr>
          <p:cNvPr id="391" name="Google Shape;391;p36"/>
          <p:cNvSpPr txBox="1"/>
          <p:nvPr/>
        </p:nvSpPr>
        <p:spPr>
          <a:xfrm>
            <a:off x="461050" y="4576450"/>
            <a:ext cx="5129400" cy="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Light"/>
                <a:ea typeface="Poppins Light"/>
                <a:cs typeface="Poppins Light"/>
                <a:sym typeface="Poppins Light"/>
              </a:rPr>
              <a:t>Source: Bloomberg</a:t>
            </a:r>
            <a:endParaRPr sz="1200">
              <a:latin typeface="Poppins Light"/>
              <a:ea typeface="Poppins Light"/>
              <a:cs typeface="Poppins Light"/>
              <a:sym typeface="Poppins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7"/>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STATS</a:t>
            </a:r>
            <a:endParaRPr/>
          </a:p>
        </p:txBody>
      </p:sp>
      <p:sp>
        <p:nvSpPr>
          <p:cNvPr id="397" name="Google Shape;397;p37"/>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98" name="Google Shape;398;p37"/>
          <p:cNvSpPr txBox="1"/>
          <p:nvPr/>
        </p:nvSpPr>
        <p:spPr>
          <a:xfrm>
            <a:off x="1236750" y="3833050"/>
            <a:ext cx="66705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Decrease in assets can be seen in 2017 as a proof of selling of assets</a:t>
            </a:r>
            <a:endParaRPr>
              <a:latin typeface="Poppins Light"/>
              <a:ea typeface="Poppins Light"/>
              <a:cs typeface="Poppins Light"/>
              <a:sym typeface="Poppins Light"/>
            </a:endParaRPr>
          </a:p>
        </p:txBody>
      </p:sp>
      <p:pic>
        <p:nvPicPr>
          <p:cNvPr id="399" name="Google Shape;399;p37"/>
          <p:cNvPicPr preferRelativeResize="0"/>
          <p:nvPr/>
        </p:nvPicPr>
        <p:blipFill>
          <a:blip r:embed="rId3">
            <a:alphaModFix/>
          </a:blip>
          <a:stretch>
            <a:fillRect/>
          </a:stretch>
        </p:blipFill>
        <p:spPr>
          <a:xfrm>
            <a:off x="3181575" y="486050"/>
            <a:ext cx="4948550" cy="2969125"/>
          </a:xfrm>
          <a:prstGeom prst="rect">
            <a:avLst/>
          </a:prstGeom>
          <a:noFill/>
          <a:ln>
            <a:noFill/>
          </a:ln>
        </p:spPr>
      </p:pic>
      <p:sp>
        <p:nvSpPr>
          <p:cNvPr id="400" name="Google Shape;400;p37"/>
          <p:cNvSpPr txBox="1"/>
          <p:nvPr/>
        </p:nvSpPr>
        <p:spPr>
          <a:xfrm>
            <a:off x="461050" y="4576450"/>
            <a:ext cx="5129400" cy="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Light"/>
                <a:ea typeface="Poppins Light"/>
                <a:cs typeface="Poppins Light"/>
                <a:sym typeface="Poppins Light"/>
              </a:rPr>
              <a:t>Source: Bloomberg</a:t>
            </a:r>
            <a:endParaRPr sz="1200">
              <a:latin typeface="Poppins Light"/>
              <a:ea typeface="Poppins Light"/>
              <a:cs typeface="Poppins Light"/>
              <a:sym typeface="Poppi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8"/>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STATS</a:t>
            </a:r>
            <a:endParaRPr/>
          </a:p>
        </p:txBody>
      </p:sp>
      <p:sp>
        <p:nvSpPr>
          <p:cNvPr id="406" name="Google Shape;406;p38"/>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07" name="Google Shape;407;p38"/>
          <p:cNvSpPr txBox="1"/>
          <p:nvPr/>
        </p:nvSpPr>
        <p:spPr>
          <a:xfrm>
            <a:off x="1236750" y="3996775"/>
            <a:ext cx="66705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Due to decrease in earnings, Price/Earnings ratio shot up.</a:t>
            </a:r>
            <a:endParaRPr>
              <a:latin typeface="Poppins Light"/>
              <a:ea typeface="Poppins Light"/>
              <a:cs typeface="Poppins Light"/>
              <a:sym typeface="Poppins Light"/>
            </a:endParaRPr>
          </a:p>
        </p:txBody>
      </p:sp>
      <p:pic>
        <p:nvPicPr>
          <p:cNvPr id="408" name="Google Shape;408;p38"/>
          <p:cNvPicPr preferRelativeResize="0"/>
          <p:nvPr/>
        </p:nvPicPr>
        <p:blipFill>
          <a:blip r:embed="rId3">
            <a:alphaModFix/>
          </a:blip>
          <a:stretch>
            <a:fillRect/>
          </a:stretch>
        </p:blipFill>
        <p:spPr>
          <a:xfrm>
            <a:off x="2894125" y="604275"/>
            <a:ext cx="5220300" cy="3143073"/>
          </a:xfrm>
          <a:prstGeom prst="rect">
            <a:avLst/>
          </a:prstGeom>
          <a:noFill/>
          <a:ln>
            <a:noFill/>
          </a:ln>
        </p:spPr>
      </p:pic>
      <p:sp>
        <p:nvSpPr>
          <p:cNvPr id="409" name="Google Shape;409;p38"/>
          <p:cNvSpPr txBox="1"/>
          <p:nvPr/>
        </p:nvSpPr>
        <p:spPr>
          <a:xfrm>
            <a:off x="461050" y="4576450"/>
            <a:ext cx="5129400" cy="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Light"/>
                <a:ea typeface="Poppins Light"/>
                <a:cs typeface="Poppins Light"/>
                <a:sym typeface="Poppins Light"/>
              </a:rPr>
              <a:t>Source: Bloomberg</a:t>
            </a:r>
            <a:endParaRPr sz="1200">
              <a:latin typeface="Poppins Light"/>
              <a:ea typeface="Poppins Light"/>
              <a:cs typeface="Poppins Light"/>
              <a:sym typeface="Poppins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39"/>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STATS</a:t>
            </a:r>
            <a:endParaRPr/>
          </a:p>
        </p:txBody>
      </p:sp>
      <p:sp>
        <p:nvSpPr>
          <p:cNvPr id="415" name="Google Shape;415;p3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pic>
        <p:nvPicPr>
          <p:cNvPr id="416" name="Google Shape;416;p39"/>
          <p:cNvPicPr preferRelativeResize="0"/>
          <p:nvPr/>
        </p:nvPicPr>
        <p:blipFill>
          <a:blip r:embed="rId3">
            <a:alphaModFix/>
          </a:blip>
          <a:stretch>
            <a:fillRect/>
          </a:stretch>
        </p:blipFill>
        <p:spPr>
          <a:xfrm>
            <a:off x="3180325" y="471600"/>
            <a:ext cx="4954124" cy="2864600"/>
          </a:xfrm>
          <a:prstGeom prst="rect">
            <a:avLst/>
          </a:prstGeom>
          <a:noFill/>
          <a:ln>
            <a:noFill/>
          </a:ln>
        </p:spPr>
      </p:pic>
      <p:sp>
        <p:nvSpPr>
          <p:cNvPr id="417" name="Google Shape;417;p39"/>
          <p:cNvSpPr txBox="1"/>
          <p:nvPr/>
        </p:nvSpPr>
        <p:spPr>
          <a:xfrm>
            <a:off x="955500" y="3716325"/>
            <a:ext cx="7233000" cy="9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After the launch of Jio in 2016, almost all companies lost revenue ,because of loss in customer base, including RCom, as it is clearly seen in the graph.</a:t>
            </a:r>
            <a:endParaRPr>
              <a:latin typeface="Poppins Light"/>
              <a:ea typeface="Poppins Light"/>
              <a:cs typeface="Poppins Light"/>
              <a:sym typeface="Poppins Light"/>
            </a:endParaRPr>
          </a:p>
        </p:txBody>
      </p:sp>
      <p:sp>
        <p:nvSpPr>
          <p:cNvPr id="418" name="Google Shape;418;p39"/>
          <p:cNvSpPr txBox="1"/>
          <p:nvPr/>
        </p:nvSpPr>
        <p:spPr>
          <a:xfrm>
            <a:off x="461050" y="4576450"/>
            <a:ext cx="5129400" cy="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Light"/>
                <a:ea typeface="Poppins Light"/>
                <a:cs typeface="Poppins Light"/>
                <a:sym typeface="Poppins Light"/>
              </a:rPr>
              <a:t>Source: Bloomberg</a:t>
            </a:r>
            <a:endParaRPr sz="1200">
              <a:latin typeface="Poppins Light"/>
              <a:ea typeface="Poppins Light"/>
              <a:cs typeface="Poppins Light"/>
              <a:sym typeface="Poppins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0"/>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STATS</a:t>
            </a:r>
            <a:endParaRPr/>
          </a:p>
        </p:txBody>
      </p:sp>
      <p:sp>
        <p:nvSpPr>
          <p:cNvPr id="424" name="Google Shape;424;p40"/>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25" name="Google Shape;425;p40"/>
          <p:cNvPicPr preferRelativeResize="0"/>
          <p:nvPr/>
        </p:nvPicPr>
        <p:blipFill>
          <a:blip r:embed="rId3">
            <a:alphaModFix/>
          </a:blip>
          <a:stretch>
            <a:fillRect/>
          </a:stretch>
        </p:blipFill>
        <p:spPr>
          <a:xfrm>
            <a:off x="3167250" y="381625"/>
            <a:ext cx="5388625" cy="3309125"/>
          </a:xfrm>
          <a:prstGeom prst="rect">
            <a:avLst/>
          </a:prstGeom>
          <a:noFill/>
          <a:ln>
            <a:noFill/>
          </a:ln>
        </p:spPr>
      </p:pic>
      <p:sp>
        <p:nvSpPr>
          <p:cNvPr id="426" name="Google Shape;426;p40"/>
          <p:cNvSpPr txBox="1"/>
          <p:nvPr/>
        </p:nvSpPr>
        <p:spPr>
          <a:xfrm>
            <a:off x="1236750" y="3918250"/>
            <a:ext cx="66705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The cash flow reduced drastically in 2017, as an effect of the Ericsson deal fallout and Jio entry combined.</a:t>
            </a:r>
            <a:endParaRPr>
              <a:latin typeface="Poppins Light"/>
              <a:ea typeface="Poppins Light"/>
              <a:cs typeface="Poppins Light"/>
              <a:sym typeface="Poppins Light"/>
            </a:endParaRPr>
          </a:p>
        </p:txBody>
      </p:sp>
      <p:sp>
        <p:nvSpPr>
          <p:cNvPr id="427" name="Google Shape;427;p40"/>
          <p:cNvSpPr txBox="1"/>
          <p:nvPr/>
        </p:nvSpPr>
        <p:spPr>
          <a:xfrm>
            <a:off x="461050" y="4576450"/>
            <a:ext cx="5129400" cy="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Light"/>
                <a:ea typeface="Poppins Light"/>
                <a:cs typeface="Poppins Light"/>
                <a:sym typeface="Poppins Light"/>
              </a:rPr>
              <a:t>Source: Bloomberg</a:t>
            </a:r>
            <a:endParaRPr sz="1200">
              <a:latin typeface="Poppins Light"/>
              <a:ea typeface="Poppins Light"/>
              <a:cs typeface="Poppins Light"/>
              <a:sym typeface="Poppins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1"/>
          <p:cNvSpPr txBox="1"/>
          <p:nvPr>
            <p:ph idx="4294967295" type="title"/>
          </p:nvPr>
        </p:nvSpPr>
        <p:spPr>
          <a:xfrm>
            <a:off x="457200" y="4803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 Suggestions</a:t>
            </a:r>
            <a:endParaRPr/>
          </a:p>
        </p:txBody>
      </p:sp>
      <p:sp>
        <p:nvSpPr>
          <p:cNvPr id="433" name="Google Shape;433;p4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4" name="Google Shape;434;p41"/>
          <p:cNvSpPr txBox="1"/>
          <p:nvPr/>
        </p:nvSpPr>
        <p:spPr>
          <a:xfrm>
            <a:off x="1319550" y="1253525"/>
            <a:ext cx="6674700" cy="352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oppins Light"/>
              <a:buChar char="●"/>
            </a:pPr>
            <a:r>
              <a:rPr lang="en" sz="1800">
                <a:solidFill>
                  <a:schemeClr val="dk1"/>
                </a:solidFill>
                <a:latin typeface="Poppins Light"/>
                <a:ea typeface="Poppins Light"/>
                <a:cs typeface="Poppins Light"/>
                <a:sym typeface="Poppins Light"/>
              </a:rPr>
              <a:t>Should have invested in upgrading to 4G earlier</a:t>
            </a:r>
            <a:endParaRPr sz="1800">
              <a:solidFill>
                <a:srgbClr val="3E433E"/>
              </a:solidFill>
              <a:highlight>
                <a:srgbClr val="FFFFFF"/>
              </a:highlight>
              <a:latin typeface="Poppins"/>
              <a:ea typeface="Poppins"/>
              <a:cs typeface="Poppins"/>
              <a:sym typeface="Poppins"/>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Lack of Professionalism (Ericsson Deal)</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Should have reported any malpractice immediately or tried to stop it with immediate effect (2G Scam)</a:t>
            </a:r>
            <a:endParaRPr sz="1800">
              <a:latin typeface="Poppins Light"/>
              <a:ea typeface="Poppins Light"/>
              <a:cs typeface="Poppins Light"/>
              <a:sym typeface="Poppins Light"/>
            </a:endParaRPr>
          </a:p>
          <a:p>
            <a:pPr indent="-342900" lvl="0" marL="457200" rtl="0" algn="l">
              <a:spcBef>
                <a:spcPts val="0"/>
              </a:spcBef>
              <a:spcAft>
                <a:spcPts val="0"/>
              </a:spcAft>
              <a:buSzPts val="1800"/>
              <a:buFont typeface="Poppins Light"/>
              <a:buChar char="●"/>
            </a:pPr>
            <a:r>
              <a:rPr lang="en" sz="1800">
                <a:latin typeface="Poppins Light"/>
                <a:ea typeface="Poppins Light"/>
                <a:cs typeface="Poppins Light"/>
                <a:sym typeface="Poppins Light"/>
              </a:rPr>
              <a:t>Took up too many commitments even when it was starting to </a:t>
            </a:r>
            <a:r>
              <a:rPr lang="en" sz="1800">
                <a:latin typeface="Poppins Light"/>
                <a:ea typeface="Poppins Light"/>
                <a:cs typeface="Poppins Light"/>
                <a:sym typeface="Poppins Light"/>
              </a:rPr>
              <a:t>lose</a:t>
            </a:r>
            <a:r>
              <a:rPr lang="en" sz="1800">
                <a:latin typeface="Poppins Light"/>
                <a:ea typeface="Poppins Light"/>
                <a:cs typeface="Poppins Light"/>
                <a:sym typeface="Poppins Light"/>
              </a:rPr>
              <a:t> business (</a:t>
            </a:r>
            <a:r>
              <a:rPr lang="en" sz="1800">
                <a:solidFill>
                  <a:schemeClr val="dk1"/>
                </a:solidFill>
                <a:highlight>
                  <a:srgbClr val="FFFFFF"/>
                </a:highlight>
                <a:latin typeface="Poppins"/>
                <a:ea typeface="Poppins"/>
                <a:cs typeface="Poppins"/>
                <a:sym typeface="Poppins"/>
              </a:rPr>
              <a:t>Cloud Xchange, IoT Services Across India and Smart Cities)</a:t>
            </a:r>
            <a:endParaRPr sz="1800">
              <a:solidFill>
                <a:schemeClr val="dk1"/>
              </a:solidFill>
              <a:highlight>
                <a:srgbClr val="FFFFFF"/>
              </a:highlight>
              <a:latin typeface="Poppins"/>
              <a:ea typeface="Poppins"/>
              <a:cs typeface="Poppins"/>
              <a:sym typeface="Poppins"/>
            </a:endParaRPr>
          </a:p>
          <a:p>
            <a:pPr indent="-342900" lvl="0" marL="457200" rtl="0" algn="l">
              <a:spcBef>
                <a:spcPts val="0"/>
              </a:spcBef>
              <a:spcAft>
                <a:spcPts val="0"/>
              </a:spcAft>
              <a:buClr>
                <a:schemeClr val="dk1"/>
              </a:buClr>
              <a:buSzPts val="1800"/>
              <a:buFont typeface="Poppins"/>
              <a:buChar char="●"/>
            </a:pPr>
            <a:r>
              <a:rPr lang="en" sz="1800">
                <a:solidFill>
                  <a:schemeClr val="dk1"/>
                </a:solidFill>
                <a:latin typeface="Poppins Light"/>
                <a:ea typeface="Poppins Light"/>
                <a:cs typeface="Poppins Light"/>
                <a:sym typeface="Poppins Light"/>
              </a:rPr>
              <a:t>Untimely sale of assets</a:t>
            </a:r>
            <a:endParaRPr sz="1800">
              <a:solidFill>
                <a:schemeClr val="dk1"/>
              </a:solidFill>
              <a:latin typeface="Poppins Light"/>
              <a:ea typeface="Poppins Light"/>
              <a:cs typeface="Poppins Light"/>
              <a:sym typeface="Poppins Light"/>
            </a:endParaRPr>
          </a:p>
          <a:p>
            <a:pPr indent="-342900" lvl="1" marL="914400" rtl="0" algn="l">
              <a:spcBef>
                <a:spcPts val="0"/>
              </a:spcBef>
              <a:spcAft>
                <a:spcPts val="0"/>
              </a:spcAft>
              <a:buClr>
                <a:schemeClr val="dk1"/>
              </a:buClr>
              <a:buSzPts val="1800"/>
              <a:buFont typeface="Poppins Light"/>
              <a:buChar char="○"/>
            </a:pPr>
            <a:r>
              <a:rPr lang="en" sz="1800">
                <a:solidFill>
                  <a:schemeClr val="dk1"/>
                </a:solidFill>
                <a:latin typeface="Poppins Light"/>
                <a:ea typeface="Poppins Light"/>
                <a:cs typeface="Poppins Light"/>
                <a:sym typeface="Poppins Light"/>
              </a:rPr>
              <a:t>Tillman and TPG - Offer price: 30,000 crore Rs., sold at 8,500 crore Rs to Jio.</a:t>
            </a:r>
            <a:endParaRPr sz="1800">
              <a:solidFill>
                <a:schemeClr val="dk1"/>
              </a:solidFill>
              <a:latin typeface="Poppins Light"/>
              <a:ea typeface="Poppins Light"/>
              <a:cs typeface="Poppins Light"/>
              <a:sym typeface="Poppins Light"/>
            </a:endParaRPr>
          </a:p>
          <a:p>
            <a:pPr indent="-342900" lvl="1" marL="914400" rtl="0" algn="l">
              <a:spcBef>
                <a:spcPts val="0"/>
              </a:spcBef>
              <a:spcAft>
                <a:spcPts val="0"/>
              </a:spcAft>
              <a:buClr>
                <a:schemeClr val="dk1"/>
              </a:buClr>
              <a:buSzPts val="1800"/>
              <a:buFont typeface="Poppins Light"/>
              <a:buChar char="○"/>
            </a:pPr>
            <a:r>
              <a:rPr lang="en" sz="1800">
                <a:solidFill>
                  <a:schemeClr val="dk1"/>
                </a:solidFill>
                <a:latin typeface="Poppins Light"/>
                <a:ea typeface="Poppins Light"/>
                <a:cs typeface="Poppins Light"/>
                <a:sym typeface="Poppins Light"/>
              </a:rPr>
              <a:t>Sun TV offer for DTH - 2,500 crore Rs., sold without cash </a:t>
            </a:r>
            <a:endParaRPr sz="1800">
              <a:solidFill>
                <a:schemeClr val="dk1"/>
              </a:solidFill>
              <a:latin typeface="Poppins Light"/>
              <a:ea typeface="Poppins Light"/>
              <a:cs typeface="Poppins Light"/>
              <a:sym typeface="Poppins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42"/>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40" name="Google Shape;440;p42"/>
          <p:cNvSpPr txBox="1"/>
          <p:nvPr/>
        </p:nvSpPr>
        <p:spPr>
          <a:xfrm>
            <a:off x="3887075" y="2185650"/>
            <a:ext cx="4816200" cy="26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oppins Light"/>
                <a:ea typeface="Poppins Light"/>
                <a:cs typeface="Poppins Light"/>
                <a:sym typeface="Poppins Light"/>
              </a:rPr>
              <a:t>The secret of change is to focus all your </a:t>
            </a:r>
            <a:r>
              <a:rPr lang="en" sz="1800">
                <a:latin typeface="Poppins Light"/>
                <a:ea typeface="Poppins Light"/>
                <a:cs typeface="Poppins Light"/>
                <a:sym typeface="Poppins Light"/>
              </a:rPr>
              <a:t>energy</a:t>
            </a:r>
            <a:r>
              <a:rPr lang="en" sz="1800">
                <a:latin typeface="Poppins Light"/>
                <a:ea typeface="Poppins Light"/>
                <a:cs typeface="Poppins Light"/>
                <a:sym typeface="Poppins Light"/>
              </a:rPr>
              <a:t> not on fighting the old but on building the new.</a:t>
            </a:r>
            <a:endParaRPr sz="1800">
              <a:latin typeface="Poppins Light"/>
              <a:ea typeface="Poppins Light"/>
              <a:cs typeface="Poppins Light"/>
              <a:sym typeface="Poppins Light"/>
            </a:endParaRPr>
          </a:p>
          <a:p>
            <a:pPr indent="-342900" lvl="0" marL="1828800" rtl="0" algn="l">
              <a:spcBef>
                <a:spcPts val="0"/>
              </a:spcBef>
              <a:spcAft>
                <a:spcPts val="0"/>
              </a:spcAft>
              <a:buSzPts val="1800"/>
              <a:buFont typeface="Poppins Light"/>
              <a:buChar char="-"/>
            </a:pPr>
            <a:r>
              <a:rPr lang="en" sz="1800">
                <a:latin typeface="Poppins Light"/>
                <a:ea typeface="Poppins Light"/>
                <a:cs typeface="Poppins Light"/>
                <a:sym typeface="Poppins Light"/>
              </a:rPr>
              <a:t>Socrates</a:t>
            </a:r>
            <a:endParaRPr sz="1800">
              <a:latin typeface="Poppins Light"/>
              <a:ea typeface="Poppins Light"/>
              <a:cs typeface="Poppins Light"/>
              <a:sym typeface="Poppins Light"/>
            </a:endParaRPr>
          </a:p>
        </p:txBody>
      </p:sp>
      <p:pic>
        <p:nvPicPr>
          <p:cNvPr id="441" name="Google Shape;441;p42"/>
          <p:cNvPicPr preferRelativeResize="0"/>
          <p:nvPr/>
        </p:nvPicPr>
        <p:blipFill>
          <a:blip r:embed="rId3">
            <a:alphaModFix/>
          </a:blip>
          <a:stretch>
            <a:fillRect/>
          </a:stretch>
        </p:blipFill>
        <p:spPr>
          <a:xfrm>
            <a:off x="1134075" y="196600"/>
            <a:ext cx="2661375" cy="437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6"/>
          <p:cNvSpPr txBox="1"/>
          <p:nvPr>
            <p:ph idx="4294967295" type="ctrTitle"/>
          </p:nvPr>
        </p:nvSpPr>
        <p:spPr>
          <a:xfrm>
            <a:off x="2351788" y="1180487"/>
            <a:ext cx="46080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Poppins"/>
              <a:buNone/>
            </a:pPr>
            <a:r>
              <a:rPr b="1" i="0" lang="en" sz="4000" u="none" cap="none" strike="noStrike">
                <a:solidFill>
                  <a:schemeClr val="dk1"/>
                </a:solidFill>
                <a:latin typeface="Poppins"/>
                <a:ea typeface="Poppins"/>
                <a:cs typeface="Poppins"/>
                <a:sym typeface="Poppins"/>
              </a:rPr>
              <a:t>THE PROBLEM</a:t>
            </a:r>
            <a:endParaRPr b="1" i="0" sz="4000" u="none" cap="none" strike="noStrike">
              <a:solidFill>
                <a:schemeClr val="dk1"/>
              </a:solidFill>
              <a:latin typeface="Poppins"/>
              <a:ea typeface="Poppins"/>
              <a:cs typeface="Poppins"/>
              <a:sym typeface="Poppins"/>
            </a:endParaRPr>
          </a:p>
        </p:txBody>
      </p:sp>
      <p:sp>
        <p:nvSpPr>
          <p:cNvPr id="169" name="Google Shape;169;p16"/>
          <p:cNvSpPr txBox="1"/>
          <p:nvPr>
            <p:ph idx="4294967295" type="subTitle"/>
          </p:nvPr>
        </p:nvSpPr>
        <p:spPr>
          <a:xfrm>
            <a:off x="2351800" y="2265877"/>
            <a:ext cx="4608000" cy="177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CCCCCC"/>
              </a:buClr>
              <a:buSzPts val="1600"/>
              <a:buFont typeface="Poppins Light"/>
              <a:buNone/>
            </a:pPr>
            <a:r>
              <a:rPr b="1" i="0" lang="en" sz="2200" u="none" cap="none" strike="noStrike">
                <a:solidFill>
                  <a:schemeClr val="dk1"/>
                </a:solidFill>
                <a:latin typeface="Poppins Light"/>
                <a:ea typeface="Poppins Light"/>
                <a:cs typeface="Poppins Light"/>
                <a:sym typeface="Poppins Light"/>
              </a:rPr>
              <a:t>Reliance Communications Ltd. </a:t>
            </a:r>
            <a:endParaRPr sz="2200"/>
          </a:p>
          <a:p>
            <a:pPr indent="0" lvl="0" marL="0" marR="0" rtl="0" algn="l">
              <a:lnSpc>
                <a:spcPct val="100000"/>
              </a:lnSpc>
              <a:spcBef>
                <a:spcPts val="600"/>
              </a:spcBef>
              <a:spcAft>
                <a:spcPts val="0"/>
              </a:spcAft>
              <a:buClr>
                <a:srgbClr val="CCCCCC"/>
              </a:buClr>
              <a:buSzPts val="1600"/>
              <a:buFont typeface="Poppins Light"/>
              <a:buNone/>
            </a:pPr>
            <a:r>
              <a:rPr b="1" i="0" lang="en" sz="2200" u="none" cap="none" strike="noStrike">
                <a:solidFill>
                  <a:schemeClr val="dk1"/>
                </a:solidFill>
                <a:latin typeface="Poppins Light"/>
                <a:ea typeface="Poppins Light"/>
                <a:cs typeface="Poppins Light"/>
                <a:sym typeface="Poppins Light"/>
              </a:rPr>
              <a:t>		What went wrong?</a:t>
            </a:r>
            <a:endParaRPr b="1" i="0" sz="2200" u="none" cap="none" strike="noStrike">
              <a:solidFill>
                <a:schemeClr val="dk1"/>
              </a:solidFill>
              <a:latin typeface="Poppins Light"/>
              <a:ea typeface="Poppins Light"/>
              <a:cs typeface="Poppins Light"/>
              <a:sym typeface="Poppins Light"/>
            </a:endParaRPr>
          </a:p>
        </p:txBody>
      </p:sp>
      <p:sp>
        <p:nvSpPr>
          <p:cNvPr id="170" name="Google Shape;170;p16"/>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171" name="Google Shape;171;p16"/>
          <p:cNvSpPr/>
          <p:nvPr/>
        </p:nvSpPr>
        <p:spPr>
          <a:xfrm>
            <a:off x="1804239" y="1506373"/>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4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447" name="Google Shape;447;p43"/>
          <p:cNvSpPr txBox="1"/>
          <p:nvPr>
            <p:ph idx="4294967295" type="ctrTitle"/>
          </p:nvPr>
        </p:nvSpPr>
        <p:spPr>
          <a:xfrm>
            <a:off x="2351788" y="1180487"/>
            <a:ext cx="46080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Poppins"/>
              <a:buNone/>
            </a:pPr>
            <a:r>
              <a:rPr b="1" i="0" lang="en" sz="8000" u="none" cap="none" strike="noStrike">
                <a:solidFill>
                  <a:schemeClr val="dk1"/>
                </a:solidFill>
                <a:latin typeface="Poppins"/>
                <a:ea typeface="Poppins"/>
                <a:cs typeface="Poppins"/>
                <a:sym typeface="Poppins"/>
              </a:rPr>
              <a:t>Thanks!</a:t>
            </a:r>
            <a:endParaRPr b="1" i="0" sz="8000" u="none" cap="none" strike="noStrike">
              <a:solidFill>
                <a:schemeClr val="dk1"/>
              </a:solidFill>
              <a:latin typeface="Poppins"/>
              <a:ea typeface="Poppins"/>
              <a:cs typeface="Poppins"/>
              <a:sym typeface="Poppins"/>
            </a:endParaRPr>
          </a:p>
        </p:txBody>
      </p:sp>
      <p:sp>
        <p:nvSpPr>
          <p:cNvPr id="448" name="Google Shape;448;p43"/>
          <p:cNvSpPr txBox="1"/>
          <p:nvPr>
            <p:ph idx="4294967295" type="subTitle"/>
          </p:nvPr>
        </p:nvSpPr>
        <p:spPr>
          <a:xfrm>
            <a:off x="2351800" y="2265877"/>
            <a:ext cx="4608000" cy="177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CCCCCC"/>
              </a:buClr>
              <a:buSzPts val="1600"/>
              <a:buFont typeface="Poppins Light"/>
              <a:buNone/>
            </a:pPr>
            <a:r>
              <a:rPr b="1" i="0" lang="en" sz="1600" u="none" cap="none" strike="noStrike">
                <a:solidFill>
                  <a:schemeClr val="dk1"/>
                </a:solidFill>
                <a:latin typeface="Poppins"/>
                <a:ea typeface="Poppins"/>
                <a:cs typeface="Poppins"/>
                <a:sym typeface="Poppins"/>
              </a:rPr>
              <a:t>Any questions?</a:t>
            </a:r>
            <a:endParaRPr b="0" i="0" sz="1600" u="none" cap="none" strike="noStrike">
              <a:solidFill>
                <a:schemeClr val="dk1"/>
              </a:solidFill>
              <a:latin typeface="Poppins Light"/>
              <a:ea typeface="Poppins Light"/>
              <a:cs typeface="Poppins Light"/>
              <a:sym typeface="Poppins Light"/>
            </a:endParaRPr>
          </a:p>
        </p:txBody>
      </p:sp>
      <p:grpSp>
        <p:nvGrpSpPr>
          <p:cNvPr id="449" name="Google Shape;449;p43"/>
          <p:cNvGrpSpPr/>
          <p:nvPr/>
        </p:nvGrpSpPr>
        <p:grpSpPr>
          <a:xfrm>
            <a:off x="1812549" y="1460657"/>
            <a:ext cx="345971" cy="325505"/>
            <a:chOff x="5972700" y="2330200"/>
            <a:chExt cx="411625" cy="387275"/>
          </a:xfrm>
        </p:grpSpPr>
        <p:sp>
          <p:nvSpPr>
            <p:cNvPr id="450" name="Google Shape;450;p4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7"/>
          <p:cNvSpPr txBox="1"/>
          <p:nvPr>
            <p:ph type="ctrTitle"/>
          </p:nvPr>
        </p:nvSpPr>
        <p:spPr>
          <a:xfrm>
            <a:off x="2569800" y="2236800"/>
            <a:ext cx="4004400" cy="956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History of RCom</a:t>
            </a:r>
            <a:endParaRPr/>
          </a:p>
        </p:txBody>
      </p:sp>
      <p:sp>
        <p:nvSpPr>
          <p:cNvPr id="177" name="Google Shape;177;p17"/>
          <p:cNvSpPr txBox="1"/>
          <p:nvPr>
            <p:ph idx="1" type="subTitle"/>
          </p:nvPr>
        </p:nvSpPr>
        <p:spPr>
          <a:xfrm>
            <a:off x="2569800" y="3188701"/>
            <a:ext cx="4004400" cy="78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2800"/>
              <a:t>The initial days</a:t>
            </a:r>
            <a:endParaRPr sz="2800"/>
          </a:p>
        </p:txBody>
      </p:sp>
      <p:sp>
        <p:nvSpPr>
          <p:cNvPr id="178" name="Google Shape;178;p17"/>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rgbClr val="FFFFFF"/>
                </a:solidFill>
                <a:latin typeface="Poppins"/>
                <a:ea typeface="Poppins"/>
                <a:cs typeface="Poppins"/>
                <a:sym typeface="Poppins"/>
              </a:rPr>
              <a:t>1</a:t>
            </a:r>
            <a:endParaRPr b="0" i="0" sz="6000" u="none" cap="none"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The Split</a:t>
            </a:r>
            <a:endParaRPr/>
          </a:p>
        </p:txBody>
      </p:sp>
      <p:sp>
        <p:nvSpPr>
          <p:cNvPr id="184" name="Google Shape;184;p18"/>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185" name="Google Shape;185;p18"/>
          <p:cNvPicPr preferRelativeResize="0"/>
          <p:nvPr/>
        </p:nvPicPr>
        <p:blipFill rotWithShape="1">
          <a:blip r:embed="rId3">
            <a:alphaModFix/>
          </a:blip>
          <a:srcRect b="0" l="0" r="0" t="0"/>
          <a:stretch/>
        </p:blipFill>
        <p:spPr>
          <a:xfrm>
            <a:off x="690245" y="2930506"/>
            <a:ext cx="2724150" cy="1676400"/>
          </a:xfrm>
          <a:prstGeom prst="rect">
            <a:avLst/>
          </a:prstGeom>
          <a:noFill/>
          <a:ln>
            <a:noFill/>
          </a:ln>
        </p:spPr>
      </p:pic>
      <p:sp>
        <p:nvSpPr>
          <p:cNvPr id="186" name="Google Shape;186;p18"/>
          <p:cNvSpPr txBox="1"/>
          <p:nvPr/>
        </p:nvSpPr>
        <p:spPr>
          <a:xfrm>
            <a:off x="3119649" y="801035"/>
            <a:ext cx="2724150" cy="83099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Poppins"/>
                <a:ea typeface="Poppins"/>
                <a:cs typeface="Poppins"/>
                <a:sym typeface="Poppins"/>
              </a:rPr>
              <a:t>Reliance Industries</a:t>
            </a:r>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Poppins"/>
                <a:ea typeface="Poppins"/>
                <a:cs typeface="Poppins"/>
                <a:sym typeface="Poppins"/>
              </a:rPr>
              <a:t>Reliance Industrial Infrastructure</a:t>
            </a:r>
            <a:endParaRPr b="0" i="0" sz="1600" u="none" cap="none" strike="noStrike">
              <a:solidFill>
                <a:srgbClr val="000000"/>
              </a:solidFill>
              <a:latin typeface="Poppins"/>
              <a:ea typeface="Poppins"/>
              <a:cs typeface="Poppins"/>
              <a:sym typeface="Poppins"/>
            </a:endParaRPr>
          </a:p>
        </p:txBody>
      </p:sp>
      <p:sp>
        <p:nvSpPr>
          <p:cNvPr id="187" name="Google Shape;187;p18"/>
          <p:cNvSpPr txBox="1"/>
          <p:nvPr/>
        </p:nvSpPr>
        <p:spPr>
          <a:xfrm>
            <a:off x="3625517" y="3106960"/>
            <a:ext cx="2946400" cy="132343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Poppins"/>
                <a:ea typeface="Poppins"/>
                <a:cs typeface="Poppins"/>
                <a:sym typeface="Poppins"/>
              </a:rPr>
              <a:t>Reliance Infra</a:t>
            </a:r>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Poppins"/>
                <a:ea typeface="Poppins"/>
                <a:cs typeface="Poppins"/>
                <a:sym typeface="Poppins"/>
              </a:rPr>
              <a:t>Reliance Communications</a:t>
            </a:r>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Poppins"/>
                <a:ea typeface="Poppins"/>
                <a:cs typeface="Poppins"/>
                <a:sym typeface="Poppins"/>
              </a:rPr>
              <a:t>Reliance Capital</a:t>
            </a:r>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Poppins"/>
                <a:ea typeface="Poppins"/>
                <a:cs typeface="Poppins"/>
                <a:sym typeface="Poppins"/>
              </a:rPr>
              <a:t>Reliance Power</a:t>
            </a:r>
            <a:endParaRPr/>
          </a:p>
        </p:txBody>
      </p:sp>
      <p:grpSp>
        <p:nvGrpSpPr>
          <p:cNvPr id="188" name="Google Shape;188;p18"/>
          <p:cNvGrpSpPr/>
          <p:nvPr/>
        </p:nvGrpSpPr>
        <p:grpSpPr>
          <a:xfrm rot="-4790555">
            <a:off x="2720459" y="574732"/>
            <a:ext cx="369505" cy="369505"/>
            <a:chOff x="2594050" y="1631825"/>
            <a:chExt cx="439625" cy="439625"/>
          </a:xfrm>
        </p:grpSpPr>
        <p:sp>
          <p:nvSpPr>
            <p:cNvPr id="189" name="Google Shape;189;p1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18"/>
          <p:cNvSpPr txBox="1"/>
          <p:nvPr/>
        </p:nvSpPr>
        <p:spPr>
          <a:xfrm>
            <a:off x="5778170" y="3090923"/>
            <a:ext cx="2724149" cy="156966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Poppins"/>
                <a:ea typeface="Poppins"/>
                <a:cs typeface="Poppins"/>
                <a:sym typeface="Poppins"/>
              </a:rPr>
              <a:t>Reliance Naval</a:t>
            </a:r>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Poppins"/>
                <a:ea typeface="Poppins"/>
                <a:cs typeface="Poppins"/>
                <a:sym typeface="Poppins"/>
              </a:rPr>
              <a:t>Reliance Home Finance</a:t>
            </a:r>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Poppins"/>
                <a:ea typeface="Poppins"/>
                <a:cs typeface="Poppins"/>
                <a:sym typeface="Poppins"/>
              </a:rPr>
              <a:t>Reliance Nippon Asset Management</a:t>
            </a:r>
            <a:endParaRPr b="0" i="0" sz="16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grpSp>
        <p:nvGrpSpPr>
          <p:cNvPr id="194" name="Google Shape;194;p18"/>
          <p:cNvGrpSpPr/>
          <p:nvPr/>
        </p:nvGrpSpPr>
        <p:grpSpPr>
          <a:xfrm rot="-286662">
            <a:off x="8054151" y="2921085"/>
            <a:ext cx="369505" cy="369505"/>
            <a:chOff x="2594050" y="1631825"/>
            <a:chExt cx="439625" cy="439625"/>
          </a:xfrm>
        </p:grpSpPr>
        <p:sp>
          <p:nvSpPr>
            <p:cNvPr id="195" name="Google Shape;195;p1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Image result for mukesh ambani images" id="199" name="Google Shape;199;p18"/>
          <p:cNvPicPr preferRelativeResize="0"/>
          <p:nvPr/>
        </p:nvPicPr>
        <p:blipFill rotWithShape="1">
          <a:blip r:embed="rId4">
            <a:alphaModFix/>
          </a:blip>
          <a:srcRect b="0" l="0" r="0" t="0"/>
          <a:stretch/>
        </p:blipFill>
        <p:spPr>
          <a:xfrm>
            <a:off x="5714770" y="526095"/>
            <a:ext cx="2787549" cy="20456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pSp>
        <p:nvGrpSpPr>
          <p:cNvPr id="204" name="Google Shape;204;p19"/>
          <p:cNvGrpSpPr/>
          <p:nvPr/>
        </p:nvGrpSpPr>
        <p:grpSpPr>
          <a:xfrm>
            <a:off x="5853100" y="3068600"/>
            <a:ext cx="1539600" cy="1539600"/>
            <a:chOff x="6680825" y="2549350"/>
            <a:chExt cx="1539600" cy="1539600"/>
          </a:xfrm>
        </p:grpSpPr>
        <p:sp>
          <p:nvSpPr>
            <p:cNvPr id="205" name="Google Shape;205;p19"/>
            <p:cNvSpPr/>
            <p:nvPr/>
          </p:nvSpPr>
          <p:spPr>
            <a:xfrm>
              <a:off x="6825669" y="2694194"/>
              <a:ext cx="1249800" cy="1249800"/>
            </a:xfrm>
            <a:prstGeom prst="ellipse">
              <a:avLst/>
            </a:prstGeom>
            <a:solidFill>
              <a:srgbClr val="000000">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9"/>
            <p:cNvSpPr/>
            <p:nvPr/>
          </p:nvSpPr>
          <p:spPr>
            <a:xfrm>
              <a:off x="6680825" y="2549350"/>
              <a:ext cx="1539600" cy="1539600"/>
            </a:xfrm>
            <a:prstGeom prst="donut">
              <a:avLst>
                <a:gd fmla="val 675" name="adj"/>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19"/>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Some facts about its origins</a:t>
            </a:r>
            <a:endParaRPr/>
          </a:p>
        </p:txBody>
      </p:sp>
      <p:sp>
        <p:nvSpPr>
          <p:cNvPr id="209" name="Google Shape;209;p19"/>
          <p:cNvSpPr txBox="1"/>
          <p:nvPr>
            <p:ph idx="1" type="body"/>
          </p:nvPr>
        </p:nvSpPr>
        <p:spPr>
          <a:xfrm>
            <a:off x="1069625" y="1958050"/>
            <a:ext cx="4608000" cy="26184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SzPts val="1600"/>
              <a:buChar char="￮"/>
            </a:pPr>
            <a:r>
              <a:rPr lang="en"/>
              <a:t>Founded on 31 July 2002 as Reliance Infocomm Limited</a:t>
            </a:r>
            <a:endParaRPr/>
          </a:p>
          <a:p>
            <a:pPr indent="-330200" lvl="0" marL="457200" rtl="0" algn="l">
              <a:lnSpc>
                <a:spcPct val="100000"/>
              </a:lnSpc>
              <a:spcBef>
                <a:spcPts val="0"/>
              </a:spcBef>
              <a:spcAft>
                <a:spcPts val="0"/>
              </a:spcAft>
              <a:buSzPts val="1600"/>
              <a:buChar char="￮"/>
            </a:pPr>
            <a:r>
              <a:rPr lang="en"/>
              <a:t>Became Reliance Communications Ltd. On 15 July 2004</a:t>
            </a:r>
            <a:endParaRPr/>
          </a:p>
          <a:p>
            <a:pPr indent="-330200" lvl="0" marL="457200" rtl="0" algn="l">
              <a:lnSpc>
                <a:spcPct val="100000"/>
              </a:lnSpc>
              <a:spcBef>
                <a:spcPts val="0"/>
              </a:spcBef>
              <a:spcAft>
                <a:spcPts val="0"/>
              </a:spcAft>
              <a:buSzPts val="1600"/>
              <a:buChar char="￮"/>
            </a:pPr>
            <a:r>
              <a:rPr lang="en"/>
              <a:t>Introduced GSM service in 2008</a:t>
            </a:r>
            <a:endParaRPr/>
          </a:p>
          <a:p>
            <a:pPr indent="-330200" lvl="0" marL="457200" rtl="0" algn="l">
              <a:lnSpc>
                <a:spcPct val="100000"/>
              </a:lnSpc>
              <a:spcBef>
                <a:spcPts val="0"/>
              </a:spcBef>
              <a:spcAft>
                <a:spcPts val="0"/>
              </a:spcAft>
              <a:buSzPts val="1600"/>
              <a:buChar char="￮"/>
            </a:pPr>
            <a:r>
              <a:rPr lang="en"/>
              <a:t>Traded as : NSE – RCOM, BSE – 532712</a:t>
            </a:r>
            <a:endParaRPr/>
          </a:p>
          <a:p>
            <a:pPr indent="-330200" lvl="0" marL="457200" rtl="0" algn="l">
              <a:lnSpc>
                <a:spcPct val="100000"/>
              </a:lnSpc>
              <a:spcBef>
                <a:spcPts val="0"/>
              </a:spcBef>
              <a:spcAft>
                <a:spcPts val="0"/>
              </a:spcAft>
              <a:buSzPts val="1600"/>
              <a:buChar char="￮"/>
            </a:pPr>
            <a:r>
              <a:rPr lang="en"/>
              <a:t>Owners : Reliance ADAG (90%), SSTL (10%)</a:t>
            </a:r>
            <a:endParaRPr/>
          </a:p>
        </p:txBody>
      </p:sp>
      <p:sp>
        <p:nvSpPr>
          <p:cNvPr id="210" name="Google Shape;210;p19"/>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211" name="Google Shape;211;p19"/>
          <p:cNvGrpSpPr/>
          <p:nvPr/>
        </p:nvGrpSpPr>
        <p:grpSpPr>
          <a:xfrm>
            <a:off x="6438110" y="3653462"/>
            <a:ext cx="369505" cy="369505"/>
            <a:chOff x="2594050" y="1631825"/>
            <a:chExt cx="439625" cy="439625"/>
          </a:xfrm>
        </p:grpSpPr>
        <p:sp>
          <p:nvSpPr>
            <p:cNvPr id="212" name="Google Shape;212;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Image result for rcom vector" id="216" name="Google Shape;216;p19"/>
          <p:cNvPicPr preferRelativeResize="0"/>
          <p:nvPr/>
        </p:nvPicPr>
        <p:blipFill rotWithShape="1">
          <a:blip r:embed="rId3">
            <a:alphaModFix/>
          </a:blip>
          <a:srcRect b="0" l="0" r="0" t="0"/>
          <a:stretch/>
        </p:blipFill>
        <p:spPr>
          <a:xfrm>
            <a:off x="7067822" y="1685250"/>
            <a:ext cx="1812932" cy="177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0"/>
          <p:cNvSpPr txBox="1"/>
          <p:nvPr>
            <p:ph idx="4294967295" type="ctrTitle"/>
          </p:nvPr>
        </p:nvSpPr>
        <p:spPr>
          <a:xfrm>
            <a:off x="2092625" y="2954950"/>
            <a:ext cx="49587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Poppins"/>
              <a:buNone/>
            </a:pPr>
            <a:r>
              <a:rPr b="1" i="0" lang="en" sz="4800" u="none" cap="none" strike="noStrike">
                <a:solidFill>
                  <a:schemeClr val="dk1"/>
                </a:solidFill>
                <a:latin typeface="Poppins"/>
                <a:ea typeface="Poppins"/>
                <a:cs typeface="Poppins"/>
                <a:sym typeface="Poppins"/>
              </a:rPr>
              <a:t>The Good Days</a:t>
            </a:r>
            <a:endParaRPr b="1" i="0" sz="4800" u="none" cap="none" strike="noStrike">
              <a:solidFill>
                <a:schemeClr val="dk1"/>
              </a:solidFill>
              <a:latin typeface="Poppins"/>
              <a:ea typeface="Poppins"/>
              <a:cs typeface="Poppins"/>
              <a:sym typeface="Poppins"/>
            </a:endParaRPr>
          </a:p>
        </p:txBody>
      </p:sp>
      <p:sp>
        <p:nvSpPr>
          <p:cNvPr id="222" name="Google Shape;222;p20"/>
          <p:cNvSpPr txBox="1"/>
          <p:nvPr>
            <p:ph idx="4294967295" type="subTitle"/>
          </p:nvPr>
        </p:nvSpPr>
        <p:spPr>
          <a:xfrm>
            <a:off x="2092625" y="4097352"/>
            <a:ext cx="49587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CCCCCC"/>
              </a:buClr>
              <a:buSzPts val="1600"/>
              <a:buFont typeface="Poppins Light"/>
              <a:buNone/>
            </a:pPr>
            <a:r>
              <a:rPr b="0" i="0" lang="en" sz="1800" u="none" cap="none" strike="noStrike">
                <a:solidFill>
                  <a:schemeClr val="dk1"/>
                </a:solidFill>
                <a:latin typeface="Poppins Light"/>
                <a:ea typeface="Poppins Light"/>
                <a:cs typeface="Poppins Light"/>
                <a:sym typeface="Poppins Light"/>
              </a:rPr>
              <a:t>When the situation was not so grim</a:t>
            </a:r>
            <a:endParaRPr b="0" i="0" sz="1800" u="none" cap="none" strike="noStrike">
              <a:solidFill>
                <a:schemeClr val="dk1"/>
              </a:solidFill>
              <a:latin typeface="Poppins Light"/>
              <a:ea typeface="Poppins Light"/>
              <a:cs typeface="Poppins Light"/>
              <a:sym typeface="Poppins Light"/>
            </a:endParaRPr>
          </a:p>
        </p:txBody>
      </p:sp>
      <p:sp>
        <p:nvSpPr>
          <p:cNvPr id="223" name="Google Shape;223;p20"/>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descr="Image result for anil ambani happy" id="224" name="Google Shape;224;p20"/>
          <p:cNvPicPr preferRelativeResize="0"/>
          <p:nvPr/>
        </p:nvPicPr>
        <p:blipFill rotWithShape="1">
          <a:blip r:embed="rId3">
            <a:alphaModFix/>
          </a:blip>
          <a:srcRect b="0" l="0" r="0" t="0"/>
          <a:stretch/>
        </p:blipFill>
        <p:spPr>
          <a:xfrm>
            <a:off x="3037487" y="1028750"/>
            <a:ext cx="3068976" cy="21528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230" name="Google Shape;230;p21"/>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Facts and figures</a:t>
            </a:r>
            <a:endParaRPr/>
          </a:p>
        </p:txBody>
      </p:sp>
      <p:sp>
        <p:nvSpPr>
          <p:cNvPr id="231" name="Google Shape;231;p21"/>
          <p:cNvSpPr txBox="1"/>
          <p:nvPr/>
        </p:nvSpPr>
        <p:spPr>
          <a:xfrm>
            <a:off x="2018581" y="1849225"/>
            <a:ext cx="5727940" cy="31700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Poppins"/>
                <a:ea typeface="Poppins"/>
                <a:cs typeface="Poppins"/>
                <a:sym typeface="Poppins"/>
              </a:rPr>
              <a:t>3,50,781.4 million INR Market Capitalisation</a:t>
            </a:r>
            <a:endParaRPr/>
          </a:p>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Poppins"/>
                <a:ea typeface="Poppins"/>
                <a:cs typeface="Poppins"/>
                <a:sym typeface="Poppins"/>
              </a:rPr>
              <a:t>Net adjusted income of 47,190.1 million INR</a:t>
            </a:r>
            <a:endParaRPr/>
          </a:p>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Poppins"/>
                <a:ea typeface="Poppins"/>
                <a:cs typeface="Poppins"/>
                <a:sym typeface="Poppins"/>
              </a:rPr>
              <a:t>A very high EPS of 21.92 in 2010</a:t>
            </a:r>
            <a:endParaRPr/>
          </a:p>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Poppins"/>
                <a:ea typeface="Poppins"/>
                <a:cs typeface="Poppins"/>
                <a:sym typeface="Poppins"/>
              </a:rPr>
              <a:t>Offered free incoming calls for the first time in industry (Monsoon Hungama offer)</a:t>
            </a:r>
            <a:endParaRPr/>
          </a:p>
          <a:p>
            <a:pPr indent="-342900" lvl="0" marL="3429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Poppins"/>
                <a:ea typeface="Poppins"/>
                <a:cs typeface="Poppins"/>
                <a:sym typeface="Poppins"/>
              </a:rPr>
              <a:t>Cuts call rate to Rs. 0.5/minute, triggering industry wide response</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oppins"/>
              <a:ea typeface="Poppins"/>
              <a:cs typeface="Poppins"/>
              <a:sym typeface="Poppins"/>
            </a:endParaRPr>
          </a:p>
        </p:txBody>
      </p:sp>
      <p:sp>
        <p:nvSpPr>
          <p:cNvPr id="232" name="Google Shape;232;p21"/>
          <p:cNvSpPr txBox="1"/>
          <p:nvPr/>
        </p:nvSpPr>
        <p:spPr>
          <a:xfrm>
            <a:off x="4744528" y="362309"/>
            <a:ext cx="3578590" cy="707886"/>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2000" u="sng" cap="none" strike="noStrike">
                <a:solidFill>
                  <a:schemeClr val="dk1"/>
                </a:solidFill>
                <a:latin typeface="Poppins"/>
                <a:ea typeface="Poppins"/>
                <a:cs typeface="Poppins"/>
                <a:sym typeface="Poppins"/>
              </a:rPr>
              <a:t>Net Worth of Anil Ambani - $45 billion</a:t>
            </a:r>
            <a:endParaRPr b="0" i="0" sz="2000" u="sng" cap="none" strike="noStrike">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2"/>
          <p:cNvSpPr txBox="1"/>
          <p:nvPr>
            <p:ph idx="4294967295" type="ctrTitle"/>
          </p:nvPr>
        </p:nvSpPr>
        <p:spPr>
          <a:xfrm>
            <a:off x="2144384" y="2954950"/>
            <a:ext cx="49587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Poppins"/>
              <a:buNone/>
            </a:pPr>
            <a:r>
              <a:rPr b="1" i="0" lang="en" sz="4800" u="none" cap="none" strike="noStrike">
                <a:solidFill>
                  <a:schemeClr val="dk1"/>
                </a:solidFill>
                <a:latin typeface="Poppins"/>
                <a:ea typeface="Poppins"/>
                <a:cs typeface="Poppins"/>
                <a:sym typeface="Poppins"/>
              </a:rPr>
              <a:t>The Current Situation</a:t>
            </a:r>
            <a:endParaRPr b="1" i="0" sz="4800" u="none" cap="none" strike="noStrike">
              <a:solidFill>
                <a:schemeClr val="dk1"/>
              </a:solidFill>
              <a:latin typeface="Poppins"/>
              <a:ea typeface="Poppins"/>
              <a:cs typeface="Poppins"/>
              <a:sym typeface="Poppins"/>
            </a:endParaRPr>
          </a:p>
        </p:txBody>
      </p:sp>
      <p:sp>
        <p:nvSpPr>
          <p:cNvPr id="238" name="Google Shape;238;p22"/>
          <p:cNvSpPr txBox="1"/>
          <p:nvPr>
            <p:ph idx="4294967295" type="subTitle"/>
          </p:nvPr>
        </p:nvSpPr>
        <p:spPr>
          <a:xfrm>
            <a:off x="2144384" y="4097352"/>
            <a:ext cx="49587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CCCCCC"/>
              </a:buClr>
              <a:buSzPts val="1600"/>
              <a:buFont typeface="Poppins Light"/>
              <a:buNone/>
            </a:pPr>
            <a:r>
              <a:rPr b="0" i="0" lang="en" sz="1800" u="none" cap="none" strike="noStrike">
                <a:solidFill>
                  <a:schemeClr val="dk1"/>
                </a:solidFill>
                <a:latin typeface="Poppins Light"/>
                <a:ea typeface="Poppins Light"/>
                <a:cs typeface="Poppins Light"/>
                <a:sym typeface="Poppins Light"/>
              </a:rPr>
              <a:t>Looking for help in the family</a:t>
            </a:r>
            <a:endParaRPr b="0" i="0" sz="1800" u="none" cap="none" strike="noStrike">
              <a:solidFill>
                <a:schemeClr val="dk1"/>
              </a:solidFill>
              <a:latin typeface="Poppins Light"/>
              <a:ea typeface="Poppins Light"/>
              <a:cs typeface="Poppins Light"/>
              <a:sym typeface="Poppins Light"/>
            </a:endParaRPr>
          </a:p>
        </p:txBody>
      </p:sp>
      <p:sp>
        <p:nvSpPr>
          <p:cNvPr id="239" name="Google Shape;239;p22"/>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descr="Image result for anil ambani sad" id="240" name="Google Shape;240;p22"/>
          <p:cNvPicPr preferRelativeResize="0"/>
          <p:nvPr/>
        </p:nvPicPr>
        <p:blipFill rotWithShape="1">
          <a:blip r:embed="rId3">
            <a:alphaModFix/>
          </a:blip>
          <a:srcRect b="0" l="0" r="0" t="0"/>
          <a:stretch/>
        </p:blipFill>
        <p:spPr>
          <a:xfrm>
            <a:off x="3381505" y="1038881"/>
            <a:ext cx="2380940" cy="14838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mbel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