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sldIdLst>
    <p:sldId id="256" r:id="rId2"/>
    <p:sldId id="257" r:id="rId3"/>
    <p:sldId id="258" r:id="rId4"/>
    <p:sldId id="259" r:id="rId5"/>
    <p:sldId id="260" r:id="rId6"/>
    <p:sldId id="261" r:id="rId7"/>
    <p:sldId id="262" r:id="rId8"/>
    <p:sldId id="263" r:id="rId9"/>
    <p:sldId id="264" r:id="rId10"/>
    <p:sldId id="277" r:id="rId11"/>
    <p:sldId id="265" r:id="rId12"/>
    <p:sldId id="278" r:id="rId13"/>
    <p:sldId id="266" r:id="rId14"/>
    <p:sldId id="279" r:id="rId15"/>
    <p:sldId id="267" r:id="rId16"/>
    <p:sldId id="280" r:id="rId17"/>
    <p:sldId id="268" r:id="rId18"/>
    <p:sldId id="281" r:id="rId19"/>
    <p:sldId id="269" r:id="rId20"/>
    <p:sldId id="282" r:id="rId21"/>
    <p:sldId id="270" r:id="rId22"/>
    <p:sldId id="283" r:id="rId23"/>
    <p:sldId id="271" r:id="rId24"/>
    <p:sldId id="284" r:id="rId25"/>
    <p:sldId id="272" r:id="rId26"/>
    <p:sldId id="285" r:id="rId27"/>
    <p:sldId id="273" r:id="rId28"/>
    <p:sldId id="288" r:id="rId29"/>
    <p:sldId id="286" r:id="rId30"/>
    <p:sldId id="287" r:id="rId31"/>
    <p:sldId id="289" r:id="rId32"/>
    <p:sldId id="292" r:id="rId33"/>
    <p:sldId id="291" r:id="rId34"/>
    <p:sldId id="290" r:id="rId35"/>
    <p:sldId id="293" r:id="rId36"/>
    <p:sldId id="294" r:id="rId37"/>
    <p:sldId id="301" r:id="rId38"/>
    <p:sldId id="300" r:id="rId39"/>
    <p:sldId id="299" r:id="rId40"/>
    <p:sldId id="298" r:id="rId41"/>
    <p:sldId id="297" r:id="rId42"/>
    <p:sldId id="296" r:id="rId43"/>
    <p:sldId id="295" r:id="rId44"/>
    <p:sldId id="303" r:id="rId45"/>
    <p:sldId id="302" r:id="rId46"/>
    <p:sldId id="307" r:id="rId47"/>
    <p:sldId id="306" r:id="rId48"/>
    <p:sldId id="305" r:id="rId49"/>
    <p:sldId id="304" r:id="rId50"/>
    <p:sldId id="311" r:id="rId51"/>
    <p:sldId id="310" r:id="rId52"/>
    <p:sldId id="309" r:id="rId53"/>
    <p:sldId id="308" r:id="rId54"/>
    <p:sldId id="313" r:id="rId55"/>
    <p:sldId id="274" r:id="rId56"/>
    <p:sldId id="275" r:id="rId57"/>
    <p:sldId id="314" r:id="rId58"/>
    <p:sldId id="276" r:id="rId59"/>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96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25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6741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193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Georgia"/>
                <a:cs typeface="Georg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5886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1312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26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7618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08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1670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8590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3510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7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B6F15528-21DE-4FAA-801E-634DDDAF4B2B}" type="slidenum">
              <a:rPr lang="en-US" smtClean="0"/>
              <a:t>‹#›</a:t>
            </a:fld>
            <a:endParaRPr lang="en-US"/>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52383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742950"/>
            <a:ext cx="2750820" cy="553998"/>
          </a:xfrm>
          <a:prstGeom prst="rect">
            <a:avLst/>
          </a:prstGeom>
          <a:solidFill>
            <a:srgbClr val="F81B01"/>
          </a:solidFill>
        </p:spPr>
        <p:txBody>
          <a:bodyPr vert="horz" wrap="square" lIns="0" tIns="0" rIns="0" bIns="0" rtlCol="0">
            <a:spAutoFit/>
          </a:bodyPr>
          <a:lstStyle/>
          <a:p>
            <a:pPr>
              <a:lnSpc>
                <a:spcPct val="100000"/>
              </a:lnSpc>
              <a:spcBef>
                <a:spcPts val="1525"/>
              </a:spcBef>
            </a:pPr>
            <a:endParaRPr sz="1800" dirty="0">
              <a:solidFill>
                <a:schemeClr val="accent1"/>
              </a:solidFill>
              <a:latin typeface="Times New Roman"/>
              <a:cs typeface="Times New Roman"/>
            </a:endParaRPr>
          </a:p>
          <a:p>
            <a:pPr marL="172720">
              <a:lnSpc>
                <a:spcPct val="100000"/>
              </a:lnSpc>
            </a:pPr>
            <a:r>
              <a:rPr sz="1800" dirty="0">
                <a:latin typeface="Georgia"/>
                <a:cs typeface="Georgia"/>
              </a:rPr>
              <a:t>CAPSTONE</a:t>
            </a:r>
            <a:r>
              <a:rPr sz="1800" spc="-60" dirty="0">
                <a:latin typeface="Georgia"/>
                <a:cs typeface="Georgia"/>
              </a:rPr>
              <a:t> </a:t>
            </a:r>
            <a:r>
              <a:rPr sz="1800" spc="-70" dirty="0">
                <a:latin typeface="Georgia"/>
                <a:cs typeface="Georgia"/>
              </a:rPr>
              <a:t>PROJECT</a:t>
            </a:r>
            <a:r>
              <a:rPr sz="1800" spc="-30" dirty="0">
                <a:latin typeface="Georgia"/>
                <a:cs typeface="Georgia"/>
              </a:rPr>
              <a:t> </a:t>
            </a:r>
            <a:endParaRPr sz="1800" dirty="0">
              <a:latin typeface="Georgia"/>
              <a:cs typeface="Georgia"/>
            </a:endParaRPr>
          </a:p>
        </p:txBody>
      </p:sp>
      <p:sp>
        <p:nvSpPr>
          <p:cNvPr id="3" name="object 3"/>
          <p:cNvSpPr txBox="1">
            <a:spLocks noGrp="1"/>
          </p:cNvSpPr>
          <p:nvPr>
            <p:ph type="title"/>
          </p:nvPr>
        </p:nvSpPr>
        <p:spPr>
          <a:xfrm>
            <a:off x="2667000" y="1406987"/>
            <a:ext cx="7290054" cy="382156"/>
          </a:xfrm>
          <a:prstGeom prst="rect">
            <a:avLst/>
          </a:prstGeom>
        </p:spPr>
        <p:txBody>
          <a:bodyPr vert="horz" wrap="square" lIns="0" tIns="12700" rIns="0" bIns="0" rtlCol="0">
            <a:spAutoFit/>
          </a:bodyPr>
          <a:lstStyle/>
          <a:p>
            <a:pPr marL="12700">
              <a:lnSpc>
                <a:spcPct val="100000"/>
              </a:lnSpc>
              <a:spcBef>
                <a:spcPts val="100"/>
              </a:spcBef>
            </a:pPr>
            <a:r>
              <a:rPr spc="-100" dirty="0">
                <a:solidFill>
                  <a:schemeClr val="accent1"/>
                </a:solidFill>
              </a:rPr>
              <a:t>HOTEL</a:t>
            </a:r>
            <a:r>
              <a:rPr spc="-45" dirty="0">
                <a:solidFill>
                  <a:schemeClr val="accent1"/>
                </a:solidFill>
              </a:rPr>
              <a:t> </a:t>
            </a:r>
            <a:r>
              <a:rPr spc="-20" dirty="0">
                <a:solidFill>
                  <a:schemeClr val="accent1"/>
                </a:solidFill>
              </a:rPr>
              <a:t>BOOKING</a:t>
            </a:r>
            <a:r>
              <a:rPr spc="-35" dirty="0">
                <a:solidFill>
                  <a:schemeClr val="accent1"/>
                </a:solidFill>
              </a:rPr>
              <a:t> </a:t>
            </a:r>
            <a:r>
              <a:rPr spc="-55" dirty="0">
                <a:solidFill>
                  <a:schemeClr val="accent1"/>
                </a:solidFill>
              </a:rPr>
              <a:t>ANALYSIS</a:t>
            </a:r>
          </a:p>
        </p:txBody>
      </p:sp>
      <p:sp>
        <p:nvSpPr>
          <p:cNvPr id="4" name="object 4"/>
          <p:cNvSpPr txBox="1"/>
          <p:nvPr/>
        </p:nvSpPr>
        <p:spPr>
          <a:xfrm>
            <a:off x="5592981" y="1789143"/>
            <a:ext cx="2410841" cy="548868"/>
          </a:xfrm>
          <a:prstGeom prst="rect">
            <a:avLst/>
          </a:prstGeom>
        </p:spPr>
        <p:txBody>
          <a:bodyPr vert="horz" wrap="square" lIns="0" tIns="12700" rIns="0" bIns="0" rtlCol="0">
            <a:spAutoFit/>
          </a:bodyPr>
          <a:lstStyle/>
          <a:p>
            <a:pPr marL="139700" marR="129539" indent="744220">
              <a:lnSpc>
                <a:spcPct val="100000"/>
              </a:lnSpc>
              <a:spcBef>
                <a:spcPts val="100"/>
              </a:spcBef>
            </a:pPr>
            <a:r>
              <a:rPr sz="1600" spc="65" dirty="0">
                <a:latin typeface="Georgia"/>
                <a:cs typeface="Georgia"/>
              </a:rPr>
              <a:t>by </a:t>
            </a:r>
            <a:endParaRPr lang="en-US" sz="1600" spc="65" dirty="0">
              <a:latin typeface="Georgia"/>
              <a:cs typeface="Georgia"/>
            </a:endParaRPr>
          </a:p>
          <a:p>
            <a:pPr marL="139700" marR="129539" indent="744220">
              <a:lnSpc>
                <a:spcPct val="100000"/>
              </a:lnSpc>
              <a:spcBef>
                <a:spcPts val="100"/>
              </a:spcBef>
            </a:pPr>
            <a:r>
              <a:rPr lang="en-US" sz="1800" dirty="0">
                <a:latin typeface="Georgia"/>
                <a:cs typeface="Georgia"/>
              </a:rPr>
              <a:t>Aniket ojha</a:t>
            </a:r>
            <a:endParaRPr sz="1800" dirty="0">
              <a:latin typeface="Georgia"/>
              <a:cs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D44CDC-DC2E-A69E-6211-F933CE3032D8}"/>
              </a:ext>
            </a:extLst>
          </p:cNvPr>
          <p:cNvSpPr txBox="1"/>
          <p:nvPr/>
        </p:nvSpPr>
        <p:spPr>
          <a:xfrm>
            <a:off x="228600" y="727207"/>
            <a:ext cx="6629400" cy="2585323"/>
          </a:xfrm>
          <a:prstGeom prst="rect">
            <a:avLst/>
          </a:prstGeom>
          <a:noFill/>
        </p:spPr>
        <p:txBody>
          <a:bodyPr wrap="square">
            <a:spAutoFit/>
          </a:bodyPr>
          <a:lstStyle/>
          <a:p>
            <a:r>
              <a:rPr lang="en-US" b="1" dirty="0"/>
              <a:t>Insight</a:t>
            </a:r>
            <a:r>
              <a:rPr lang="en-US" dirty="0"/>
              <a:t>: Visualizing booking trends over the years helps identify significant patterns and changes. By analyzing the number of bookings and cancellations alongside the average lead time, we can determine peak seasons and periods of low activity. Seasonality patterns, such as increased bookings during holidays or specific months, can be identified, allowing the hotel to optimize marketing strategies and resource allocation. Understanding these trends helps in forecasting and planning, ensuring better customer satisfaction and efficient use of resources</a:t>
            </a:r>
          </a:p>
        </p:txBody>
      </p:sp>
    </p:spTree>
    <p:extLst>
      <p:ext uri="{BB962C8B-B14F-4D97-AF65-F5344CB8AC3E}">
        <p14:creationId xmlns:p14="http://schemas.microsoft.com/office/powerpoint/2010/main" val="40474307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34584"/>
            <a:ext cx="8229600" cy="1506823"/>
          </a:xfrm>
          <a:prstGeom prst="rect">
            <a:avLst/>
          </a:prstGeom>
        </p:spPr>
        <p:txBody>
          <a:bodyPr vert="horz" wrap="square" lIns="0" tIns="90170" rIns="0" bIns="0" rtlCol="0">
            <a:spAutoFit/>
          </a:bodyPr>
          <a:lstStyle/>
          <a:p>
            <a:pPr marL="528320" indent="-515620">
              <a:lnSpc>
                <a:spcPct val="100000"/>
              </a:lnSpc>
              <a:spcBef>
                <a:spcPts val="710"/>
              </a:spcBef>
              <a:buSzPct val="116666"/>
              <a:buFont typeface="Wingdings"/>
              <a:buChar char=""/>
              <a:tabLst>
                <a:tab pos="528320" algn="l"/>
              </a:tabLst>
            </a:pPr>
            <a:r>
              <a:rPr sz="2400" b="1" dirty="0">
                <a:solidFill>
                  <a:srgbClr val="FF0000"/>
                </a:solidFill>
                <a:latin typeface="Arial"/>
                <a:cs typeface="Arial"/>
              </a:rPr>
              <a:t>Exploratory</a:t>
            </a:r>
            <a:r>
              <a:rPr sz="2400" b="1" spc="-130" dirty="0">
                <a:solidFill>
                  <a:srgbClr val="FF0000"/>
                </a:solidFill>
                <a:latin typeface="Arial"/>
                <a:cs typeface="Arial"/>
              </a:rPr>
              <a:t> </a:t>
            </a:r>
            <a:r>
              <a:rPr sz="2400" b="1" dirty="0">
                <a:solidFill>
                  <a:srgbClr val="FF0000"/>
                </a:solidFill>
                <a:latin typeface="Arial"/>
                <a:cs typeface="Arial"/>
              </a:rPr>
              <a:t>Data</a:t>
            </a:r>
            <a:r>
              <a:rPr sz="2400" b="1" spc="-165" dirty="0">
                <a:solidFill>
                  <a:srgbClr val="FF0000"/>
                </a:solidFill>
                <a:latin typeface="Arial"/>
                <a:cs typeface="Arial"/>
              </a:rPr>
              <a:t> </a:t>
            </a:r>
            <a:r>
              <a:rPr sz="2400" b="1" dirty="0">
                <a:solidFill>
                  <a:srgbClr val="FF0000"/>
                </a:solidFill>
                <a:latin typeface="Arial"/>
                <a:cs typeface="Arial"/>
              </a:rPr>
              <a:t>Analysis</a:t>
            </a:r>
            <a:r>
              <a:rPr sz="2400" b="1" spc="-30" dirty="0">
                <a:solidFill>
                  <a:srgbClr val="FF0000"/>
                </a:solidFill>
                <a:latin typeface="Arial"/>
                <a:cs typeface="Arial"/>
              </a:rPr>
              <a:t> </a:t>
            </a:r>
            <a:r>
              <a:rPr sz="2400" b="1" spc="-10" dirty="0">
                <a:solidFill>
                  <a:srgbClr val="FF0000"/>
                </a:solidFill>
                <a:latin typeface="Arial"/>
                <a:cs typeface="Arial"/>
              </a:rPr>
              <a:t>(EDA):</a:t>
            </a:r>
            <a:endParaRPr sz="2400" dirty="0">
              <a:latin typeface="Arial"/>
              <a:cs typeface="Arial"/>
            </a:endParaRPr>
          </a:p>
          <a:p>
            <a:pPr algn="ctr"/>
            <a:r>
              <a:rPr lang="en-US" sz="1800" b="1" dirty="0">
                <a:effectLst/>
              </a:rPr>
              <a:t>2. Analyze monthly booking patterns to identify peak months and optimize marketing strategies.</a:t>
            </a:r>
            <a:endParaRPr lang="en-US" sz="1600" dirty="0">
              <a:effectLst/>
            </a:endParaRPr>
          </a:p>
          <a:p>
            <a:br>
              <a:rPr lang="en-US" sz="1600" dirty="0">
                <a:effectLst/>
              </a:rPr>
            </a:br>
            <a:endParaRPr sz="1600" dirty="0">
              <a:latin typeface="Arial"/>
              <a:cs typeface="Arial"/>
            </a:endParaRPr>
          </a:p>
        </p:txBody>
      </p:sp>
      <p:pic>
        <p:nvPicPr>
          <p:cNvPr id="7" name="Picture 6">
            <a:extLst>
              <a:ext uri="{FF2B5EF4-FFF2-40B4-BE49-F238E27FC236}">
                <a16:creationId xmlns:a16="http://schemas.microsoft.com/office/drawing/2014/main" id="{78CEEAA7-D2E1-E975-AE32-FEEAFD05AE47}"/>
              </a:ext>
            </a:extLst>
          </p:cNvPr>
          <p:cNvPicPr>
            <a:picLocks noChangeAspect="1"/>
          </p:cNvPicPr>
          <p:nvPr/>
        </p:nvPicPr>
        <p:blipFill>
          <a:blip r:embed="rId2"/>
          <a:stretch>
            <a:fillRect/>
          </a:stretch>
        </p:blipFill>
        <p:spPr>
          <a:xfrm>
            <a:off x="76200" y="1122897"/>
            <a:ext cx="8977312" cy="3815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EDC48-1648-C7B6-23B5-7AF563EEC302}"/>
              </a:ext>
            </a:extLst>
          </p:cNvPr>
          <p:cNvSpPr txBox="1"/>
          <p:nvPr/>
        </p:nvSpPr>
        <p:spPr>
          <a:xfrm>
            <a:off x="304800" y="865706"/>
            <a:ext cx="8305800" cy="2031325"/>
          </a:xfrm>
          <a:prstGeom prst="rect">
            <a:avLst/>
          </a:prstGeom>
          <a:noFill/>
        </p:spPr>
        <p:txBody>
          <a:bodyPr wrap="square">
            <a:spAutoFit/>
          </a:bodyPr>
          <a:lstStyle/>
          <a:p>
            <a:r>
              <a:rPr lang="en-US" b="1" dirty="0"/>
              <a:t>Insight</a:t>
            </a:r>
            <a:r>
              <a:rPr lang="en-US" dirty="0"/>
              <a:t>: Monthly booking patterns reveal the hotel's busiest and slowest months. Identifying peak months allows the hotel to allocate resources efficiently, ensuring adequate staffing and inventory. Conversely, recognizing off-peak periods enables targeted marketing campaigns to boost occupancy. By understanding these patterns, the hotel can implement promotional strategies during slower months and optimize pricing and offers during peak periods, ultimately maximizing revenue and enhancing guest experience.</a:t>
            </a:r>
          </a:p>
        </p:txBody>
      </p:sp>
    </p:spTree>
    <p:extLst>
      <p:ext uri="{BB962C8B-B14F-4D97-AF65-F5344CB8AC3E}">
        <p14:creationId xmlns:p14="http://schemas.microsoft.com/office/powerpoint/2010/main" val="339490082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34584"/>
            <a:ext cx="8305800" cy="1104148"/>
          </a:xfrm>
          <a:prstGeom prst="rect">
            <a:avLst/>
          </a:prstGeom>
        </p:spPr>
        <p:txBody>
          <a:bodyPr vert="horz" wrap="square" lIns="0" tIns="90170" rIns="0" bIns="0" rtlCol="0">
            <a:spAutoFit/>
          </a:bodyPr>
          <a:lstStyle/>
          <a:p>
            <a:pPr marL="528320" indent="-515620">
              <a:lnSpc>
                <a:spcPct val="100000"/>
              </a:lnSpc>
              <a:spcBef>
                <a:spcPts val="710"/>
              </a:spcBef>
              <a:buSzPct val="116666"/>
              <a:buFont typeface="Wingdings"/>
              <a:buChar char=""/>
              <a:tabLst>
                <a:tab pos="528320" algn="l"/>
              </a:tabLst>
            </a:pPr>
            <a:r>
              <a:rPr sz="2400" b="1" dirty="0">
                <a:solidFill>
                  <a:srgbClr val="FF0000"/>
                </a:solidFill>
                <a:latin typeface="Arial"/>
                <a:cs typeface="Arial"/>
              </a:rPr>
              <a:t>Exploratory</a:t>
            </a:r>
            <a:r>
              <a:rPr sz="2400" b="1" spc="-130" dirty="0">
                <a:solidFill>
                  <a:srgbClr val="FF0000"/>
                </a:solidFill>
                <a:latin typeface="Arial"/>
                <a:cs typeface="Arial"/>
              </a:rPr>
              <a:t> </a:t>
            </a:r>
            <a:r>
              <a:rPr sz="2400" b="1" dirty="0">
                <a:solidFill>
                  <a:srgbClr val="FF0000"/>
                </a:solidFill>
                <a:latin typeface="Arial"/>
                <a:cs typeface="Arial"/>
              </a:rPr>
              <a:t>Data</a:t>
            </a:r>
            <a:r>
              <a:rPr sz="2400" b="1" spc="-165" dirty="0">
                <a:solidFill>
                  <a:srgbClr val="FF0000"/>
                </a:solidFill>
                <a:latin typeface="Arial"/>
                <a:cs typeface="Arial"/>
              </a:rPr>
              <a:t> </a:t>
            </a:r>
            <a:r>
              <a:rPr sz="2400" b="1" dirty="0">
                <a:solidFill>
                  <a:srgbClr val="FF0000"/>
                </a:solidFill>
                <a:latin typeface="Arial"/>
                <a:cs typeface="Arial"/>
              </a:rPr>
              <a:t>Analysis</a:t>
            </a:r>
            <a:r>
              <a:rPr sz="2400" b="1" spc="-30" dirty="0">
                <a:solidFill>
                  <a:srgbClr val="FF0000"/>
                </a:solidFill>
                <a:latin typeface="Arial"/>
                <a:cs typeface="Arial"/>
              </a:rPr>
              <a:t> </a:t>
            </a:r>
            <a:r>
              <a:rPr sz="2400" b="1" spc="-10" dirty="0">
                <a:solidFill>
                  <a:srgbClr val="FF0000"/>
                </a:solidFill>
                <a:latin typeface="Arial"/>
                <a:cs typeface="Arial"/>
              </a:rPr>
              <a:t>(EDA):</a:t>
            </a:r>
            <a:endParaRPr lang="en-US" sz="2400" b="1" spc="-10" dirty="0">
              <a:solidFill>
                <a:srgbClr val="FF0000"/>
              </a:solidFill>
              <a:latin typeface="Arial"/>
              <a:cs typeface="Arial"/>
            </a:endParaRPr>
          </a:p>
          <a:p>
            <a:pPr marL="528320" indent="-515620">
              <a:lnSpc>
                <a:spcPct val="100000"/>
              </a:lnSpc>
              <a:spcBef>
                <a:spcPts val="710"/>
              </a:spcBef>
              <a:buSzPct val="116666"/>
              <a:buFont typeface="Wingdings"/>
              <a:buChar char=""/>
              <a:tabLst>
                <a:tab pos="528320" algn="l"/>
              </a:tabLst>
            </a:pPr>
            <a:r>
              <a:rPr lang="en-US" sz="1800" b="1" i="0" dirty="0">
                <a:solidFill>
                  <a:srgbClr val="252423"/>
                </a:solidFill>
                <a:effectLst/>
                <a:latin typeface="Segoe UI" panose="020B0502040204020203" pitchFamily="34" charset="0"/>
              </a:rPr>
              <a:t>Compare stays in weekend nights and weekday nights to determine preferences and variations by hotel type.</a:t>
            </a:r>
            <a:endParaRPr sz="2400" dirty="0">
              <a:latin typeface="Arial"/>
              <a:cs typeface="Arial"/>
            </a:endParaRPr>
          </a:p>
        </p:txBody>
      </p:sp>
      <p:sp>
        <p:nvSpPr>
          <p:cNvPr id="4" name="object 4"/>
          <p:cNvSpPr txBox="1"/>
          <p:nvPr/>
        </p:nvSpPr>
        <p:spPr>
          <a:xfrm>
            <a:off x="612457" y="3655059"/>
            <a:ext cx="8075295" cy="223716"/>
          </a:xfrm>
          <a:prstGeom prst="rect">
            <a:avLst/>
          </a:prstGeom>
        </p:spPr>
        <p:txBody>
          <a:bodyPr vert="horz" wrap="square" lIns="0" tIns="12700" rIns="0" bIns="0" rtlCol="0">
            <a:spAutoFit/>
          </a:bodyPr>
          <a:lstStyle/>
          <a:p>
            <a:pPr marL="12700">
              <a:lnSpc>
                <a:spcPts val="1660"/>
              </a:lnSpc>
              <a:spcBef>
                <a:spcPts val="100"/>
              </a:spcBef>
            </a:pPr>
            <a:r>
              <a:rPr lang="en-US" sz="1400" dirty="0">
                <a:latin typeface="Carlito"/>
                <a:cs typeface="Carlito"/>
              </a:rPr>
              <a:t>`</a:t>
            </a:r>
            <a:endParaRPr sz="1400" dirty="0">
              <a:latin typeface="Carlito"/>
              <a:cs typeface="Carlito"/>
            </a:endParaRPr>
          </a:p>
        </p:txBody>
      </p:sp>
      <p:pic>
        <p:nvPicPr>
          <p:cNvPr id="7" name="Picture 6">
            <a:extLst>
              <a:ext uri="{FF2B5EF4-FFF2-40B4-BE49-F238E27FC236}">
                <a16:creationId xmlns:a16="http://schemas.microsoft.com/office/drawing/2014/main" id="{48CBBC77-7AA5-CC98-BA9B-9D1B5BD898C5}"/>
              </a:ext>
            </a:extLst>
          </p:cNvPr>
          <p:cNvPicPr>
            <a:picLocks noChangeAspect="1"/>
          </p:cNvPicPr>
          <p:nvPr/>
        </p:nvPicPr>
        <p:blipFill>
          <a:blip r:embed="rId2"/>
          <a:stretch>
            <a:fillRect/>
          </a:stretch>
        </p:blipFill>
        <p:spPr>
          <a:xfrm>
            <a:off x="152400" y="1364373"/>
            <a:ext cx="8901112" cy="35743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9C588-6809-15AF-86DD-2382B6FDA492}"/>
              </a:ext>
            </a:extLst>
          </p:cNvPr>
          <p:cNvSpPr txBox="1"/>
          <p:nvPr/>
        </p:nvSpPr>
        <p:spPr>
          <a:xfrm>
            <a:off x="228600" y="865706"/>
            <a:ext cx="8458200" cy="1754326"/>
          </a:xfrm>
          <a:prstGeom prst="rect">
            <a:avLst/>
          </a:prstGeom>
          <a:noFill/>
        </p:spPr>
        <p:txBody>
          <a:bodyPr wrap="square">
            <a:spAutoFit/>
          </a:bodyPr>
          <a:lstStyle/>
          <a:p>
            <a:r>
              <a:rPr lang="en-US" b="1" dirty="0"/>
              <a:t>Insight</a:t>
            </a:r>
            <a:r>
              <a:rPr lang="en-US" dirty="0"/>
              <a:t>: Analyzing stays in weekend versus weekday nights provides valuable insights into guest preferences. Typically, weekend stays might indicate leisure travelers, while weekday stays could suggest business travelers. Comparing these patterns across different hotel types (Resort vs. City Hotel) helps tailor services and amenities to meet specific guest needs. For instance, resorts may see higher weekend occupancy, prompting offers for extended stays, while city hotels might focus on corporate packages during weekdays.</a:t>
            </a:r>
          </a:p>
        </p:txBody>
      </p:sp>
    </p:spTree>
    <p:extLst>
      <p:ext uri="{BB962C8B-B14F-4D97-AF65-F5344CB8AC3E}">
        <p14:creationId xmlns:p14="http://schemas.microsoft.com/office/powerpoint/2010/main" val="10169616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34584"/>
            <a:ext cx="8382000" cy="1260602"/>
          </a:xfrm>
          <a:prstGeom prst="rect">
            <a:avLst/>
          </a:prstGeom>
        </p:spPr>
        <p:txBody>
          <a:bodyPr vert="horz" wrap="square" lIns="0" tIns="90170" rIns="0" bIns="0" rtlCol="0">
            <a:spAutoFit/>
          </a:bodyPr>
          <a:lstStyle/>
          <a:p>
            <a:pPr marL="528320" indent="-515620">
              <a:lnSpc>
                <a:spcPct val="100000"/>
              </a:lnSpc>
              <a:spcBef>
                <a:spcPts val="710"/>
              </a:spcBef>
              <a:buSzPct val="116666"/>
              <a:buFont typeface="Wingdings"/>
              <a:buChar char=""/>
              <a:tabLst>
                <a:tab pos="528320" algn="l"/>
              </a:tabLst>
            </a:pPr>
            <a:r>
              <a:rPr sz="2400" b="1" dirty="0">
                <a:solidFill>
                  <a:srgbClr val="FF0000"/>
                </a:solidFill>
                <a:latin typeface="Arial"/>
                <a:cs typeface="Arial"/>
              </a:rPr>
              <a:t>Exploratory</a:t>
            </a:r>
            <a:r>
              <a:rPr sz="2400" b="1" spc="-130" dirty="0">
                <a:solidFill>
                  <a:srgbClr val="FF0000"/>
                </a:solidFill>
                <a:latin typeface="Arial"/>
                <a:cs typeface="Arial"/>
              </a:rPr>
              <a:t> </a:t>
            </a:r>
            <a:r>
              <a:rPr sz="2400" b="1" dirty="0">
                <a:solidFill>
                  <a:srgbClr val="FF0000"/>
                </a:solidFill>
                <a:latin typeface="Arial"/>
                <a:cs typeface="Arial"/>
              </a:rPr>
              <a:t>Data</a:t>
            </a:r>
            <a:r>
              <a:rPr sz="2400" b="1" spc="-165" dirty="0">
                <a:solidFill>
                  <a:srgbClr val="FF0000"/>
                </a:solidFill>
                <a:latin typeface="Arial"/>
                <a:cs typeface="Arial"/>
              </a:rPr>
              <a:t> </a:t>
            </a:r>
            <a:r>
              <a:rPr sz="2400" b="1" dirty="0">
                <a:solidFill>
                  <a:srgbClr val="FF0000"/>
                </a:solidFill>
                <a:latin typeface="Arial"/>
                <a:cs typeface="Arial"/>
              </a:rPr>
              <a:t>Analysis</a:t>
            </a:r>
            <a:r>
              <a:rPr sz="2400" b="1" spc="-30" dirty="0">
                <a:solidFill>
                  <a:srgbClr val="FF0000"/>
                </a:solidFill>
                <a:latin typeface="Arial"/>
                <a:cs typeface="Arial"/>
              </a:rPr>
              <a:t> </a:t>
            </a:r>
            <a:r>
              <a:rPr sz="2400" b="1" spc="-10" dirty="0">
                <a:solidFill>
                  <a:srgbClr val="FF0000"/>
                </a:solidFill>
                <a:latin typeface="Arial"/>
                <a:cs typeface="Arial"/>
              </a:rPr>
              <a:t>(EDA):</a:t>
            </a:r>
            <a:endParaRPr sz="2400" dirty="0">
              <a:latin typeface="Arial"/>
              <a:cs typeface="Arial"/>
            </a:endParaRPr>
          </a:p>
          <a:p>
            <a:pPr algn="ctr"/>
            <a:r>
              <a:rPr lang="en-US" sz="1800" b="1" dirty="0">
                <a:effectLst/>
              </a:rPr>
              <a:t>4. Calculate and visualize the booking conversion rate (canceled bookings to total bookings) over time.</a:t>
            </a:r>
            <a:br>
              <a:rPr lang="en-US" sz="1600" dirty="0">
                <a:effectLst/>
              </a:rPr>
            </a:br>
            <a:endParaRPr sz="1600" dirty="0">
              <a:latin typeface="Arial"/>
              <a:cs typeface="Arial"/>
            </a:endParaRPr>
          </a:p>
        </p:txBody>
      </p:sp>
      <p:pic>
        <p:nvPicPr>
          <p:cNvPr id="7" name="Picture 6">
            <a:extLst>
              <a:ext uri="{FF2B5EF4-FFF2-40B4-BE49-F238E27FC236}">
                <a16:creationId xmlns:a16="http://schemas.microsoft.com/office/drawing/2014/main" id="{985BDBC4-8BB0-92C3-59C5-F90C290632BA}"/>
              </a:ext>
            </a:extLst>
          </p:cNvPr>
          <p:cNvPicPr>
            <a:picLocks noChangeAspect="1"/>
          </p:cNvPicPr>
          <p:nvPr/>
        </p:nvPicPr>
        <p:blipFill>
          <a:blip r:embed="rId2"/>
          <a:stretch>
            <a:fillRect/>
          </a:stretch>
        </p:blipFill>
        <p:spPr>
          <a:xfrm>
            <a:off x="76200" y="1114990"/>
            <a:ext cx="8586787" cy="37570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B30DE-F2A6-646F-EF69-C09BC9AE4987}"/>
              </a:ext>
            </a:extLst>
          </p:cNvPr>
          <p:cNvSpPr txBox="1"/>
          <p:nvPr/>
        </p:nvSpPr>
        <p:spPr>
          <a:xfrm>
            <a:off x="228600" y="727207"/>
            <a:ext cx="8458200" cy="2031325"/>
          </a:xfrm>
          <a:prstGeom prst="rect">
            <a:avLst/>
          </a:prstGeom>
          <a:noFill/>
        </p:spPr>
        <p:txBody>
          <a:bodyPr wrap="square">
            <a:spAutoFit/>
          </a:bodyPr>
          <a:lstStyle/>
          <a:p>
            <a:r>
              <a:rPr lang="en-US" b="1" dirty="0"/>
              <a:t>Insight</a:t>
            </a:r>
            <a:r>
              <a:rPr lang="en-US" dirty="0"/>
              <a:t>: The booking conversion rate, representing the ratio of canceled bookings to total bookings, is crucial for understanding customer behavior and potential revenue loss. By visualizing this metric over time, the hotel can identify trends and patterns in cancellations. High cancellation rates may indicate issues with booking policies, guest dissatisfaction, or external factors. Addressing these issues through improved policies, customer engagement, or flexible booking options can reduce cancellations and enhance overall booking efficiency.</a:t>
            </a:r>
          </a:p>
        </p:txBody>
      </p:sp>
    </p:spTree>
    <p:extLst>
      <p:ext uri="{BB962C8B-B14F-4D97-AF65-F5344CB8AC3E}">
        <p14:creationId xmlns:p14="http://schemas.microsoft.com/office/powerpoint/2010/main" val="162536899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34584"/>
            <a:ext cx="8974667" cy="1563248"/>
          </a:xfrm>
          <a:prstGeom prst="rect">
            <a:avLst/>
          </a:prstGeom>
        </p:spPr>
        <p:txBody>
          <a:bodyPr vert="horz" wrap="square" lIns="0" tIns="90170" rIns="0" bIns="0" rtlCol="0">
            <a:spAutoFit/>
          </a:bodyPr>
          <a:lstStyle/>
          <a:p>
            <a:pPr marL="528320" indent="-515620">
              <a:lnSpc>
                <a:spcPct val="100000"/>
              </a:lnSpc>
              <a:spcBef>
                <a:spcPts val="710"/>
              </a:spcBef>
              <a:buSzPct val="116666"/>
              <a:buFont typeface="Wingdings"/>
              <a:buChar char=""/>
              <a:tabLst>
                <a:tab pos="528320" algn="l"/>
              </a:tabLst>
            </a:pPr>
            <a:r>
              <a:rPr sz="2400" b="1" dirty="0">
                <a:solidFill>
                  <a:srgbClr val="FF0000"/>
                </a:solidFill>
                <a:latin typeface="Arial"/>
                <a:cs typeface="Arial"/>
              </a:rPr>
              <a:t>Exploratory</a:t>
            </a:r>
            <a:r>
              <a:rPr sz="2400" b="1" spc="-130" dirty="0">
                <a:solidFill>
                  <a:srgbClr val="FF0000"/>
                </a:solidFill>
                <a:latin typeface="Arial"/>
                <a:cs typeface="Arial"/>
              </a:rPr>
              <a:t> </a:t>
            </a:r>
            <a:r>
              <a:rPr sz="2400" b="1" dirty="0">
                <a:solidFill>
                  <a:srgbClr val="FF0000"/>
                </a:solidFill>
                <a:latin typeface="Arial"/>
                <a:cs typeface="Arial"/>
              </a:rPr>
              <a:t>Data</a:t>
            </a:r>
            <a:r>
              <a:rPr sz="2400" b="1" spc="-165" dirty="0">
                <a:solidFill>
                  <a:srgbClr val="FF0000"/>
                </a:solidFill>
                <a:latin typeface="Arial"/>
                <a:cs typeface="Arial"/>
              </a:rPr>
              <a:t> </a:t>
            </a:r>
            <a:r>
              <a:rPr sz="2400" b="1" dirty="0">
                <a:solidFill>
                  <a:srgbClr val="FF0000"/>
                </a:solidFill>
                <a:latin typeface="Arial"/>
                <a:cs typeface="Arial"/>
              </a:rPr>
              <a:t>Analysis</a:t>
            </a:r>
            <a:r>
              <a:rPr sz="2400" b="1" spc="-30" dirty="0">
                <a:solidFill>
                  <a:srgbClr val="FF0000"/>
                </a:solidFill>
                <a:latin typeface="Arial"/>
                <a:cs typeface="Arial"/>
              </a:rPr>
              <a:t> </a:t>
            </a:r>
            <a:r>
              <a:rPr sz="2400" b="1" spc="-10" dirty="0">
                <a:solidFill>
                  <a:srgbClr val="FF0000"/>
                </a:solidFill>
                <a:latin typeface="Arial"/>
                <a:cs typeface="Arial"/>
              </a:rPr>
              <a:t>(EDA):</a:t>
            </a:r>
            <a:endParaRPr lang="en-US" sz="2400" b="1" spc="-10" dirty="0">
              <a:solidFill>
                <a:srgbClr val="FF0000"/>
              </a:solidFill>
              <a:latin typeface="Arial"/>
              <a:cs typeface="Arial"/>
            </a:endParaRPr>
          </a:p>
          <a:p>
            <a:pPr marL="528320" indent="-515620">
              <a:lnSpc>
                <a:spcPct val="100000"/>
              </a:lnSpc>
              <a:spcBef>
                <a:spcPts val="710"/>
              </a:spcBef>
              <a:buSzPct val="116666"/>
              <a:buFont typeface="Wingdings"/>
              <a:buChar char=""/>
              <a:tabLst>
                <a:tab pos="528320" algn="l"/>
              </a:tabLst>
            </a:pPr>
            <a:r>
              <a:rPr lang="en-US" sz="1800" b="1" i="0" dirty="0">
                <a:solidFill>
                  <a:srgbClr val="252423"/>
                </a:solidFill>
                <a:effectLst/>
                <a:latin typeface="Segoe UI" panose="020B0502040204020203" pitchFamily="34" charset="0"/>
              </a:rPr>
              <a:t>Visualize the distribution of adults, children, and babies in bookings. Explore the impact of children and babies on cancellation rates.</a:t>
            </a:r>
            <a:endParaRPr lang="en-US" sz="2400" b="1" spc="-10" dirty="0">
              <a:solidFill>
                <a:srgbClr val="FF0000"/>
              </a:solidFill>
              <a:latin typeface="Arial"/>
              <a:cs typeface="Arial"/>
            </a:endParaRPr>
          </a:p>
          <a:p>
            <a:pPr marL="528320" indent="-515620">
              <a:lnSpc>
                <a:spcPct val="100000"/>
              </a:lnSpc>
              <a:spcBef>
                <a:spcPts val="710"/>
              </a:spcBef>
              <a:buSzPct val="116666"/>
              <a:buFont typeface="Wingdings"/>
              <a:buChar char=""/>
              <a:tabLst>
                <a:tab pos="528320" algn="l"/>
              </a:tabLst>
            </a:pPr>
            <a:endParaRPr sz="2400" dirty="0">
              <a:latin typeface="Arial"/>
              <a:cs typeface="Arial"/>
            </a:endParaRPr>
          </a:p>
        </p:txBody>
      </p:sp>
      <p:pic>
        <p:nvPicPr>
          <p:cNvPr id="7" name="Picture 6">
            <a:extLst>
              <a:ext uri="{FF2B5EF4-FFF2-40B4-BE49-F238E27FC236}">
                <a16:creationId xmlns:a16="http://schemas.microsoft.com/office/drawing/2014/main" id="{55B94A8B-EF4F-5407-8736-745065EFD27C}"/>
              </a:ext>
            </a:extLst>
          </p:cNvPr>
          <p:cNvPicPr>
            <a:picLocks noChangeAspect="1"/>
          </p:cNvPicPr>
          <p:nvPr/>
        </p:nvPicPr>
        <p:blipFill>
          <a:blip r:embed="rId2"/>
          <a:stretch>
            <a:fillRect/>
          </a:stretch>
        </p:blipFill>
        <p:spPr>
          <a:xfrm>
            <a:off x="93133" y="1099768"/>
            <a:ext cx="8974667" cy="40091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416F92-1322-7392-FE9C-E7841FCFE11A}"/>
              </a:ext>
            </a:extLst>
          </p:cNvPr>
          <p:cNvSpPr txBox="1"/>
          <p:nvPr/>
        </p:nvSpPr>
        <p:spPr>
          <a:xfrm>
            <a:off x="152400" y="865706"/>
            <a:ext cx="8458200" cy="2031325"/>
          </a:xfrm>
          <a:prstGeom prst="rect">
            <a:avLst/>
          </a:prstGeom>
          <a:noFill/>
        </p:spPr>
        <p:txBody>
          <a:bodyPr wrap="square">
            <a:spAutoFit/>
          </a:bodyPr>
          <a:lstStyle/>
          <a:p>
            <a:r>
              <a:rPr lang="en-US" b="1" dirty="0"/>
              <a:t>Insight</a:t>
            </a:r>
            <a:r>
              <a:rPr lang="en-US" dirty="0"/>
              <a:t>: Visualizing the distribution of adults, children, and babies in bookings provides insights into the guest demographic and helps tailor services accordingly. Understanding the impact of children and babies on cancellation rates is essential, as families with young children might have higher cancellation tendencies due to unforeseen circumstances. By identifying this trend, the hotel can develop family-friendly policies, flexible booking options, and targeted marketing campaigns to enhance guest experience and reduce cancellations.</a:t>
            </a:r>
          </a:p>
        </p:txBody>
      </p:sp>
    </p:spTree>
    <p:extLst>
      <p:ext uri="{BB962C8B-B14F-4D97-AF65-F5344CB8AC3E}">
        <p14:creationId xmlns:p14="http://schemas.microsoft.com/office/powerpoint/2010/main" val="250429442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34584"/>
            <a:ext cx="8991600" cy="1753044"/>
          </a:xfrm>
          <a:prstGeom prst="rect">
            <a:avLst/>
          </a:prstGeom>
        </p:spPr>
        <p:txBody>
          <a:bodyPr vert="horz" wrap="square" lIns="0" tIns="90170" rIns="0" bIns="0" rtlCol="0">
            <a:spAutoFit/>
          </a:bodyPr>
          <a:lstStyle/>
          <a:p>
            <a:pPr marL="528320" indent="-515620">
              <a:lnSpc>
                <a:spcPct val="100000"/>
              </a:lnSpc>
              <a:spcBef>
                <a:spcPts val="710"/>
              </a:spcBef>
              <a:buSzPct val="116666"/>
              <a:buFont typeface="Wingdings"/>
              <a:buChar char=""/>
              <a:tabLst>
                <a:tab pos="528320" algn="l"/>
              </a:tabLst>
            </a:pPr>
            <a:r>
              <a:rPr sz="2400" b="1" dirty="0">
                <a:solidFill>
                  <a:srgbClr val="FF0000"/>
                </a:solidFill>
                <a:latin typeface="Arial"/>
                <a:cs typeface="Arial"/>
              </a:rPr>
              <a:t>Exploratory</a:t>
            </a:r>
            <a:r>
              <a:rPr sz="2400" b="1" spc="-130" dirty="0">
                <a:solidFill>
                  <a:srgbClr val="FF0000"/>
                </a:solidFill>
                <a:latin typeface="Arial"/>
                <a:cs typeface="Arial"/>
              </a:rPr>
              <a:t> </a:t>
            </a:r>
            <a:r>
              <a:rPr sz="2400" b="1" dirty="0">
                <a:solidFill>
                  <a:srgbClr val="FF0000"/>
                </a:solidFill>
                <a:latin typeface="Arial"/>
                <a:cs typeface="Arial"/>
              </a:rPr>
              <a:t>Data</a:t>
            </a:r>
            <a:r>
              <a:rPr sz="2400" b="1" spc="-165" dirty="0">
                <a:solidFill>
                  <a:srgbClr val="FF0000"/>
                </a:solidFill>
                <a:latin typeface="Arial"/>
                <a:cs typeface="Arial"/>
              </a:rPr>
              <a:t> </a:t>
            </a:r>
            <a:r>
              <a:rPr sz="2400" b="1" dirty="0">
                <a:solidFill>
                  <a:srgbClr val="FF0000"/>
                </a:solidFill>
                <a:latin typeface="Arial"/>
                <a:cs typeface="Arial"/>
              </a:rPr>
              <a:t>Analysis</a:t>
            </a:r>
            <a:r>
              <a:rPr sz="2400" b="1" spc="-30" dirty="0">
                <a:solidFill>
                  <a:srgbClr val="FF0000"/>
                </a:solidFill>
                <a:latin typeface="Arial"/>
                <a:cs typeface="Arial"/>
              </a:rPr>
              <a:t> </a:t>
            </a:r>
            <a:r>
              <a:rPr sz="2400" b="1" spc="-10" dirty="0">
                <a:solidFill>
                  <a:srgbClr val="FF0000"/>
                </a:solidFill>
                <a:latin typeface="Arial"/>
                <a:cs typeface="Arial"/>
              </a:rPr>
              <a:t>(EDA):</a:t>
            </a:r>
            <a:endParaRPr lang="en-US" sz="2400" b="1" spc="-10" dirty="0">
              <a:solidFill>
                <a:srgbClr val="FF0000"/>
              </a:solidFill>
              <a:latin typeface="Arial"/>
              <a:cs typeface="Arial"/>
            </a:endParaRPr>
          </a:p>
          <a:p>
            <a:pPr algn="ctr"/>
            <a:r>
              <a:rPr lang="en-US" sz="1800" b="1" dirty="0">
                <a:effectLst/>
              </a:rPr>
              <a:t>Analyze the distribution of Average Daily Rates (ADR) and identify correlations with the number of special requests made by guests.</a:t>
            </a:r>
            <a:endParaRPr lang="en-US" sz="2400" dirty="0">
              <a:effectLst/>
            </a:endParaRPr>
          </a:p>
          <a:p>
            <a:br>
              <a:rPr lang="en-US" sz="2400" dirty="0">
                <a:effectLst/>
              </a:rPr>
            </a:br>
            <a:endParaRPr sz="2400" dirty="0">
              <a:latin typeface="Arial"/>
              <a:cs typeface="Arial"/>
            </a:endParaRPr>
          </a:p>
        </p:txBody>
      </p:sp>
      <p:pic>
        <p:nvPicPr>
          <p:cNvPr id="7" name="Picture 6">
            <a:extLst>
              <a:ext uri="{FF2B5EF4-FFF2-40B4-BE49-F238E27FC236}">
                <a16:creationId xmlns:a16="http://schemas.microsoft.com/office/drawing/2014/main" id="{42D23C91-6D1E-76A8-5EAF-BF4C36067AC8}"/>
              </a:ext>
            </a:extLst>
          </p:cNvPr>
          <p:cNvPicPr>
            <a:picLocks noChangeAspect="1"/>
          </p:cNvPicPr>
          <p:nvPr/>
        </p:nvPicPr>
        <p:blipFill>
          <a:blip r:embed="rId2"/>
          <a:stretch>
            <a:fillRect/>
          </a:stretch>
        </p:blipFill>
        <p:spPr>
          <a:xfrm>
            <a:off x="76200" y="1047750"/>
            <a:ext cx="8991600" cy="40611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112077"/>
            <a:ext cx="8168640" cy="4066540"/>
          </a:xfrm>
          <a:prstGeom prst="rect">
            <a:avLst/>
          </a:prstGeom>
        </p:spPr>
        <p:txBody>
          <a:bodyPr vert="horz" wrap="square" lIns="0" tIns="12700" rIns="0" bIns="0" rtlCol="0">
            <a:spAutoFit/>
          </a:bodyPr>
          <a:lstStyle/>
          <a:p>
            <a:pPr marL="528320" indent="-515620">
              <a:lnSpc>
                <a:spcPct val="100000"/>
              </a:lnSpc>
              <a:spcBef>
                <a:spcPts val="100"/>
              </a:spcBef>
              <a:buSzPct val="116666"/>
              <a:buFont typeface="Wingdings"/>
              <a:buChar char=""/>
              <a:tabLst>
                <a:tab pos="528320" algn="l"/>
              </a:tabLst>
            </a:pPr>
            <a:r>
              <a:rPr sz="2400" b="1" dirty="0">
                <a:solidFill>
                  <a:srgbClr val="FF0000"/>
                </a:solidFill>
                <a:latin typeface="Arial"/>
                <a:cs typeface="Arial"/>
              </a:rPr>
              <a:t>Problem</a:t>
            </a:r>
            <a:r>
              <a:rPr sz="2400" b="1" spc="-165" dirty="0">
                <a:solidFill>
                  <a:srgbClr val="FF0000"/>
                </a:solidFill>
                <a:latin typeface="Arial"/>
                <a:cs typeface="Arial"/>
              </a:rPr>
              <a:t> </a:t>
            </a:r>
            <a:r>
              <a:rPr sz="2400" b="1" spc="-10" dirty="0">
                <a:solidFill>
                  <a:srgbClr val="FF0000"/>
                </a:solidFill>
                <a:latin typeface="Arial"/>
                <a:cs typeface="Arial"/>
              </a:rPr>
              <a:t>Statement:</a:t>
            </a:r>
            <a:endParaRPr sz="2400" dirty="0">
              <a:latin typeface="Arial"/>
              <a:cs typeface="Arial"/>
            </a:endParaRPr>
          </a:p>
          <a:p>
            <a:pPr>
              <a:lnSpc>
                <a:spcPct val="100000"/>
              </a:lnSpc>
              <a:spcBef>
                <a:spcPts val="615"/>
              </a:spcBef>
              <a:buClr>
                <a:srgbClr val="FF0000"/>
              </a:buClr>
              <a:buFont typeface="Wingdings"/>
              <a:buChar char=""/>
            </a:pPr>
            <a:endParaRPr sz="2400" dirty="0">
              <a:latin typeface="Arial"/>
              <a:cs typeface="Arial"/>
            </a:endParaRPr>
          </a:p>
          <a:p>
            <a:pPr marL="802640" marR="123825" lvl="1" indent="-317500" algn="just">
              <a:lnSpc>
                <a:spcPct val="114900"/>
              </a:lnSpc>
              <a:buClr>
                <a:srgbClr val="CC0000"/>
              </a:buClr>
              <a:buSzPct val="78125"/>
              <a:buFont typeface="Wingdings"/>
              <a:buChar char=""/>
              <a:tabLst>
                <a:tab pos="802640" algn="l"/>
              </a:tabLst>
            </a:pPr>
            <a:r>
              <a:rPr sz="1600" dirty="0">
                <a:solidFill>
                  <a:srgbClr val="1F1F1F"/>
                </a:solidFill>
                <a:latin typeface="Arial"/>
                <a:cs typeface="Arial"/>
              </a:rPr>
              <a:t>In</a:t>
            </a:r>
            <a:r>
              <a:rPr sz="1600" spc="125" dirty="0">
                <a:solidFill>
                  <a:srgbClr val="1F1F1F"/>
                </a:solidFill>
                <a:latin typeface="Arial"/>
                <a:cs typeface="Arial"/>
              </a:rPr>
              <a:t> </a:t>
            </a:r>
            <a:r>
              <a:rPr sz="1600" dirty="0">
                <a:solidFill>
                  <a:srgbClr val="1F1F1F"/>
                </a:solidFill>
                <a:latin typeface="Arial"/>
                <a:cs typeface="Arial"/>
              </a:rPr>
              <a:t>this</a:t>
            </a:r>
            <a:r>
              <a:rPr sz="1600" spc="180" dirty="0">
                <a:solidFill>
                  <a:srgbClr val="1F1F1F"/>
                </a:solidFill>
                <a:latin typeface="Arial"/>
                <a:cs typeface="Arial"/>
              </a:rPr>
              <a:t> </a:t>
            </a:r>
            <a:r>
              <a:rPr sz="1600" dirty="0">
                <a:solidFill>
                  <a:srgbClr val="1F1F1F"/>
                </a:solidFill>
                <a:latin typeface="Arial"/>
                <a:cs typeface="Arial"/>
              </a:rPr>
              <a:t>project</a:t>
            </a:r>
            <a:r>
              <a:rPr sz="1600" spc="175" dirty="0">
                <a:solidFill>
                  <a:srgbClr val="1F1F1F"/>
                </a:solidFill>
                <a:latin typeface="Arial"/>
                <a:cs typeface="Arial"/>
              </a:rPr>
              <a:t> </a:t>
            </a:r>
            <a:r>
              <a:rPr sz="1600" dirty="0">
                <a:solidFill>
                  <a:srgbClr val="1F1F1F"/>
                </a:solidFill>
                <a:latin typeface="Arial"/>
                <a:cs typeface="Arial"/>
              </a:rPr>
              <a:t>we</a:t>
            </a:r>
            <a:r>
              <a:rPr sz="1600" spc="165" dirty="0">
                <a:solidFill>
                  <a:srgbClr val="1F1F1F"/>
                </a:solidFill>
                <a:latin typeface="Arial"/>
                <a:cs typeface="Arial"/>
              </a:rPr>
              <a:t> </a:t>
            </a:r>
            <a:r>
              <a:rPr sz="1600" dirty="0">
                <a:solidFill>
                  <a:srgbClr val="1F1F1F"/>
                </a:solidFill>
                <a:latin typeface="Arial"/>
                <a:cs typeface="Arial"/>
              </a:rPr>
              <a:t>will</a:t>
            </a:r>
            <a:r>
              <a:rPr sz="1600" spc="170" dirty="0">
                <a:solidFill>
                  <a:srgbClr val="1F1F1F"/>
                </a:solidFill>
                <a:latin typeface="Arial"/>
                <a:cs typeface="Arial"/>
              </a:rPr>
              <a:t> </a:t>
            </a:r>
            <a:r>
              <a:rPr sz="1600" dirty="0">
                <a:solidFill>
                  <a:srgbClr val="1F1F1F"/>
                </a:solidFill>
                <a:latin typeface="Arial"/>
                <a:cs typeface="Arial"/>
              </a:rPr>
              <a:t>be</a:t>
            </a:r>
            <a:r>
              <a:rPr sz="1600" spc="150" dirty="0">
                <a:solidFill>
                  <a:srgbClr val="1F1F1F"/>
                </a:solidFill>
                <a:latin typeface="Arial"/>
                <a:cs typeface="Arial"/>
              </a:rPr>
              <a:t> </a:t>
            </a:r>
            <a:r>
              <a:rPr sz="1600" dirty="0">
                <a:solidFill>
                  <a:srgbClr val="1F1F1F"/>
                </a:solidFill>
                <a:latin typeface="Arial"/>
                <a:cs typeface="Arial"/>
              </a:rPr>
              <a:t>analyzing</a:t>
            </a:r>
            <a:r>
              <a:rPr sz="1600" spc="170" dirty="0">
                <a:solidFill>
                  <a:srgbClr val="1F1F1F"/>
                </a:solidFill>
                <a:latin typeface="Arial"/>
                <a:cs typeface="Arial"/>
              </a:rPr>
              <a:t> </a:t>
            </a:r>
            <a:r>
              <a:rPr sz="1600" dirty="0">
                <a:solidFill>
                  <a:srgbClr val="1F1F1F"/>
                </a:solidFill>
                <a:latin typeface="Arial"/>
                <a:cs typeface="Arial"/>
              </a:rPr>
              <a:t>Hotel</a:t>
            </a:r>
            <a:r>
              <a:rPr sz="1600" spc="180" dirty="0">
                <a:solidFill>
                  <a:srgbClr val="1F1F1F"/>
                </a:solidFill>
                <a:latin typeface="Arial"/>
                <a:cs typeface="Arial"/>
              </a:rPr>
              <a:t> </a:t>
            </a:r>
            <a:r>
              <a:rPr sz="1600" dirty="0">
                <a:solidFill>
                  <a:srgbClr val="1F1F1F"/>
                </a:solidFill>
                <a:latin typeface="Arial"/>
                <a:cs typeface="Arial"/>
              </a:rPr>
              <a:t>Booking</a:t>
            </a:r>
            <a:r>
              <a:rPr sz="1600" spc="155" dirty="0">
                <a:solidFill>
                  <a:srgbClr val="1F1F1F"/>
                </a:solidFill>
                <a:latin typeface="Arial"/>
                <a:cs typeface="Arial"/>
              </a:rPr>
              <a:t> </a:t>
            </a:r>
            <a:r>
              <a:rPr sz="1600" dirty="0">
                <a:solidFill>
                  <a:srgbClr val="1F1F1F"/>
                </a:solidFill>
                <a:latin typeface="Arial"/>
                <a:cs typeface="Arial"/>
              </a:rPr>
              <a:t>data.</a:t>
            </a:r>
            <a:r>
              <a:rPr sz="1600" spc="175" dirty="0">
                <a:solidFill>
                  <a:srgbClr val="1F1F1F"/>
                </a:solidFill>
                <a:latin typeface="Arial"/>
                <a:cs typeface="Arial"/>
              </a:rPr>
              <a:t> </a:t>
            </a:r>
            <a:r>
              <a:rPr sz="1600" dirty="0">
                <a:solidFill>
                  <a:srgbClr val="1F1F1F"/>
                </a:solidFill>
                <a:latin typeface="Arial"/>
                <a:cs typeface="Arial"/>
              </a:rPr>
              <a:t>This</a:t>
            </a:r>
            <a:r>
              <a:rPr sz="1600" spc="165" dirty="0">
                <a:solidFill>
                  <a:srgbClr val="1F1F1F"/>
                </a:solidFill>
                <a:latin typeface="Arial"/>
                <a:cs typeface="Arial"/>
              </a:rPr>
              <a:t> </a:t>
            </a:r>
            <a:r>
              <a:rPr sz="1600" dirty="0">
                <a:solidFill>
                  <a:srgbClr val="1F1F1F"/>
                </a:solidFill>
                <a:latin typeface="Arial"/>
                <a:cs typeface="Arial"/>
              </a:rPr>
              <a:t>data</a:t>
            </a:r>
            <a:r>
              <a:rPr sz="1600" spc="145" dirty="0">
                <a:solidFill>
                  <a:srgbClr val="1F1F1F"/>
                </a:solidFill>
                <a:latin typeface="Arial"/>
                <a:cs typeface="Arial"/>
              </a:rPr>
              <a:t> </a:t>
            </a:r>
            <a:r>
              <a:rPr sz="1600" dirty="0">
                <a:solidFill>
                  <a:srgbClr val="1F1F1F"/>
                </a:solidFill>
                <a:latin typeface="Arial"/>
                <a:cs typeface="Arial"/>
              </a:rPr>
              <a:t>set</a:t>
            </a:r>
            <a:r>
              <a:rPr sz="1600" spc="155" dirty="0">
                <a:solidFill>
                  <a:srgbClr val="1F1F1F"/>
                </a:solidFill>
                <a:latin typeface="Arial"/>
                <a:cs typeface="Arial"/>
              </a:rPr>
              <a:t> </a:t>
            </a:r>
            <a:r>
              <a:rPr sz="1600" spc="-10" dirty="0">
                <a:solidFill>
                  <a:srgbClr val="1F1F1F"/>
                </a:solidFill>
                <a:latin typeface="Arial"/>
                <a:cs typeface="Arial"/>
              </a:rPr>
              <a:t>contains </a:t>
            </a:r>
            <a:r>
              <a:rPr sz="1600" dirty="0">
                <a:solidFill>
                  <a:srgbClr val="1F1F1F"/>
                </a:solidFill>
                <a:latin typeface="Arial"/>
                <a:cs typeface="Arial"/>
              </a:rPr>
              <a:t>booking</a:t>
            </a:r>
            <a:r>
              <a:rPr sz="1600" spc="30" dirty="0">
                <a:solidFill>
                  <a:srgbClr val="1F1F1F"/>
                </a:solidFill>
                <a:latin typeface="Arial"/>
                <a:cs typeface="Arial"/>
              </a:rPr>
              <a:t> </a:t>
            </a:r>
            <a:r>
              <a:rPr sz="1600" dirty="0">
                <a:solidFill>
                  <a:srgbClr val="1F1F1F"/>
                </a:solidFill>
                <a:latin typeface="Arial"/>
                <a:cs typeface="Arial"/>
              </a:rPr>
              <a:t>information</a:t>
            </a:r>
            <a:r>
              <a:rPr sz="1600" spc="30" dirty="0">
                <a:solidFill>
                  <a:srgbClr val="1F1F1F"/>
                </a:solidFill>
                <a:latin typeface="Arial"/>
                <a:cs typeface="Arial"/>
              </a:rPr>
              <a:t> </a:t>
            </a:r>
            <a:r>
              <a:rPr sz="1600" dirty="0">
                <a:solidFill>
                  <a:srgbClr val="1F1F1F"/>
                </a:solidFill>
                <a:latin typeface="Arial"/>
                <a:cs typeface="Arial"/>
              </a:rPr>
              <a:t>for</a:t>
            </a:r>
            <a:r>
              <a:rPr sz="1600" spc="20" dirty="0">
                <a:solidFill>
                  <a:srgbClr val="1F1F1F"/>
                </a:solidFill>
                <a:latin typeface="Arial"/>
                <a:cs typeface="Arial"/>
              </a:rPr>
              <a:t> </a:t>
            </a:r>
            <a:r>
              <a:rPr sz="1600" dirty="0">
                <a:solidFill>
                  <a:srgbClr val="1F1F1F"/>
                </a:solidFill>
                <a:latin typeface="Arial"/>
                <a:cs typeface="Arial"/>
              </a:rPr>
              <a:t>a</a:t>
            </a:r>
            <a:r>
              <a:rPr sz="1600" spc="5" dirty="0">
                <a:solidFill>
                  <a:srgbClr val="1F1F1F"/>
                </a:solidFill>
                <a:latin typeface="Arial"/>
                <a:cs typeface="Arial"/>
              </a:rPr>
              <a:t> </a:t>
            </a:r>
            <a:r>
              <a:rPr sz="1600" dirty="0">
                <a:solidFill>
                  <a:srgbClr val="1F1F1F"/>
                </a:solidFill>
                <a:latin typeface="Arial"/>
                <a:cs typeface="Arial"/>
              </a:rPr>
              <a:t>City</a:t>
            </a:r>
            <a:r>
              <a:rPr sz="1600" spc="20" dirty="0">
                <a:solidFill>
                  <a:srgbClr val="1F1F1F"/>
                </a:solidFill>
                <a:latin typeface="Arial"/>
                <a:cs typeface="Arial"/>
              </a:rPr>
              <a:t> </a:t>
            </a:r>
            <a:r>
              <a:rPr sz="1600" dirty="0">
                <a:solidFill>
                  <a:srgbClr val="1F1F1F"/>
                </a:solidFill>
                <a:latin typeface="Arial"/>
                <a:cs typeface="Arial"/>
              </a:rPr>
              <a:t>hotel</a:t>
            </a:r>
            <a:r>
              <a:rPr sz="1600" spc="20" dirty="0">
                <a:solidFill>
                  <a:srgbClr val="1F1F1F"/>
                </a:solidFill>
                <a:latin typeface="Arial"/>
                <a:cs typeface="Arial"/>
              </a:rPr>
              <a:t> </a:t>
            </a:r>
            <a:r>
              <a:rPr sz="1600" dirty="0">
                <a:solidFill>
                  <a:srgbClr val="1F1F1F"/>
                </a:solidFill>
                <a:latin typeface="Arial"/>
                <a:cs typeface="Arial"/>
              </a:rPr>
              <a:t>and</a:t>
            </a:r>
            <a:r>
              <a:rPr sz="1600" spc="10" dirty="0">
                <a:solidFill>
                  <a:srgbClr val="1F1F1F"/>
                </a:solidFill>
                <a:latin typeface="Arial"/>
                <a:cs typeface="Arial"/>
              </a:rPr>
              <a:t> </a:t>
            </a:r>
            <a:r>
              <a:rPr sz="1600" dirty="0">
                <a:solidFill>
                  <a:srgbClr val="1F1F1F"/>
                </a:solidFill>
                <a:latin typeface="Arial"/>
                <a:cs typeface="Arial"/>
              </a:rPr>
              <a:t>a</a:t>
            </a:r>
            <a:r>
              <a:rPr sz="1600" spc="25" dirty="0">
                <a:solidFill>
                  <a:srgbClr val="1F1F1F"/>
                </a:solidFill>
                <a:latin typeface="Arial"/>
                <a:cs typeface="Arial"/>
              </a:rPr>
              <a:t> </a:t>
            </a:r>
            <a:r>
              <a:rPr sz="1600" dirty="0">
                <a:solidFill>
                  <a:srgbClr val="1F1F1F"/>
                </a:solidFill>
                <a:latin typeface="Arial"/>
                <a:cs typeface="Arial"/>
              </a:rPr>
              <a:t>Resort</a:t>
            </a:r>
            <a:r>
              <a:rPr sz="1600" spc="50" dirty="0">
                <a:solidFill>
                  <a:srgbClr val="1F1F1F"/>
                </a:solidFill>
                <a:latin typeface="Arial"/>
                <a:cs typeface="Arial"/>
              </a:rPr>
              <a:t> </a:t>
            </a:r>
            <a:r>
              <a:rPr sz="1600" dirty="0">
                <a:solidFill>
                  <a:srgbClr val="1F1F1F"/>
                </a:solidFill>
                <a:latin typeface="Arial"/>
                <a:cs typeface="Arial"/>
              </a:rPr>
              <a:t>hotel</a:t>
            </a:r>
            <a:r>
              <a:rPr sz="1600" spc="15" dirty="0">
                <a:solidFill>
                  <a:srgbClr val="1F1F1F"/>
                </a:solidFill>
                <a:latin typeface="Arial"/>
                <a:cs typeface="Arial"/>
              </a:rPr>
              <a:t> </a:t>
            </a:r>
            <a:r>
              <a:rPr sz="1600" dirty="0">
                <a:solidFill>
                  <a:srgbClr val="1F1F1F"/>
                </a:solidFill>
                <a:latin typeface="Arial"/>
                <a:cs typeface="Arial"/>
              </a:rPr>
              <a:t>along</a:t>
            </a:r>
            <a:r>
              <a:rPr sz="1600" spc="5" dirty="0">
                <a:solidFill>
                  <a:srgbClr val="1F1F1F"/>
                </a:solidFill>
                <a:latin typeface="Arial"/>
                <a:cs typeface="Arial"/>
              </a:rPr>
              <a:t> </a:t>
            </a:r>
            <a:r>
              <a:rPr sz="1600" dirty="0">
                <a:solidFill>
                  <a:srgbClr val="1F1F1F"/>
                </a:solidFill>
                <a:latin typeface="Arial"/>
                <a:cs typeface="Arial"/>
              </a:rPr>
              <a:t>with</a:t>
            </a:r>
            <a:r>
              <a:rPr sz="1600" spc="-15" dirty="0">
                <a:solidFill>
                  <a:srgbClr val="1F1F1F"/>
                </a:solidFill>
                <a:latin typeface="Arial"/>
                <a:cs typeface="Arial"/>
              </a:rPr>
              <a:t> </a:t>
            </a:r>
            <a:r>
              <a:rPr sz="1600" dirty="0">
                <a:solidFill>
                  <a:srgbClr val="1F1F1F"/>
                </a:solidFill>
                <a:latin typeface="Arial"/>
                <a:cs typeface="Arial"/>
              </a:rPr>
              <a:t>information</a:t>
            </a:r>
            <a:r>
              <a:rPr sz="1600" spc="15" dirty="0">
                <a:solidFill>
                  <a:srgbClr val="1F1F1F"/>
                </a:solidFill>
                <a:latin typeface="Arial"/>
                <a:cs typeface="Arial"/>
              </a:rPr>
              <a:t> </a:t>
            </a:r>
            <a:r>
              <a:rPr sz="1600" spc="-25" dirty="0">
                <a:solidFill>
                  <a:srgbClr val="1F1F1F"/>
                </a:solidFill>
                <a:latin typeface="Arial"/>
                <a:cs typeface="Arial"/>
              </a:rPr>
              <a:t>on </a:t>
            </a:r>
            <a:r>
              <a:rPr sz="1600" dirty="0">
                <a:solidFill>
                  <a:srgbClr val="1F1F1F"/>
                </a:solidFill>
                <a:latin typeface="Arial"/>
                <a:cs typeface="Arial"/>
              </a:rPr>
              <a:t>various</a:t>
            </a:r>
            <a:r>
              <a:rPr sz="1600" spc="254" dirty="0">
                <a:solidFill>
                  <a:srgbClr val="1F1F1F"/>
                </a:solidFill>
                <a:latin typeface="Arial"/>
                <a:cs typeface="Arial"/>
              </a:rPr>
              <a:t> </a:t>
            </a:r>
            <a:r>
              <a:rPr sz="1600" dirty="0">
                <a:solidFill>
                  <a:srgbClr val="1F1F1F"/>
                </a:solidFill>
                <a:latin typeface="Arial"/>
                <a:cs typeface="Arial"/>
              </a:rPr>
              <a:t>booking</a:t>
            </a:r>
            <a:r>
              <a:rPr sz="1600" spc="215" dirty="0">
                <a:solidFill>
                  <a:srgbClr val="1F1F1F"/>
                </a:solidFill>
                <a:latin typeface="Arial"/>
                <a:cs typeface="Arial"/>
              </a:rPr>
              <a:t> </a:t>
            </a:r>
            <a:r>
              <a:rPr sz="1600" dirty="0">
                <a:solidFill>
                  <a:srgbClr val="1F1F1F"/>
                </a:solidFill>
                <a:latin typeface="Arial"/>
                <a:cs typeface="Arial"/>
              </a:rPr>
              <a:t>criteria</a:t>
            </a:r>
            <a:r>
              <a:rPr sz="1600" spc="254" dirty="0">
                <a:solidFill>
                  <a:srgbClr val="1F1F1F"/>
                </a:solidFill>
                <a:latin typeface="Arial"/>
                <a:cs typeface="Arial"/>
              </a:rPr>
              <a:t> </a:t>
            </a:r>
            <a:r>
              <a:rPr sz="1600" dirty="0">
                <a:solidFill>
                  <a:srgbClr val="1F1F1F"/>
                </a:solidFill>
                <a:latin typeface="Arial"/>
                <a:cs typeface="Arial"/>
              </a:rPr>
              <a:t>such</a:t>
            </a:r>
            <a:r>
              <a:rPr sz="1600" spc="250" dirty="0">
                <a:solidFill>
                  <a:srgbClr val="1F1F1F"/>
                </a:solidFill>
                <a:latin typeface="Arial"/>
                <a:cs typeface="Arial"/>
              </a:rPr>
              <a:t> </a:t>
            </a:r>
            <a:r>
              <a:rPr sz="1600" dirty="0">
                <a:solidFill>
                  <a:srgbClr val="1F1F1F"/>
                </a:solidFill>
                <a:latin typeface="Arial"/>
                <a:cs typeface="Arial"/>
              </a:rPr>
              <a:t>as</a:t>
            </a:r>
            <a:r>
              <a:rPr sz="1600" spc="254" dirty="0">
                <a:solidFill>
                  <a:srgbClr val="1F1F1F"/>
                </a:solidFill>
                <a:latin typeface="Arial"/>
                <a:cs typeface="Arial"/>
              </a:rPr>
              <a:t> </a:t>
            </a:r>
            <a:r>
              <a:rPr sz="1600" dirty="0">
                <a:solidFill>
                  <a:srgbClr val="1F1F1F"/>
                </a:solidFill>
                <a:latin typeface="Arial"/>
                <a:cs typeface="Arial"/>
              </a:rPr>
              <a:t>booking</a:t>
            </a:r>
            <a:r>
              <a:rPr sz="1600" spc="250" dirty="0">
                <a:solidFill>
                  <a:srgbClr val="1F1F1F"/>
                </a:solidFill>
                <a:latin typeface="Arial"/>
                <a:cs typeface="Arial"/>
              </a:rPr>
              <a:t> </a:t>
            </a:r>
            <a:r>
              <a:rPr sz="1600" dirty="0">
                <a:solidFill>
                  <a:srgbClr val="1F1F1F"/>
                </a:solidFill>
                <a:latin typeface="Arial"/>
                <a:cs typeface="Arial"/>
              </a:rPr>
              <a:t>season,</a:t>
            </a:r>
            <a:r>
              <a:rPr sz="1600" spc="254" dirty="0">
                <a:solidFill>
                  <a:srgbClr val="1F1F1F"/>
                </a:solidFill>
                <a:latin typeface="Arial"/>
                <a:cs typeface="Arial"/>
              </a:rPr>
              <a:t> </a:t>
            </a:r>
            <a:r>
              <a:rPr sz="1600" dirty="0">
                <a:solidFill>
                  <a:srgbClr val="1F1F1F"/>
                </a:solidFill>
                <a:latin typeface="Arial"/>
                <a:cs typeface="Arial"/>
              </a:rPr>
              <a:t>pricing</a:t>
            </a:r>
            <a:r>
              <a:rPr sz="1600" spc="250" dirty="0">
                <a:solidFill>
                  <a:srgbClr val="1F1F1F"/>
                </a:solidFill>
                <a:latin typeface="Arial"/>
                <a:cs typeface="Arial"/>
              </a:rPr>
              <a:t> </a:t>
            </a:r>
            <a:r>
              <a:rPr sz="1600" dirty="0">
                <a:solidFill>
                  <a:srgbClr val="1F1F1F"/>
                </a:solidFill>
                <a:latin typeface="Arial"/>
                <a:cs typeface="Arial"/>
              </a:rPr>
              <a:t>data,</a:t>
            </a:r>
            <a:r>
              <a:rPr sz="1600" spc="254" dirty="0">
                <a:solidFill>
                  <a:srgbClr val="1F1F1F"/>
                </a:solidFill>
                <a:latin typeface="Arial"/>
                <a:cs typeface="Arial"/>
              </a:rPr>
              <a:t> </a:t>
            </a:r>
            <a:r>
              <a:rPr sz="1600" dirty="0">
                <a:solidFill>
                  <a:srgbClr val="1F1F1F"/>
                </a:solidFill>
                <a:latin typeface="Arial"/>
                <a:cs typeface="Arial"/>
              </a:rPr>
              <a:t>length</a:t>
            </a:r>
            <a:r>
              <a:rPr sz="1600" spc="250" dirty="0">
                <a:solidFill>
                  <a:srgbClr val="1F1F1F"/>
                </a:solidFill>
                <a:latin typeface="Arial"/>
                <a:cs typeface="Arial"/>
              </a:rPr>
              <a:t> </a:t>
            </a:r>
            <a:r>
              <a:rPr sz="1600" dirty="0">
                <a:solidFill>
                  <a:srgbClr val="1F1F1F"/>
                </a:solidFill>
                <a:latin typeface="Arial"/>
                <a:cs typeface="Arial"/>
              </a:rPr>
              <a:t>of</a:t>
            </a:r>
            <a:r>
              <a:rPr sz="1600" spc="270" dirty="0">
                <a:solidFill>
                  <a:srgbClr val="1F1F1F"/>
                </a:solidFill>
                <a:latin typeface="Arial"/>
                <a:cs typeface="Arial"/>
              </a:rPr>
              <a:t> </a:t>
            </a:r>
            <a:r>
              <a:rPr sz="1600" spc="-10" dirty="0">
                <a:solidFill>
                  <a:srgbClr val="1F1F1F"/>
                </a:solidFill>
                <a:latin typeface="Arial"/>
                <a:cs typeface="Arial"/>
              </a:rPr>
              <a:t>stay, </a:t>
            </a:r>
            <a:r>
              <a:rPr sz="1600" dirty="0">
                <a:solidFill>
                  <a:srgbClr val="1F1F1F"/>
                </a:solidFill>
                <a:latin typeface="Arial"/>
                <a:cs typeface="Arial"/>
              </a:rPr>
              <a:t>number</a:t>
            </a:r>
            <a:r>
              <a:rPr sz="1600" spc="315" dirty="0">
                <a:solidFill>
                  <a:srgbClr val="1F1F1F"/>
                </a:solidFill>
                <a:latin typeface="Arial"/>
                <a:cs typeface="Arial"/>
              </a:rPr>
              <a:t> </a:t>
            </a:r>
            <a:r>
              <a:rPr sz="1600" dirty="0">
                <a:solidFill>
                  <a:srgbClr val="1F1F1F"/>
                </a:solidFill>
                <a:latin typeface="Arial"/>
                <a:cs typeface="Arial"/>
              </a:rPr>
              <a:t>of</a:t>
            </a:r>
            <a:r>
              <a:rPr sz="1600" spc="320" dirty="0">
                <a:solidFill>
                  <a:srgbClr val="1F1F1F"/>
                </a:solidFill>
                <a:latin typeface="Arial"/>
                <a:cs typeface="Arial"/>
              </a:rPr>
              <a:t> </a:t>
            </a:r>
            <a:r>
              <a:rPr sz="1600" dirty="0">
                <a:solidFill>
                  <a:srgbClr val="1F1F1F"/>
                </a:solidFill>
                <a:latin typeface="Arial"/>
                <a:cs typeface="Arial"/>
              </a:rPr>
              <a:t>adults,</a:t>
            </a:r>
            <a:r>
              <a:rPr sz="1600" spc="280" dirty="0">
                <a:solidFill>
                  <a:srgbClr val="1F1F1F"/>
                </a:solidFill>
                <a:latin typeface="Arial"/>
                <a:cs typeface="Arial"/>
              </a:rPr>
              <a:t> </a:t>
            </a:r>
            <a:r>
              <a:rPr sz="1600" dirty="0">
                <a:solidFill>
                  <a:srgbClr val="1F1F1F"/>
                </a:solidFill>
                <a:latin typeface="Arial"/>
                <a:cs typeface="Arial"/>
              </a:rPr>
              <a:t>children</a:t>
            </a:r>
            <a:r>
              <a:rPr sz="1600" spc="300" dirty="0">
                <a:solidFill>
                  <a:srgbClr val="1F1F1F"/>
                </a:solidFill>
                <a:latin typeface="Arial"/>
                <a:cs typeface="Arial"/>
              </a:rPr>
              <a:t> </a:t>
            </a:r>
            <a:r>
              <a:rPr sz="1600" dirty="0">
                <a:solidFill>
                  <a:srgbClr val="1F1F1F"/>
                </a:solidFill>
                <a:latin typeface="Arial"/>
                <a:cs typeface="Arial"/>
              </a:rPr>
              <a:t>and</a:t>
            </a:r>
            <a:r>
              <a:rPr sz="1600" spc="295" dirty="0">
                <a:solidFill>
                  <a:srgbClr val="1F1F1F"/>
                </a:solidFill>
                <a:latin typeface="Arial"/>
                <a:cs typeface="Arial"/>
              </a:rPr>
              <a:t> </a:t>
            </a:r>
            <a:r>
              <a:rPr sz="1600" dirty="0">
                <a:solidFill>
                  <a:srgbClr val="1F1F1F"/>
                </a:solidFill>
                <a:latin typeface="Arial"/>
                <a:cs typeface="Arial"/>
              </a:rPr>
              <a:t>babies,</a:t>
            </a:r>
            <a:r>
              <a:rPr sz="1600" spc="305" dirty="0">
                <a:solidFill>
                  <a:srgbClr val="1F1F1F"/>
                </a:solidFill>
                <a:latin typeface="Arial"/>
                <a:cs typeface="Arial"/>
              </a:rPr>
              <a:t> </a:t>
            </a:r>
            <a:r>
              <a:rPr sz="1600" dirty="0">
                <a:solidFill>
                  <a:srgbClr val="1F1F1F"/>
                </a:solidFill>
                <a:latin typeface="Arial"/>
                <a:cs typeface="Arial"/>
              </a:rPr>
              <a:t>parking</a:t>
            </a:r>
            <a:r>
              <a:rPr sz="1600" spc="295" dirty="0">
                <a:solidFill>
                  <a:srgbClr val="1F1F1F"/>
                </a:solidFill>
                <a:latin typeface="Arial"/>
                <a:cs typeface="Arial"/>
              </a:rPr>
              <a:t> </a:t>
            </a:r>
            <a:r>
              <a:rPr sz="1600" dirty="0">
                <a:solidFill>
                  <a:srgbClr val="1F1F1F"/>
                </a:solidFill>
                <a:latin typeface="Arial"/>
                <a:cs typeface="Arial"/>
              </a:rPr>
              <a:t>spaces,</a:t>
            </a:r>
            <a:r>
              <a:rPr sz="1600" spc="300" dirty="0">
                <a:solidFill>
                  <a:srgbClr val="1F1F1F"/>
                </a:solidFill>
                <a:latin typeface="Arial"/>
                <a:cs typeface="Arial"/>
              </a:rPr>
              <a:t> </a:t>
            </a:r>
            <a:r>
              <a:rPr sz="1600" dirty="0">
                <a:solidFill>
                  <a:srgbClr val="1F1F1F"/>
                </a:solidFill>
                <a:latin typeface="Arial"/>
                <a:cs typeface="Arial"/>
              </a:rPr>
              <a:t>market</a:t>
            </a:r>
            <a:r>
              <a:rPr sz="1600" spc="305" dirty="0">
                <a:solidFill>
                  <a:srgbClr val="1F1F1F"/>
                </a:solidFill>
                <a:latin typeface="Arial"/>
                <a:cs typeface="Arial"/>
              </a:rPr>
              <a:t> </a:t>
            </a:r>
            <a:r>
              <a:rPr sz="1600" dirty="0">
                <a:solidFill>
                  <a:srgbClr val="1F1F1F"/>
                </a:solidFill>
                <a:latin typeface="Arial"/>
                <a:cs typeface="Arial"/>
              </a:rPr>
              <a:t>segment</a:t>
            </a:r>
            <a:r>
              <a:rPr sz="1600" spc="305" dirty="0">
                <a:solidFill>
                  <a:srgbClr val="1F1F1F"/>
                </a:solidFill>
                <a:latin typeface="Arial"/>
                <a:cs typeface="Arial"/>
              </a:rPr>
              <a:t> </a:t>
            </a:r>
            <a:r>
              <a:rPr sz="1600" spc="-25" dirty="0">
                <a:solidFill>
                  <a:srgbClr val="1F1F1F"/>
                </a:solidFill>
                <a:latin typeface="Arial"/>
                <a:cs typeface="Arial"/>
              </a:rPr>
              <a:t>and </a:t>
            </a:r>
            <a:r>
              <a:rPr sz="1600" dirty="0">
                <a:solidFill>
                  <a:srgbClr val="1F1F1F"/>
                </a:solidFill>
                <a:latin typeface="Arial"/>
                <a:cs typeface="Arial"/>
              </a:rPr>
              <a:t>many</a:t>
            </a:r>
            <a:r>
              <a:rPr sz="1600" spc="-70" dirty="0">
                <a:solidFill>
                  <a:srgbClr val="1F1F1F"/>
                </a:solidFill>
                <a:latin typeface="Arial"/>
                <a:cs typeface="Arial"/>
              </a:rPr>
              <a:t> </a:t>
            </a:r>
            <a:r>
              <a:rPr sz="1600" spc="-20" dirty="0">
                <a:solidFill>
                  <a:srgbClr val="1F1F1F"/>
                </a:solidFill>
                <a:latin typeface="Arial"/>
                <a:cs typeface="Arial"/>
              </a:rPr>
              <a:t>more.</a:t>
            </a:r>
            <a:endParaRPr sz="1600" dirty="0">
              <a:latin typeface="Arial"/>
              <a:cs typeface="Arial"/>
            </a:endParaRPr>
          </a:p>
          <a:p>
            <a:pPr lvl="1">
              <a:lnSpc>
                <a:spcPct val="100000"/>
              </a:lnSpc>
              <a:spcBef>
                <a:spcPts val="765"/>
              </a:spcBef>
              <a:buClr>
                <a:srgbClr val="CC0000"/>
              </a:buClr>
              <a:buFont typeface="Wingdings"/>
              <a:buChar char=""/>
            </a:pPr>
            <a:endParaRPr sz="1600" dirty="0">
              <a:latin typeface="Arial"/>
              <a:cs typeface="Arial"/>
            </a:endParaRPr>
          </a:p>
          <a:p>
            <a:pPr marL="802640" marR="6350" lvl="1" indent="-317500" algn="just">
              <a:lnSpc>
                <a:spcPct val="100000"/>
              </a:lnSpc>
              <a:buClr>
                <a:srgbClr val="CC0000"/>
              </a:buClr>
              <a:buSzPct val="78125"/>
              <a:buFont typeface="Wingdings"/>
              <a:buChar char=""/>
              <a:tabLst>
                <a:tab pos="802640" algn="l"/>
              </a:tabLst>
            </a:pPr>
            <a:r>
              <a:rPr sz="1600" dirty="0">
                <a:solidFill>
                  <a:srgbClr val="1F1F1F"/>
                </a:solidFill>
                <a:latin typeface="Arial"/>
                <a:cs typeface="Arial"/>
              </a:rPr>
              <a:t>Primary</a:t>
            </a:r>
            <a:r>
              <a:rPr sz="1600" spc="200" dirty="0">
                <a:solidFill>
                  <a:srgbClr val="1F1F1F"/>
                </a:solidFill>
                <a:latin typeface="Arial"/>
                <a:cs typeface="Arial"/>
              </a:rPr>
              <a:t> </a:t>
            </a:r>
            <a:r>
              <a:rPr sz="1600" dirty="0">
                <a:solidFill>
                  <a:srgbClr val="1F1F1F"/>
                </a:solidFill>
                <a:latin typeface="Arial"/>
                <a:cs typeface="Arial"/>
              </a:rPr>
              <a:t>objective</a:t>
            </a:r>
            <a:r>
              <a:rPr sz="1600" spc="185" dirty="0">
                <a:solidFill>
                  <a:srgbClr val="1F1F1F"/>
                </a:solidFill>
                <a:latin typeface="Arial"/>
                <a:cs typeface="Arial"/>
              </a:rPr>
              <a:t> </a:t>
            </a:r>
            <a:r>
              <a:rPr sz="1600" dirty="0">
                <a:solidFill>
                  <a:srgbClr val="1F1F1F"/>
                </a:solidFill>
                <a:latin typeface="Arial"/>
                <a:cs typeface="Arial"/>
              </a:rPr>
              <a:t>is</a:t>
            </a:r>
            <a:r>
              <a:rPr sz="1600" spc="220" dirty="0">
                <a:solidFill>
                  <a:srgbClr val="1F1F1F"/>
                </a:solidFill>
                <a:latin typeface="Arial"/>
                <a:cs typeface="Arial"/>
              </a:rPr>
              <a:t> </a:t>
            </a:r>
            <a:r>
              <a:rPr sz="1600" dirty="0">
                <a:solidFill>
                  <a:srgbClr val="1F1F1F"/>
                </a:solidFill>
                <a:latin typeface="Arial"/>
                <a:cs typeface="Arial"/>
              </a:rPr>
              <a:t>to</a:t>
            </a:r>
            <a:r>
              <a:rPr sz="1600" spc="210" dirty="0">
                <a:solidFill>
                  <a:srgbClr val="1F1F1F"/>
                </a:solidFill>
                <a:latin typeface="Arial"/>
                <a:cs typeface="Arial"/>
              </a:rPr>
              <a:t> </a:t>
            </a:r>
            <a:r>
              <a:rPr sz="1600" dirty="0">
                <a:solidFill>
                  <a:srgbClr val="1F1F1F"/>
                </a:solidFill>
                <a:latin typeface="Arial"/>
                <a:cs typeface="Arial"/>
              </a:rPr>
              <a:t>explore</a:t>
            </a:r>
            <a:r>
              <a:rPr sz="1600" spc="210" dirty="0">
                <a:solidFill>
                  <a:srgbClr val="1F1F1F"/>
                </a:solidFill>
                <a:latin typeface="Arial"/>
                <a:cs typeface="Arial"/>
              </a:rPr>
              <a:t> </a:t>
            </a:r>
            <a:r>
              <a:rPr sz="1600" dirty="0">
                <a:solidFill>
                  <a:srgbClr val="1F1F1F"/>
                </a:solidFill>
                <a:latin typeface="Arial"/>
                <a:cs typeface="Arial"/>
              </a:rPr>
              <a:t>and</a:t>
            </a:r>
            <a:r>
              <a:rPr sz="1600" spc="210" dirty="0">
                <a:solidFill>
                  <a:srgbClr val="1F1F1F"/>
                </a:solidFill>
                <a:latin typeface="Arial"/>
                <a:cs typeface="Arial"/>
              </a:rPr>
              <a:t> </a:t>
            </a:r>
            <a:r>
              <a:rPr sz="1600" dirty="0">
                <a:solidFill>
                  <a:srgbClr val="1F1F1F"/>
                </a:solidFill>
                <a:latin typeface="Arial"/>
                <a:cs typeface="Arial"/>
              </a:rPr>
              <a:t>inspect</a:t>
            </a:r>
            <a:r>
              <a:rPr sz="1600" spc="215" dirty="0">
                <a:solidFill>
                  <a:srgbClr val="1F1F1F"/>
                </a:solidFill>
                <a:latin typeface="Arial"/>
                <a:cs typeface="Arial"/>
              </a:rPr>
              <a:t> </a:t>
            </a:r>
            <a:r>
              <a:rPr sz="1600" dirty="0">
                <a:solidFill>
                  <a:srgbClr val="1F1F1F"/>
                </a:solidFill>
                <a:latin typeface="Arial"/>
                <a:cs typeface="Arial"/>
              </a:rPr>
              <a:t>the</a:t>
            </a:r>
            <a:r>
              <a:rPr sz="1600" spc="204" dirty="0">
                <a:solidFill>
                  <a:srgbClr val="1F1F1F"/>
                </a:solidFill>
                <a:latin typeface="Arial"/>
                <a:cs typeface="Arial"/>
              </a:rPr>
              <a:t> </a:t>
            </a:r>
            <a:r>
              <a:rPr sz="1600" dirty="0">
                <a:solidFill>
                  <a:srgbClr val="1F1F1F"/>
                </a:solidFill>
                <a:latin typeface="Arial"/>
                <a:cs typeface="Arial"/>
              </a:rPr>
              <a:t>dataset;</a:t>
            </a:r>
            <a:r>
              <a:rPr sz="1600" spc="215" dirty="0">
                <a:solidFill>
                  <a:srgbClr val="1F1F1F"/>
                </a:solidFill>
                <a:latin typeface="Arial"/>
                <a:cs typeface="Arial"/>
              </a:rPr>
              <a:t> </a:t>
            </a:r>
            <a:r>
              <a:rPr sz="1600" dirty="0">
                <a:solidFill>
                  <a:srgbClr val="1F1F1F"/>
                </a:solidFill>
                <a:latin typeface="Arial"/>
                <a:cs typeface="Arial"/>
              </a:rPr>
              <a:t>and</a:t>
            </a:r>
            <a:r>
              <a:rPr sz="1600" spc="210" dirty="0">
                <a:solidFill>
                  <a:srgbClr val="1F1F1F"/>
                </a:solidFill>
                <a:latin typeface="Arial"/>
                <a:cs typeface="Arial"/>
              </a:rPr>
              <a:t> </a:t>
            </a:r>
            <a:r>
              <a:rPr sz="1600" dirty="0">
                <a:solidFill>
                  <a:srgbClr val="1F1F1F"/>
                </a:solidFill>
                <a:latin typeface="Arial"/>
                <a:cs typeface="Arial"/>
              </a:rPr>
              <a:t>discover</a:t>
            </a:r>
            <a:r>
              <a:rPr sz="1600" spc="210" dirty="0">
                <a:solidFill>
                  <a:srgbClr val="1F1F1F"/>
                </a:solidFill>
                <a:latin typeface="Arial"/>
                <a:cs typeface="Arial"/>
              </a:rPr>
              <a:t> </a:t>
            </a:r>
            <a:r>
              <a:rPr sz="1600" spc="-10" dirty="0">
                <a:solidFill>
                  <a:srgbClr val="1F1F1F"/>
                </a:solidFill>
                <a:latin typeface="Arial"/>
                <a:cs typeface="Arial"/>
              </a:rPr>
              <a:t>important </a:t>
            </a:r>
            <a:r>
              <a:rPr sz="1600" dirty="0">
                <a:solidFill>
                  <a:srgbClr val="1F1F1F"/>
                </a:solidFill>
                <a:latin typeface="Arial"/>
                <a:cs typeface="Arial"/>
              </a:rPr>
              <a:t>features</a:t>
            </a:r>
            <a:r>
              <a:rPr sz="1600" spc="405" dirty="0">
                <a:solidFill>
                  <a:srgbClr val="1F1F1F"/>
                </a:solidFill>
                <a:latin typeface="Arial"/>
                <a:cs typeface="Arial"/>
              </a:rPr>
              <a:t> </a:t>
            </a:r>
            <a:r>
              <a:rPr sz="1600" dirty="0">
                <a:solidFill>
                  <a:srgbClr val="1F1F1F"/>
                </a:solidFill>
                <a:latin typeface="Arial"/>
                <a:cs typeface="Arial"/>
              </a:rPr>
              <a:t>using</a:t>
            </a:r>
            <a:r>
              <a:rPr sz="1600" spc="390" dirty="0">
                <a:solidFill>
                  <a:srgbClr val="1F1F1F"/>
                </a:solidFill>
                <a:latin typeface="Arial"/>
                <a:cs typeface="Arial"/>
              </a:rPr>
              <a:t> </a:t>
            </a:r>
            <a:r>
              <a:rPr sz="1600" dirty="0">
                <a:solidFill>
                  <a:srgbClr val="1F1F1F"/>
                </a:solidFill>
                <a:latin typeface="Arial"/>
                <a:cs typeface="Arial"/>
              </a:rPr>
              <a:t>Exploratory</a:t>
            </a:r>
            <a:r>
              <a:rPr sz="1600" spc="405" dirty="0">
                <a:solidFill>
                  <a:srgbClr val="1F1F1F"/>
                </a:solidFill>
                <a:latin typeface="Arial"/>
                <a:cs typeface="Arial"/>
              </a:rPr>
              <a:t> </a:t>
            </a:r>
            <a:r>
              <a:rPr sz="1600" dirty="0">
                <a:solidFill>
                  <a:srgbClr val="1F1F1F"/>
                </a:solidFill>
                <a:latin typeface="Arial"/>
                <a:cs typeface="Arial"/>
              </a:rPr>
              <a:t>Data</a:t>
            </a:r>
            <a:r>
              <a:rPr sz="1600" spc="370" dirty="0">
                <a:solidFill>
                  <a:srgbClr val="1F1F1F"/>
                </a:solidFill>
                <a:latin typeface="Arial"/>
                <a:cs typeface="Arial"/>
              </a:rPr>
              <a:t> </a:t>
            </a:r>
            <a:r>
              <a:rPr sz="1600" dirty="0">
                <a:solidFill>
                  <a:srgbClr val="1F1F1F"/>
                </a:solidFill>
                <a:latin typeface="Arial"/>
                <a:cs typeface="Arial"/>
              </a:rPr>
              <a:t>Analysis</a:t>
            </a:r>
            <a:r>
              <a:rPr sz="1600" spc="390" dirty="0">
                <a:solidFill>
                  <a:srgbClr val="1F1F1F"/>
                </a:solidFill>
                <a:latin typeface="Arial"/>
                <a:cs typeface="Arial"/>
              </a:rPr>
              <a:t> </a:t>
            </a:r>
            <a:r>
              <a:rPr sz="1600" dirty="0">
                <a:solidFill>
                  <a:srgbClr val="1F1F1F"/>
                </a:solidFill>
                <a:latin typeface="Arial"/>
                <a:cs typeface="Arial"/>
              </a:rPr>
              <a:t>that</a:t>
            </a:r>
            <a:r>
              <a:rPr sz="1600" spc="395" dirty="0">
                <a:solidFill>
                  <a:srgbClr val="1F1F1F"/>
                </a:solidFill>
                <a:latin typeface="Arial"/>
                <a:cs typeface="Arial"/>
              </a:rPr>
              <a:t> </a:t>
            </a:r>
            <a:r>
              <a:rPr sz="1600" dirty="0">
                <a:solidFill>
                  <a:srgbClr val="1F1F1F"/>
                </a:solidFill>
                <a:latin typeface="Arial"/>
                <a:cs typeface="Arial"/>
              </a:rPr>
              <a:t>can</a:t>
            </a:r>
            <a:r>
              <a:rPr sz="1600" spc="385" dirty="0">
                <a:solidFill>
                  <a:srgbClr val="1F1F1F"/>
                </a:solidFill>
                <a:latin typeface="Arial"/>
                <a:cs typeface="Arial"/>
              </a:rPr>
              <a:t> </a:t>
            </a:r>
            <a:r>
              <a:rPr sz="1600" dirty="0">
                <a:solidFill>
                  <a:srgbClr val="1F1F1F"/>
                </a:solidFill>
                <a:latin typeface="Arial"/>
                <a:cs typeface="Arial"/>
              </a:rPr>
              <a:t>govern</a:t>
            </a:r>
            <a:r>
              <a:rPr sz="1600" spc="380" dirty="0">
                <a:solidFill>
                  <a:srgbClr val="1F1F1F"/>
                </a:solidFill>
                <a:latin typeface="Arial"/>
                <a:cs typeface="Arial"/>
              </a:rPr>
              <a:t> </a:t>
            </a:r>
            <a:r>
              <a:rPr sz="1600" dirty="0">
                <a:solidFill>
                  <a:srgbClr val="1F1F1F"/>
                </a:solidFill>
                <a:latin typeface="Arial"/>
                <a:cs typeface="Arial"/>
              </a:rPr>
              <a:t>bookings</a:t>
            </a:r>
            <a:r>
              <a:rPr sz="1600" spc="400" dirty="0">
                <a:solidFill>
                  <a:srgbClr val="1F1F1F"/>
                </a:solidFill>
                <a:latin typeface="Arial"/>
                <a:cs typeface="Arial"/>
              </a:rPr>
              <a:t> </a:t>
            </a:r>
            <a:r>
              <a:rPr sz="1600" dirty="0">
                <a:solidFill>
                  <a:srgbClr val="1F1F1F"/>
                </a:solidFill>
                <a:latin typeface="Arial"/>
                <a:cs typeface="Arial"/>
              </a:rPr>
              <a:t>and</a:t>
            </a:r>
            <a:r>
              <a:rPr sz="1600" spc="390" dirty="0">
                <a:solidFill>
                  <a:srgbClr val="1F1F1F"/>
                </a:solidFill>
                <a:latin typeface="Arial"/>
                <a:cs typeface="Arial"/>
              </a:rPr>
              <a:t> </a:t>
            </a:r>
            <a:r>
              <a:rPr sz="1600" spc="-20" dirty="0">
                <a:solidFill>
                  <a:srgbClr val="1F1F1F"/>
                </a:solidFill>
                <a:latin typeface="Arial"/>
                <a:cs typeface="Arial"/>
              </a:rPr>
              <a:t>help </a:t>
            </a:r>
            <a:r>
              <a:rPr sz="1600" dirty="0">
                <a:solidFill>
                  <a:srgbClr val="1F1F1F"/>
                </a:solidFill>
                <a:latin typeface="Arial"/>
                <a:cs typeface="Arial"/>
              </a:rPr>
              <a:t>hotels</a:t>
            </a:r>
            <a:r>
              <a:rPr sz="1600" spc="-20" dirty="0">
                <a:solidFill>
                  <a:srgbClr val="1F1F1F"/>
                </a:solidFill>
                <a:latin typeface="Arial"/>
                <a:cs typeface="Arial"/>
              </a:rPr>
              <a:t> </a:t>
            </a:r>
            <a:r>
              <a:rPr sz="1600" dirty="0">
                <a:solidFill>
                  <a:srgbClr val="1F1F1F"/>
                </a:solidFill>
                <a:latin typeface="Arial"/>
                <a:cs typeface="Arial"/>
              </a:rPr>
              <a:t>penetrate</a:t>
            </a:r>
            <a:r>
              <a:rPr sz="1600" spc="-15" dirty="0">
                <a:solidFill>
                  <a:srgbClr val="1F1F1F"/>
                </a:solidFill>
                <a:latin typeface="Arial"/>
                <a:cs typeface="Arial"/>
              </a:rPr>
              <a:t> </a:t>
            </a:r>
            <a:r>
              <a:rPr sz="1600" dirty="0">
                <a:solidFill>
                  <a:srgbClr val="1F1F1F"/>
                </a:solidFill>
                <a:latin typeface="Arial"/>
                <a:cs typeface="Arial"/>
              </a:rPr>
              <a:t>deep</a:t>
            </a:r>
            <a:r>
              <a:rPr sz="1600" spc="-25" dirty="0">
                <a:solidFill>
                  <a:srgbClr val="1F1F1F"/>
                </a:solidFill>
                <a:latin typeface="Arial"/>
                <a:cs typeface="Arial"/>
              </a:rPr>
              <a:t> </a:t>
            </a:r>
            <a:r>
              <a:rPr sz="1600" dirty="0">
                <a:solidFill>
                  <a:srgbClr val="1F1F1F"/>
                </a:solidFill>
                <a:latin typeface="Arial"/>
                <a:cs typeface="Arial"/>
              </a:rPr>
              <a:t>into</a:t>
            </a:r>
            <a:r>
              <a:rPr sz="1600" spc="-30" dirty="0">
                <a:solidFill>
                  <a:srgbClr val="1F1F1F"/>
                </a:solidFill>
                <a:latin typeface="Arial"/>
                <a:cs typeface="Arial"/>
              </a:rPr>
              <a:t> </a:t>
            </a:r>
            <a:r>
              <a:rPr sz="1600" dirty="0">
                <a:solidFill>
                  <a:srgbClr val="1F1F1F"/>
                </a:solidFill>
                <a:latin typeface="Arial"/>
                <a:cs typeface="Arial"/>
              </a:rPr>
              <a:t>market,</a:t>
            </a:r>
            <a:r>
              <a:rPr sz="1600" spc="-25" dirty="0">
                <a:solidFill>
                  <a:srgbClr val="1F1F1F"/>
                </a:solidFill>
                <a:latin typeface="Arial"/>
                <a:cs typeface="Arial"/>
              </a:rPr>
              <a:t> </a:t>
            </a:r>
            <a:r>
              <a:rPr sz="1600" dirty="0">
                <a:solidFill>
                  <a:srgbClr val="1F1F1F"/>
                </a:solidFill>
                <a:latin typeface="Arial"/>
                <a:cs typeface="Arial"/>
              </a:rPr>
              <a:t>thereby</a:t>
            </a:r>
            <a:r>
              <a:rPr sz="1600" spc="-15" dirty="0">
                <a:solidFill>
                  <a:srgbClr val="1F1F1F"/>
                </a:solidFill>
                <a:latin typeface="Arial"/>
                <a:cs typeface="Arial"/>
              </a:rPr>
              <a:t> </a:t>
            </a:r>
            <a:r>
              <a:rPr sz="1600" dirty="0">
                <a:solidFill>
                  <a:srgbClr val="1F1F1F"/>
                </a:solidFill>
                <a:latin typeface="Arial"/>
                <a:cs typeface="Arial"/>
              </a:rPr>
              <a:t>attracting</a:t>
            </a:r>
            <a:r>
              <a:rPr sz="1600" spc="-5" dirty="0">
                <a:solidFill>
                  <a:srgbClr val="1F1F1F"/>
                </a:solidFill>
                <a:latin typeface="Arial"/>
                <a:cs typeface="Arial"/>
              </a:rPr>
              <a:t> </a:t>
            </a:r>
            <a:r>
              <a:rPr sz="1600" dirty="0">
                <a:solidFill>
                  <a:srgbClr val="1F1F1F"/>
                </a:solidFill>
                <a:latin typeface="Arial"/>
                <a:cs typeface="Arial"/>
              </a:rPr>
              <a:t>more</a:t>
            </a:r>
            <a:r>
              <a:rPr sz="1600" spc="-40" dirty="0">
                <a:solidFill>
                  <a:srgbClr val="1F1F1F"/>
                </a:solidFill>
                <a:latin typeface="Arial"/>
                <a:cs typeface="Arial"/>
              </a:rPr>
              <a:t> </a:t>
            </a:r>
            <a:r>
              <a:rPr sz="1600" spc="-10" dirty="0">
                <a:solidFill>
                  <a:srgbClr val="1F1F1F"/>
                </a:solidFill>
                <a:latin typeface="Arial"/>
                <a:cs typeface="Arial"/>
              </a:rPr>
              <a:t>customers.</a:t>
            </a:r>
            <a:endParaRPr sz="1600" dirty="0">
              <a:latin typeface="Arial"/>
              <a:cs typeface="Arial"/>
            </a:endParaRPr>
          </a:p>
          <a:p>
            <a:pPr lvl="1">
              <a:lnSpc>
                <a:spcPct val="100000"/>
              </a:lnSpc>
              <a:spcBef>
                <a:spcPts val="484"/>
              </a:spcBef>
              <a:buClr>
                <a:srgbClr val="CC0000"/>
              </a:buClr>
              <a:buFont typeface="Wingdings"/>
              <a:buChar char=""/>
            </a:pPr>
            <a:endParaRPr sz="1600" dirty="0">
              <a:latin typeface="Arial"/>
              <a:cs typeface="Arial"/>
            </a:endParaRPr>
          </a:p>
          <a:p>
            <a:pPr marL="802640" marR="5080" lvl="1" indent="-317500" algn="just">
              <a:lnSpc>
                <a:spcPct val="100000"/>
              </a:lnSpc>
              <a:buClr>
                <a:srgbClr val="CC0000"/>
              </a:buClr>
              <a:buSzPct val="78125"/>
              <a:buFont typeface="Wingdings"/>
              <a:buChar char=""/>
              <a:tabLst>
                <a:tab pos="802640" algn="l"/>
              </a:tabLst>
            </a:pPr>
            <a:r>
              <a:rPr sz="1600" dirty="0">
                <a:solidFill>
                  <a:srgbClr val="1F1F1F"/>
                </a:solidFill>
                <a:latin typeface="Arial"/>
                <a:cs typeface="Arial"/>
              </a:rPr>
              <a:t>Secondary</a:t>
            </a:r>
            <a:r>
              <a:rPr sz="1600" spc="95" dirty="0">
                <a:solidFill>
                  <a:srgbClr val="1F1F1F"/>
                </a:solidFill>
                <a:latin typeface="Arial"/>
                <a:cs typeface="Arial"/>
              </a:rPr>
              <a:t> </a:t>
            </a:r>
            <a:r>
              <a:rPr sz="1600" dirty="0">
                <a:solidFill>
                  <a:srgbClr val="1F1F1F"/>
                </a:solidFill>
                <a:latin typeface="Arial"/>
                <a:cs typeface="Arial"/>
              </a:rPr>
              <a:t>objective</a:t>
            </a:r>
            <a:r>
              <a:rPr sz="1600" spc="95" dirty="0">
                <a:solidFill>
                  <a:srgbClr val="1F1F1F"/>
                </a:solidFill>
                <a:latin typeface="Arial"/>
                <a:cs typeface="Arial"/>
              </a:rPr>
              <a:t> </a:t>
            </a:r>
            <a:r>
              <a:rPr sz="1600" dirty="0">
                <a:solidFill>
                  <a:srgbClr val="1F1F1F"/>
                </a:solidFill>
                <a:latin typeface="Arial"/>
                <a:cs typeface="Arial"/>
              </a:rPr>
              <a:t>is</a:t>
            </a:r>
            <a:r>
              <a:rPr sz="1600" spc="95" dirty="0">
                <a:solidFill>
                  <a:srgbClr val="1F1F1F"/>
                </a:solidFill>
                <a:latin typeface="Arial"/>
                <a:cs typeface="Arial"/>
              </a:rPr>
              <a:t> </a:t>
            </a:r>
            <a:r>
              <a:rPr sz="1600" dirty="0">
                <a:solidFill>
                  <a:srgbClr val="1F1F1F"/>
                </a:solidFill>
                <a:latin typeface="Arial"/>
                <a:cs typeface="Arial"/>
              </a:rPr>
              <a:t>help</a:t>
            </a:r>
            <a:r>
              <a:rPr sz="1600" spc="130" dirty="0">
                <a:solidFill>
                  <a:srgbClr val="1F1F1F"/>
                </a:solidFill>
                <a:latin typeface="Arial"/>
                <a:cs typeface="Arial"/>
              </a:rPr>
              <a:t> </a:t>
            </a:r>
            <a:r>
              <a:rPr sz="1600" dirty="0">
                <a:solidFill>
                  <a:srgbClr val="1F1F1F"/>
                </a:solidFill>
                <a:latin typeface="Arial"/>
                <a:cs typeface="Arial"/>
              </a:rPr>
              <a:t>the</a:t>
            </a:r>
            <a:r>
              <a:rPr sz="1600" spc="105" dirty="0">
                <a:solidFill>
                  <a:srgbClr val="1F1F1F"/>
                </a:solidFill>
                <a:latin typeface="Arial"/>
                <a:cs typeface="Arial"/>
              </a:rPr>
              <a:t> </a:t>
            </a:r>
            <a:r>
              <a:rPr sz="1600" dirty="0">
                <a:solidFill>
                  <a:srgbClr val="1F1F1F"/>
                </a:solidFill>
                <a:latin typeface="Arial"/>
                <a:cs typeface="Arial"/>
              </a:rPr>
              <a:t>customers</a:t>
            </a:r>
            <a:r>
              <a:rPr sz="1600" spc="110" dirty="0">
                <a:solidFill>
                  <a:srgbClr val="1F1F1F"/>
                </a:solidFill>
                <a:latin typeface="Arial"/>
                <a:cs typeface="Arial"/>
              </a:rPr>
              <a:t> </a:t>
            </a:r>
            <a:r>
              <a:rPr sz="1600" dirty="0">
                <a:solidFill>
                  <a:srgbClr val="1F1F1F"/>
                </a:solidFill>
                <a:latin typeface="Arial"/>
                <a:cs typeface="Arial"/>
              </a:rPr>
              <a:t>in</a:t>
            </a:r>
            <a:r>
              <a:rPr sz="1600" spc="85" dirty="0">
                <a:solidFill>
                  <a:srgbClr val="1F1F1F"/>
                </a:solidFill>
                <a:latin typeface="Arial"/>
                <a:cs typeface="Arial"/>
              </a:rPr>
              <a:t> </a:t>
            </a:r>
            <a:r>
              <a:rPr sz="1600" dirty="0">
                <a:solidFill>
                  <a:srgbClr val="1F1F1F"/>
                </a:solidFill>
                <a:latin typeface="Arial"/>
                <a:cs typeface="Arial"/>
              </a:rPr>
              <a:t>deciding</a:t>
            </a:r>
            <a:r>
              <a:rPr sz="1600" spc="114" dirty="0">
                <a:solidFill>
                  <a:srgbClr val="1F1F1F"/>
                </a:solidFill>
                <a:latin typeface="Arial"/>
                <a:cs typeface="Arial"/>
              </a:rPr>
              <a:t> </a:t>
            </a:r>
            <a:r>
              <a:rPr sz="1600" dirty="0">
                <a:solidFill>
                  <a:srgbClr val="1F1F1F"/>
                </a:solidFill>
                <a:latin typeface="Arial"/>
                <a:cs typeface="Arial"/>
              </a:rPr>
              <a:t>best</a:t>
            </a:r>
            <a:r>
              <a:rPr sz="1600" spc="110" dirty="0">
                <a:solidFill>
                  <a:srgbClr val="1F1F1F"/>
                </a:solidFill>
                <a:latin typeface="Arial"/>
                <a:cs typeface="Arial"/>
              </a:rPr>
              <a:t> </a:t>
            </a:r>
            <a:r>
              <a:rPr sz="1600" dirty="0">
                <a:solidFill>
                  <a:srgbClr val="1F1F1F"/>
                </a:solidFill>
                <a:latin typeface="Arial"/>
                <a:cs typeface="Arial"/>
              </a:rPr>
              <a:t>period</a:t>
            </a:r>
            <a:r>
              <a:rPr sz="1600" spc="110" dirty="0">
                <a:solidFill>
                  <a:srgbClr val="1F1F1F"/>
                </a:solidFill>
                <a:latin typeface="Arial"/>
                <a:cs typeface="Arial"/>
              </a:rPr>
              <a:t> </a:t>
            </a:r>
            <a:r>
              <a:rPr sz="1600" dirty="0">
                <a:solidFill>
                  <a:srgbClr val="1F1F1F"/>
                </a:solidFill>
                <a:latin typeface="Arial"/>
                <a:cs typeface="Arial"/>
              </a:rPr>
              <a:t>to</a:t>
            </a:r>
            <a:r>
              <a:rPr sz="1600" spc="85" dirty="0">
                <a:solidFill>
                  <a:srgbClr val="1F1F1F"/>
                </a:solidFill>
                <a:latin typeface="Arial"/>
                <a:cs typeface="Arial"/>
              </a:rPr>
              <a:t> </a:t>
            </a:r>
            <a:r>
              <a:rPr sz="1600" dirty="0">
                <a:solidFill>
                  <a:srgbClr val="1F1F1F"/>
                </a:solidFill>
                <a:latin typeface="Arial"/>
                <a:cs typeface="Arial"/>
              </a:rPr>
              <a:t>visit</a:t>
            </a:r>
            <a:r>
              <a:rPr sz="1600" spc="100" dirty="0">
                <a:solidFill>
                  <a:srgbClr val="1F1F1F"/>
                </a:solidFill>
                <a:latin typeface="Arial"/>
                <a:cs typeface="Arial"/>
              </a:rPr>
              <a:t> </a:t>
            </a:r>
            <a:r>
              <a:rPr sz="1600" spc="-10" dirty="0">
                <a:solidFill>
                  <a:srgbClr val="1F1F1F"/>
                </a:solidFill>
                <a:latin typeface="Arial"/>
                <a:cs typeface="Arial"/>
              </a:rPr>
              <a:t>places </a:t>
            </a:r>
            <a:r>
              <a:rPr sz="1600" dirty="0">
                <a:solidFill>
                  <a:srgbClr val="1F1F1F"/>
                </a:solidFill>
                <a:latin typeface="Arial"/>
                <a:cs typeface="Arial"/>
              </a:rPr>
              <a:t>while</a:t>
            </a:r>
            <a:r>
              <a:rPr sz="1600" spc="-30" dirty="0">
                <a:solidFill>
                  <a:srgbClr val="1F1F1F"/>
                </a:solidFill>
                <a:latin typeface="Arial"/>
                <a:cs typeface="Arial"/>
              </a:rPr>
              <a:t> </a:t>
            </a:r>
            <a:r>
              <a:rPr sz="1600" dirty="0">
                <a:solidFill>
                  <a:srgbClr val="1F1F1F"/>
                </a:solidFill>
                <a:latin typeface="Arial"/>
                <a:cs typeface="Arial"/>
              </a:rPr>
              <a:t>availing</a:t>
            </a:r>
            <a:r>
              <a:rPr sz="1600" spc="-55" dirty="0">
                <a:solidFill>
                  <a:srgbClr val="1F1F1F"/>
                </a:solidFill>
                <a:latin typeface="Arial"/>
                <a:cs typeface="Arial"/>
              </a:rPr>
              <a:t> </a:t>
            </a:r>
            <a:r>
              <a:rPr sz="1600" dirty="0">
                <a:solidFill>
                  <a:srgbClr val="1F1F1F"/>
                </a:solidFill>
                <a:latin typeface="Arial"/>
                <a:cs typeface="Arial"/>
              </a:rPr>
              <a:t>low</a:t>
            </a:r>
            <a:r>
              <a:rPr sz="1600" spc="-35" dirty="0">
                <a:solidFill>
                  <a:srgbClr val="1F1F1F"/>
                </a:solidFill>
                <a:latin typeface="Arial"/>
                <a:cs typeface="Arial"/>
              </a:rPr>
              <a:t> </a:t>
            </a:r>
            <a:r>
              <a:rPr sz="1600" dirty="0">
                <a:solidFill>
                  <a:srgbClr val="1F1F1F"/>
                </a:solidFill>
                <a:latin typeface="Arial"/>
                <a:cs typeface="Arial"/>
              </a:rPr>
              <a:t>accommodation</a:t>
            </a:r>
            <a:r>
              <a:rPr sz="1600" spc="20" dirty="0">
                <a:solidFill>
                  <a:srgbClr val="1F1F1F"/>
                </a:solidFill>
                <a:latin typeface="Arial"/>
                <a:cs typeface="Arial"/>
              </a:rPr>
              <a:t> </a:t>
            </a:r>
            <a:r>
              <a:rPr sz="1600" dirty="0">
                <a:solidFill>
                  <a:srgbClr val="1F1F1F"/>
                </a:solidFill>
                <a:latin typeface="Arial"/>
                <a:cs typeface="Arial"/>
              </a:rPr>
              <a:t>cost</a:t>
            </a:r>
            <a:r>
              <a:rPr sz="1600" spc="-25" dirty="0">
                <a:solidFill>
                  <a:srgbClr val="1F1F1F"/>
                </a:solidFill>
                <a:latin typeface="Arial"/>
                <a:cs typeface="Arial"/>
              </a:rPr>
              <a:t> </a:t>
            </a:r>
            <a:r>
              <a:rPr sz="1600" spc="-10" dirty="0">
                <a:solidFill>
                  <a:srgbClr val="1F1F1F"/>
                </a:solidFill>
                <a:latin typeface="Arial"/>
                <a:cs typeface="Arial"/>
              </a:rPr>
              <a:t>benefits.</a:t>
            </a:r>
            <a:endParaRPr sz="16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0D7F6F-9905-38BE-9ECB-4BD78EE18E54}"/>
              </a:ext>
            </a:extLst>
          </p:cNvPr>
          <p:cNvSpPr txBox="1"/>
          <p:nvPr/>
        </p:nvSpPr>
        <p:spPr>
          <a:xfrm>
            <a:off x="457200" y="865706"/>
            <a:ext cx="8458200" cy="1754326"/>
          </a:xfrm>
          <a:prstGeom prst="rect">
            <a:avLst/>
          </a:prstGeom>
          <a:noFill/>
        </p:spPr>
        <p:txBody>
          <a:bodyPr wrap="square">
            <a:spAutoFit/>
          </a:bodyPr>
          <a:lstStyle/>
          <a:p>
            <a:r>
              <a:rPr lang="en-US" b="1" dirty="0"/>
              <a:t>Insight</a:t>
            </a:r>
            <a:r>
              <a:rPr lang="en-US" dirty="0"/>
              <a:t>: Analyzing the distribution of ADR alongside the number of special requests helps understand the relationship between pricing and guest expectations. Higher ADRs might correlate with an increase in special requests, indicating that guests paying premium rates expect additional services. Identifying these correlations enables the hotel to enhance its service offerings for higher-paying guests, ensuring that their expectations are met, which can lead to increased satisfaction and repeat bookings.</a:t>
            </a:r>
          </a:p>
        </p:txBody>
      </p:sp>
    </p:spTree>
    <p:extLst>
      <p:ext uri="{BB962C8B-B14F-4D97-AF65-F5344CB8AC3E}">
        <p14:creationId xmlns:p14="http://schemas.microsoft.com/office/powerpoint/2010/main" val="162035305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34584"/>
            <a:ext cx="8991600" cy="1506823"/>
          </a:xfrm>
          <a:prstGeom prst="rect">
            <a:avLst/>
          </a:prstGeom>
        </p:spPr>
        <p:txBody>
          <a:bodyPr vert="horz" wrap="square" lIns="0" tIns="90170" rIns="0" bIns="0" rtlCol="0">
            <a:spAutoFit/>
          </a:bodyPr>
          <a:lstStyle/>
          <a:p>
            <a:pPr marL="528320" indent="-515620">
              <a:lnSpc>
                <a:spcPct val="100000"/>
              </a:lnSpc>
              <a:spcBef>
                <a:spcPts val="710"/>
              </a:spcBef>
              <a:buSzPct val="116666"/>
              <a:buFont typeface="Wingdings"/>
              <a:buChar char=""/>
              <a:tabLst>
                <a:tab pos="528320" algn="l"/>
              </a:tabLst>
            </a:pPr>
            <a:r>
              <a:rPr sz="2400" b="1" dirty="0">
                <a:solidFill>
                  <a:srgbClr val="FF0000"/>
                </a:solidFill>
                <a:latin typeface="Arial"/>
                <a:cs typeface="Arial"/>
              </a:rPr>
              <a:t>Exploratory</a:t>
            </a:r>
            <a:r>
              <a:rPr sz="2400" b="1" spc="-130" dirty="0">
                <a:solidFill>
                  <a:srgbClr val="FF0000"/>
                </a:solidFill>
                <a:latin typeface="Arial"/>
                <a:cs typeface="Arial"/>
              </a:rPr>
              <a:t> </a:t>
            </a:r>
            <a:r>
              <a:rPr sz="2400" b="1" dirty="0">
                <a:solidFill>
                  <a:srgbClr val="FF0000"/>
                </a:solidFill>
                <a:latin typeface="Arial"/>
                <a:cs typeface="Arial"/>
              </a:rPr>
              <a:t>Data</a:t>
            </a:r>
            <a:r>
              <a:rPr sz="2400" b="1" spc="-165" dirty="0">
                <a:solidFill>
                  <a:srgbClr val="FF0000"/>
                </a:solidFill>
                <a:latin typeface="Arial"/>
                <a:cs typeface="Arial"/>
              </a:rPr>
              <a:t> </a:t>
            </a:r>
            <a:r>
              <a:rPr sz="2400" b="1" dirty="0">
                <a:solidFill>
                  <a:srgbClr val="FF0000"/>
                </a:solidFill>
                <a:latin typeface="Arial"/>
                <a:cs typeface="Arial"/>
              </a:rPr>
              <a:t>Analysis</a:t>
            </a:r>
            <a:r>
              <a:rPr sz="2400" b="1" spc="-30" dirty="0">
                <a:solidFill>
                  <a:srgbClr val="FF0000"/>
                </a:solidFill>
                <a:latin typeface="Arial"/>
                <a:cs typeface="Arial"/>
              </a:rPr>
              <a:t> </a:t>
            </a:r>
            <a:r>
              <a:rPr sz="2400" b="1" spc="-10" dirty="0">
                <a:solidFill>
                  <a:srgbClr val="FF0000"/>
                </a:solidFill>
                <a:latin typeface="Arial"/>
                <a:cs typeface="Arial"/>
              </a:rPr>
              <a:t>(EDA):</a:t>
            </a:r>
            <a:endParaRPr sz="2400" dirty="0">
              <a:latin typeface="Arial"/>
              <a:cs typeface="Arial"/>
            </a:endParaRPr>
          </a:p>
          <a:p>
            <a:pPr algn="ctr"/>
            <a:r>
              <a:rPr lang="en-US" sz="1800" b="1" dirty="0">
                <a:effectLst/>
              </a:rPr>
              <a:t>Visualize the relationship between the number of required car parking spaces and booking types (Resort Hotel vs. City Hotel).</a:t>
            </a:r>
            <a:endParaRPr lang="en-US" sz="1600" dirty="0">
              <a:effectLst/>
            </a:endParaRPr>
          </a:p>
          <a:p>
            <a:br>
              <a:rPr lang="en-US" sz="1600" dirty="0">
                <a:effectLst/>
              </a:rPr>
            </a:br>
            <a:endParaRPr sz="1600" dirty="0">
              <a:latin typeface="Arial"/>
              <a:cs typeface="Arial"/>
            </a:endParaRPr>
          </a:p>
        </p:txBody>
      </p:sp>
      <p:pic>
        <p:nvPicPr>
          <p:cNvPr id="7" name="Picture 6">
            <a:extLst>
              <a:ext uri="{FF2B5EF4-FFF2-40B4-BE49-F238E27FC236}">
                <a16:creationId xmlns:a16="http://schemas.microsoft.com/office/drawing/2014/main" id="{B91FAE53-47DE-B8D2-CF67-ED37E25B07F7}"/>
              </a:ext>
            </a:extLst>
          </p:cNvPr>
          <p:cNvPicPr>
            <a:picLocks noChangeAspect="1"/>
          </p:cNvPicPr>
          <p:nvPr/>
        </p:nvPicPr>
        <p:blipFill>
          <a:blip r:embed="rId2"/>
          <a:stretch>
            <a:fillRect/>
          </a:stretch>
        </p:blipFill>
        <p:spPr>
          <a:xfrm>
            <a:off x="76200" y="1047749"/>
            <a:ext cx="8991600" cy="4061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F9802-C228-A9BD-DC76-159F3155CF21}"/>
              </a:ext>
            </a:extLst>
          </p:cNvPr>
          <p:cNvSpPr txBox="1"/>
          <p:nvPr/>
        </p:nvSpPr>
        <p:spPr>
          <a:xfrm>
            <a:off x="152400" y="865706"/>
            <a:ext cx="8534400" cy="1754326"/>
          </a:xfrm>
          <a:prstGeom prst="rect">
            <a:avLst/>
          </a:prstGeom>
          <a:noFill/>
        </p:spPr>
        <p:txBody>
          <a:bodyPr wrap="square">
            <a:spAutoFit/>
          </a:bodyPr>
          <a:lstStyle/>
          <a:p>
            <a:r>
              <a:rPr lang="en-US" b="1" dirty="0"/>
              <a:t>Insight</a:t>
            </a:r>
            <a:r>
              <a:rPr lang="en-US" dirty="0"/>
              <a:t>: Visualizing the relationship between car parking space requirements and booking types (Resort vs. City Hotel) helps identify patterns and guest needs. Resorts might have higher parking demands due to longer stays and more leisure travelers arriving by car, while city hotels may have varied requirements depending on business travelers and short stays. Understanding these patterns aids in optimizing parking space allocation, improving guest experience, and planning future infrastructure investments.</a:t>
            </a:r>
          </a:p>
        </p:txBody>
      </p:sp>
    </p:spTree>
    <p:extLst>
      <p:ext uri="{BB962C8B-B14F-4D97-AF65-F5344CB8AC3E}">
        <p14:creationId xmlns:p14="http://schemas.microsoft.com/office/powerpoint/2010/main" val="2331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34584"/>
            <a:ext cx="9067800" cy="1506823"/>
          </a:xfrm>
          <a:prstGeom prst="rect">
            <a:avLst/>
          </a:prstGeom>
        </p:spPr>
        <p:txBody>
          <a:bodyPr vert="horz" wrap="square" lIns="0" tIns="90170" rIns="0" bIns="0" rtlCol="0">
            <a:spAutoFit/>
          </a:bodyPr>
          <a:lstStyle/>
          <a:p>
            <a:pPr marL="528320" indent="-515620">
              <a:lnSpc>
                <a:spcPct val="100000"/>
              </a:lnSpc>
              <a:spcBef>
                <a:spcPts val="710"/>
              </a:spcBef>
              <a:buSzPct val="116666"/>
              <a:buFont typeface="Wingdings"/>
              <a:buChar char=""/>
              <a:tabLst>
                <a:tab pos="528320" algn="l"/>
              </a:tabLst>
            </a:pPr>
            <a:r>
              <a:rPr sz="2400" b="1" dirty="0">
                <a:solidFill>
                  <a:srgbClr val="FF0000"/>
                </a:solidFill>
                <a:latin typeface="Arial"/>
                <a:cs typeface="Arial"/>
              </a:rPr>
              <a:t>Exploratory</a:t>
            </a:r>
            <a:r>
              <a:rPr sz="2400" b="1" spc="-130" dirty="0">
                <a:solidFill>
                  <a:srgbClr val="FF0000"/>
                </a:solidFill>
                <a:latin typeface="Arial"/>
                <a:cs typeface="Arial"/>
              </a:rPr>
              <a:t> </a:t>
            </a:r>
            <a:r>
              <a:rPr sz="2400" b="1" dirty="0">
                <a:solidFill>
                  <a:srgbClr val="FF0000"/>
                </a:solidFill>
                <a:latin typeface="Arial"/>
                <a:cs typeface="Arial"/>
              </a:rPr>
              <a:t>Data</a:t>
            </a:r>
            <a:r>
              <a:rPr sz="2400" b="1" spc="-165" dirty="0">
                <a:solidFill>
                  <a:srgbClr val="FF0000"/>
                </a:solidFill>
                <a:latin typeface="Arial"/>
                <a:cs typeface="Arial"/>
              </a:rPr>
              <a:t> </a:t>
            </a:r>
            <a:r>
              <a:rPr sz="2400" b="1" dirty="0">
                <a:solidFill>
                  <a:srgbClr val="FF0000"/>
                </a:solidFill>
                <a:latin typeface="Arial"/>
                <a:cs typeface="Arial"/>
              </a:rPr>
              <a:t>Analysis</a:t>
            </a:r>
            <a:r>
              <a:rPr sz="2400" b="1" spc="-30" dirty="0">
                <a:solidFill>
                  <a:srgbClr val="FF0000"/>
                </a:solidFill>
                <a:latin typeface="Arial"/>
                <a:cs typeface="Arial"/>
              </a:rPr>
              <a:t> </a:t>
            </a:r>
            <a:r>
              <a:rPr sz="2400" b="1" spc="-10" dirty="0">
                <a:solidFill>
                  <a:srgbClr val="FF0000"/>
                </a:solidFill>
                <a:latin typeface="Arial"/>
                <a:cs typeface="Arial"/>
              </a:rPr>
              <a:t>(EDA):</a:t>
            </a:r>
            <a:endParaRPr sz="2400" dirty="0">
              <a:latin typeface="Arial"/>
              <a:cs typeface="Arial"/>
            </a:endParaRPr>
          </a:p>
          <a:p>
            <a:pPr algn="ctr"/>
            <a:r>
              <a:rPr lang="en-US" sz="1800" b="1" dirty="0">
                <a:effectLst/>
              </a:rPr>
              <a:t>Use Power BI to explore how the total number of special requests made by guests varies by hotel type and customer type (e.g., Transient, Group).</a:t>
            </a:r>
            <a:endParaRPr lang="en-US" sz="1600" dirty="0">
              <a:effectLst/>
            </a:endParaRPr>
          </a:p>
          <a:p>
            <a:br>
              <a:rPr lang="en-US" sz="1600" dirty="0">
                <a:effectLst/>
              </a:rPr>
            </a:br>
            <a:endParaRPr sz="1600" dirty="0">
              <a:latin typeface="Arial"/>
              <a:cs typeface="Arial"/>
            </a:endParaRPr>
          </a:p>
        </p:txBody>
      </p:sp>
      <p:pic>
        <p:nvPicPr>
          <p:cNvPr id="7" name="Picture 6">
            <a:extLst>
              <a:ext uri="{FF2B5EF4-FFF2-40B4-BE49-F238E27FC236}">
                <a16:creationId xmlns:a16="http://schemas.microsoft.com/office/drawing/2014/main" id="{1DC59BDF-B326-8A5F-7078-265D77EA86CC}"/>
              </a:ext>
            </a:extLst>
          </p:cNvPr>
          <p:cNvPicPr>
            <a:picLocks noChangeAspect="1"/>
          </p:cNvPicPr>
          <p:nvPr/>
        </p:nvPicPr>
        <p:blipFill>
          <a:blip r:embed="rId2"/>
          <a:stretch>
            <a:fillRect/>
          </a:stretch>
        </p:blipFill>
        <p:spPr>
          <a:xfrm>
            <a:off x="228600" y="1123950"/>
            <a:ext cx="8839200" cy="3886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0268A1-59A2-ECEA-00D0-1458BACD4527}"/>
              </a:ext>
            </a:extLst>
          </p:cNvPr>
          <p:cNvSpPr txBox="1"/>
          <p:nvPr/>
        </p:nvSpPr>
        <p:spPr>
          <a:xfrm>
            <a:off x="457200" y="1004206"/>
            <a:ext cx="8077200" cy="1754326"/>
          </a:xfrm>
          <a:prstGeom prst="rect">
            <a:avLst/>
          </a:prstGeom>
          <a:noFill/>
        </p:spPr>
        <p:txBody>
          <a:bodyPr wrap="square">
            <a:spAutoFit/>
          </a:bodyPr>
          <a:lstStyle/>
          <a:p>
            <a:r>
              <a:rPr lang="en-US" b="1" dirty="0"/>
              <a:t>Insight</a:t>
            </a:r>
            <a:r>
              <a:rPr lang="en-US" dirty="0"/>
              <a:t>: Exploring the variation in special requests by hotel type and customer type reveals critical insights into guest needs and preferences. Transient guests might have different requirements compared to groups, and these needs can vary between resort and city hotels. By identifying these patterns, the hotel can tailor its services and amenities to meet the specific demands of each customer segment, enhancing guest satisfaction and potentially increasing loyalty and repeat bookings.</a:t>
            </a:r>
          </a:p>
        </p:txBody>
      </p:sp>
    </p:spTree>
    <p:extLst>
      <p:ext uri="{BB962C8B-B14F-4D97-AF65-F5344CB8AC3E}">
        <p14:creationId xmlns:p14="http://schemas.microsoft.com/office/powerpoint/2010/main" val="163808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38392"/>
            <a:ext cx="8991600" cy="1061829"/>
          </a:xfrm>
          <a:prstGeom prst="rect">
            <a:avLst/>
          </a:prstGeom>
        </p:spPr>
        <p:txBody>
          <a:bodyPr vert="horz" wrap="square" lIns="0" tIns="86360" rIns="0" bIns="0" rtlCol="0">
            <a:spAutoFit/>
          </a:bodyPr>
          <a:lstStyle/>
          <a:p>
            <a:pPr marL="528320" indent="-515620">
              <a:lnSpc>
                <a:spcPct val="100000"/>
              </a:lnSpc>
              <a:spcBef>
                <a:spcPts val="680"/>
              </a:spcBef>
              <a:buSzPct val="116666"/>
              <a:buFont typeface="Wingdings"/>
              <a:buChar char=""/>
              <a:tabLst>
                <a:tab pos="528320" algn="l"/>
              </a:tabLst>
            </a:pPr>
            <a:r>
              <a:rPr sz="2400" b="1" dirty="0">
                <a:solidFill>
                  <a:srgbClr val="FF0000"/>
                </a:solidFill>
                <a:latin typeface="Arial"/>
                <a:cs typeface="Arial"/>
              </a:rPr>
              <a:t>Exploratory</a:t>
            </a:r>
            <a:r>
              <a:rPr sz="2400" b="1" spc="-130" dirty="0">
                <a:solidFill>
                  <a:srgbClr val="FF0000"/>
                </a:solidFill>
                <a:latin typeface="Arial"/>
                <a:cs typeface="Arial"/>
              </a:rPr>
              <a:t> </a:t>
            </a:r>
            <a:r>
              <a:rPr sz="2400" b="1" dirty="0">
                <a:solidFill>
                  <a:srgbClr val="FF0000"/>
                </a:solidFill>
                <a:latin typeface="Arial"/>
                <a:cs typeface="Arial"/>
              </a:rPr>
              <a:t>Data</a:t>
            </a:r>
            <a:r>
              <a:rPr sz="2400" b="1" spc="-165" dirty="0">
                <a:solidFill>
                  <a:srgbClr val="FF0000"/>
                </a:solidFill>
                <a:latin typeface="Arial"/>
                <a:cs typeface="Arial"/>
              </a:rPr>
              <a:t> </a:t>
            </a:r>
            <a:r>
              <a:rPr sz="2400" b="1" dirty="0">
                <a:solidFill>
                  <a:srgbClr val="FF0000"/>
                </a:solidFill>
                <a:latin typeface="Arial"/>
                <a:cs typeface="Arial"/>
              </a:rPr>
              <a:t>Analysis</a:t>
            </a:r>
            <a:r>
              <a:rPr sz="2400" b="1" spc="-30" dirty="0">
                <a:solidFill>
                  <a:srgbClr val="FF0000"/>
                </a:solidFill>
                <a:latin typeface="Arial"/>
                <a:cs typeface="Arial"/>
              </a:rPr>
              <a:t> </a:t>
            </a:r>
            <a:r>
              <a:rPr sz="2400" b="1" spc="-10" dirty="0">
                <a:solidFill>
                  <a:srgbClr val="FF0000"/>
                </a:solidFill>
                <a:latin typeface="Arial"/>
                <a:cs typeface="Arial"/>
              </a:rPr>
              <a:t>(EDA):</a:t>
            </a:r>
            <a:endParaRPr sz="2400" dirty="0">
              <a:latin typeface="Arial"/>
              <a:cs typeface="Arial"/>
            </a:endParaRPr>
          </a:p>
          <a:p>
            <a:pPr marL="548640">
              <a:lnSpc>
                <a:spcPct val="100000"/>
              </a:lnSpc>
              <a:spcBef>
                <a:spcPts val="390"/>
              </a:spcBef>
            </a:pPr>
            <a:r>
              <a:rPr lang="en-US" sz="1800" b="1" i="0" dirty="0">
                <a:solidFill>
                  <a:srgbClr val="24292E"/>
                </a:solidFill>
                <a:effectLst/>
                <a:latin typeface="Segoe UI" panose="020B0502040204020203" pitchFamily="34" charset="0"/>
              </a:rPr>
              <a:t>Explore meal plans and their impact on Average Daily Rates (ADR). Analyze meal plan preferences and their association with booking channels</a:t>
            </a:r>
            <a:endParaRPr sz="1600" dirty="0">
              <a:latin typeface="Georgia"/>
              <a:cs typeface="Georgia"/>
            </a:endParaRPr>
          </a:p>
        </p:txBody>
      </p:sp>
      <p:pic>
        <p:nvPicPr>
          <p:cNvPr id="7" name="Picture 6">
            <a:extLst>
              <a:ext uri="{FF2B5EF4-FFF2-40B4-BE49-F238E27FC236}">
                <a16:creationId xmlns:a16="http://schemas.microsoft.com/office/drawing/2014/main" id="{7799BCDC-9DC3-EE20-0CA1-C2E286201E6A}"/>
              </a:ext>
            </a:extLst>
          </p:cNvPr>
          <p:cNvPicPr>
            <a:picLocks noChangeAspect="1"/>
          </p:cNvPicPr>
          <p:nvPr/>
        </p:nvPicPr>
        <p:blipFill>
          <a:blip r:embed="rId2"/>
          <a:stretch>
            <a:fillRect/>
          </a:stretch>
        </p:blipFill>
        <p:spPr>
          <a:xfrm>
            <a:off x="338137" y="1100221"/>
            <a:ext cx="8467725" cy="38384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6C1DB0-6DAA-2887-AC02-017328634ABD}"/>
              </a:ext>
            </a:extLst>
          </p:cNvPr>
          <p:cNvSpPr txBox="1"/>
          <p:nvPr/>
        </p:nvSpPr>
        <p:spPr>
          <a:xfrm>
            <a:off x="381000" y="865706"/>
            <a:ext cx="7924800" cy="2031325"/>
          </a:xfrm>
          <a:prstGeom prst="rect">
            <a:avLst/>
          </a:prstGeom>
          <a:noFill/>
        </p:spPr>
        <p:txBody>
          <a:bodyPr wrap="square">
            <a:spAutoFit/>
          </a:bodyPr>
          <a:lstStyle/>
          <a:p>
            <a:r>
              <a:rPr lang="en-US" b="1" dirty="0"/>
              <a:t>Insight</a:t>
            </a:r>
            <a:r>
              <a:rPr lang="en-US" dirty="0"/>
              <a:t>: Examining meal plans and their impact on ADR provides insights into how different meal offerings influence guest spending. Analyzing preferences across various booking channels helps identify which channels attract guests opting for specific meal plans. For instance, guests booking through travel agents might prefer all-inclusive packages, while direct bookings might favor bed-and-breakfast options. Understanding these associations aids in optimizing meal plan offerings and marketing strategies to maximize revenue.</a:t>
            </a:r>
          </a:p>
        </p:txBody>
      </p:sp>
    </p:spTree>
    <p:extLst>
      <p:ext uri="{BB962C8B-B14F-4D97-AF65-F5344CB8AC3E}">
        <p14:creationId xmlns:p14="http://schemas.microsoft.com/office/powerpoint/2010/main" val="3760079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38392"/>
            <a:ext cx="8991600" cy="1502976"/>
          </a:xfrm>
          <a:prstGeom prst="rect">
            <a:avLst/>
          </a:prstGeom>
        </p:spPr>
        <p:txBody>
          <a:bodyPr vert="horz" wrap="square" lIns="0" tIns="86360" rIns="0" bIns="0" rtlCol="0">
            <a:spAutoFit/>
          </a:bodyPr>
          <a:lstStyle/>
          <a:p>
            <a:pPr marL="528320" indent="-515620">
              <a:lnSpc>
                <a:spcPct val="100000"/>
              </a:lnSpc>
              <a:spcBef>
                <a:spcPts val="680"/>
              </a:spcBef>
              <a:buSzPct val="116666"/>
              <a:buFont typeface="Wingdings"/>
              <a:buChar char=""/>
              <a:tabLst>
                <a:tab pos="528320" algn="l"/>
              </a:tabLst>
            </a:pPr>
            <a:r>
              <a:rPr sz="2400" b="1" dirty="0">
                <a:solidFill>
                  <a:srgbClr val="FF0000"/>
                </a:solidFill>
                <a:latin typeface="Arial"/>
                <a:cs typeface="Arial"/>
              </a:rPr>
              <a:t>Exploratory</a:t>
            </a:r>
            <a:r>
              <a:rPr sz="2400" b="1" spc="-130" dirty="0">
                <a:solidFill>
                  <a:srgbClr val="FF0000"/>
                </a:solidFill>
                <a:latin typeface="Arial"/>
                <a:cs typeface="Arial"/>
              </a:rPr>
              <a:t> </a:t>
            </a:r>
            <a:r>
              <a:rPr sz="2400" b="1" dirty="0">
                <a:solidFill>
                  <a:srgbClr val="FF0000"/>
                </a:solidFill>
                <a:latin typeface="Arial"/>
                <a:cs typeface="Arial"/>
              </a:rPr>
              <a:t>Data</a:t>
            </a:r>
            <a:r>
              <a:rPr sz="2400" b="1" spc="-165" dirty="0">
                <a:solidFill>
                  <a:srgbClr val="FF0000"/>
                </a:solidFill>
                <a:latin typeface="Arial"/>
                <a:cs typeface="Arial"/>
              </a:rPr>
              <a:t> </a:t>
            </a:r>
            <a:r>
              <a:rPr sz="2400" b="1" dirty="0">
                <a:solidFill>
                  <a:srgbClr val="FF0000"/>
                </a:solidFill>
                <a:latin typeface="Arial"/>
                <a:cs typeface="Arial"/>
              </a:rPr>
              <a:t>Analysis</a:t>
            </a:r>
            <a:r>
              <a:rPr sz="2400" b="1" spc="-30" dirty="0">
                <a:solidFill>
                  <a:srgbClr val="FF0000"/>
                </a:solidFill>
                <a:latin typeface="Arial"/>
                <a:cs typeface="Arial"/>
              </a:rPr>
              <a:t> </a:t>
            </a:r>
            <a:r>
              <a:rPr sz="2400" b="1" spc="-10" dirty="0">
                <a:solidFill>
                  <a:srgbClr val="FF0000"/>
                </a:solidFill>
                <a:latin typeface="Arial"/>
                <a:cs typeface="Arial"/>
              </a:rPr>
              <a:t>(EDA):</a:t>
            </a:r>
            <a:endParaRPr sz="2400" dirty="0">
              <a:latin typeface="Arial"/>
              <a:cs typeface="Arial"/>
            </a:endParaRPr>
          </a:p>
          <a:p>
            <a:pPr algn="ctr"/>
            <a:r>
              <a:rPr lang="en-US" sz="1800" b="1" dirty="0">
                <a:effectLst/>
              </a:rPr>
              <a:t>Analyze how meal plans correlate with stay duration and investigate any differences in stay lengths based on meal plans.</a:t>
            </a:r>
            <a:endParaRPr lang="en-US" sz="1600" dirty="0">
              <a:effectLst/>
            </a:endParaRPr>
          </a:p>
          <a:p>
            <a:br>
              <a:rPr lang="en-US" sz="1600" dirty="0">
                <a:effectLst/>
              </a:rPr>
            </a:br>
            <a:endParaRPr sz="1600" dirty="0">
              <a:latin typeface="Georgia"/>
              <a:cs typeface="Georgia"/>
            </a:endParaRPr>
          </a:p>
        </p:txBody>
      </p:sp>
      <p:pic>
        <p:nvPicPr>
          <p:cNvPr id="7" name="Picture 6">
            <a:extLst>
              <a:ext uri="{FF2B5EF4-FFF2-40B4-BE49-F238E27FC236}">
                <a16:creationId xmlns:a16="http://schemas.microsoft.com/office/drawing/2014/main" id="{2372AF06-473D-15B0-1C40-13ED1D94E39B}"/>
              </a:ext>
            </a:extLst>
          </p:cNvPr>
          <p:cNvPicPr>
            <a:picLocks noChangeAspect="1"/>
          </p:cNvPicPr>
          <p:nvPr/>
        </p:nvPicPr>
        <p:blipFill>
          <a:blip r:embed="rId2"/>
          <a:stretch>
            <a:fillRect/>
          </a:stretch>
        </p:blipFill>
        <p:spPr>
          <a:xfrm>
            <a:off x="228601" y="1200150"/>
            <a:ext cx="8763000" cy="340518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6A0A09-C7BE-0071-C3C9-0F6B45F39791}"/>
              </a:ext>
            </a:extLst>
          </p:cNvPr>
          <p:cNvSpPr txBox="1"/>
          <p:nvPr/>
        </p:nvSpPr>
        <p:spPr>
          <a:xfrm>
            <a:off x="304800" y="1142705"/>
            <a:ext cx="8534400" cy="1754326"/>
          </a:xfrm>
          <a:prstGeom prst="rect">
            <a:avLst/>
          </a:prstGeom>
          <a:noFill/>
        </p:spPr>
        <p:txBody>
          <a:bodyPr wrap="square">
            <a:spAutoFit/>
          </a:bodyPr>
          <a:lstStyle/>
          <a:p>
            <a:r>
              <a:rPr lang="en-US" b="1" dirty="0"/>
              <a:t>Insight</a:t>
            </a:r>
            <a:r>
              <a:rPr lang="en-US" dirty="0"/>
              <a:t>: Analyzing the correlation between meal plans and stay duration helps identify if certain meal options attract longer stays. Guests opting for full-board or all-inclusive plans may tend to stay longer, benefiting from the convenience and value of bundled meals. Understanding these differences allows the hotel to design targeted packages and promotions that cater to guests' preferences, potentially increasing average stay lengths and overall revenue.</a:t>
            </a:r>
          </a:p>
        </p:txBody>
      </p:sp>
    </p:spTree>
    <p:extLst>
      <p:ext uri="{BB962C8B-B14F-4D97-AF65-F5344CB8AC3E}">
        <p14:creationId xmlns:p14="http://schemas.microsoft.com/office/powerpoint/2010/main" val="1501872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324866-9D49-22B0-7C68-84DDC8495942}"/>
              </a:ext>
            </a:extLst>
          </p:cNvPr>
          <p:cNvSpPr txBox="1"/>
          <p:nvPr/>
        </p:nvSpPr>
        <p:spPr>
          <a:xfrm>
            <a:off x="0" y="0"/>
            <a:ext cx="9144000" cy="1754326"/>
          </a:xfrm>
          <a:prstGeom prst="rect">
            <a:avLst/>
          </a:prstGeom>
          <a:noFill/>
        </p:spPr>
        <p:txBody>
          <a:bodyPr wrap="square">
            <a:spAutoFit/>
          </a:bodyPr>
          <a:lstStyle/>
          <a:p>
            <a:pPr marL="528320" indent="-515620">
              <a:lnSpc>
                <a:spcPct val="100000"/>
              </a:lnSpc>
              <a:spcBef>
                <a:spcPts val="680"/>
              </a:spcBef>
              <a:buSzPct val="116666"/>
              <a:buFont typeface="Wingdings"/>
              <a:buChar char=""/>
              <a:tabLst>
                <a:tab pos="528320" algn="l"/>
              </a:tabLst>
            </a:pPr>
            <a:r>
              <a:rPr lang="en-US" sz="2400" b="1" dirty="0">
                <a:solidFill>
                  <a:srgbClr val="FF0000"/>
                </a:solidFill>
                <a:latin typeface="Arial"/>
                <a:cs typeface="Arial"/>
              </a:rPr>
              <a:t>Exploratory</a:t>
            </a:r>
            <a:r>
              <a:rPr lang="en-US" sz="2400" b="1" spc="-130" dirty="0">
                <a:solidFill>
                  <a:srgbClr val="FF0000"/>
                </a:solidFill>
                <a:latin typeface="Arial"/>
                <a:cs typeface="Arial"/>
              </a:rPr>
              <a:t> </a:t>
            </a:r>
            <a:r>
              <a:rPr lang="en-US" sz="2400" b="1" dirty="0">
                <a:solidFill>
                  <a:srgbClr val="FF0000"/>
                </a:solidFill>
                <a:latin typeface="Arial"/>
                <a:cs typeface="Arial"/>
              </a:rPr>
              <a:t>Data</a:t>
            </a:r>
            <a:r>
              <a:rPr lang="en-US" sz="2400" b="1" spc="-165" dirty="0">
                <a:solidFill>
                  <a:srgbClr val="FF0000"/>
                </a:solidFill>
                <a:latin typeface="Arial"/>
                <a:cs typeface="Arial"/>
              </a:rPr>
              <a:t> </a:t>
            </a:r>
            <a:r>
              <a:rPr lang="en-US" sz="2400" b="1" dirty="0">
                <a:solidFill>
                  <a:srgbClr val="FF0000"/>
                </a:solidFill>
                <a:latin typeface="Arial"/>
                <a:cs typeface="Arial"/>
              </a:rPr>
              <a:t>Analysis</a:t>
            </a:r>
            <a:r>
              <a:rPr lang="en-US" sz="2400" b="1" spc="-30" dirty="0">
                <a:solidFill>
                  <a:srgbClr val="FF0000"/>
                </a:solidFill>
                <a:latin typeface="Arial"/>
                <a:cs typeface="Arial"/>
              </a:rPr>
              <a:t> </a:t>
            </a:r>
            <a:r>
              <a:rPr lang="en-US" sz="2400" b="1" spc="-10" dirty="0">
                <a:solidFill>
                  <a:srgbClr val="FF0000"/>
                </a:solidFill>
                <a:latin typeface="Arial"/>
                <a:cs typeface="Arial"/>
              </a:rPr>
              <a:t>(EDA):</a:t>
            </a:r>
            <a:endParaRPr lang="en-US" sz="2400" dirty="0">
              <a:latin typeface="Arial"/>
              <a:cs typeface="Arial"/>
            </a:endParaRPr>
          </a:p>
          <a:p>
            <a:pPr algn="ctr"/>
            <a:r>
              <a:rPr lang="en-US" sz="1800" b="1" dirty="0">
                <a:effectLst/>
              </a:rPr>
              <a:t>Correlate parking requirements and special requests with different meal plans. Determine if certain meal plans result in more requests or parking needs.</a:t>
            </a:r>
            <a:endParaRPr lang="en-US" sz="1600" dirty="0">
              <a:effectLst/>
            </a:endParaRPr>
          </a:p>
          <a:p>
            <a:br>
              <a:rPr lang="en-US" sz="1600" dirty="0">
                <a:effectLst/>
              </a:rPr>
            </a:br>
            <a:br>
              <a:rPr lang="en-US" sz="1600" dirty="0">
                <a:effectLst/>
              </a:rPr>
            </a:br>
            <a:endParaRPr lang="en-US" sz="1600" dirty="0">
              <a:latin typeface="Georgia"/>
              <a:cs typeface="Georgia"/>
            </a:endParaRPr>
          </a:p>
        </p:txBody>
      </p:sp>
      <p:pic>
        <p:nvPicPr>
          <p:cNvPr id="5" name="Picture 4">
            <a:extLst>
              <a:ext uri="{FF2B5EF4-FFF2-40B4-BE49-F238E27FC236}">
                <a16:creationId xmlns:a16="http://schemas.microsoft.com/office/drawing/2014/main" id="{10BADC7A-80BB-4773-78E5-11D66121C8EB}"/>
              </a:ext>
            </a:extLst>
          </p:cNvPr>
          <p:cNvPicPr>
            <a:picLocks noChangeAspect="1"/>
          </p:cNvPicPr>
          <p:nvPr/>
        </p:nvPicPr>
        <p:blipFill>
          <a:blip r:embed="rId2"/>
          <a:stretch>
            <a:fillRect/>
          </a:stretch>
        </p:blipFill>
        <p:spPr>
          <a:xfrm>
            <a:off x="228600" y="1276350"/>
            <a:ext cx="8839199" cy="3657600"/>
          </a:xfrm>
          <a:prstGeom prst="rect">
            <a:avLst/>
          </a:prstGeom>
        </p:spPr>
      </p:pic>
    </p:spTree>
    <p:extLst>
      <p:ext uri="{BB962C8B-B14F-4D97-AF65-F5344CB8AC3E}">
        <p14:creationId xmlns:p14="http://schemas.microsoft.com/office/powerpoint/2010/main" val="254870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1"/>
            <a:ext cx="9067800" cy="16271121"/>
          </a:xfrm>
          <a:prstGeom prst="rect">
            <a:avLst/>
          </a:prstGeom>
        </p:spPr>
        <p:txBody>
          <a:bodyPr vert="horz" wrap="square" lIns="0" tIns="132080" rIns="0" bIns="0" rtlCol="0">
            <a:spAutoFit/>
          </a:bodyPr>
          <a:lstStyle/>
          <a:p>
            <a:pPr marL="497840" indent="-485140">
              <a:lnSpc>
                <a:spcPct val="100000"/>
              </a:lnSpc>
              <a:spcBef>
                <a:spcPts val="1040"/>
              </a:spcBef>
              <a:buSzPct val="116666"/>
              <a:buFont typeface="Wingdings"/>
              <a:buChar char=""/>
              <a:tabLst>
                <a:tab pos="497840" algn="l"/>
              </a:tabLst>
            </a:pPr>
            <a:r>
              <a:rPr sz="2400" b="1" dirty="0">
                <a:solidFill>
                  <a:srgbClr val="FF0000"/>
                </a:solidFill>
                <a:latin typeface="Arial"/>
                <a:cs typeface="Arial"/>
              </a:rPr>
              <a:t>Work</a:t>
            </a:r>
            <a:r>
              <a:rPr sz="2400" b="1" spc="-100" dirty="0">
                <a:solidFill>
                  <a:srgbClr val="FF0000"/>
                </a:solidFill>
                <a:latin typeface="Arial"/>
                <a:cs typeface="Arial"/>
              </a:rPr>
              <a:t> </a:t>
            </a:r>
            <a:r>
              <a:rPr sz="2400" b="1" dirty="0">
                <a:solidFill>
                  <a:srgbClr val="FF0000"/>
                </a:solidFill>
                <a:latin typeface="Arial"/>
                <a:cs typeface="Arial"/>
              </a:rPr>
              <a:t>Flow</a:t>
            </a:r>
            <a:r>
              <a:rPr sz="2400" b="1" spc="-114" dirty="0">
                <a:solidFill>
                  <a:srgbClr val="FF0000"/>
                </a:solidFill>
                <a:latin typeface="Arial"/>
                <a:cs typeface="Arial"/>
              </a:rPr>
              <a:t> </a:t>
            </a:r>
            <a:r>
              <a:rPr sz="2400" b="1" spc="-50" dirty="0">
                <a:solidFill>
                  <a:srgbClr val="FF0000"/>
                </a:solidFill>
                <a:latin typeface="Arial"/>
                <a:cs typeface="Arial"/>
              </a:rPr>
              <a:t>:</a:t>
            </a:r>
            <a:endParaRPr lang="en-US" sz="2400" b="1" spc="-50" dirty="0">
              <a:solidFill>
                <a:srgbClr val="FF0000"/>
              </a:solidFill>
              <a:latin typeface="Arial"/>
              <a:cs typeface="Arial"/>
            </a:endParaRPr>
          </a:p>
          <a:p>
            <a:pPr marL="497840" indent="-485140">
              <a:lnSpc>
                <a:spcPct val="100000"/>
              </a:lnSpc>
              <a:spcBef>
                <a:spcPts val="1040"/>
              </a:spcBef>
              <a:buSzPct val="116666"/>
              <a:buFont typeface="Wingdings"/>
              <a:buChar char=""/>
              <a:tabLst>
                <a:tab pos="497840" algn="l"/>
              </a:tabLst>
            </a:pPr>
            <a:endParaRPr lang="en-US" sz="2400" b="1" spc="-50" dirty="0">
              <a:solidFill>
                <a:srgbClr val="FF0000"/>
              </a:solidFill>
              <a:latin typeface="Arial"/>
              <a:cs typeface="Arial"/>
            </a:endParaRPr>
          </a:p>
          <a:p>
            <a:r>
              <a:rPr lang="en-US" sz="2400" b="1" dirty="0">
                <a:highlight>
                  <a:srgbClr val="FFFF00"/>
                </a:highlight>
              </a:rPr>
              <a:t>1. Data Collection:</a:t>
            </a:r>
          </a:p>
          <a:p>
            <a:pPr>
              <a:buFont typeface="Arial" panose="020B0604020202020204" pitchFamily="34" charset="0"/>
              <a:buChar char="•"/>
            </a:pPr>
            <a:r>
              <a:rPr lang="en-US" sz="2400" b="1" dirty="0"/>
              <a:t>Source:</a:t>
            </a:r>
            <a:r>
              <a:rPr lang="en-US" sz="2400" dirty="0"/>
              <a:t> Describe where the data came from (e.g., Booking system database, CSV files).</a:t>
            </a:r>
          </a:p>
          <a:p>
            <a:pPr>
              <a:buFont typeface="Arial" panose="020B0604020202020204" pitchFamily="34" charset="0"/>
              <a:buChar char="•"/>
            </a:pPr>
            <a:r>
              <a:rPr lang="en-US" sz="2400" b="1" dirty="0"/>
              <a:t>Extraction:</a:t>
            </a:r>
            <a:r>
              <a:rPr lang="en-US" sz="2400" dirty="0"/>
              <a:t> Outline the method of data extraction (e.g., SQL queries, data export).</a:t>
            </a:r>
          </a:p>
          <a:p>
            <a:endParaRPr lang="en-US" sz="2400" dirty="0"/>
          </a:p>
          <a:p>
            <a:r>
              <a:rPr lang="en-US" sz="2400" b="1" dirty="0">
                <a:highlight>
                  <a:srgbClr val="FFFF00"/>
                </a:highlight>
              </a:rPr>
              <a:t>2. Data Preparation:</a:t>
            </a:r>
          </a:p>
          <a:p>
            <a:pPr>
              <a:buFont typeface="Arial" panose="020B0604020202020204" pitchFamily="34" charset="0"/>
              <a:buChar char="•"/>
            </a:pPr>
            <a:r>
              <a:rPr lang="en-US" sz="2400" b="1" dirty="0"/>
              <a:t>Cleaning:</a:t>
            </a:r>
            <a:r>
              <a:rPr lang="en-US" sz="2400" dirty="0"/>
              <a:t> Steps taken to clean the data (e.g., handling missing values, removing duplicates).</a:t>
            </a:r>
          </a:p>
          <a:p>
            <a:pPr>
              <a:buFont typeface="Arial" panose="020B0604020202020204" pitchFamily="34" charset="0"/>
              <a:buChar char="•"/>
            </a:pPr>
            <a:r>
              <a:rPr lang="en-US" sz="2400" b="1" dirty="0"/>
              <a:t>Transformation:</a:t>
            </a:r>
            <a:r>
              <a:rPr lang="en-US" sz="2400" dirty="0"/>
              <a:t> Any transformations applied to the data (e.g., formatting dates, normalizing values).</a:t>
            </a:r>
          </a:p>
          <a:p>
            <a:pPr>
              <a:buFont typeface="Arial" panose="020B0604020202020204" pitchFamily="34" charset="0"/>
              <a:buChar char="•"/>
            </a:pPr>
            <a:r>
              <a:rPr lang="en-US" sz="2400" b="1" dirty="0"/>
              <a:t>Loading:</a:t>
            </a:r>
            <a:r>
              <a:rPr lang="en-US" sz="2400" dirty="0"/>
              <a:t> Loading the cleaned data into Power BI.</a:t>
            </a:r>
          </a:p>
          <a:p>
            <a:endParaRPr lang="en-US" sz="2400" dirty="0"/>
          </a:p>
          <a:p>
            <a:r>
              <a:rPr lang="en-US" sz="2400" b="1" dirty="0">
                <a:highlight>
                  <a:srgbClr val="FFFF00"/>
                </a:highlight>
              </a:rPr>
              <a:t>3. Data Modeling:</a:t>
            </a:r>
          </a:p>
          <a:p>
            <a:pPr>
              <a:buFont typeface="Arial" panose="020B0604020202020204" pitchFamily="34" charset="0"/>
              <a:buChar char="•"/>
            </a:pPr>
            <a:r>
              <a:rPr lang="en-US" sz="2400" b="1" dirty="0"/>
              <a:t>Relationships:</a:t>
            </a:r>
            <a:r>
              <a:rPr lang="en-US" sz="2400" dirty="0"/>
              <a:t> Define relationships between tables (e.g., </a:t>
            </a:r>
            <a:r>
              <a:rPr lang="en-US" sz="2400" dirty="0" err="1"/>
              <a:t>Booking_Details</a:t>
            </a:r>
            <a:r>
              <a:rPr lang="en-US" sz="2400" dirty="0"/>
              <a:t> linked with </a:t>
            </a:r>
            <a:r>
              <a:rPr lang="en-US" sz="2400" dirty="0" err="1"/>
              <a:t>Guest_Info</a:t>
            </a:r>
            <a:r>
              <a:rPr lang="en-US" sz="2400" dirty="0"/>
              <a:t>).</a:t>
            </a:r>
          </a:p>
          <a:p>
            <a:pPr>
              <a:buFont typeface="Arial" panose="020B0604020202020204" pitchFamily="34" charset="0"/>
              <a:buChar char="•"/>
            </a:pPr>
            <a:r>
              <a:rPr lang="en-US" sz="2400" b="1" dirty="0"/>
              <a:t>Calculated Columns &amp; Measures:</a:t>
            </a:r>
            <a:r>
              <a:rPr lang="en-US" sz="2400" dirty="0"/>
              <a:t> Creation of calculated columns and measures (e.g., Canceled Percentage, ADR calculations).</a:t>
            </a:r>
          </a:p>
          <a:p>
            <a:endParaRPr lang="en-US" sz="2400" dirty="0"/>
          </a:p>
          <a:p>
            <a:r>
              <a:rPr lang="en-US" sz="2400" b="1" dirty="0">
                <a:highlight>
                  <a:srgbClr val="FFFF00"/>
                </a:highlight>
              </a:rPr>
              <a:t>4. Data Visualization:</a:t>
            </a:r>
          </a:p>
          <a:p>
            <a:pPr>
              <a:buFont typeface="Arial" panose="020B0604020202020204" pitchFamily="34" charset="0"/>
              <a:buChar char="•"/>
            </a:pPr>
            <a:r>
              <a:rPr lang="en-US" sz="2400" b="1" dirty="0"/>
              <a:t>Chart Selection:</a:t>
            </a:r>
            <a:r>
              <a:rPr lang="en-US" sz="2400" dirty="0"/>
              <a:t> Choosing appropriate visualizations (e.g., bar charts, line charts, pie charts).</a:t>
            </a:r>
          </a:p>
          <a:p>
            <a:pPr>
              <a:buFont typeface="Arial" panose="020B0604020202020204" pitchFamily="34" charset="0"/>
              <a:buChar char="•"/>
            </a:pPr>
            <a:r>
              <a:rPr lang="en-US" sz="2400" b="1" dirty="0"/>
              <a:t>Dashboard Creation:</a:t>
            </a:r>
            <a:r>
              <a:rPr lang="en-US" sz="2400" dirty="0"/>
              <a:t> Designing dashboards to display key metrics and insights.</a:t>
            </a:r>
          </a:p>
          <a:p>
            <a:endParaRPr lang="en-US" sz="2400" dirty="0"/>
          </a:p>
          <a:p>
            <a:r>
              <a:rPr lang="en-US" sz="2400" b="1" dirty="0">
                <a:highlight>
                  <a:srgbClr val="FFFF00"/>
                </a:highlight>
              </a:rPr>
              <a:t>5. Analysis &amp; Insights:</a:t>
            </a:r>
          </a:p>
          <a:p>
            <a:pPr>
              <a:buFont typeface="Arial" panose="020B0604020202020204" pitchFamily="34" charset="0"/>
              <a:buChar char="•"/>
            </a:pPr>
            <a:r>
              <a:rPr lang="en-US" sz="2400" b="1" dirty="0"/>
              <a:t>Exploratory Analysis:</a:t>
            </a:r>
            <a:r>
              <a:rPr lang="en-US" sz="2400" dirty="0"/>
              <a:t> Initial exploration to understand data trends and patterns.</a:t>
            </a:r>
          </a:p>
          <a:p>
            <a:pPr>
              <a:buFont typeface="Arial" panose="020B0604020202020204" pitchFamily="34" charset="0"/>
              <a:buChar char="•"/>
            </a:pPr>
            <a:r>
              <a:rPr lang="en-US" sz="2400" b="1" dirty="0"/>
              <a:t>In-depth Analysis:</a:t>
            </a:r>
            <a:r>
              <a:rPr lang="en-US" sz="2400" dirty="0"/>
              <a:t> Focused analysis on specific areas (e.g., booking trends, cancellation rates).</a:t>
            </a:r>
          </a:p>
          <a:p>
            <a:endParaRPr lang="en-US" sz="2400" b="1" dirty="0"/>
          </a:p>
          <a:p>
            <a:r>
              <a:rPr lang="en-US" sz="2400" b="1" dirty="0">
                <a:highlight>
                  <a:srgbClr val="FFFF00"/>
                </a:highlight>
              </a:rPr>
              <a:t>6. Interactivity:</a:t>
            </a:r>
          </a:p>
          <a:p>
            <a:pPr>
              <a:buFont typeface="Arial" panose="020B0604020202020204" pitchFamily="34" charset="0"/>
              <a:buChar char="•"/>
            </a:pPr>
            <a:r>
              <a:rPr lang="en-US" sz="2400" b="1" dirty="0"/>
              <a:t>Slicers &amp; Filters:</a:t>
            </a:r>
            <a:r>
              <a:rPr lang="en-US" sz="2400" dirty="0"/>
              <a:t> Adding slicers and filters for user interactivity.</a:t>
            </a:r>
          </a:p>
          <a:p>
            <a:pPr>
              <a:buFont typeface="Arial" panose="020B0604020202020204" pitchFamily="34" charset="0"/>
              <a:buChar char="•"/>
            </a:pPr>
            <a:r>
              <a:rPr lang="en-US" sz="2400" b="1" dirty="0"/>
              <a:t>Drill-Downs:</a:t>
            </a:r>
            <a:r>
              <a:rPr lang="en-US" sz="2400" dirty="0"/>
              <a:t> Enabling drill-downs to explore data at different levels of granularity.</a:t>
            </a:r>
          </a:p>
          <a:p>
            <a:endParaRPr lang="en-US" sz="2400" b="1" dirty="0"/>
          </a:p>
          <a:p>
            <a:r>
              <a:rPr lang="en-US" sz="2400" b="1" dirty="0">
                <a:highlight>
                  <a:srgbClr val="FFFF00"/>
                </a:highlight>
              </a:rPr>
              <a:t>7. Sharing &amp; Collaboration:</a:t>
            </a:r>
          </a:p>
          <a:p>
            <a:pPr>
              <a:buFont typeface="Arial" panose="020B0604020202020204" pitchFamily="34" charset="0"/>
              <a:buChar char="•"/>
            </a:pPr>
            <a:r>
              <a:rPr lang="en-US" sz="2400" b="1" dirty="0"/>
              <a:t>Report Publishing:</a:t>
            </a:r>
            <a:r>
              <a:rPr lang="en-US" sz="2400" dirty="0"/>
              <a:t> Publishing reports to Power BI Service.</a:t>
            </a:r>
          </a:p>
          <a:p>
            <a:pPr>
              <a:buFont typeface="Arial" panose="020B0604020202020204" pitchFamily="34" charset="0"/>
              <a:buChar char="•"/>
            </a:pPr>
            <a:r>
              <a:rPr lang="en-US" sz="2400" b="1" dirty="0"/>
              <a:t>Collaboration:</a:t>
            </a:r>
            <a:r>
              <a:rPr lang="en-US" sz="2400" dirty="0"/>
              <a:t> Sharing insights with stakeholders and enabling collaboration.</a:t>
            </a:r>
          </a:p>
          <a:p>
            <a:pPr marL="12700">
              <a:lnSpc>
                <a:spcPct val="100000"/>
              </a:lnSpc>
              <a:spcBef>
                <a:spcPts val="1040"/>
              </a:spcBef>
              <a:buSzPct val="116666"/>
              <a:tabLst>
                <a:tab pos="497840" algn="l"/>
              </a:tabLst>
            </a:pPr>
            <a:endParaRPr sz="2400" dirty="0">
              <a:latin typeface="Arial"/>
              <a:cs typeface="Arial"/>
            </a:endParaRPr>
          </a:p>
        </p:txBody>
      </p:sp>
      <p:sp>
        <p:nvSpPr>
          <p:cNvPr id="5" name="object 5"/>
          <p:cNvSpPr txBox="1"/>
          <p:nvPr/>
        </p:nvSpPr>
        <p:spPr>
          <a:xfrm>
            <a:off x="1231582" y="2725420"/>
            <a:ext cx="1574165" cy="314960"/>
          </a:xfrm>
          <a:prstGeom prst="rect">
            <a:avLst/>
          </a:prstGeom>
        </p:spPr>
        <p:txBody>
          <a:bodyPr vert="horz" wrap="square" lIns="0" tIns="12700" rIns="0" bIns="0" rtlCol="0">
            <a:spAutoFit/>
          </a:bodyPr>
          <a:lstStyle/>
          <a:p>
            <a:pPr marL="12700">
              <a:lnSpc>
                <a:spcPct val="100000"/>
              </a:lnSpc>
              <a:spcBef>
                <a:spcPts val="100"/>
              </a:spcBef>
            </a:pPr>
            <a:r>
              <a:rPr sz="1900" spc="-20" dirty="0">
                <a:solidFill>
                  <a:srgbClr val="F5FBFF"/>
                </a:solidFill>
                <a:latin typeface="Arial"/>
                <a:cs typeface="Arial"/>
              </a:rPr>
              <a:t>Understanding</a:t>
            </a:r>
            <a:endParaRPr sz="19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DA5B67-23C3-A498-D610-4B641EA13A70}"/>
              </a:ext>
            </a:extLst>
          </p:cNvPr>
          <p:cNvSpPr txBox="1"/>
          <p:nvPr/>
        </p:nvSpPr>
        <p:spPr>
          <a:xfrm>
            <a:off x="381000" y="1142705"/>
            <a:ext cx="8077200" cy="1754326"/>
          </a:xfrm>
          <a:prstGeom prst="rect">
            <a:avLst/>
          </a:prstGeom>
          <a:noFill/>
        </p:spPr>
        <p:txBody>
          <a:bodyPr wrap="square">
            <a:spAutoFit/>
          </a:bodyPr>
          <a:lstStyle/>
          <a:p>
            <a:r>
              <a:rPr lang="en-US" b="1" dirty="0"/>
              <a:t>Insight</a:t>
            </a:r>
            <a:r>
              <a:rPr lang="en-US" dirty="0"/>
              <a:t>: Correlating parking requirements and special requests with meal plans helps identify patterns in guest behavior. Certain meal plans, such as full-board, may attract guests with specific needs, including parking spaces or additional services. By understanding these correlations, the hotel can anticipate guest requirements better and tailor its offerings to meet these needs, improving overall guest satisfaction and operational efficiency.</a:t>
            </a:r>
          </a:p>
        </p:txBody>
      </p:sp>
    </p:spTree>
    <p:extLst>
      <p:ext uri="{BB962C8B-B14F-4D97-AF65-F5344CB8AC3E}">
        <p14:creationId xmlns:p14="http://schemas.microsoft.com/office/powerpoint/2010/main" val="3295438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E79232-8B15-CBF9-A477-7D94000B9957}"/>
              </a:ext>
            </a:extLst>
          </p:cNvPr>
          <p:cNvSpPr txBox="1"/>
          <p:nvPr/>
        </p:nvSpPr>
        <p:spPr>
          <a:xfrm>
            <a:off x="-19756" y="0"/>
            <a:ext cx="9087556" cy="2000548"/>
          </a:xfrm>
          <a:prstGeom prst="rect">
            <a:avLst/>
          </a:prstGeom>
          <a:noFill/>
        </p:spPr>
        <p:txBody>
          <a:bodyPr wrap="square">
            <a:spAutoFit/>
          </a:bodyPr>
          <a:lstStyle/>
          <a:p>
            <a:pPr marL="528320" indent="-515620">
              <a:lnSpc>
                <a:spcPct val="100000"/>
              </a:lnSpc>
              <a:spcBef>
                <a:spcPts val="680"/>
              </a:spcBef>
              <a:buSzPct val="116666"/>
              <a:buFont typeface="Wingdings"/>
              <a:buChar char=""/>
              <a:tabLst>
                <a:tab pos="528320" algn="l"/>
              </a:tabLst>
            </a:pPr>
            <a:r>
              <a:rPr lang="en-US" sz="2400" b="1" dirty="0">
                <a:solidFill>
                  <a:srgbClr val="FF0000"/>
                </a:solidFill>
                <a:latin typeface="Arial"/>
                <a:cs typeface="Arial"/>
              </a:rPr>
              <a:t>Exploratory</a:t>
            </a:r>
            <a:r>
              <a:rPr lang="en-US" sz="2400" b="1" spc="-130" dirty="0">
                <a:solidFill>
                  <a:srgbClr val="FF0000"/>
                </a:solidFill>
                <a:latin typeface="Arial"/>
                <a:cs typeface="Arial"/>
              </a:rPr>
              <a:t> </a:t>
            </a:r>
            <a:r>
              <a:rPr lang="en-US" sz="2400" b="1" dirty="0">
                <a:solidFill>
                  <a:srgbClr val="FF0000"/>
                </a:solidFill>
                <a:latin typeface="Arial"/>
                <a:cs typeface="Arial"/>
              </a:rPr>
              <a:t>Data</a:t>
            </a:r>
            <a:r>
              <a:rPr lang="en-US" sz="2400" b="1" spc="-165" dirty="0">
                <a:solidFill>
                  <a:srgbClr val="FF0000"/>
                </a:solidFill>
                <a:latin typeface="Arial"/>
                <a:cs typeface="Arial"/>
              </a:rPr>
              <a:t> </a:t>
            </a:r>
            <a:r>
              <a:rPr lang="en-US" sz="2400" b="1" dirty="0">
                <a:solidFill>
                  <a:srgbClr val="FF0000"/>
                </a:solidFill>
                <a:latin typeface="Arial"/>
                <a:cs typeface="Arial"/>
              </a:rPr>
              <a:t>Analysis</a:t>
            </a:r>
            <a:r>
              <a:rPr lang="en-US" sz="2400" b="1" spc="-30" dirty="0">
                <a:solidFill>
                  <a:srgbClr val="FF0000"/>
                </a:solidFill>
                <a:latin typeface="Arial"/>
                <a:cs typeface="Arial"/>
              </a:rPr>
              <a:t> </a:t>
            </a:r>
            <a:r>
              <a:rPr lang="en-US" sz="2400" b="1" spc="-10" dirty="0">
                <a:solidFill>
                  <a:srgbClr val="FF0000"/>
                </a:solidFill>
                <a:latin typeface="Arial"/>
                <a:cs typeface="Arial"/>
              </a:rPr>
              <a:t>(EDA):</a:t>
            </a:r>
            <a:endParaRPr lang="en-US" sz="2400" dirty="0">
              <a:latin typeface="Arial"/>
              <a:cs typeface="Arial"/>
            </a:endParaRPr>
          </a:p>
          <a:p>
            <a:pPr algn="ctr"/>
            <a:r>
              <a:rPr lang="en-US" sz="1800" b="1" dirty="0">
                <a:effectLst/>
              </a:rPr>
              <a:t>Explore how meal plans are distributed across various booking channels. Analyze if certain channels are associated with specific meal plans.</a:t>
            </a:r>
            <a:endParaRPr lang="en-US" sz="1600" dirty="0">
              <a:effectLst/>
            </a:endParaRPr>
          </a:p>
          <a:p>
            <a:br>
              <a:rPr lang="en-US" sz="1600" dirty="0">
                <a:effectLst/>
              </a:rPr>
            </a:br>
            <a:br>
              <a:rPr lang="en-US" sz="1600" dirty="0">
                <a:effectLst/>
              </a:rPr>
            </a:br>
            <a:br>
              <a:rPr lang="en-US" sz="1600" dirty="0">
                <a:effectLst/>
              </a:rPr>
            </a:br>
            <a:endParaRPr lang="en-US" sz="1600" dirty="0">
              <a:latin typeface="Georgia"/>
              <a:cs typeface="Georgia"/>
            </a:endParaRPr>
          </a:p>
        </p:txBody>
      </p:sp>
      <p:pic>
        <p:nvPicPr>
          <p:cNvPr id="5" name="Picture 4">
            <a:extLst>
              <a:ext uri="{FF2B5EF4-FFF2-40B4-BE49-F238E27FC236}">
                <a16:creationId xmlns:a16="http://schemas.microsoft.com/office/drawing/2014/main" id="{E05B4E68-FD96-B818-C682-4C863320AE2E}"/>
              </a:ext>
            </a:extLst>
          </p:cNvPr>
          <p:cNvPicPr>
            <a:picLocks noChangeAspect="1"/>
          </p:cNvPicPr>
          <p:nvPr/>
        </p:nvPicPr>
        <p:blipFill>
          <a:blip r:embed="rId2"/>
          <a:stretch>
            <a:fillRect/>
          </a:stretch>
        </p:blipFill>
        <p:spPr>
          <a:xfrm>
            <a:off x="349691" y="1020735"/>
            <a:ext cx="8348662" cy="3962400"/>
          </a:xfrm>
          <a:prstGeom prst="rect">
            <a:avLst/>
          </a:prstGeom>
        </p:spPr>
      </p:pic>
    </p:spTree>
    <p:extLst>
      <p:ext uri="{BB962C8B-B14F-4D97-AF65-F5344CB8AC3E}">
        <p14:creationId xmlns:p14="http://schemas.microsoft.com/office/powerpoint/2010/main" val="69823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A7DE4B-F853-F9D9-9F81-18BC22DCE861}"/>
              </a:ext>
            </a:extLst>
          </p:cNvPr>
          <p:cNvSpPr txBox="1"/>
          <p:nvPr/>
        </p:nvSpPr>
        <p:spPr>
          <a:xfrm>
            <a:off x="381000" y="1004206"/>
            <a:ext cx="8534400" cy="1754326"/>
          </a:xfrm>
          <a:prstGeom prst="rect">
            <a:avLst/>
          </a:prstGeom>
          <a:noFill/>
        </p:spPr>
        <p:txBody>
          <a:bodyPr wrap="square">
            <a:spAutoFit/>
          </a:bodyPr>
          <a:lstStyle/>
          <a:p>
            <a:r>
              <a:rPr lang="en-US" b="1" dirty="0"/>
              <a:t>Insight</a:t>
            </a:r>
            <a:r>
              <a:rPr lang="en-US" dirty="0"/>
              <a:t>: Exploring the distribution of meal plans across booking channels helps identify which channels attract guests with particular preferences. For instance, online travel agents might see higher bookings for all-inclusive plans, while direct bookings may favor bed-and-breakfast options. Analyzing these trends allows the hotel to optimize its marketing strategies and partnerships with booking channels, ensuring that meal plan offerings align with guest preferences and maximize revenue.</a:t>
            </a:r>
          </a:p>
        </p:txBody>
      </p:sp>
    </p:spTree>
    <p:extLst>
      <p:ext uri="{BB962C8B-B14F-4D97-AF65-F5344CB8AC3E}">
        <p14:creationId xmlns:p14="http://schemas.microsoft.com/office/powerpoint/2010/main" val="217389989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D5EF60-1607-6885-8222-A72BE4400FF2}"/>
              </a:ext>
            </a:extLst>
          </p:cNvPr>
          <p:cNvSpPr txBox="1"/>
          <p:nvPr/>
        </p:nvSpPr>
        <p:spPr>
          <a:xfrm>
            <a:off x="0" y="0"/>
            <a:ext cx="9067800" cy="2031325"/>
          </a:xfrm>
          <a:prstGeom prst="rect">
            <a:avLst/>
          </a:prstGeom>
          <a:noFill/>
        </p:spPr>
        <p:txBody>
          <a:bodyPr wrap="square">
            <a:spAutoFit/>
          </a:bodyPr>
          <a:lstStyle/>
          <a:p>
            <a:pPr marL="528320" indent="-515620">
              <a:lnSpc>
                <a:spcPct val="100000"/>
              </a:lnSpc>
              <a:spcBef>
                <a:spcPts val="680"/>
              </a:spcBef>
              <a:buSzPct val="116666"/>
              <a:buFont typeface="Wingdings"/>
              <a:buChar char=""/>
              <a:tabLst>
                <a:tab pos="528320" algn="l"/>
              </a:tabLst>
            </a:pPr>
            <a:r>
              <a:rPr lang="en-US" sz="2400" b="1" dirty="0">
                <a:solidFill>
                  <a:srgbClr val="FF0000"/>
                </a:solidFill>
                <a:latin typeface="Arial"/>
                <a:cs typeface="Arial"/>
              </a:rPr>
              <a:t>Exploratory</a:t>
            </a:r>
            <a:r>
              <a:rPr lang="en-US" sz="2400" b="1" spc="-130" dirty="0">
                <a:solidFill>
                  <a:srgbClr val="FF0000"/>
                </a:solidFill>
                <a:latin typeface="Arial"/>
                <a:cs typeface="Arial"/>
              </a:rPr>
              <a:t> </a:t>
            </a:r>
            <a:r>
              <a:rPr lang="en-US" sz="2400" b="1" dirty="0">
                <a:solidFill>
                  <a:srgbClr val="FF0000"/>
                </a:solidFill>
                <a:latin typeface="Arial"/>
                <a:cs typeface="Arial"/>
              </a:rPr>
              <a:t>Data</a:t>
            </a:r>
            <a:r>
              <a:rPr lang="en-US" sz="2400" b="1" spc="-165" dirty="0">
                <a:solidFill>
                  <a:srgbClr val="FF0000"/>
                </a:solidFill>
                <a:latin typeface="Arial"/>
                <a:cs typeface="Arial"/>
              </a:rPr>
              <a:t> </a:t>
            </a:r>
            <a:r>
              <a:rPr lang="en-US" sz="2400" b="1" dirty="0">
                <a:solidFill>
                  <a:srgbClr val="FF0000"/>
                </a:solidFill>
                <a:latin typeface="Arial"/>
                <a:cs typeface="Arial"/>
              </a:rPr>
              <a:t>Analysis</a:t>
            </a:r>
            <a:r>
              <a:rPr lang="en-US" sz="2400" b="1" spc="-30" dirty="0">
                <a:solidFill>
                  <a:srgbClr val="FF0000"/>
                </a:solidFill>
                <a:latin typeface="Arial"/>
                <a:cs typeface="Arial"/>
              </a:rPr>
              <a:t> </a:t>
            </a:r>
            <a:r>
              <a:rPr lang="en-US" sz="2400" b="1" spc="-10" dirty="0">
                <a:solidFill>
                  <a:srgbClr val="FF0000"/>
                </a:solidFill>
                <a:latin typeface="Arial"/>
                <a:cs typeface="Arial"/>
              </a:rPr>
              <a:t>(EDA):</a:t>
            </a:r>
            <a:endParaRPr lang="en-US" sz="2400" dirty="0">
              <a:latin typeface="Arial"/>
              <a:cs typeface="Arial"/>
            </a:endParaRPr>
          </a:p>
          <a:p>
            <a:pPr algn="ctr"/>
            <a:r>
              <a:rPr lang="en-US" sz="1800" b="1" dirty="0">
                <a:effectLst/>
              </a:rPr>
              <a:t>Visualize booking distribution across different market segments and analyze cancellation rates within each segment.</a:t>
            </a:r>
            <a:endParaRPr lang="en-US" dirty="0">
              <a:effectLst/>
            </a:endParaRPr>
          </a:p>
          <a:p>
            <a:br>
              <a:rPr lang="en-US" dirty="0">
                <a:effectLst/>
              </a:rPr>
            </a:br>
            <a:br>
              <a:rPr lang="en-US" sz="1600" dirty="0">
                <a:effectLst/>
              </a:rPr>
            </a:br>
            <a:br>
              <a:rPr lang="en-US" sz="1600" dirty="0">
                <a:effectLst/>
              </a:rPr>
            </a:br>
            <a:endParaRPr lang="en-US" sz="1600" dirty="0">
              <a:latin typeface="Georgia"/>
              <a:cs typeface="Georgia"/>
            </a:endParaRPr>
          </a:p>
        </p:txBody>
      </p:sp>
      <p:pic>
        <p:nvPicPr>
          <p:cNvPr id="5" name="Picture 4">
            <a:extLst>
              <a:ext uri="{FF2B5EF4-FFF2-40B4-BE49-F238E27FC236}">
                <a16:creationId xmlns:a16="http://schemas.microsoft.com/office/drawing/2014/main" id="{BEEB4CC3-B286-9B26-486B-9B5EC835E3B7}"/>
              </a:ext>
            </a:extLst>
          </p:cNvPr>
          <p:cNvPicPr>
            <a:picLocks noChangeAspect="1"/>
          </p:cNvPicPr>
          <p:nvPr/>
        </p:nvPicPr>
        <p:blipFill>
          <a:blip r:embed="rId2"/>
          <a:stretch>
            <a:fillRect/>
          </a:stretch>
        </p:blipFill>
        <p:spPr>
          <a:xfrm>
            <a:off x="471487" y="742949"/>
            <a:ext cx="8201025" cy="4257675"/>
          </a:xfrm>
          <a:prstGeom prst="rect">
            <a:avLst/>
          </a:prstGeom>
        </p:spPr>
      </p:pic>
    </p:spTree>
    <p:extLst>
      <p:ext uri="{BB962C8B-B14F-4D97-AF65-F5344CB8AC3E}">
        <p14:creationId xmlns:p14="http://schemas.microsoft.com/office/powerpoint/2010/main" val="279339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grpId="0" nodeType="clickEffect">
                                  <p:stCondLst>
                                    <p:cond delay="0"/>
                                  </p:stCondLst>
                                  <p:childTnLst>
                                    <p:animClr clrSpc="hsl" dir="cw">
                                      <p:cBhvr override="childStyle">
                                        <p:cTn id="6" dur="500" fill="hold"/>
                                        <p:tgtEl>
                                          <p:spTgt spid="3"/>
                                        </p:tgtEl>
                                        <p:attrNameLst>
                                          <p:attrName>style.color</p:attrName>
                                        </p:attrNameLst>
                                      </p:cBhvr>
                                      <p:by>
                                        <p:hsl h="0" s="-70588" l="0"/>
                                      </p:by>
                                    </p:animClr>
                                    <p:animClr clrSpc="hsl" dir="cw">
                                      <p:cBhvr>
                                        <p:cTn id="7" dur="500" fill="hold"/>
                                        <p:tgtEl>
                                          <p:spTgt spid="3"/>
                                        </p:tgtEl>
                                        <p:attrNameLst>
                                          <p:attrName>fillcolor</p:attrName>
                                        </p:attrNameLst>
                                      </p:cBhvr>
                                      <p:by>
                                        <p:hsl h="0" s="-70588" l="0"/>
                                      </p:by>
                                    </p:animClr>
                                    <p:animClr clrSpc="hsl" dir="cw">
                                      <p:cBhvr>
                                        <p:cTn id="8" dur="500" fill="hold"/>
                                        <p:tgtEl>
                                          <p:spTgt spid="3"/>
                                        </p:tgtEl>
                                        <p:attrNameLst>
                                          <p:attrName>stroke.color</p:attrName>
                                        </p:attrNameLst>
                                      </p:cBhvr>
                                      <p:by>
                                        <p:hsl h="0" s="-70588" l="0"/>
                                      </p:by>
                                    </p:animClr>
                                    <p:set>
                                      <p:cBhvr>
                                        <p:cTn id="9" dur="5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5212F7-7F54-28F5-DBF8-D6D1D00C0DC9}"/>
              </a:ext>
            </a:extLst>
          </p:cNvPr>
          <p:cNvSpPr txBox="1"/>
          <p:nvPr/>
        </p:nvSpPr>
        <p:spPr>
          <a:xfrm>
            <a:off x="381000" y="1142705"/>
            <a:ext cx="8305800" cy="1754326"/>
          </a:xfrm>
          <a:prstGeom prst="rect">
            <a:avLst/>
          </a:prstGeom>
          <a:noFill/>
        </p:spPr>
        <p:txBody>
          <a:bodyPr wrap="square">
            <a:spAutoFit/>
          </a:bodyPr>
          <a:lstStyle/>
          <a:p>
            <a:r>
              <a:rPr lang="en-US" b="1" dirty="0"/>
              <a:t>Insight</a:t>
            </a:r>
            <a:r>
              <a:rPr lang="en-US" dirty="0"/>
              <a:t>: Visualizing booking distribution across market segments and analyzing cancellation rates helps identify which segments are most valuable and which are prone to cancellations. For example, business travelers might have lower cancellation rates compared to leisure travelers. Understanding these dynamics allows the hotel to tailor its marketing and retention strategies for each segment, improving overall booking stability and customer satisfaction.</a:t>
            </a:r>
          </a:p>
        </p:txBody>
      </p:sp>
    </p:spTree>
    <p:extLst>
      <p:ext uri="{BB962C8B-B14F-4D97-AF65-F5344CB8AC3E}">
        <p14:creationId xmlns:p14="http://schemas.microsoft.com/office/powerpoint/2010/main" val="151700643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175EEA-192C-7495-BA7C-92C121B1FADF}"/>
              </a:ext>
            </a:extLst>
          </p:cNvPr>
          <p:cNvSpPr txBox="1"/>
          <p:nvPr/>
        </p:nvSpPr>
        <p:spPr>
          <a:xfrm>
            <a:off x="-2822" y="0"/>
            <a:ext cx="9070622" cy="2031325"/>
          </a:xfrm>
          <a:prstGeom prst="rect">
            <a:avLst/>
          </a:prstGeom>
          <a:noFill/>
        </p:spPr>
        <p:txBody>
          <a:bodyPr wrap="square">
            <a:spAutoFit/>
          </a:bodyPr>
          <a:lstStyle/>
          <a:p>
            <a:pPr marL="528320" indent="-515620">
              <a:lnSpc>
                <a:spcPct val="100000"/>
              </a:lnSpc>
              <a:spcBef>
                <a:spcPts val="680"/>
              </a:spcBef>
              <a:buSzPct val="116666"/>
              <a:buFont typeface="Wingdings"/>
              <a:buChar char=""/>
              <a:tabLst>
                <a:tab pos="528320" algn="l"/>
              </a:tabLst>
            </a:pPr>
            <a:r>
              <a:rPr lang="en-US" sz="2400" b="1" dirty="0">
                <a:solidFill>
                  <a:srgbClr val="FF0000"/>
                </a:solidFill>
                <a:latin typeface="Arial"/>
                <a:cs typeface="Arial"/>
              </a:rPr>
              <a:t>Exploratory</a:t>
            </a:r>
            <a:r>
              <a:rPr lang="en-US" sz="2400" b="1" spc="-130" dirty="0">
                <a:solidFill>
                  <a:srgbClr val="FF0000"/>
                </a:solidFill>
                <a:latin typeface="Arial"/>
                <a:cs typeface="Arial"/>
              </a:rPr>
              <a:t> </a:t>
            </a:r>
            <a:r>
              <a:rPr lang="en-US" sz="2400" b="1" dirty="0">
                <a:solidFill>
                  <a:srgbClr val="FF0000"/>
                </a:solidFill>
                <a:latin typeface="Arial"/>
                <a:cs typeface="Arial"/>
              </a:rPr>
              <a:t>Data</a:t>
            </a:r>
            <a:r>
              <a:rPr lang="en-US" sz="2400" b="1" spc="-165" dirty="0">
                <a:solidFill>
                  <a:srgbClr val="FF0000"/>
                </a:solidFill>
                <a:latin typeface="Arial"/>
                <a:cs typeface="Arial"/>
              </a:rPr>
              <a:t> </a:t>
            </a:r>
            <a:r>
              <a:rPr lang="en-US" sz="2400" b="1" dirty="0">
                <a:solidFill>
                  <a:srgbClr val="FF0000"/>
                </a:solidFill>
                <a:latin typeface="Arial"/>
                <a:cs typeface="Arial"/>
              </a:rPr>
              <a:t>Analysis</a:t>
            </a:r>
            <a:r>
              <a:rPr lang="en-US" sz="2400" b="1" spc="-30" dirty="0">
                <a:solidFill>
                  <a:srgbClr val="FF0000"/>
                </a:solidFill>
                <a:latin typeface="Arial"/>
                <a:cs typeface="Arial"/>
              </a:rPr>
              <a:t> </a:t>
            </a:r>
            <a:r>
              <a:rPr lang="en-US" sz="2400" b="1" spc="-10" dirty="0">
                <a:solidFill>
                  <a:srgbClr val="FF0000"/>
                </a:solidFill>
                <a:latin typeface="Arial"/>
                <a:cs typeface="Arial"/>
              </a:rPr>
              <a:t>(EDA):</a:t>
            </a:r>
            <a:endParaRPr lang="en-US" sz="2400" dirty="0">
              <a:latin typeface="Arial"/>
              <a:cs typeface="Arial"/>
            </a:endParaRPr>
          </a:p>
          <a:p>
            <a:pPr algn="ctr"/>
            <a:r>
              <a:rPr lang="en-US" sz="1800" b="1" dirty="0">
                <a:effectLst/>
              </a:rPr>
              <a:t>Compare the effectiveness of booking distribution channels in generating confirmed bookings. Identify the most commonly used channels by guests.</a:t>
            </a:r>
            <a:endParaRPr lang="en-US" dirty="0">
              <a:effectLst/>
            </a:endParaRPr>
          </a:p>
          <a:p>
            <a:br>
              <a:rPr lang="en-US" dirty="0">
                <a:effectLst/>
              </a:rPr>
            </a:br>
            <a:br>
              <a:rPr lang="en-US" sz="1600" dirty="0">
                <a:effectLst/>
              </a:rPr>
            </a:br>
            <a:br>
              <a:rPr lang="en-US" sz="1600" dirty="0">
                <a:effectLst/>
              </a:rPr>
            </a:br>
            <a:endParaRPr lang="en-US" sz="1600" dirty="0">
              <a:latin typeface="Georgia"/>
              <a:cs typeface="Georgia"/>
            </a:endParaRPr>
          </a:p>
        </p:txBody>
      </p:sp>
      <p:pic>
        <p:nvPicPr>
          <p:cNvPr id="5" name="Picture 4">
            <a:extLst>
              <a:ext uri="{FF2B5EF4-FFF2-40B4-BE49-F238E27FC236}">
                <a16:creationId xmlns:a16="http://schemas.microsoft.com/office/drawing/2014/main" id="{0B52BB87-3866-648C-4FE0-EE5FF041533A}"/>
              </a:ext>
            </a:extLst>
          </p:cNvPr>
          <p:cNvPicPr>
            <a:picLocks noChangeAspect="1"/>
          </p:cNvPicPr>
          <p:nvPr/>
        </p:nvPicPr>
        <p:blipFill>
          <a:blip r:embed="rId2"/>
          <a:stretch>
            <a:fillRect/>
          </a:stretch>
        </p:blipFill>
        <p:spPr>
          <a:xfrm>
            <a:off x="152400" y="1145263"/>
            <a:ext cx="8915400" cy="3933825"/>
          </a:xfrm>
          <a:prstGeom prst="rect">
            <a:avLst/>
          </a:prstGeom>
        </p:spPr>
      </p:pic>
    </p:spTree>
    <p:extLst>
      <p:ext uri="{BB962C8B-B14F-4D97-AF65-F5344CB8AC3E}">
        <p14:creationId xmlns:p14="http://schemas.microsoft.com/office/powerpoint/2010/main" val="493662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9E0F4A-72AF-843C-1920-E9DBA6F5F867}"/>
              </a:ext>
            </a:extLst>
          </p:cNvPr>
          <p:cNvSpPr txBox="1"/>
          <p:nvPr/>
        </p:nvSpPr>
        <p:spPr>
          <a:xfrm>
            <a:off x="457200" y="1142705"/>
            <a:ext cx="8153400" cy="1754326"/>
          </a:xfrm>
          <a:prstGeom prst="rect">
            <a:avLst/>
          </a:prstGeom>
          <a:noFill/>
        </p:spPr>
        <p:txBody>
          <a:bodyPr wrap="square">
            <a:spAutoFit/>
          </a:bodyPr>
          <a:lstStyle/>
          <a:p>
            <a:r>
              <a:rPr lang="en-US" b="1" dirty="0"/>
              <a:t>Insight</a:t>
            </a:r>
            <a:r>
              <a:rPr lang="en-US" dirty="0"/>
              <a:t>: Comparing the effectiveness of booking distribution channels helps identify which channels generate the most confirmed bookings. Channels such as direct bookings, online travel agents, and corporate bookings can be analyzed for their performance. Identifying the most commonly used channels allows the hotel to focus its marketing efforts and partnerships on these channels, optimizing booking conversion rates and maximizing revenue.</a:t>
            </a:r>
          </a:p>
        </p:txBody>
      </p:sp>
    </p:spTree>
    <p:extLst>
      <p:ext uri="{BB962C8B-B14F-4D97-AF65-F5344CB8AC3E}">
        <p14:creationId xmlns:p14="http://schemas.microsoft.com/office/powerpoint/2010/main" val="3133212159"/>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8FE6F-CBA5-A394-3CF7-097C1B394C6F}"/>
              </a:ext>
            </a:extLst>
          </p:cNvPr>
          <p:cNvSpPr txBox="1"/>
          <p:nvPr/>
        </p:nvSpPr>
        <p:spPr>
          <a:xfrm>
            <a:off x="11288" y="-24694"/>
            <a:ext cx="9056511" cy="2308324"/>
          </a:xfrm>
          <a:prstGeom prst="rect">
            <a:avLst/>
          </a:prstGeom>
          <a:noFill/>
        </p:spPr>
        <p:txBody>
          <a:bodyPr wrap="square">
            <a:spAutoFit/>
          </a:bodyPr>
          <a:lstStyle/>
          <a:p>
            <a:pPr marL="528320" indent="-515620">
              <a:lnSpc>
                <a:spcPct val="100000"/>
              </a:lnSpc>
              <a:spcBef>
                <a:spcPts val="680"/>
              </a:spcBef>
              <a:buSzPct val="116666"/>
              <a:buFont typeface="Wingdings"/>
              <a:buChar char=""/>
              <a:tabLst>
                <a:tab pos="528320" algn="l"/>
              </a:tabLst>
            </a:pPr>
            <a:r>
              <a:rPr lang="en-US" sz="2400" b="1" dirty="0">
                <a:solidFill>
                  <a:srgbClr val="FF0000"/>
                </a:solidFill>
                <a:latin typeface="Arial"/>
                <a:cs typeface="Arial"/>
              </a:rPr>
              <a:t>Exploratory</a:t>
            </a:r>
            <a:r>
              <a:rPr lang="en-US" sz="2400" b="1" spc="-130" dirty="0">
                <a:solidFill>
                  <a:srgbClr val="FF0000"/>
                </a:solidFill>
                <a:latin typeface="Arial"/>
                <a:cs typeface="Arial"/>
              </a:rPr>
              <a:t> </a:t>
            </a:r>
            <a:r>
              <a:rPr lang="en-US" sz="2400" b="1" dirty="0">
                <a:solidFill>
                  <a:srgbClr val="FF0000"/>
                </a:solidFill>
                <a:latin typeface="Arial"/>
                <a:cs typeface="Arial"/>
              </a:rPr>
              <a:t>Data</a:t>
            </a:r>
            <a:r>
              <a:rPr lang="en-US" sz="2400" b="1" spc="-165" dirty="0">
                <a:solidFill>
                  <a:srgbClr val="FF0000"/>
                </a:solidFill>
                <a:latin typeface="Arial"/>
                <a:cs typeface="Arial"/>
              </a:rPr>
              <a:t> </a:t>
            </a:r>
            <a:r>
              <a:rPr lang="en-US" sz="2400" b="1" dirty="0">
                <a:solidFill>
                  <a:srgbClr val="FF0000"/>
                </a:solidFill>
                <a:latin typeface="Arial"/>
                <a:cs typeface="Arial"/>
              </a:rPr>
              <a:t>Analysis</a:t>
            </a:r>
            <a:r>
              <a:rPr lang="en-US" sz="2400" b="1" spc="-30" dirty="0">
                <a:solidFill>
                  <a:srgbClr val="FF0000"/>
                </a:solidFill>
                <a:latin typeface="Arial"/>
                <a:cs typeface="Arial"/>
              </a:rPr>
              <a:t> </a:t>
            </a:r>
            <a:r>
              <a:rPr lang="en-US" sz="2400" b="1" spc="-10" dirty="0">
                <a:solidFill>
                  <a:srgbClr val="FF0000"/>
                </a:solidFill>
                <a:latin typeface="Arial"/>
                <a:cs typeface="Arial"/>
              </a:rPr>
              <a:t>(EDA):</a:t>
            </a:r>
            <a:endParaRPr lang="en-US" sz="2400" dirty="0">
              <a:latin typeface="Arial"/>
              <a:cs typeface="Arial"/>
            </a:endParaRPr>
          </a:p>
          <a:p>
            <a:pPr algn="ctr"/>
            <a:r>
              <a:rPr lang="en-US" sz="1800" b="1" dirty="0">
                <a:effectLst/>
              </a:rPr>
              <a:t>Visualize the percentage of repeated guests for each hotel type (Resort Hotel vs. City Hotel) over time. Explore factors influencing guest retention.</a:t>
            </a:r>
            <a:endParaRPr lang="en-US" dirty="0">
              <a:effectLst/>
            </a:endParaRPr>
          </a:p>
          <a:p>
            <a:br>
              <a:rPr lang="en-US" dirty="0">
                <a:effectLst/>
              </a:rPr>
            </a:br>
            <a:br>
              <a:rPr lang="en-US" dirty="0">
                <a:effectLst/>
              </a:rPr>
            </a:br>
            <a:br>
              <a:rPr lang="en-US" sz="1600" dirty="0">
                <a:effectLst/>
              </a:rPr>
            </a:br>
            <a:br>
              <a:rPr lang="en-US" sz="1600" dirty="0">
                <a:effectLst/>
              </a:rPr>
            </a:br>
            <a:endParaRPr lang="en-US" sz="1600" dirty="0">
              <a:latin typeface="Georgia"/>
              <a:cs typeface="Georgia"/>
            </a:endParaRPr>
          </a:p>
        </p:txBody>
      </p:sp>
      <p:pic>
        <p:nvPicPr>
          <p:cNvPr id="5" name="Picture 4">
            <a:extLst>
              <a:ext uri="{FF2B5EF4-FFF2-40B4-BE49-F238E27FC236}">
                <a16:creationId xmlns:a16="http://schemas.microsoft.com/office/drawing/2014/main" id="{12150983-2AAC-3246-73ED-EDCCE5E1C0E0}"/>
              </a:ext>
            </a:extLst>
          </p:cNvPr>
          <p:cNvPicPr>
            <a:picLocks noChangeAspect="1"/>
          </p:cNvPicPr>
          <p:nvPr/>
        </p:nvPicPr>
        <p:blipFill>
          <a:blip r:embed="rId2"/>
          <a:stretch>
            <a:fillRect/>
          </a:stretch>
        </p:blipFill>
        <p:spPr>
          <a:xfrm>
            <a:off x="152400" y="1047749"/>
            <a:ext cx="8915399" cy="3800475"/>
          </a:xfrm>
          <a:prstGeom prst="rect">
            <a:avLst/>
          </a:prstGeom>
        </p:spPr>
      </p:pic>
    </p:spTree>
    <p:extLst>
      <p:ext uri="{BB962C8B-B14F-4D97-AF65-F5344CB8AC3E}">
        <p14:creationId xmlns:p14="http://schemas.microsoft.com/office/powerpoint/2010/main" val="1742368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19C9F7-799C-BE22-7C72-A8392B210E32}"/>
              </a:ext>
            </a:extLst>
          </p:cNvPr>
          <p:cNvSpPr txBox="1"/>
          <p:nvPr/>
        </p:nvSpPr>
        <p:spPr>
          <a:xfrm>
            <a:off x="228600" y="1142705"/>
            <a:ext cx="8686800" cy="1477328"/>
          </a:xfrm>
          <a:prstGeom prst="rect">
            <a:avLst/>
          </a:prstGeom>
          <a:noFill/>
        </p:spPr>
        <p:txBody>
          <a:bodyPr wrap="square">
            <a:spAutoFit/>
          </a:bodyPr>
          <a:lstStyle/>
          <a:p>
            <a:r>
              <a:rPr lang="en-US" b="1" dirty="0"/>
              <a:t>Insight</a:t>
            </a:r>
            <a:r>
              <a:rPr lang="en-US" dirty="0"/>
              <a:t>: Visualizing the percentage of repeated guests for resort and city hotels over time helps understand guest loyalty and retention patterns. Analyzing factors influencing retention, such as service quality, amenities, and guest experience, provides insights into what drives repeat bookings. This information enables the hotel to enhance its offerings and create targeted loyalty programs to increase guest retention and build a loyal customer base.</a:t>
            </a:r>
          </a:p>
        </p:txBody>
      </p:sp>
    </p:spTree>
    <p:extLst>
      <p:ext uri="{BB962C8B-B14F-4D97-AF65-F5344CB8AC3E}">
        <p14:creationId xmlns:p14="http://schemas.microsoft.com/office/powerpoint/2010/main" val="4220894081"/>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A6817E-2B8B-C2E5-6120-BE24760363F3}"/>
              </a:ext>
            </a:extLst>
          </p:cNvPr>
          <p:cNvSpPr txBox="1"/>
          <p:nvPr/>
        </p:nvSpPr>
        <p:spPr>
          <a:xfrm>
            <a:off x="-25400" y="133350"/>
            <a:ext cx="9144000" cy="1015663"/>
          </a:xfrm>
          <a:prstGeom prst="rect">
            <a:avLst/>
          </a:prstGeom>
          <a:noFill/>
        </p:spPr>
        <p:txBody>
          <a:bodyPr wrap="square">
            <a:spAutoFit/>
          </a:bodyPr>
          <a:lstStyle/>
          <a:p>
            <a:pPr marL="528320" indent="-515620">
              <a:lnSpc>
                <a:spcPct val="100000"/>
              </a:lnSpc>
              <a:spcBef>
                <a:spcPts val="680"/>
              </a:spcBef>
              <a:buSzPct val="116666"/>
              <a:buFont typeface="Wingdings"/>
              <a:buChar char=""/>
              <a:tabLst>
                <a:tab pos="528320" algn="l"/>
              </a:tabLst>
            </a:pPr>
            <a:r>
              <a:rPr lang="en-US" sz="2400" b="1" dirty="0">
                <a:solidFill>
                  <a:srgbClr val="FF0000"/>
                </a:solidFill>
                <a:latin typeface="Arial"/>
                <a:cs typeface="Arial"/>
              </a:rPr>
              <a:t>Exploratory</a:t>
            </a:r>
            <a:r>
              <a:rPr lang="en-US" sz="2400" b="1" spc="-130" dirty="0">
                <a:solidFill>
                  <a:srgbClr val="FF0000"/>
                </a:solidFill>
                <a:latin typeface="Arial"/>
                <a:cs typeface="Arial"/>
              </a:rPr>
              <a:t> </a:t>
            </a:r>
            <a:r>
              <a:rPr lang="en-US" sz="2400" b="1" dirty="0">
                <a:solidFill>
                  <a:srgbClr val="FF0000"/>
                </a:solidFill>
                <a:latin typeface="Arial"/>
                <a:cs typeface="Arial"/>
              </a:rPr>
              <a:t>Data</a:t>
            </a:r>
            <a:r>
              <a:rPr lang="en-US" sz="2400" b="1" spc="-165" dirty="0">
                <a:solidFill>
                  <a:srgbClr val="FF0000"/>
                </a:solidFill>
                <a:latin typeface="Arial"/>
                <a:cs typeface="Arial"/>
              </a:rPr>
              <a:t> </a:t>
            </a:r>
            <a:r>
              <a:rPr lang="en-US" sz="2400" b="1" dirty="0">
                <a:solidFill>
                  <a:srgbClr val="FF0000"/>
                </a:solidFill>
                <a:latin typeface="Arial"/>
                <a:cs typeface="Arial"/>
              </a:rPr>
              <a:t>Analysis</a:t>
            </a:r>
            <a:r>
              <a:rPr lang="en-US" sz="2400" b="1" spc="-30" dirty="0">
                <a:solidFill>
                  <a:srgbClr val="FF0000"/>
                </a:solidFill>
                <a:latin typeface="Arial"/>
                <a:cs typeface="Arial"/>
              </a:rPr>
              <a:t> </a:t>
            </a:r>
            <a:r>
              <a:rPr lang="en-US" sz="2400" b="1" spc="-10" dirty="0">
                <a:solidFill>
                  <a:srgbClr val="FF0000"/>
                </a:solidFill>
                <a:latin typeface="Arial"/>
                <a:cs typeface="Arial"/>
              </a:rPr>
              <a:t>(EDA):</a:t>
            </a:r>
            <a:endParaRPr lang="en-US" sz="2400" dirty="0">
              <a:latin typeface="Arial"/>
              <a:cs typeface="Arial"/>
            </a:endParaRPr>
          </a:p>
          <a:p>
            <a:pPr algn="ctr"/>
            <a:r>
              <a:rPr lang="en-US" sz="1800" b="1" dirty="0">
                <a:effectLst/>
              </a:rPr>
              <a:t>Analyze the impact of a guest's booking history (previous cancellations and non canceled bookings) on their likelihood of canceling a current booking.</a:t>
            </a:r>
            <a:endParaRPr lang="en-US" sz="1600" dirty="0">
              <a:latin typeface="Georgia"/>
              <a:cs typeface="Georgia"/>
            </a:endParaRPr>
          </a:p>
        </p:txBody>
      </p:sp>
      <p:pic>
        <p:nvPicPr>
          <p:cNvPr id="5" name="Picture 4">
            <a:extLst>
              <a:ext uri="{FF2B5EF4-FFF2-40B4-BE49-F238E27FC236}">
                <a16:creationId xmlns:a16="http://schemas.microsoft.com/office/drawing/2014/main" id="{CDE1F08E-2C19-3271-254E-479CDAA6CDB8}"/>
              </a:ext>
            </a:extLst>
          </p:cNvPr>
          <p:cNvPicPr>
            <a:picLocks noChangeAspect="1"/>
          </p:cNvPicPr>
          <p:nvPr/>
        </p:nvPicPr>
        <p:blipFill>
          <a:blip r:embed="rId2"/>
          <a:stretch>
            <a:fillRect/>
          </a:stretch>
        </p:blipFill>
        <p:spPr>
          <a:xfrm>
            <a:off x="76200" y="1149012"/>
            <a:ext cx="8915400" cy="3708738"/>
          </a:xfrm>
          <a:prstGeom prst="rect">
            <a:avLst/>
          </a:prstGeom>
        </p:spPr>
      </p:pic>
    </p:spTree>
    <p:extLst>
      <p:ext uri="{BB962C8B-B14F-4D97-AF65-F5344CB8AC3E}">
        <p14:creationId xmlns:p14="http://schemas.microsoft.com/office/powerpoint/2010/main" val="404853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24462"/>
            <a:ext cx="7814309" cy="5075555"/>
          </a:xfrm>
          <a:prstGeom prst="rect">
            <a:avLst/>
          </a:prstGeom>
        </p:spPr>
        <p:txBody>
          <a:bodyPr vert="horz" wrap="square" lIns="0" tIns="149225" rIns="0" bIns="0" rtlCol="0">
            <a:spAutoFit/>
          </a:bodyPr>
          <a:lstStyle/>
          <a:p>
            <a:pPr marL="528320" indent="-515620">
              <a:lnSpc>
                <a:spcPct val="100000"/>
              </a:lnSpc>
              <a:spcBef>
                <a:spcPts val="1175"/>
              </a:spcBef>
              <a:buSzPct val="116666"/>
              <a:buFont typeface="Wingdings"/>
              <a:buChar char=""/>
              <a:tabLst>
                <a:tab pos="528320" algn="l"/>
              </a:tabLst>
            </a:pPr>
            <a:r>
              <a:rPr sz="2400" b="1" dirty="0">
                <a:solidFill>
                  <a:srgbClr val="FF0000"/>
                </a:solidFill>
                <a:latin typeface="Arial"/>
                <a:cs typeface="Arial"/>
              </a:rPr>
              <a:t>Data</a:t>
            </a:r>
            <a:r>
              <a:rPr sz="2400" b="1" spc="-90" dirty="0">
                <a:solidFill>
                  <a:srgbClr val="FF0000"/>
                </a:solidFill>
                <a:latin typeface="Arial"/>
                <a:cs typeface="Arial"/>
              </a:rPr>
              <a:t> </a:t>
            </a:r>
            <a:r>
              <a:rPr sz="2400" b="1" dirty="0">
                <a:solidFill>
                  <a:srgbClr val="FF0000"/>
                </a:solidFill>
                <a:latin typeface="Arial"/>
                <a:cs typeface="Arial"/>
              </a:rPr>
              <a:t>Exploration</a:t>
            </a:r>
            <a:r>
              <a:rPr sz="2400" b="1" spc="-40" dirty="0">
                <a:solidFill>
                  <a:srgbClr val="FF0000"/>
                </a:solidFill>
                <a:latin typeface="Arial"/>
                <a:cs typeface="Arial"/>
              </a:rPr>
              <a:t> </a:t>
            </a:r>
            <a:r>
              <a:rPr sz="2400" b="1" dirty="0">
                <a:solidFill>
                  <a:srgbClr val="FF0000"/>
                </a:solidFill>
                <a:latin typeface="Arial"/>
                <a:cs typeface="Arial"/>
              </a:rPr>
              <a:t>and</a:t>
            </a:r>
            <a:r>
              <a:rPr sz="2400" b="1" spc="-60" dirty="0">
                <a:solidFill>
                  <a:srgbClr val="FF0000"/>
                </a:solidFill>
                <a:latin typeface="Arial"/>
                <a:cs typeface="Arial"/>
              </a:rPr>
              <a:t> </a:t>
            </a:r>
            <a:r>
              <a:rPr sz="2400" b="1" spc="-10" dirty="0">
                <a:solidFill>
                  <a:srgbClr val="FF0000"/>
                </a:solidFill>
                <a:latin typeface="Arial"/>
                <a:cs typeface="Arial"/>
              </a:rPr>
              <a:t>Inspection:</a:t>
            </a:r>
            <a:endParaRPr sz="2400" dirty="0">
              <a:latin typeface="Arial"/>
              <a:cs typeface="Arial"/>
            </a:endParaRPr>
          </a:p>
          <a:p>
            <a:pPr marL="523240" lvl="1" indent="-190500">
              <a:lnSpc>
                <a:spcPct val="100000"/>
              </a:lnSpc>
              <a:spcBef>
                <a:spcPts val="630"/>
              </a:spcBef>
              <a:buFont typeface="Wingdings"/>
              <a:buChar char=""/>
              <a:tabLst>
                <a:tab pos="523240" algn="l"/>
              </a:tabLst>
            </a:pPr>
            <a:r>
              <a:rPr sz="1400" dirty="0">
                <a:latin typeface="Arial"/>
                <a:cs typeface="Arial"/>
              </a:rPr>
              <a:t>Libraries</a:t>
            </a:r>
            <a:r>
              <a:rPr sz="1400" spc="-40" dirty="0">
                <a:latin typeface="Arial"/>
                <a:cs typeface="Arial"/>
              </a:rPr>
              <a:t> </a:t>
            </a:r>
            <a:r>
              <a:rPr sz="1400" spc="-10" dirty="0">
                <a:latin typeface="Arial"/>
                <a:cs typeface="Arial"/>
              </a:rPr>
              <a:t>imported:</a:t>
            </a:r>
            <a:endParaRPr sz="1400" dirty="0">
              <a:latin typeface="Arial"/>
              <a:cs typeface="Arial"/>
            </a:endParaRPr>
          </a:p>
          <a:p>
            <a:pPr marL="1076960" lvl="2" indent="-287020">
              <a:lnSpc>
                <a:spcPct val="100000"/>
              </a:lnSpc>
              <a:buFont typeface="Wingdings"/>
              <a:buChar char=""/>
              <a:tabLst>
                <a:tab pos="1076960" algn="l"/>
              </a:tabLst>
            </a:pPr>
            <a:r>
              <a:rPr sz="1400" dirty="0">
                <a:latin typeface="Arial"/>
                <a:cs typeface="Arial"/>
              </a:rPr>
              <a:t>Data</a:t>
            </a:r>
            <a:r>
              <a:rPr sz="1400" spc="-15" dirty="0">
                <a:latin typeface="Arial"/>
                <a:cs typeface="Arial"/>
              </a:rPr>
              <a:t> </a:t>
            </a:r>
            <a:r>
              <a:rPr sz="1400" dirty="0">
                <a:latin typeface="Arial"/>
                <a:cs typeface="Arial"/>
              </a:rPr>
              <a:t>manipulation:</a:t>
            </a:r>
            <a:r>
              <a:rPr sz="1400" spc="-75" dirty="0">
                <a:latin typeface="Arial"/>
                <a:cs typeface="Arial"/>
              </a:rPr>
              <a:t> </a:t>
            </a:r>
            <a:r>
              <a:rPr sz="1400" dirty="0">
                <a:latin typeface="Arial"/>
                <a:cs typeface="Arial"/>
              </a:rPr>
              <a:t>numpy</a:t>
            </a:r>
            <a:r>
              <a:rPr sz="1400" spc="-30" dirty="0">
                <a:latin typeface="Arial"/>
                <a:cs typeface="Arial"/>
              </a:rPr>
              <a:t> </a:t>
            </a:r>
            <a:r>
              <a:rPr sz="1400" dirty="0">
                <a:latin typeface="Arial"/>
                <a:cs typeface="Arial"/>
              </a:rPr>
              <a:t>and</a:t>
            </a:r>
            <a:r>
              <a:rPr sz="1400" spc="360" dirty="0">
                <a:latin typeface="Arial"/>
                <a:cs typeface="Arial"/>
              </a:rPr>
              <a:t> </a:t>
            </a:r>
            <a:r>
              <a:rPr sz="1400" spc="-10" dirty="0">
                <a:latin typeface="Arial"/>
                <a:cs typeface="Arial"/>
              </a:rPr>
              <a:t>pandas</a:t>
            </a:r>
            <a:endParaRPr sz="1400" dirty="0">
              <a:latin typeface="Arial"/>
              <a:cs typeface="Arial"/>
            </a:endParaRPr>
          </a:p>
          <a:p>
            <a:pPr marL="1076960" lvl="2" indent="-287020">
              <a:lnSpc>
                <a:spcPct val="100000"/>
              </a:lnSpc>
              <a:buFont typeface="Wingdings"/>
              <a:buChar char=""/>
              <a:tabLst>
                <a:tab pos="1076960" algn="l"/>
              </a:tabLst>
            </a:pPr>
            <a:r>
              <a:rPr sz="1400" dirty="0">
                <a:latin typeface="Arial"/>
                <a:cs typeface="Arial"/>
              </a:rPr>
              <a:t>Data</a:t>
            </a:r>
            <a:r>
              <a:rPr sz="1400" spc="-20" dirty="0">
                <a:latin typeface="Arial"/>
                <a:cs typeface="Arial"/>
              </a:rPr>
              <a:t> </a:t>
            </a:r>
            <a:r>
              <a:rPr sz="1400" dirty="0">
                <a:latin typeface="Arial"/>
                <a:cs typeface="Arial"/>
              </a:rPr>
              <a:t>visualization</a:t>
            </a:r>
            <a:r>
              <a:rPr sz="1400" spc="-55" dirty="0">
                <a:latin typeface="Arial"/>
                <a:cs typeface="Arial"/>
              </a:rPr>
              <a:t> </a:t>
            </a:r>
            <a:r>
              <a:rPr sz="1400" dirty="0">
                <a:latin typeface="Arial"/>
                <a:cs typeface="Arial"/>
              </a:rPr>
              <a:t>:</a:t>
            </a:r>
            <a:r>
              <a:rPr sz="1400" spc="-5" dirty="0">
                <a:latin typeface="Arial"/>
                <a:cs typeface="Arial"/>
              </a:rPr>
              <a:t> </a:t>
            </a:r>
            <a:r>
              <a:rPr sz="1400" dirty="0">
                <a:latin typeface="Arial"/>
                <a:cs typeface="Arial"/>
              </a:rPr>
              <a:t>matplotlib</a:t>
            </a:r>
            <a:r>
              <a:rPr sz="1400" spc="-60" dirty="0">
                <a:latin typeface="Arial"/>
                <a:cs typeface="Arial"/>
              </a:rPr>
              <a:t> </a:t>
            </a:r>
            <a:r>
              <a:rPr sz="1400" dirty="0">
                <a:latin typeface="Arial"/>
                <a:cs typeface="Arial"/>
              </a:rPr>
              <a:t>and</a:t>
            </a:r>
            <a:r>
              <a:rPr sz="1400" spc="-35" dirty="0">
                <a:latin typeface="Arial"/>
                <a:cs typeface="Arial"/>
              </a:rPr>
              <a:t> </a:t>
            </a:r>
            <a:r>
              <a:rPr sz="1400" spc="-10" dirty="0">
                <a:latin typeface="Arial"/>
                <a:cs typeface="Arial"/>
              </a:rPr>
              <a:t>seaborn</a:t>
            </a:r>
            <a:endParaRPr sz="1400" dirty="0">
              <a:latin typeface="Arial"/>
              <a:cs typeface="Arial"/>
            </a:endParaRPr>
          </a:p>
          <a:p>
            <a:pPr marL="522605" marR="3418840" lvl="1" indent="-190500">
              <a:lnSpc>
                <a:spcPct val="115700"/>
              </a:lnSpc>
              <a:spcBef>
                <a:spcPts val="1035"/>
              </a:spcBef>
              <a:buFont typeface="Wingdings"/>
              <a:buChar char=""/>
              <a:tabLst>
                <a:tab pos="548640" algn="l"/>
              </a:tabLst>
            </a:pPr>
            <a:r>
              <a:rPr sz="1400" dirty="0">
                <a:latin typeface="Arial"/>
                <a:cs typeface="Arial"/>
              </a:rPr>
              <a:t>Initial</a:t>
            </a:r>
            <a:r>
              <a:rPr sz="1400" spc="-25" dirty="0">
                <a:latin typeface="Arial"/>
                <a:cs typeface="Arial"/>
              </a:rPr>
              <a:t> </a:t>
            </a:r>
            <a:r>
              <a:rPr sz="1400" dirty="0">
                <a:latin typeface="Arial"/>
                <a:cs typeface="Arial"/>
              </a:rPr>
              <a:t>dataset</a:t>
            </a:r>
            <a:r>
              <a:rPr sz="1400" spc="-30" dirty="0">
                <a:latin typeface="Arial"/>
                <a:cs typeface="Arial"/>
              </a:rPr>
              <a:t> </a:t>
            </a:r>
            <a:r>
              <a:rPr sz="1400" dirty="0">
                <a:latin typeface="Arial"/>
                <a:cs typeface="Arial"/>
              </a:rPr>
              <a:t>size:</a:t>
            </a:r>
            <a:r>
              <a:rPr sz="1400" spc="-35" dirty="0">
                <a:latin typeface="Arial"/>
                <a:cs typeface="Arial"/>
              </a:rPr>
              <a:t> </a:t>
            </a:r>
            <a:r>
              <a:rPr sz="1400" spc="-10" dirty="0">
                <a:latin typeface="Arial"/>
                <a:cs typeface="Arial"/>
              </a:rPr>
              <a:t>119390</a:t>
            </a:r>
            <a:r>
              <a:rPr sz="1400" spc="-50" dirty="0">
                <a:latin typeface="Arial"/>
                <a:cs typeface="Arial"/>
              </a:rPr>
              <a:t> </a:t>
            </a:r>
            <a:r>
              <a:rPr sz="1400" dirty="0">
                <a:latin typeface="Arial"/>
                <a:cs typeface="Arial"/>
              </a:rPr>
              <a:t>rows</a:t>
            </a:r>
            <a:r>
              <a:rPr sz="1400" spc="5" dirty="0">
                <a:latin typeface="Arial"/>
                <a:cs typeface="Arial"/>
              </a:rPr>
              <a:t> </a:t>
            </a:r>
            <a:r>
              <a:rPr sz="1400" dirty="0">
                <a:latin typeface="Arial"/>
                <a:cs typeface="Arial"/>
              </a:rPr>
              <a:t>and</a:t>
            </a:r>
            <a:r>
              <a:rPr sz="1400" spc="-50" dirty="0">
                <a:latin typeface="Arial"/>
                <a:cs typeface="Arial"/>
              </a:rPr>
              <a:t> </a:t>
            </a:r>
            <a:r>
              <a:rPr sz="1400" dirty="0">
                <a:latin typeface="Arial"/>
                <a:cs typeface="Arial"/>
              </a:rPr>
              <a:t>32</a:t>
            </a:r>
            <a:r>
              <a:rPr sz="1400" spc="-30" dirty="0">
                <a:latin typeface="Arial"/>
                <a:cs typeface="Arial"/>
              </a:rPr>
              <a:t> </a:t>
            </a:r>
            <a:r>
              <a:rPr sz="1400" spc="-10" dirty="0">
                <a:latin typeface="Arial"/>
                <a:cs typeface="Arial"/>
              </a:rPr>
              <a:t>columns. 	</a:t>
            </a:r>
            <a:r>
              <a:rPr sz="1400" dirty="0">
                <a:latin typeface="Arial"/>
                <a:cs typeface="Arial"/>
              </a:rPr>
              <a:t>Data</a:t>
            </a:r>
            <a:r>
              <a:rPr sz="1400" spc="-30" dirty="0">
                <a:latin typeface="Arial"/>
                <a:cs typeface="Arial"/>
              </a:rPr>
              <a:t> </a:t>
            </a:r>
            <a:r>
              <a:rPr sz="1400" dirty="0">
                <a:latin typeface="Arial"/>
                <a:cs typeface="Arial"/>
              </a:rPr>
              <a:t>contains</a:t>
            </a:r>
            <a:r>
              <a:rPr sz="1400" spc="-45" dirty="0">
                <a:latin typeface="Arial"/>
                <a:cs typeface="Arial"/>
              </a:rPr>
              <a:t> </a:t>
            </a:r>
            <a:r>
              <a:rPr sz="1400" dirty="0">
                <a:latin typeface="Arial"/>
                <a:cs typeface="Arial"/>
              </a:rPr>
              <a:t>following</a:t>
            </a:r>
            <a:r>
              <a:rPr sz="1400" spc="-30" dirty="0">
                <a:latin typeface="Arial"/>
                <a:cs typeface="Arial"/>
              </a:rPr>
              <a:t> </a:t>
            </a:r>
            <a:r>
              <a:rPr sz="1400" spc="-10" dirty="0">
                <a:latin typeface="Arial"/>
                <a:cs typeface="Arial"/>
              </a:rPr>
              <a:t>features:</a:t>
            </a:r>
            <a:endParaRPr sz="1400" dirty="0">
              <a:latin typeface="Arial"/>
              <a:cs typeface="Arial"/>
            </a:endParaRPr>
          </a:p>
          <a:p>
            <a:pPr marL="720725" indent="-172085">
              <a:lnSpc>
                <a:spcPct val="100000"/>
              </a:lnSpc>
              <a:buFont typeface="Arial"/>
              <a:buChar char="•"/>
              <a:tabLst>
                <a:tab pos="720725" algn="l"/>
              </a:tabLst>
            </a:pPr>
            <a:r>
              <a:rPr sz="1400" b="1" dirty="0">
                <a:solidFill>
                  <a:srgbClr val="FF0000"/>
                </a:solidFill>
                <a:latin typeface="Arial"/>
                <a:cs typeface="Arial"/>
              </a:rPr>
              <a:t>hotel</a:t>
            </a:r>
            <a:r>
              <a:rPr sz="1400" dirty="0">
                <a:latin typeface="Arial"/>
                <a:cs typeface="Arial"/>
              </a:rPr>
              <a:t>:</a:t>
            </a:r>
            <a:r>
              <a:rPr sz="1400" spc="-35" dirty="0">
                <a:latin typeface="Arial"/>
                <a:cs typeface="Arial"/>
              </a:rPr>
              <a:t> </a:t>
            </a:r>
            <a:r>
              <a:rPr sz="1400" dirty="0">
                <a:latin typeface="Arial"/>
                <a:cs typeface="Arial"/>
              </a:rPr>
              <a:t>Resort</a:t>
            </a:r>
            <a:r>
              <a:rPr sz="1400" spc="-30" dirty="0">
                <a:latin typeface="Arial"/>
                <a:cs typeface="Arial"/>
              </a:rPr>
              <a:t> </a:t>
            </a:r>
            <a:r>
              <a:rPr sz="1400" dirty="0">
                <a:latin typeface="Arial"/>
                <a:cs typeface="Arial"/>
              </a:rPr>
              <a:t>Hotel</a:t>
            </a:r>
            <a:r>
              <a:rPr sz="1400" spc="-10" dirty="0">
                <a:latin typeface="Arial"/>
                <a:cs typeface="Arial"/>
              </a:rPr>
              <a:t> </a:t>
            </a:r>
            <a:r>
              <a:rPr sz="1400" dirty="0">
                <a:latin typeface="Arial"/>
                <a:cs typeface="Arial"/>
              </a:rPr>
              <a:t>or</a:t>
            </a:r>
            <a:r>
              <a:rPr sz="1400" spc="-25" dirty="0">
                <a:latin typeface="Arial"/>
                <a:cs typeface="Arial"/>
              </a:rPr>
              <a:t> </a:t>
            </a:r>
            <a:r>
              <a:rPr sz="1400" dirty="0">
                <a:latin typeface="Arial"/>
                <a:cs typeface="Arial"/>
              </a:rPr>
              <a:t>City</a:t>
            </a:r>
            <a:r>
              <a:rPr sz="1400" spc="-25" dirty="0">
                <a:latin typeface="Arial"/>
                <a:cs typeface="Arial"/>
              </a:rPr>
              <a:t> </a:t>
            </a:r>
            <a:r>
              <a:rPr sz="1400" spc="-20" dirty="0">
                <a:latin typeface="Arial"/>
                <a:cs typeface="Arial"/>
              </a:rPr>
              <a:t>Hotel</a:t>
            </a:r>
            <a:endParaRPr sz="1400" dirty="0">
              <a:latin typeface="Arial"/>
              <a:cs typeface="Arial"/>
            </a:endParaRPr>
          </a:p>
          <a:p>
            <a:pPr marL="720725" indent="-172085">
              <a:lnSpc>
                <a:spcPct val="100000"/>
              </a:lnSpc>
              <a:spcBef>
                <a:spcPts val="5"/>
              </a:spcBef>
              <a:buFont typeface="Arial"/>
              <a:buChar char="•"/>
              <a:tabLst>
                <a:tab pos="720725" algn="l"/>
              </a:tabLst>
            </a:pPr>
            <a:r>
              <a:rPr sz="1400" b="1" dirty="0">
                <a:solidFill>
                  <a:srgbClr val="FF0000"/>
                </a:solidFill>
                <a:latin typeface="Arial"/>
                <a:cs typeface="Arial"/>
              </a:rPr>
              <a:t>is_canceled</a:t>
            </a:r>
            <a:r>
              <a:rPr sz="1400" dirty="0">
                <a:latin typeface="Arial"/>
                <a:cs typeface="Arial"/>
              </a:rPr>
              <a:t>:</a:t>
            </a:r>
            <a:r>
              <a:rPr sz="1400" spc="-55" dirty="0">
                <a:latin typeface="Arial"/>
                <a:cs typeface="Arial"/>
              </a:rPr>
              <a:t> </a:t>
            </a:r>
            <a:r>
              <a:rPr sz="1400" spc="-20" dirty="0">
                <a:latin typeface="Arial"/>
                <a:cs typeface="Arial"/>
              </a:rPr>
              <a:t>Value</a:t>
            </a:r>
            <a:r>
              <a:rPr sz="1400" spc="-45" dirty="0">
                <a:latin typeface="Arial"/>
                <a:cs typeface="Arial"/>
              </a:rPr>
              <a:t> </a:t>
            </a:r>
            <a:r>
              <a:rPr sz="1400" dirty="0">
                <a:latin typeface="Arial"/>
                <a:cs typeface="Arial"/>
              </a:rPr>
              <a:t>indicating</a:t>
            </a:r>
            <a:r>
              <a:rPr sz="1400" spc="-65" dirty="0">
                <a:latin typeface="Arial"/>
                <a:cs typeface="Arial"/>
              </a:rPr>
              <a:t> </a:t>
            </a:r>
            <a:r>
              <a:rPr sz="1400" dirty="0">
                <a:latin typeface="Arial"/>
                <a:cs typeface="Arial"/>
              </a:rPr>
              <a:t>if</a:t>
            </a:r>
            <a:r>
              <a:rPr sz="1400" spc="-30" dirty="0">
                <a:latin typeface="Arial"/>
                <a:cs typeface="Arial"/>
              </a:rPr>
              <a:t> </a:t>
            </a:r>
            <a:r>
              <a:rPr sz="1400" dirty="0">
                <a:latin typeface="Arial"/>
                <a:cs typeface="Arial"/>
              </a:rPr>
              <a:t>the</a:t>
            </a:r>
            <a:r>
              <a:rPr sz="1400" spc="-5" dirty="0">
                <a:latin typeface="Arial"/>
                <a:cs typeface="Arial"/>
              </a:rPr>
              <a:t> </a:t>
            </a:r>
            <a:r>
              <a:rPr sz="1400" dirty="0">
                <a:latin typeface="Arial"/>
                <a:cs typeface="Arial"/>
              </a:rPr>
              <a:t>booking</a:t>
            </a:r>
            <a:r>
              <a:rPr sz="1400" spc="-65" dirty="0">
                <a:latin typeface="Arial"/>
                <a:cs typeface="Arial"/>
              </a:rPr>
              <a:t> </a:t>
            </a:r>
            <a:r>
              <a:rPr sz="1400" dirty="0">
                <a:latin typeface="Arial"/>
                <a:cs typeface="Arial"/>
              </a:rPr>
              <a:t>was</a:t>
            </a:r>
            <a:r>
              <a:rPr sz="1400" spc="15" dirty="0">
                <a:latin typeface="Arial"/>
                <a:cs typeface="Arial"/>
              </a:rPr>
              <a:t> </a:t>
            </a:r>
            <a:r>
              <a:rPr sz="1400" dirty="0">
                <a:latin typeface="Arial"/>
                <a:cs typeface="Arial"/>
              </a:rPr>
              <a:t>canceled</a:t>
            </a:r>
            <a:r>
              <a:rPr sz="1400" spc="-45" dirty="0">
                <a:latin typeface="Arial"/>
                <a:cs typeface="Arial"/>
              </a:rPr>
              <a:t> </a:t>
            </a:r>
            <a:r>
              <a:rPr sz="1400" dirty="0">
                <a:latin typeface="Arial"/>
                <a:cs typeface="Arial"/>
              </a:rPr>
              <a:t>(1)</a:t>
            </a:r>
            <a:r>
              <a:rPr sz="1400" spc="-30" dirty="0">
                <a:latin typeface="Arial"/>
                <a:cs typeface="Arial"/>
              </a:rPr>
              <a:t> </a:t>
            </a:r>
            <a:r>
              <a:rPr sz="1400" dirty="0">
                <a:latin typeface="Arial"/>
                <a:cs typeface="Arial"/>
              </a:rPr>
              <a:t>or</a:t>
            </a:r>
            <a:r>
              <a:rPr sz="1400" spc="-10" dirty="0">
                <a:latin typeface="Arial"/>
                <a:cs typeface="Arial"/>
              </a:rPr>
              <a:t> </a:t>
            </a:r>
            <a:r>
              <a:rPr sz="1400" dirty="0">
                <a:latin typeface="Arial"/>
                <a:cs typeface="Arial"/>
              </a:rPr>
              <a:t>not</a:t>
            </a:r>
            <a:r>
              <a:rPr sz="1400" spc="-30" dirty="0">
                <a:latin typeface="Arial"/>
                <a:cs typeface="Arial"/>
              </a:rPr>
              <a:t> </a:t>
            </a:r>
            <a:r>
              <a:rPr sz="1400" spc="-25" dirty="0">
                <a:latin typeface="Arial"/>
                <a:cs typeface="Arial"/>
              </a:rPr>
              <a:t>(0)</a:t>
            </a:r>
            <a:endParaRPr sz="1400" dirty="0">
              <a:latin typeface="Arial"/>
              <a:cs typeface="Arial"/>
            </a:endParaRPr>
          </a:p>
          <a:p>
            <a:pPr marL="721360" marR="5080" indent="-172720">
              <a:lnSpc>
                <a:spcPct val="100000"/>
              </a:lnSpc>
              <a:buFont typeface="Arial"/>
              <a:buChar char="•"/>
              <a:tabLst>
                <a:tab pos="721360" algn="l"/>
              </a:tabLst>
            </a:pPr>
            <a:r>
              <a:rPr sz="1400" b="1" dirty="0">
                <a:solidFill>
                  <a:srgbClr val="FF0000"/>
                </a:solidFill>
                <a:latin typeface="Arial"/>
                <a:cs typeface="Arial"/>
              </a:rPr>
              <a:t>lead_time</a:t>
            </a:r>
            <a:r>
              <a:rPr sz="1400" dirty="0">
                <a:solidFill>
                  <a:srgbClr val="FF0000"/>
                </a:solidFill>
                <a:latin typeface="Arial"/>
                <a:cs typeface="Arial"/>
              </a:rPr>
              <a:t>:</a:t>
            </a:r>
            <a:r>
              <a:rPr sz="1400" spc="-20" dirty="0">
                <a:solidFill>
                  <a:srgbClr val="FF0000"/>
                </a:solidFill>
                <a:latin typeface="Arial"/>
                <a:cs typeface="Arial"/>
              </a:rPr>
              <a:t> </a:t>
            </a:r>
            <a:r>
              <a:rPr sz="1400" dirty="0">
                <a:latin typeface="Arial"/>
                <a:cs typeface="Arial"/>
              </a:rPr>
              <a:t>Number</a:t>
            </a:r>
            <a:r>
              <a:rPr sz="1400" spc="-70" dirty="0">
                <a:latin typeface="Arial"/>
                <a:cs typeface="Arial"/>
              </a:rPr>
              <a:t> </a:t>
            </a:r>
            <a:r>
              <a:rPr sz="1400" dirty="0">
                <a:latin typeface="Arial"/>
                <a:cs typeface="Arial"/>
              </a:rPr>
              <a:t>of</a:t>
            </a:r>
            <a:r>
              <a:rPr sz="1400" spc="-20" dirty="0">
                <a:latin typeface="Arial"/>
                <a:cs typeface="Arial"/>
              </a:rPr>
              <a:t> </a:t>
            </a:r>
            <a:r>
              <a:rPr sz="1400" dirty="0">
                <a:latin typeface="Arial"/>
                <a:cs typeface="Arial"/>
              </a:rPr>
              <a:t>days</a:t>
            </a:r>
            <a:r>
              <a:rPr sz="1400" spc="5" dirty="0">
                <a:latin typeface="Arial"/>
                <a:cs typeface="Arial"/>
              </a:rPr>
              <a:t> </a:t>
            </a:r>
            <a:r>
              <a:rPr sz="1400" dirty="0">
                <a:latin typeface="Arial"/>
                <a:cs typeface="Arial"/>
              </a:rPr>
              <a:t>that</a:t>
            </a:r>
            <a:r>
              <a:rPr sz="1400" spc="-35" dirty="0">
                <a:latin typeface="Arial"/>
                <a:cs typeface="Arial"/>
              </a:rPr>
              <a:t> </a:t>
            </a:r>
            <a:r>
              <a:rPr sz="1400" dirty="0">
                <a:latin typeface="Arial"/>
                <a:cs typeface="Arial"/>
              </a:rPr>
              <a:t>elapsed</a:t>
            </a:r>
            <a:r>
              <a:rPr sz="1400" spc="-45" dirty="0">
                <a:latin typeface="Arial"/>
                <a:cs typeface="Arial"/>
              </a:rPr>
              <a:t> </a:t>
            </a:r>
            <a:r>
              <a:rPr sz="1400" dirty="0">
                <a:latin typeface="Arial"/>
                <a:cs typeface="Arial"/>
              </a:rPr>
              <a:t>between</a:t>
            </a:r>
            <a:r>
              <a:rPr sz="1400" spc="-10"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entering</a:t>
            </a:r>
            <a:r>
              <a:rPr sz="1400" spc="-30" dirty="0">
                <a:latin typeface="Arial"/>
                <a:cs typeface="Arial"/>
              </a:rPr>
              <a:t> </a:t>
            </a:r>
            <a:r>
              <a:rPr sz="1400" dirty="0">
                <a:latin typeface="Arial"/>
                <a:cs typeface="Arial"/>
              </a:rPr>
              <a:t>date</a:t>
            </a:r>
            <a:r>
              <a:rPr sz="1400" spc="-25" dirty="0">
                <a:latin typeface="Arial"/>
                <a:cs typeface="Arial"/>
              </a:rPr>
              <a:t> </a:t>
            </a:r>
            <a:r>
              <a:rPr sz="1400" dirty="0">
                <a:latin typeface="Arial"/>
                <a:cs typeface="Arial"/>
              </a:rPr>
              <a:t>of</a:t>
            </a:r>
            <a:r>
              <a:rPr sz="1400" spc="-40" dirty="0">
                <a:latin typeface="Arial"/>
                <a:cs typeface="Arial"/>
              </a:rPr>
              <a:t> </a:t>
            </a:r>
            <a:r>
              <a:rPr sz="1400" dirty="0">
                <a:latin typeface="Arial"/>
                <a:cs typeface="Arial"/>
              </a:rPr>
              <a:t>the</a:t>
            </a:r>
            <a:r>
              <a:rPr sz="1400" spc="-30" dirty="0">
                <a:latin typeface="Arial"/>
                <a:cs typeface="Arial"/>
              </a:rPr>
              <a:t> </a:t>
            </a:r>
            <a:r>
              <a:rPr sz="1400" dirty="0">
                <a:latin typeface="Arial"/>
                <a:cs typeface="Arial"/>
              </a:rPr>
              <a:t>booking</a:t>
            </a:r>
            <a:r>
              <a:rPr sz="1400" spc="-45" dirty="0">
                <a:latin typeface="Arial"/>
                <a:cs typeface="Arial"/>
              </a:rPr>
              <a:t> </a:t>
            </a:r>
            <a:r>
              <a:rPr sz="1400" dirty="0">
                <a:latin typeface="Arial"/>
                <a:cs typeface="Arial"/>
              </a:rPr>
              <a:t>and</a:t>
            </a:r>
            <a:r>
              <a:rPr sz="1400" spc="-30" dirty="0">
                <a:latin typeface="Arial"/>
                <a:cs typeface="Arial"/>
              </a:rPr>
              <a:t> </a:t>
            </a:r>
            <a:r>
              <a:rPr sz="1400" spc="-25" dirty="0">
                <a:latin typeface="Arial"/>
                <a:cs typeface="Arial"/>
              </a:rPr>
              <a:t>the </a:t>
            </a:r>
            <a:r>
              <a:rPr sz="1400" dirty="0">
                <a:latin typeface="Arial"/>
                <a:cs typeface="Arial"/>
              </a:rPr>
              <a:t>arrival</a:t>
            </a:r>
            <a:r>
              <a:rPr sz="1400" spc="-45" dirty="0">
                <a:latin typeface="Arial"/>
                <a:cs typeface="Arial"/>
              </a:rPr>
              <a:t> </a:t>
            </a:r>
            <a:r>
              <a:rPr sz="1400" spc="-20" dirty="0">
                <a:latin typeface="Arial"/>
                <a:cs typeface="Arial"/>
              </a:rPr>
              <a:t>date</a:t>
            </a:r>
            <a:endParaRPr sz="1400" dirty="0">
              <a:latin typeface="Arial"/>
              <a:cs typeface="Arial"/>
            </a:endParaRPr>
          </a:p>
          <a:p>
            <a:pPr marL="720725" indent="-172085">
              <a:lnSpc>
                <a:spcPts val="1680"/>
              </a:lnSpc>
              <a:buFont typeface="Arial"/>
              <a:buChar char="•"/>
              <a:tabLst>
                <a:tab pos="720725" algn="l"/>
              </a:tabLst>
            </a:pPr>
            <a:r>
              <a:rPr sz="1400" b="1" spc="-10" dirty="0">
                <a:solidFill>
                  <a:srgbClr val="FF0000"/>
                </a:solidFill>
                <a:latin typeface="Arial"/>
                <a:cs typeface="Arial"/>
              </a:rPr>
              <a:t>arrival_date_year</a:t>
            </a:r>
            <a:r>
              <a:rPr sz="1400" spc="-10" dirty="0">
                <a:latin typeface="Arial"/>
                <a:cs typeface="Arial"/>
              </a:rPr>
              <a:t>:</a:t>
            </a:r>
            <a:r>
              <a:rPr sz="1400" spc="15" dirty="0">
                <a:latin typeface="Arial"/>
                <a:cs typeface="Arial"/>
              </a:rPr>
              <a:t> </a:t>
            </a:r>
            <a:r>
              <a:rPr sz="1400" spc="-25" dirty="0">
                <a:latin typeface="Arial"/>
                <a:cs typeface="Arial"/>
              </a:rPr>
              <a:t>Year</a:t>
            </a:r>
            <a:r>
              <a:rPr sz="1400" spc="-40" dirty="0">
                <a:latin typeface="Arial"/>
                <a:cs typeface="Arial"/>
              </a:rPr>
              <a:t> </a:t>
            </a:r>
            <a:r>
              <a:rPr sz="1400" dirty="0">
                <a:latin typeface="Arial"/>
                <a:cs typeface="Arial"/>
              </a:rPr>
              <a:t>of arrival</a:t>
            </a:r>
            <a:r>
              <a:rPr sz="1400" spc="-25" dirty="0">
                <a:latin typeface="Arial"/>
                <a:cs typeface="Arial"/>
              </a:rPr>
              <a:t> </a:t>
            </a:r>
            <a:r>
              <a:rPr sz="1400" spc="-20" dirty="0">
                <a:latin typeface="Arial"/>
                <a:cs typeface="Arial"/>
              </a:rPr>
              <a:t>date</a:t>
            </a:r>
            <a:endParaRPr sz="1400" dirty="0">
              <a:latin typeface="Arial"/>
              <a:cs typeface="Arial"/>
            </a:endParaRPr>
          </a:p>
          <a:p>
            <a:pPr marL="720725" indent="-172085">
              <a:lnSpc>
                <a:spcPct val="100000"/>
              </a:lnSpc>
              <a:buFont typeface="Arial"/>
              <a:buChar char="•"/>
              <a:tabLst>
                <a:tab pos="720725" algn="l"/>
              </a:tabLst>
            </a:pPr>
            <a:r>
              <a:rPr sz="1400" b="1" dirty="0">
                <a:solidFill>
                  <a:srgbClr val="FF0000"/>
                </a:solidFill>
                <a:latin typeface="Arial"/>
                <a:cs typeface="Arial"/>
              </a:rPr>
              <a:t>arrival_date_month</a:t>
            </a:r>
            <a:r>
              <a:rPr sz="1400" dirty="0">
                <a:latin typeface="Arial"/>
                <a:cs typeface="Arial"/>
              </a:rPr>
              <a:t>:</a:t>
            </a:r>
            <a:r>
              <a:rPr sz="1400" spc="-25" dirty="0">
                <a:latin typeface="Arial"/>
                <a:cs typeface="Arial"/>
              </a:rPr>
              <a:t> </a:t>
            </a:r>
            <a:r>
              <a:rPr sz="1400" dirty="0">
                <a:latin typeface="Arial"/>
                <a:cs typeface="Arial"/>
              </a:rPr>
              <a:t>Month</a:t>
            </a:r>
            <a:r>
              <a:rPr sz="1400" spc="-35" dirty="0">
                <a:latin typeface="Arial"/>
                <a:cs typeface="Arial"/>
              </a:rPr>
              <a:t> </a:t>
            </a:r>
            <a:r>
              <a:rPr sz="1400" dirty="0">
                <a:latin typeface="Arial"/>
                <a:cs typeface="Arial"/>
              </a:rPr>
              <a:t>of</a:t>
            </a:r>
            <a:r>
              <a:rPr sz="1400" spc="-60" dirty="0">
                <a:latin typeface="Arial"/>
                <a:cs typeface="Arial"/>
              </a:rPr>
              <a:t> </a:t>
            </a:r>
            <a:r>
              <a:rPr sz="1400" dirty="0">
                <a:latin typeface="Arial"/>
                <a:cs typeface="Arial"/>
              </a:rPr>
              <a:t>arrival</a:t>
            </a:r>
            <a:r>
              <a:rPr sz="1400" spc="-40" dirty="0">
                <a:latin typeface="Arial"/>
                <a:cs typeface="Arial"/>
              </a:rPr>
              <a:t> </a:t>
            </a:r>
            <a:r>
              <a:rPr sz="1400" spc="-20" dirty="0">
                <a:latin typeface="Arial"/>
                <a:cs typeface="Arial"/>
              </a:rPr>
              <a:t>date</a:t>
            </a:r>
            <a:endParaRPr sz="1400" dirty="0">
              <a:latin typeface="Arial"/>
              <a:cs typeface="Arial"/>
            </a:endParaRPr>
          </a:p>
          <a:p>
            <a:pPr marL="720725" indent="-172085">
              <a:lnSpc>
                <a:spcPct val="100000"/>
              </a:lnSpc>
              <a:spcBef>
                <a:spcPts val="5"/>
              </a:spcBef>
              <a:buFont typeface="Arial"/>
              <a:buChar char="•"/>
              <a:tabLst>
                <a:tab pos="720725" algn="l"/>
              </a:tabLst>
            </a:pPr>
            <a:r>
              <a:rPr sz="1400" b="1" spc="-10" dirty="0">
                <a:solidFill>
                  <a:srgbClr val="FF0000"/>
                </a:solidFill>
                <a:latin typeface="Arial"/>
                <a:cs typeface="Arial"/>
              </a:rPr>
              <a:t>arrival_date_week_number</a:t>
            </a:r>
            <a:r>
              <a:rPr sz="1400" spc="-10" dirty="0">
                <a:solidFill>
                  <a:srgbClr val="FF0000"/>
                </a:solidFill>
                <a:latin typeface="Arial"/>
                <a:cs typeface="Arial"/>
              </a:rPr>
              <a:t>:</a:t>
            </a:r>
            <a:r>
              <a:rPr sz="1400" spc="-15" dirty="0">
                <a:solidFill>
                  <a:srgbClr val="FF0000"/>
                </a:solidFill>
                <a:latin typeface="Arial"/>
                <a:cs typeface="Arial"/>
              </a:rPr>
              <a:t> </a:t>
            </a:r>
            <a:r>
              <a:rPr sz="1400" dirty="0">
                <a:latin typeface="Arial"/>
                <a:cs typeface="Arial"/>
              </a:rPr>
              <a:t>Week</a:t>
            </a:r>
            <a:r>
              <a:rPr sz="1400" spc="-40" dirty="0">
                <a:latin typeface="Arial"/>
                <a:cs typeface="Arial"/>
              </a:rPr>
              <a:t> </a:t>
            </a:r>
            <a:r>
              <a:rPr sz="1400" dirty="0">
                <a:latin typeface="Arial"/>
                <a:cs typeface="Arial"/>
              </a:rPr>
              <a:t>number</a:t>
            </a:r>
            <a:r>
              <a:rPr sz="1400" spc="-45" dirty="0">
                <a:latin typeface="Arial"/>
                <a:cs typeface="Arial"/>
              </a:rPr>
              <a:t> </a:t>
            </a:r>
            <a:r>
              <a:rPr sz="1400" dirty="0">
                <a:latin typeface="Arial"/>
                <a:cs typeface="Arial"/>
              </a:rPr>
              <a:t>of</a:t>
            </a:r>
            <a:r>
              <a:rPr sz="1400" spc="10" dirty="0">
                <a:latin typeface="Arial"/>
                <a:cs typeface="Arial"/>
              </a:rPr>
              <a:t> </a:t>
            </a:r>
            <a:r>
              <a:rPr sz="1400" dirty="0">
                <a:latin typeface="Arial"/>
                <a:cs typeface="Arial"/>
              </a:rPr>
              <a:t>year</a:t>
            </a:r>
            <a:r>
              <a:rPr sz="1400" spc="35" dirty="0">
                <a:latin typeface="Arial"/>
                <a:cs typeface="Arial"/>
              </a:rPr>
              <a:t> </a:t>
            </a:r>
            <a:r>
              <a:rPr sz="1400" dirty="0">
                <a:latin typeface="Arial"/>
                <a:cs typeface="Arial"/>
              </a:rPr>
              <a:t>for</a:t>
            </a:r>
            <a:r>
              <a:rPr sz="1400" spc="-5" dirty="0">
                <a:latin typeface="Arial"/>
                <a:cs typeface="Arial"/>
              </a:rPr>
              <a:t> </a:t>
            </a:r>
            <a:r>
              <a:rPr sz="1400" dirty="0">
                <a:latin typeface="Arial"/>
                <a:cs typeface="Arial"/>
              </a:rPr>
              <a:t>arrival</a:t>
            </a:r>
            <a:r>
              <a:rPr sz="1400" spc="-10" dirty="0">
                <a:latin typeface="Arial"/>
                <a:cs typeface="Arial"/>
              </a:rPr>
              <a:t> </a:t>
            </a:r>
            <a:r>
              <a:rPr sz="1400" spc="-20" dirty="0">
                <a:latin typeface="Arial"/>
                <a:cs typeface="Arial"/>
              </a:rPr>
              <a:t>date</a:t>
            </a:r>
            <a:endParaRPr sz="1400" dirty="0">
              <a:latin typeface="Arial"/>
              <a:cs typeface="Arial"/>
            </a:endParaRPr>
          </a:p>
          <a:p>
            <a:pPr marL="721360">
              <a:lnSpc>
                <a:spcPct val="100000"/>
              </a:lnSpc>
            </a:pPr>
            <a:r>
              <a:rPr sz="1400" b="1" spc="-10" dirty="0">
                <a:solidFill>
                  <a:srgbClr val="FF0000"/>
                </a:solidFill>
                <a:latin typeface="Arial"/>
                <a:cs typeface="Arial"/>
              </a:rPr>
              <a:t>arrival_date_day_of_month</a:t>
            </a:r>
            <a:r>
              <a:rPr sz="1400" spc="-10" dirty="0">
                <a:latin typeface="Arial"/>
                <a:cs typeface="Arial"/>
              </a:rPr>
              <a:t>:</a:t>
            </a:r>
            <a:r>
              <a:rPr sz="1400" spc="25" dirty="0">
                <a:latin typeface="Arial"/>
                <a:cs typeface="Arial"/>
              </a:rPr>
              <a:t> </a:t>
            </a:r>
            <a:r>
              <a:rPr sz="1400" dirty="0">
                <a:latin typeface="Arial"/>
                <a:cs typeface="Arial"/>
              </a:rPr>
              <a:t>Day</a:t>
            </a:r>
            <a:r>
              <a:rPr sz="1400" spc="-10" dirty="0">
                <a:latin typeface="Arial"/>
                <a:cs typeface="Arial"/>
              </a:rPr>
              <a:t> </a:t>
            </a:r>
            <a:r>
              <a:rPr sz="1400" dirty="0">
                <a:latin typeface="Arial"/>
                <a:cs typeface="Arial"/>
              </a:rPr>
              <a:t>of</a:t>
            </a:r>
            <a:r>
              <a:rPr sz="1400" spc="25" dirty="0">
                <a:latin typeface="Arial"/>
                <a:cs typeface="Arial"/>
              </a:rPr>
              <a:t> </a:t>
            </a:r>
            <a:r>
              <a:rPr sz="1400" dirty="0">
                <a:latin typeface="Arial"/>
                <a:cs typeface="Arial"/>
              </a:rPr>
              <a:t>arrival</a:t>
            </a:r>
            <a:r>
              <a:rPr sz="1400" spc="5" dirty="0">
                <a:latin typeface="Arial"/>
                <a:cs typeface="Arial"/>
              </a:rPr>
              <a:t> </a:t>
            </a:r>
            <a:r>
              <a:rPr sz="1400" spc="-20" dirty="0">
                <a:latin typeface="Arial"/>
                <a:cs typeface="Arial"/>
              </a:rPr>
              <a:t>date</a:t>
            </a:r>
            <a:endParaRPr sz="1400" dirty="0">
              <a:latin typeface="Arial"/>
              <a:cs typeface="Arial"/>
            </a:endParaRPr>
          </a:p>
          <a:p>
            <a:pPr marL="720725" indent="-172085">
              <a:lnSpc>
                <a:spcPct val="100000"/>
              </a:lnSpc>
              <a:buFont typeface="Arial"/>
              <a:buChar char="•"/>
              <a:tabLst>
                <a:tab pos="720725" algn="l"/>
              </a:tabLst>
            </a:pPr>
            <a:r>
              <a:rPr sz="1400" b="1" spc="-10" dirty="0">
                <a:solidFill>
                  <a:srgbClr val="FF0000"/>
                </a:solidFill>
                <a:latin typeface="Arial"/>
                <a:cs typeface="Arial"/>
              </a:rPr>
              <a:t>stays_in_weekend_nights</a:t>
            </a:r>
            <a:r>
              <a:rPr sz="1400" spc="-10" dirty="0">
                <a:latin typeface="Arial"/>
                <a:cs typeface="Arial"/>
              </a:rPr>
              <a:t>:</a:t>
            </a:r>
            <a:r>
              <a:rPr sz="1400" spc="-40" dirty="0">
                <a:latin typeface="Arial"/>
                <a:cs typeface="Arial"/>
              </a:rPr>
              <a:t> </a:t>
            </a:r>
            <a:r>
              <a:rPr sz="1400" dirty="0">
                <a:latin typeface="Arial"/>
                <a:cs typeface="Arial"/>
              </a:rPr>
              <a:t>Number</a:t>
            </a:r>
            <a:r>
              <a:rPr sz="1400" spc="-10" dirty="0">
                <a:latin typeface="Arial"/>
                <a:cs typeface="Arial"/>
              </a:rPr>
              <a:t> </a:t>
            </a:r>
            <a:r>
              <a:rPr sz="1400" dirty="0">
                <a:latin typeface="Arial"/>
                <a:cs typeface="Arial"/>
              </a:rPr>
              <a:t>of</a:t>
            </a:r>
            <a:r>
              <a:rPr sz="1400" spc="5" dirty="0">
                <a:latin typeface="Arial"/>
                <a:cs typeface="Arial"/>
              </a:rPr>
              <a:t> </a:t>
            </a:r>
            <a:r>
              <a:rPr sz="1400" dirty="0">
                <a:latin typeface="Arial"/>
                <a:cs typeface="Arial"/>
              </a:rPr>
              <a:t>weekend</a:t>
            </a:r>
            <a:r>
              <a:rPr sz="1400" spc="35" dirty="0">
                <a:latin typeface="Arial"/>
                <a:cs typeface="Arial"/>
              </a:rPr>
              <a:t> </a:t>
            </a:r>
            <a:r>
              <a:rPr sz="1400" spc="-10" dirty="0">
                <a:latin typeface="Arial"/>
                <a:cs typeface="Arial"/>
              </a:rPr>
              <a:t>nights</a:t>
            </a:r>
            <a:endParaRPr sz="1400" dirty="0">
              <a:latin typeface="Arial"/>
              <a:cs typeface="Arial"/>
            </a:endParaRPr>
          </a:p>
          <a:p>
            <a:pPr marL="720725" indent="-172085">
              <a:lnSpc>
                <a:spcPct val="100000"/>
              </a:lnSpc>
              <a:buFont typeface="Arial"/>
              <a:buChar char="•"/>
              <a:tabLst>
                <a:tab pos="720725" algn="l"/>
              </a:tabLst>
            </a:pPr>
            <a:r>
              <a:rPr sz="1400" b="1" spc="-10" dirty="0">
                <a:solidFill>
                  <a:srgbClr val="FF0000"/>
                </a:solidFill>
                <a:latin typeface="Arial"/>
                <a:cs typeface="Arial"/>
              </a:rPr>
              <a:t>stays_in_week_nights</a:t>
            </a:r>
            <a:r>
              <a:rPr sz="1400" spc="-10" dirty="0">
                <a:latin typeface="Arial"/>
                <a:cs typeface="Arial"/>
              </a:rPr>
              <a:t>:</a:t>
            </a:r>
            <a:r>
              <a:rPr sz="1400" spc="-55" dirty="0">
                <a:latin typeface="Arial"/>
                <a:cs typeface="Arial"/>
              </a:rPr>
              <a:t> </a:t>
            </a:r>
            <a:r>
              <a:rPr sz="1400" dirty="0">
                <a:latin typeface="Arial"/>
                <a:cs typeface="Arial"/>
              </a:rPr>
              <a:t>Number</a:t>
            </a:r>
            <a:r>
              <a:rPr sz="1400" spc="-10" dirty="0">
                <a:latin typeface="Arial"/>
                <a:cs typeface="Arial"/>
              </a:rPr>
              <a:t> </a:t>
            </a:r>
            <a:r>
              <a:rPr sz="1400" dirty="0">
                <a:latin typeface="Arial"/>
                <a:cs typeface="Arial"/>
              </a:rPr>
              <a:t>of</a:t>
            </a:r>
            <a:r>
              <a:rPr sz="1400" spc="15" dirty="0">
                <a:latin typeface="Arial"/>
                <a:cs typeface="Arial"/>
              </a:rPr>
              <a:t> </a:t>
            </a:r>
            <a:r>
              <a:rPr sz="1400" dirty="0">
                <a:latin typeface="Arial"/>
                <a:cs typeface="Arial"/>
              </a:rPr>
              <a:t>week</a:t>
            </a:r>
            <a:r>
              <a:rPr sz="1400" spc="60" dirty="0">
                <a:latin typeface="Arial"/>
                <a:cs typeface="Arial"/>
              </a:rPr>
              <a:t> </a:t>
            </a:r>
            <a:r>
              <a:rPr sz="1400" spc="-10" dirty="0">
                <a:latin typeface="Arial"/>
                <a:cs typeface="Arial"/>
              </a:rPr>
              <a:t>nights.</a:t>
            </a:r>
            <a:endParaRPr sz="1400" dirty="0">
              <a:latin typeface="Arial"/>
              <a:cs typeface="Arial"/>
            </a:endParaRPr>
          </a:p>
          <a:p>
            <a:pPr marL="720725" indent="-172085">
              <a:lnSpc>
                <a:spcPct val="100000"/>
              </a:lnSpc>
              <a:buFont typeface="Arial"/>
              <a:buChar char="•"/>
              <a:tabLst>
                <a:tab pos="720725" algn="l"/>
              </a:tabLst>
            </a:pPr>
            <a:r>
              <a:rPr sz="1400" b="1" dirty="0">
                <a:solidFill>
                  <a:srgbClr val="FF0000"/>
                </a:solidFill>
                <a:latin typeface="Arial"/>
                <a:cs typeface="Arial"/>
              </a:rPr>
              <a:t>adults</a:t>
            </a:r>
            <a:r>
              <a:rPr sz="1400" dirty="0">
                <a:latin typeface="Arial"/>
                <a:cs typeface="Arial"/>
              </a:rPr>
              <a:t>:</a:t>
            </a:r>
            <a:r>
              <a:rPr sz="1400" spc="-30" dirty="0">
                <a:latin typeface="Arial"/>
                <a:cs typeface="Arial"/>
              </a:rPr>
              <a:t> </a:t>
            </a:r>
            <a:r>
              <a:rPr sz="1400" dirty="0">
                <a:latin typeface="Arial"/>
                <a:cs typeface="Arial"/>
              </a:rPr>
              <a:t>Number</a:t>
            </a:r>
            <a:r>
              <a:rPr sz="1400" spc="-55" dirty="0">
                <a:latin typeface="Arial"/>
                <a:cs typeface="Arial"/>
              </a:rPr>
              <a:t> </a:t>
            </a:r>
            <a:r>
              <a:rPr sz="1400" dirty="0">
                <a:latin typeface="Arial"/>
                <a:cs typeface="Arial"/>
              </a:rPr>
              <a:t>of</a:t>
            </a:r>
            <a:r>
              <a:rPr sz="1400" spc="-10" dirty="0">
                <a:latin typeface="Arial"/>
                <a:cs typeface="Arial"/>
              </a:rPr>
              <a:t> adults</a:t>
            </a:r>
            <a:endParaRPr sz="1400" dirty="0">
              <a:latin typeface="Arial"/>
              <a:cs typeface="Arial"/>
            </a:endParaRPr>
          </a:p>
          <a:p>
            <a:pPr marL="720725" indent="-172085">
              <a:lnSpc>
                <a:spcPct val="100000"/>
              </a:lnSpc>
              <a:buFont typeface="Arial"/>
              <a:buChar char="•"/>
              <a:tabLst>
                <a:tab pos="720725" algn="l"/>
              </a:tabLst>
            </a:pPr>
            <a:r>
              <a:rPr sz="1400" b="1" dirty="0">
                <a:solidFill>
                  <a:srgbClr val="FF0000"/>
                </a:solidFill>
                <a:latin typeface="Arial"/>
                <a:cs typeface="Arial"/>
              </a:rPr>
              <a:t>children</a:t>
            </a:r>
            <a:r>
              <a:rPr sz="1400" dirty="0">
                <a:latin typeface="Arial"/>
                <a:cs typeface="Arial"/>
              </a:rPr>
              <a:t>:</a:t>
            </a:r>
            <a:r>
              <a:rPr sz="1400" spc="-30" dirty="0">
                <a:latin typeface="Arial"/>
                <a:cs typeface="Arial"/>
              </a:rPr>
              <a:t> </a:t>
            </a:r>
            <a:r>
              <a:rPr sz="1400" dirty="0">
                <a:latin typeface="Arial"/>
                <a:cs typeface="Arial"/>
              </a:rPr>
              <a:t>Number</a:t>
            </a:r>
            <a:r>
              <a:rPr sz="1400" spc="-40" dirty="0">
                <a:latin typeface="Arial"/>
                <a:cs typeface="Arial"/>
              </a:rPr>
              <a:t> </a:t>
            </a:r>
            <a:r>
              <a:rPr sz="1400" dirty="0">
                <a:latin typeface="Arial"/>
                <a:cs typeface="Arial"/>
              </a:rPr>
              <a:t>of</a:t>
            </a:r>
            <a:r>
              <a:rPr sz="1400" spc="-20" dirty="0">
                <a:latin typeface="Arial"/>
                <a:cs typeface="Arial"/>
              </a:rPr>
              <a:t> </a:t>
            </a:r>
            <a:r>
              <a:rPr sz="1400" spc="-10" dirty="0">
                <a:latin typeface="Arial"/>
                <a:cs typeface="Arial"/>
              </a:rPr>
              <a:t>children</a:t>
            </a:r>
            <a:endParaRPr sz="1400" dirty="0">
              <a:latin typeface="Arial"/>
              <a:cs typeface="Arial"/>
            </a:endParaRPr>
          </a:p>
          <a:p>
            <a:pPr marL="720725" indent="-172085">
              <a:lnSpc>
                <a:spcPct val="100000"/>
              </a:lnSpc>
              <a:buFont typeface="Arial"/>
              <a:buChar char="•"/>
              <a:tabLst>
                <a:tab pos="720725" algn="l"/>
              </a:tabLst>
            </a:pPr>
            <a:r>
              <a:rPr sz="1400" b="1" dirty="0">
                <a:solidFill>
                  <a:srgbClr val="FF0000"/>
                </a:solidFill>
                <a:latin typeface="Arial"/>
                <a:cs typeface="Arial"/>
              </a:rPr>
              <a:t>babies</a:t>
            </a:r>
            <a:r>
              <a:rPr sz="1400" dirty="0">
                <a:latin typeface="Arial"/>
                <a:cs typeface="Arial"/>
              </a:rPr>
              <a:t>:</a:t>
            </a:r>
            <a:r>
              <a:rPr sz="1400" spc="-45" dirty="0">
                <a:latin typeface="Arial"/>
                <a:cs typeface="Arial"/>
              </a:rPr>
              <a:t> </a:t>
            </a:r>
            <a:r>
              <a:rPr sz="1400" dirty="0">
                <a:latin typeface="Arial"/>
                <a:cs typeface="Arial"/>
              </a:rPr>
              <a:t>Number</a:t>
            </a:r>
            <a:r>
              <a:rPr sz="1400" spc="-35" dirty="0">
                <a:latin typeface="Arial"/>
                <a:cs typeface="Arial"/>
              </a:rPr>
              <a:t> </a:t>
            </a:r>
            <a:r>
              <a:rPr sz="1400" dirty="0">
                <a:latin typeface="Arial"/>
                <a:cs typeface="Arial"/>
              </a:rPr>
              <a:t>of</a:t>
            </a:r>
            <a:r>
              <a:rPr sz="1400" spc="-25" dirty="0">
                <a:latin typeface="Arial"/>
                <a:cs typeface="Arial"/>
              </a:rPr>
              <a:t> </a:t>
            </a:r>
            <a:r>
              <a:rPr sz="1400" spc="-10" dirty="0">
                <a:latin typeface="Arial"/>
                <a:cs typeface="Arial"/>
              </a:rPr>
              <a:t>babies</a:t>
            </a:r>
            <a:endParaRPr sz="1400" dirty="0">
              <a:latin typeface="Arial"/>
              <a:cs typeface="Arial"/>
            </a:endParaRPr>
          </a:p>
          <a:p>
            <a:pPr marL="720725" indent="-172085">
              <a:lnSpc>
                <a:spcPct val="100000"/>
              </a:lnSpc>
              <a:spcBef>
                <a:spcPts val="5"/>
              </a:spcBef>
              <a:buFont typeface="Arial"/>
              <a:buChar char="•"/>
              <a:tabLst>
                <a:tab pos="720725" algn="l"/>
              </a:tabLst>
            </a:pPr>
            <a:r>
              <a:rPr sz="1400" b="1" dirty="0">
                <a:solidFill>
                  <a:srgbClr val="FF0000"/>
                </a:solidFill>
                <a:latin typeface="Arial"/>
                <a:cs typeface="Arial"/>
              </a:rPr>
              <a:t>meal</a:t>
            </a:r>
            <a:r>
              <a:rPr sz="1400" dirty="0">
                <a:latin typeface="Arial"/>
                <a:cs typeface="Arial"/>
              </a:rPr>
              <a:t>:</a:t>
            </a:r>
            <a:r>
              <a:rPr sz="1400" spc="-50" dirty="0">
                <a:latin typeface="Arial"/>
                <a:cs typeface="Arial"/>
              </a:rPr>
              <a:t> </a:t>
            </a:r>
            <a:r>
              <a:rPr sz="1400" spc="-10" dirty="0">
                <a:latin typeface="Arial"/>
                <a:cs typeface="Arial"/>
              </a:rPr>
              <a:t>Type</a:t>
            </a:r>
            <a:r>
              <a:rPr sz="1400" spc="-20" dirty="0">
                <a:latin typeface="Arial"/>
                <a:cs typeface="Arial"/>
              </a:rPr>
              <a:t> </a:t>
            </a:r>
            <a:r>
              <a:rPr sz="1400" dirty="0">
                <a:latin typeface="Arial"/>
                <a:cs typeface="Arial"/>
              </a:rPr>
              <a:t>of</a:t>
            </a:r>
            <a:r>
              <a:rPr sz="1400" spc="-30" dirty="0">
                <a:latin typeface="Arial"/>
                <a:cs typeface="Arial"/>
              </a:rPr>
              <a:t> </a:t>
            </a:r>
            <a:r>
              <a:rPr sz="1400" dirty="0">
                <a:latin typeface="Arial"/>
                <a:cs typeface="Arial"/>
              </a:rPr>
              <a:t>meal</a:t>
            </a:r>
            <a:r>
              <a:rPr sz="1400" spc="-40" dirty="0">
                <a:latin typeface="Arial"/>
                <a:cs typeface="Arial"/>
              </a:rPr>
              <a:t> </a:t>
            </a:r>
            <a:r>
              <a:rPr sz="1400" spc="-10" dirty="0">
                <a:latin typeface="Arial"/>
                <a:cs typeface="Arial"/>
              </a:rPr>
              <a:t>booked</a:t>
            </a:r>
            <a:endParaRPr sz="1400" dirty="0">
              <a:latin typeface="Arial"/>
              <a:cs typeface="Arial"/>
            </a:endParaRPr>
          </a:p>
          <a:p>
            <a:pPr marL="720725" indent="-172085">
              <a:lnSpc>
                <a:spcPct val="100000"/>
              </a:lnSpc>
              <a:buFont typeface="Arial"/>
              <a:buChar char="•"/>
              <a:tabLst>
                <a:tab pos="720725" algn="l"/>
              </a:tabLst>
            </a:pPr>
            <a:r>
              <a:rPr sz="1400" b="1" dirty="0">
                <a:solidFill>
                  <a:srgbClr val="FF0000"/>
                </a:solidFill>
                <a:latin typeface="Arial"/>
                <a:cs typeface="Arial"/>
              </a:rPr>
              <a:t>country</a:t>
            </a:r>
            <a:r>
              <a:rPr sz="1400" dirty="0">
                <a:latin typeface="Arial"/>
                <a:cs typeface="Arial"/>
              </a:rPr>
              <a:t>:</a:t>
            </a:r>
            <a:r>
              <a:rPr sz="1400" spc="-45" dirty="0">
                <a:latin typeface="Arial"/>
                <a:cs typeface="Arial"/>
              </a:rPr>
              <a:t> </a:t>
            </a:r>
            <a:r>
              <a:rPr sz="1400" dirty="0">
                <a:latin typeface="Arial"/>
                <a:cs typeface="Arial"/>
              </a:rPr>
              <a:t>Country</a:t>
            </a:r>
            <a:r>
              <a:rPr sz="1400" spc="-40" dirty="0">
                <a:latin typeface="Arial"/>
                <a:cs typeface="Arial"/>
              </a:rPr>
              <a:t> </a:t>
            </a:r>
            <a:r>
              <a:rPr sz="1400" dirty="0">
                <a:latin typeface="Arial"/>
                <a:cs typeface="Arial"/>
              </a:rPr>
              <a:t>of</a:t>
            </a:r>
            <a:r>
              <a:rPr sz="1400" spc="-25" dirty="0">
                <a:latin typeface="Arial"/>
                <a:cs typeface="Arial"/>
              </a:rPr>
              <a:t> </a:t>
            </a:r>
            <a:r>
              <a:rPr sz="1400" spc="-10" dirty="0">
                <a:latin typeface="Arial"/>
                <a:cs typeface="Arial"/>
              </a:rPr>
              <a:t>origin.</a:t>
            </a:r>
            <a:endParaRPr sz="14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4214E-9D1C-C536-D446-A013C3DC4CEA}"/>
              </a:ext>
            </a:extLst>
          </p:cNvPr>
          <p:cNvSpPr txBox="1"/>
          <p:nvPr/>
        </p:nvSpPr>
        <p:spPr>
          <a:xfrm>
            <a:off x="838200" y="1004206"/>
            <a:ext cx="7848600" cy="1754326"/>
          </a:xfrm>
          <a:prstGeom prst="rect">
            <a:avLst/>
          </a:prstGeom>
          <a:noFill/>
        </p:spPr>
        <p:txBody>
          <a:bodyPr wrap="square">
            <a:spAutoFit/>
          </a:bodyPr>
          <a:lstStyle/>
          <a:p>
            <a:r>
              <a:rPr lang="en-US" b="1" dirty="0"/>
              <a:t>Insight</a:t>
            </a:r>
            <a:r>
              <a:rPr lang="en-US" dirty="0"/>
              <a:t>: Analyzing a guest's booking history provides insights into their likelihood of canceling current bookings. Guests with a history of cancellations might have a higher probability of future cancellations, while those with consistent non-canceled bookings may be more reliable. Understanding these patterns allows the hotel to implement targeted retention strategies, such as flexible booking policies or personalized offers, to reduce cancellations and improve booking stability.</a:t>
            </a:r>
          </a:p>
        </p:txBody>
      </p:sp>
    </p:spTree>
    <p:extLst>
      <p:ext uri="{BB962C8B-B14F-4D97-AF65-F5344CB8AC3E}">
        <p14:creationId xmlns:p14="http://schemas.microsoft.com/office/powerpoint/2010/main" val="3978870109"/>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C2BA20-80C1-F022-49D0-1D2D7053E9D3}"/>
              </a:ext>
            </a:extLst>
          </p:cNvPr>
          <p:cNvSpPr txBox="1"/>
          <p:nvPr/>
        </p:nvSpPr>
        <p:spPr>
          <a:xfrm>
            <a:off x="0" y="0"/>
            <a:ext cx="9067800" cy="1015663"/>
          </a:xfrm>
          <a:prstGeom prst="rect">
            <a:avLst/>
          </a:prstGeom>
          <a:noFill/>
        </p:spPr>
        <p:txBody>
          <a:bodyPr wrap="square">
            <a:spAutoFit/>
          </a:bodyPr>
          <a:lstStyle/>
          <a:p>
            <a:pPr marL="528320" indent="-515620">
              <a:lnSpc>
                <a:spcPct val="100000"/>
              </a:lnSpc>
              <a:spcBef>
                <a:spcPts val="680"/>
              </a:spcBef>
              <a:buSzPct val="116666"/>
              <a:buFont typeface="Wingdings"/>
              <a:buChar char=""/>
              <a:tabLst>
                <a:tab pos="528320" algn="l"/>
              </a:tabLst>
            </a:pPr>
            <a:r>
              <a:rPr lang="en-US" sz="2400" b="1" dirty="0">
                <a:solidFill>
                  <a:srgbClr val="FF0000"/>
                </a:solidFill>
                <a:latin typeface="Arial"/>
                <a:cs typeface="Arial"/>
              </a:rPr>
              <a:t>Exploratory</a:t>
            </a:r>
            <a:r>
              <a:rPr lang="en-US" sz="2400" b="1" spc="-130" dirty="0">
                <a:solidFill>
                  <a:srgbClr val="FF0000"/>
                </a:solidFill>
                <a:latin typeface="Arial"/>
                <a:cs typeface="Arial"/>
              </a:rPr>
              <a:t> </a:t>
            </a:r>
            <a:r>
              <a:rPr lang="en-US" sz="2400" b="1" dirty="0">
                <a:solidFill>
                  <a:srgbClr val="FF0000"/>
                </a:solidFill>
                <a:latin typeface="Arial"/>
                <a:cs typeface="Arial"/>
              </a:rPr>
              <a:t>Data</a:t>
            </a:r>
            <a:r>
              <a:rPr lang="en-US" sz="2400" b="1" spc="-165" dirty="0">
                <a:solidFill>
                  <a:srgbClr val="FF0000"/>
                </a:solidFill>
                <a:latin typeface="Arial"/>
                <a:cs typeface="Arial"/>
              </a:rPr>
              <a:t> </a:t>
            </a:r>
            <a:r>
              <a:rPr lang="en-US" sz="2400" b="1" dirty="0">
                <a:solidFill>
                  <a:srgbClr val="FF0000"/>
                </a:solidFill>
                <a:latin typeface="Arial"/>
                <a:cs typeface="Arial"/>
              </a:rPr>
              <a:t>Analysis</a:t>
            </a:r>
            <a:r>
              <a:rPr lang="en-US" sz="2400" b="1" spc="-30" dirty="0">
                <a:solidFill>
                  <a:srgbClr val="FF0000"/>
                </a:solidFill>
                <a:latin typeface="Arial"/>
                <a:cs typeface="Arial"/>
              </a:rPr>
              <a:t> </a:t>
            </a:r>
            <a:r>
              <a:rPr lang="en-US" sz="2400" b="1" spc="-10" dirty="0">
                <a:solidFill>
                  <a:srgbClr val="FF0000"/>
                </a:solidFill>
                <a:latin typeface="Arial"/>
                <a:cs typeface="Arial"/>
              </a:rPr>
              <a:t>(EDA):</a:t>
            </a:r>
            <a:endParaRPr lang="en-US" sz="2400" dirty="0">
              <a:latin typeface="Arial"/>
              <a:cs typeface="Arial"/>
            </a:endParaRPr>
          </a:p>
          <a:p>
            <a:pPr algn="ctr"/>
            <a:r>
              <a:rPr lang="en-US" sz="1800" b="1" dirty="0">
                <a:effectLst/>
              </a:rPr>
              <a:t>Visualize the distribution of reserved and assigned room types. Analyze whether guests tend to receive the room type they initially reserved.</a:t>
            </a:r>
            <a:endParaRPr lang="en-US" dirty="0">
              <a:effectLst/>
            </a:endParaRPr>
          </a:p>
        </p:txBody>
      </p:sp>
      <p:pic>
        <p:nvPicPr>
          <p:cNvPr id="5" name="Picture 4">
            <a:extLst>
              <a:ext uri="{FF2B5EF4-FFF2-40B4-BE49-F238E27FC236}">
                <a16:creationId xmlns:a16="http://schemas.microsoft.com/office/drawing/2014/main" id="{A771A33B-1820-9D9F-4F0E-EE251C481DEA}"/>
              </a:ext>
            </a:extLst>
          </p:cNvPr>
          <p:cNvPicPr>
            <a:picLocks noChangeAspect="1"/>
          </p:cNvPicPr>
          <p:nvPr/>
        </p:nvPicPr>
        <p:blipFill>
          <a:blip r:embed="rId2"/>
          <a:stretch>
            <a:fillRect/>
          </a:stretch>
        </p:blipFill>
        <p:spPr>
          <a:xfrm>
            <a:off x="76200" y="1015663"/>
            <a:ext cx="8991600" cy="3932574"/>
          </a:xfrm>
          <a:prstGeom prst="rect">
            <a:avLst/>
          </a:prstGeom>
        </p:spPr>
      </p:pic>
    </p:spTree>
    <p:extLst>
      <p:ext uri="{BB962C8B-B14F-4D97-AF65-F5344CB8AC3E}">
        <p14:creationId xmlns:p14="http://schemas.microsoft.com/office/powerpoint/2010/main" val="45813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01F336-9995-3188-714A-BF8E1A267E9E}"/>
              </a:ext>
            </a:extLst>
          </p:cNvPr>
          <p:cNvSpPr txBox="1"/>
          <p:nvPr/>
        </p:nvSpPr>
        <p:spPr>
          <a:xfrm>
            <a:off x="457200" y="1142705"/>
            <a:ext cx="7620000" cy="1754326"/>
          </a:xfrm>
          <a:prstGeom prst="rect">
            <a:avLst/>
          </a:prstGeom>
          <a:noFill/>
        </p:spPr>
        <p:txBody>
          <a:bodyPr wrap="square">
            <a:spAutoFit/>
          </a:bodyPr>
          <a:lstStyle/>
          <a:p>
            <a:r>
              <a:rPr lang="en-US" b="1" dirty="0"/>
              <a:t>Insight</a:t>
            </a:r>
            <a:r>
              <a:rPr lang="en-US" dirty="0"/>
              <a:t>: Visualizing the distribution of reserved and assigned room types helps understand if guests are receiving the rooms they initially reserved. Analyzing discrepancies between reserved and assigned room types can identify potential issues in the booking process or inventory management. Ensuring guests receive their preferred room type enhances satisfaction and trust, reducing the likelihood of complaints and cancellations.</a:t>
            </a:r>
          </a:p>
        </p:txBody>
      </p:sp>
    </p:spTree>
    <p:extLst>
      <p:ext uri="{BB962C8B-B14F-4D97-AF65-F5344CB8AC3E}">
        <p14:creationId xmlns:p14="http://schemas.microsoft.com/office/powerpoint/2010/main" val="315829174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59CDF-6051-A657-EB88-687F0441E346}"/>
              </a:ext>
            </a:extLst>
          </p:cNvPr>
          <p:cNvSpPr txBox="1"/>
          <p:nvPr/>
        </p:nvSpPr>
        <p:spPr>
          <a:xfrm>
            <a:off x="5644" y="31750"/>
            <a:ext cx="8985956" cy="1015663"/>
          </a:xfrm>
          <a:prstGeom prst="rect">
            <a:avLst/>
          </a:prstGeom>
          <a:noFill/>
        </p:spPr>
        <p:txBody>
          <a:bodyPr wrap="square">
            <a:spAutoFit/>
          </a:bodyPr>
          <a:lstStyle/>
          <a:p>
            <a:pPr marL="528320" indent="-515620">
              <a:lnSpc>
                <a:spcPct val="100000"/>
              </a:lnSpc>
              <a:spcBef>
                <a:spcPts val="680"/>
              </a:spcBef>
              <a:buSzPct val="116666"/>
              <a:buFont typeface="Wingdings"/>
              <a:buChar char=""/>
              <a:tabLst>
                <a:tab pos="528320" algn="l"/>
              </a:tabLst>
            </a:pPr>
            <a:r>
              <a:rPr lang="en-US" sz="2400" b="1" dirty="0">
                <a:solidFill>
                  <a:srgbClr val="FF0000"/>
                </a:solidFill>
                <a:latin typeface="Arial"/>
                <a:cs typeface="Arial"/>
              </a:rPr>
              <a:t>Exploratory</a:t>
            </a:r>
            <a:r>
              <a:rPr lang="en-US" sz="2400" b="1" spc="-130" dirty="0">
                <a:solidFill>
                  <a:srgbClr val="FF0000"/>
                </a:solidFill>
                <a:latin typeface="Arial"/>
                <a:cs typeface="Arial"/>
              </a:rPr>
              <a:t> </a:t>
            </a:r>
            <a:r>
              <a:rPr lang="en-US" sz="2400" b="1" dirty="0">
                <a:solidFill>
                  <a:srgbClr val="FF0000"/>
                </a:solidFill>
                <a:latin typeface="Arial"/>
                <a:cs typeface="Arial"/>
              </a:rPr>
              <a:t>Data</a:t>
            </a:r>
            <a:r>
              <a:rPr lang="en-US" sz="2400" b="1" spc="-165" dirty="0">
                <a:solidFill>
                  <a:srgbClr val="FF0000"/>
                </a:solidFill>
                <a:latin typeface="Arial"/>
                <a:cs typeface="Arial"/>
              </a:rPr>
              <a:t> </a:t>
            </a:r>
            <a:r>
              <a:rPr lang="en-US" sz="2400" b="1" dirty="0">
                <a:solidFill>
                  <a:srgbClr val="FF0000"/>
                </a:solidFill>
                <a:latin typeface="Arial"/>
                <a:cs typeface="Arial"/>
              </a:rPr>
              <a:t>Analysis</a:t>
            </a:r>
            <a:r>
              <a:rPr lang="en-US" sz="2400" b="1" spc="-30" dirty="0">
                <a:solidFill>
                  <a:srgbClr val="FF0000"/>
                </a:solidFill>
                <a:latin typeface="Arial"/>
                <a:cs typeface="Arial"/>
              </a:rPr>
              <a:t> </a:t>
            </a:r>
            <a:r>
              <a:rPr lang="en-US" sz="2400" b="1" spc="-10" dirty="0">
                <a:solidFill>
                  <a:srgbClr val="FF0000"/>
                </a:solidFill>
                <a:latin typeface="Arial"/>
                <a:cs typeface="Arial"/>
              </a:rPr>
              <a:t>(EDA):</a:t>
            </a:r>
            <a:endParaRPr lang="en-US" sz="2400" dirty="0">
              <a:latin typeface="Arial"/>
              <a:cs typeface="Arial"/>
            </a:endParaRPr>
          </a:p>
          <a:p>
            <a:pPr algn="ctr"/>
            <a:r>
              <a:rPr lang="en-US" sz="1800" b="1" dirty="0">
                <a:effectLst/>
              </a:rPr>
              <a:t>Investigate the relationship between the number of booking changes made by guests and their likelihood of canceling a booking.</a:t>
            </a:r>
            <a:endParaRPr lang="en-US" dirty="0">
              <a:effectLst/>
            </a:endParaRPr>
          </a:p>
        </p:txBody>
      </p:sp>
      <p:pic>
        <p:nvPicPr>
          <p:cNvPr id="5" name="Picture 4">
            <a:extLst>
              <a:ext uri="{FF2B5EF4-FFF2-40B4-BE49-F238E27FC236}">
                <a16:creationId xmlns:a16="http://schemas.microsoft.com/office/drawing/2014/main" id="{FB2DE0C7-99BE-17E5-DE9B-BBEEE1F95106}"/>
              </a:ext>
            </a:extLst>
          </p:cNvPr>
          <p:cNvPicPr>
            <a:picLocks noChangeAspect="1"/>
          </p:cNvPicPr>
          <p:nvPr/>
        </p:nvPicPr>
        <p:blipFill>
          <a:blip r:embed="rId2"/>
          <a:stretch>
            <a:fillRect/>
          </a:stretch>
        </p:blipFill>
        <p:spPr>
          <a:xfrm>
            <a:off x="152400" y="1047413"/>
            <a:ext cx="8839200" cy="3915112"/>
          </a:xfrm>
          <a:prstGeom prst="rect">
            <a:avLst/>
          </a:prstGeom>
        </p:spPr>
      </p:pic>
    </p:spTree>
    <p:extLst>
      <p:ext uri="{BB962C8B-B14F-4D97-AF65-F5344CB8AC3E}">
        <p14:creationId xmlns:p14="http://schemas.microsoft.com/office/powerpoint/2010/main" val="206594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6479B-AA77-73E6-1371-11995853536A}"/>
              </a:ext>
            </a:extLst>
          </p:cNvPr>
          <p:cNvSpPr txBox="1"/>
          <p:nvPr/>
        </p:nvSpPr>
        <p:spPr>
          <a:xfrm>
            <a:off x="685800" y="1004206"/>
            <a:ext cx="7848600" cy="1754326"/>
          </a:xfrm>
          <a:prstGeom prst="rect">
            <a:avLst/>
          </a:prstGeom>
          <a:noFill/>
        </p:spPr>
        <p:txBody>
          <a:bodyPr wrap="square">
            <a:spAutoFit/>
          </a:bodyPr>
          <a:lstStyle/>
          <a:p>
            <a:r>
              <a:rPr lang="en-US" b="1" dirty="0"/>
              <a:t>Insight</a:t>
            </a:r>
            <a:r>
              <a:rPr lang="en-US" dirty="0"/>
              <a:t>: Investigating the relationship between booking changes and cancellations helps identify if frequent changes indicate a higher likelihood of cancellations. Guests making multiple changes may have uncertain plans, increasing the risk of cancellation. Understanding this relationship allows the hotel to offer flexible booking options and targeted communication to such guests, reducing cancellation rates and improving booking stability.</a:t>
            </a:r>
          </a:p>
        </p:txBody>
      </p:sp>
    </p:spTree>
    <p:extLst>
      <p:ext uri="{BB962C8B-B14F-4D97-AF65-F5344CB8AC3E}">
        <p14:creationId xmlns:p14="http://schemas.microsoft.com/office/powerpoint/2010/main" val="4016683197"/>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9E5847-397A-F42F-459B-B02347D27FA0}"/>
              </a:ext>
            </a:extLst>
          </p:cNvPr>
          <p:cNvSpPr txBox="1"/>
          <p:nvPr/>
        </p:nvSpPr>
        <p:spPr>
          <a:xfrm>
            <a:off x="0" y="0"/>
            <a:ext cx="9067800" cy="1015663"/>
          </a:xfrm>
          <a:prstGeom prst="rect">
            <a:avLst/>
          </a:prstGeom>
          <a:noFill/>
        </p:spPr>
        <p:txBody>
          <a:bodyPr wrap="square">
            <a:spAutoFit/>
          </a:bodyPr>
          <a:lstStyle/>
          <a:p>
            <a:pPr marL="528320" indent="-515620">
              <a:lnSpc>
                <a:spcPct val="100000"/>
              </a:lnSpc>
              <a:spcBef>
                <a:spcPts val="680"/>
              </a:spcBef>
              <a:buSzPct val="116666"/>
              <a:buFont typeface="Wingdings"/>
              <a:buChar char=""/>
              <a:tabLst>
                <a:tab pos="528320" algn="l"/>
              </a:tabLst>
            </a:pPr>
            <a:r>
              <a:rPr lang="en-US" sz="2400" b="1" dirty="0">
                <a:solidFill>
                  <a:srgbClr val="FF0000"/>
                </a:solidFill>
                <a:latin typeface="Arial"/>
                <a:cs typeface="Arial"/>
              </a:rPr>
              <a:t>Exploratory</a:t>
            </a:r>
            <a:r>
              <a:rPr lang="en-US" sz="2400" b="1" spc="-130" dirty="0">
                <a:solidFill>
                  <a:srgbClr val="FF0000"/>
                </a:solidFill>
                <a:latin typeface="Arial"/>
                <a:cs typeface="Arial"/>
              </a:rPr>
              <a:t> </a:t>
            </a:r>
            <a:r>
              <a:rPr lang="en-US" sz="2400" b="1" dirty="0">
                <a:solidFill>
                  <a:srgbClr val="FF0000"/>
                </a:solidFill>
                <a:latin typeface="Arial"/>
                <a:cs typeface="Arial"/>
              </a:rPr>
              <a:t>Data</a:t>
            </a:r>
            <a:r>
              <a:rPr lang="en-US" sz="2400" b="1" spc="-165" dirty="0">
                <a:solidFill>
                  <a:srgbClr val="FF0000"/>
                </a:solidFill>
                <a:latin typeface="Arial"/>
                <a:cs typeface="Arial"/>
              </a:rPr>
              <a:t> </a:t>
            </a:r>
            <a:r>
              <a:rPr lang="en-US" sz="2400" b="1" dirty="0">
                <a:solidFill>
                  <a:srgbClr val="FF0000"/>
                </a:solidFill>
                <a:latin typeface="Arial"/>
                <a:cs typeface="Arial"/>
              </a:rPr>
              <a:t>Analysis</a:t>
            </a:r>
            <a:r>
              <a:rPr lang="en-US" sz="2400" b="1" spc="-30" dirty="0">
                <a:solidFill>
                  <a:srgbClr val="FF0000"/>
                </a:solidFill>
                <a:latin typeface="Arial"/>
                <a:cs typeface="Arial"/>
              </a:rPr>
              <a:t> </a:t>
            </a:r>
            <a:r>
              <a:rPr lang="en-US" sz="2400" b="1" spc="-10" dirty="0">
                <a:solidFill>
                  <a:srgbClr val="FF0000"/>
                </a:solidFill>
                <a:latin typeface="Arial"/>
                <a:cs typeface="Arial"/>
              </a:rPr>
              <a:t>(EDA):</a:t>
            </a:r>
          </a:p>
          <a:p>
            <a:pPr algn="ctr"/>
            <a:r>
              <a:rPr lang="en-US" sz="1800" b="1" dirty="0">
                <a:effectLst/>
              </a:rPr>
              <a:t> Analyze room type preferences based on customer types (e.g., Transient, Group) and identify any patterns in room type selection.</a:t>
            </a:r>
            <a:endParaRPr lang="en-US" sz="2400" dirty="0">
              <a:effectLst/>
            </a:endParaRPr>
          </a:p>
        </p:txBody>
      </p:sp>
      <p:pic>
        <p:nvPicPr>
          <p:cNvPr id="5" name="Picture 4">
            <a:extLst>
              <a:ext uri="{FF2B5EF4-FFF2-40B4-BE49-F238E27FC236}">
                <a16:creationId xmlns:a16="http://schemas.microsoft.com/office/drawing/2014/main" id="{B54CA702-A602-21F4-F494-F6700504AA6C}"/>
              </a:ext>
            </a:extLst>
          </p:cNvPr>
          <p:cNvPicPr>
            <a:picLocks noChangeAspect="1"/>
          </p:cNvPicPr>
          <p:nvPr/>
        </p:nvPicPr>
        <p:blipFill>
          <a:blip r:embed="rId2"/>
          <a:stretch>
            <a:fillRect/>
          </a:stretch>
        </p:blipFill>
        <p:spPr>
          <a:xfrm>
            <a:off x="333375" y="1015663"/>
            <a:ext cx="8477250" cy="3913524"/>
          </a:xfrm>
          <a:prstGeom prst="rect">
            <a:avLst/>
          </a:prstGeom>
        </p:spPr>
      </p:pic>
    </p:spTree>
    <p:extLst>
      <p:ext uri="{BB962C8B-B14F-4D97-AF65-F5344CB8AC3E}">
        <p14:creationId xmlns:p14="http://schemas.microsoft.com/office/powerpoint/2010/main" val="420313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778D0-986F-9D3E-9B7D-57A11FA71744}"/>
              </a:ext>
            </a:extLst>
          </p:cNvPr>
          <p:cNvSpPr txBox="1"/>
          <p:nvPr/>
        </p:nvSpPr>
        <p:spPr>
          <a:xfrm>
            <a:off x="1219200" y="1142705"/>
            <a:ext cx="6400800" cy="2031325"/>
          </a:xfrm>
          <a:prstGeom prst="rect">
            <a:avLst/>
          </a:prstGeom>
          <a:noFill/>
        </p:spPr>
        <p:txBody>
          <a:bodyPr wrap="square">
            <a:spAutoFit/>
          </a:bodyPr>
          <a:lstStyle/>
          <a:p>
            <a:r>
              <a:rPr lang="en-US" b="1" dirty="0"/>
              <a:t>Insight</a:t>
            </a:r>
            <a:r>
              <a:rPr lang="en-US" dirty="0"/>
              <a:t>: Analyzing room type preferences based on customer types provides insights into what different segments prefer. Transient guests might favor standard rooms, while groups may prefer suites or connecting rooms. Identifying these patterns allows the hotel to tailor its room offerings and marketing strategies to meet the specific needs of each customer type, enhancing guest satisfaction and optimizing room occupancy.</a:t>
            </a:r>
          </a:p>
        </p:txBody>
      </p:sp>
    </p:spTree>
    <p:extLst>
      <p:ext uri="{BB962C8B-B14F-4D97-AF65-F5344CB8AC3E}">
        <p14:creationId xmlns:p14="http://schemas.microsoft.com/office/powerpoint/2010/main" val="2717416554"/>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3EFF80-DC97-731B-2DE8-4A0A76203141}"/>
              </a:ext>
            </a:extLst>
          </p:cNvPr>
          <p:cNvSpPr txBox="1"/>
          <p:nvPr/>
        </p:nvSpPr>
        <p:spPr>
          <a:xfrm>
            <a:off x="2822" y="6350"/>
            <a:ext cx="9064978" cy="1661993"/>
          </a:xfrm>
          <a:prstGeom prst="rect">
            <a:avLst/>
          </a:prstGeom>
          <a:noFill/>
        </p:spPr>
        <p:txBody>
          <a:bodyPr wrap="square">
            <a:spAutoFit/>
          </a:bodyPr>
          <a:lstStyle/>
          <a:p>
            <a:pPr marL="528320" indent="-515620">
              <a:lnSpc>
                <a:spcPct val="100000"/>
              </a:lnSpc>
              <a:spcBef>
                <a:spcPts val="680"/>
              </a:spcBef>
              <a:buSzPct val="116666"/>
              <a:buFont typeface="Wingdings"/>
              <a:buChar char=""/>
              <a:tabLst>
                <a:tab pos="528320" algn="l"/>
              </a:tabLst>
            </a:pPr>
            <a:r>
              <a:rPr lang="en-US" sz="2400" b="1" dirty="0">
                <a:solidFill>
                  <a:srgbClr val="FF0000"/>
                </a:solidFill>
                <a:latin typeface="Arial"/>
                <a:cs typeface="Arial"/>
              </a:rPr>
              <a:t>Exploratory</a:t>
            </a:r>
            <a:r>
              <a:rPr lang="en-US" sz="2400" b="1" spc="-130" dirty="0">
                <a:solidFill>
                  <a:srgbClr val="FF0000"/>
                </a:solidFill>
                <a:latin typeface="Arial"/>
                <a:cs typeface="Arial"/>
              </a:rPr>
              <a:t> </a:t>
            </a:r>
            <a:r>
              <a:rPr lang="en-US" sz="2400" b="1" dirty="0">
                <a:solidFill>
                  <a:srgbClr val="FF0000"/>
                </a:solidFill>
                <a:latin typeface="Arial"/>
                <a:cs typeface="Arial"/>
              </a:rPr>
              <a:t>Data</a:t>
            </a:r>
            <a:r>
              <a:rPr lang="en-US" sz="2400" b="1" spc="-165" dirty="0">
                <a:solidFill>
                  <a:srgbClr val="FF0000"/>
                </a:solidFill>
                <a:latin typeface="Arial"/>
                <a:cs typeface="Arial"/>
              </a:rPr>
              <a:t> </a:t>
            </a:r>
            <a:r>
              <a:rPr lang="en-US" sz="2400" b="1" dirty="0">
                <a:solidFill>
                  <a:srgbClr val="FF0000"/>
                </a:solidFill>
                <a:latin typeface="Arial"/>
                <a:cs typeface="Arial"/>
              </a:rPr>
              <a:t>Analysis</a:t>
            </a:r>
            <a:r>
              <a:rPr lang="en-US" sz="2400" b="1" spc="-30" dirty="0">
                <a:solidFill>
                  <a:srgbClr val="FF0000"/>
                </a:solidFill>
                <a:latin typeface="Arial"/>
                <a:cs typeface="Arial"/>
              </a:rPr>
              <a:t> </a:t>
            </a:r>
            <a:r>
              <a:rPr lang="en-US" sz="2400" b="1" spc="-10" dirty="0">
                <a:solidFill>
                  <a:srgbClr val="FF0000"/>
                </a:solidFill>
                <a:latin typeface="Arial"/>
                <a:cs typeface="Arial"/>
              </a:rPr>
              <a:t>(EDA):</a:t>
            </a:r>
          </a:p>
          <a:p>
            <a:pPr algn="ctr"/>
            <a:r>
              <a:rPr lang="en-US" sz="1800" b="1" dirty="0">
                <a:effectLst/>
              </a:rPr>
              <a:t>Analyze whether guests who make multiple bookings tend to consistently request the same room type or if their preferences change over time.</a:t>
            </a:r>
            <a:endParaRPr lang="en-US" dirty="0">
              <a:effectLst/>
            </a:endParaRPr>
          </a:p>
          <a:p>
            <a:br>
              <a:rPr lang="en-US" dirty="0">
                <a:effectLst/>
              </a:rPr>
            </a:br>
            <a:endParaRPr lang="en-US" sz="2400" dirty="0">
              <a:effectLst/>
            </a:endParaRPr>
          </a:p>
        </p:txBody>
      </p:sp>
      <p:pic>
        <p:nvPicPr>
          <p:cNvPr id="5" name="Picture 4">
            <a:extLst>
              <a:ext uri="{FF2B5EF4-FFF2-40B4-BE49-F238E27FC236}">
                <a16:creationId xmlns:a16="http://schemas.microsoft.com/office/drawing/2014/main" id="{787BCAF5-6F90-EB7E-BE62-61731C8F8058}"/>
              </a:ext>
            </a:extLst>
          </p:cNvPr>
          <p:cNvPicPr>
            <a:picLocks noChangeAspect="1"/>
          </p:cNvPicPr>
          <p:nvPr/>
        </p:nvPicPr>
        <p:blipFill>
          <a:blip r:embed="rId2"/>
          <a:stretch>
            <a:fillRect/>
          </a:stretch>
        </p:blipFill>
        <p:spPr>
          <a:xfrm>
            <a:off x="36689" y="1200150"/>
            <a:ext cx="9031111" cy="3886200"/>
          </a:xfrm>
          <a:prstGeom prst="rect">
            <a:avLst/>
          </a:prstGeom>
        </p:spPr>
      </p:pic>
    </p:spTree>
    <p:extLst>
      <p:ext uri="{BB962C8B-B14F-4D97-AF65-F5344CB8AC3E}">
        <p14:creationId xmlns:p14="http://schemas.microsoft.com/office/powerpoint/2010/main" val="23898280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E0E21-9397-EAA8-BC97-B79A231E9505}"/>
              </a:ext>
            </a:extLst>
          </p:cNvPr>
          <p:cNvSpPr txBox="1"/>
          <p:nvPr/>
        </p:nvSpPr>
        <p:spPr>
          <a:xfrm>
            <a:off x="152400" y="450208"/>
            <a:ext cx="8534400" cy="2031325"/>
          </a:xfrm>
          <a:prstGeom prst="rect">
            <a:avLst/>
          </a:prstGeom>
          <a:noFill/>
        </p:spPr>
        <p:txBody>
          <a:bodyPr wrap="square">
            <a:spAutoFit/>
          </a:bodyPr>
          <a:lstStyle/>
          <a:p>
            <a:endParaRPr lang="en-US" b="1" dirty="0"/>
          </a:p>
          <a:p>
            <a:r>
              <a:rPr lang="en-US" b="1" dirty="0"/>
              <a:t>Insight</a:t>
            </a:r>
            <a:r>
              <a:rPr lang="en-US" dirty="0"/>
              <a:t>: Analyzing guests' room type preferences over multiple bookings helps identify if they consistently request the same type or change preferences over time. Consistent preferences may indicate strong loyalty to specific room features, while changing preferences might suggest evolving needs or tastes. Understanding these trends allows the hotel to personalize guest experiences and anticipate their needs, fostering loyalty and repeat bookings.</a:t>
            </a:r>
          </a:p>
        </p:txBody>
      </p:sp>
    </p:spTree>
    <p:extLst>
      <p:ext uri="{BB962C8B-B14F-4D97-AF65-F5344CB8AC3E}">
        <p14:creationId xmlns:p14="http://schemas.microsoft.com/office/powerpoint/2010/main" val="2345619744"/>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B9F71F-3E34-F4B9-E436-5F6A9D0CD80C}"/>
              </a:ext>
            </a:extLst>
          </p:cNvPr>
          <p:cNvSpPr txBox="1"/>
          <p:nvPr/>
        </p:nvSpPr>
        <p:spPr>
          <a:xfrm>
            <a:off x="-28222" y="133350"/>
            <a:ext cx="9172222" cy="1015663"/>
          </a:xfrm>
          <a:prstGeom prst="rect">
            <a:avLst/>
          </a:prstGeom>
          <a:noFill/>
        </p:spPr>
        <p:txBody>
          <a:bodyPr wrap="square">
            <a:spAutoFit/>
          </a:bodyPr>
          <a:lstStyle/>
          <a:p>
            <a:pPr marL="528320" indent="-515620">
              <a:lnSpc>
                <a:spcPct val="100000"/>
              </a:lnSpc>
              <a:spcBef>
                <a:spcPts val="680"/>
              </a:spcBef>
              <a:buSzPct val="116666"/>
              <a:buFont typeface="Wingdings"/>
              <a:buChar char=""/>
              <a:tabLst>
                <a:tab pos="528320" algn="l"/>
              </a:tabLst>
            </a:pPr>
            <a:r>
              <a:rPr lang="en-US" sz="2400" b="1" dirty="0">
                <a:solidFill>
                  <a:srgbClr val="FF0000"/>
                </a:solidFill>
                <a:latin typeface="Arial"/>
                <a:cs typeface="Arial"/>
              </a:rPr>
              <a:t>Exploratory</a:t>
            </a:r>
            <a:r>
              <a:rPr lang="en-US" sz="2400" b="1" spc="-130" dirty="0">
                <a:solidFill>
                  <a:srgbClr val="FF0000"/>
                </a:solidFill>
                <a:latin typeface="Arial"/>
                <a:cs typeface="Arial"/>
              </a:rPr>
              <a:t> </a:t>
            </a:r>
            <a:r>
              <a:rPr lang="en-US" sz="2400" b="1" dirty="0">
                <a:solidFill>
                  <a:srgbClr val="FF0000"/>
                </a:solidFill>
                <a:latin typeface="Arial"/>
                <a:cs typeface="Arial"/>
              </a:rPr>
              <a:t>Data</a:t>
            </a:r>
            <a:r>
              <a:rPr lang="en-US" sz="2400" b="1" spc="-165" dirty="0">
                <a:solidFill>
                  <a:srgbClr val="FF0000"/>
                </a:solidFill>
                <a:latin typeface="Arial"/>
                <a:cs typeface="Arial"/>
              </a:rPr>
              <a:t> </a:t>
            </a:r>
            <a:r>
              <a:rPr lang="en-US" sz="2400" b="1" dirty="0">
                <a:solidFill>
                  <a:srgbClr val="FF0000"/>
                </a:solidFill>
                <a:latin typeface="Arial"/>
                <a:cs typeface="Arial"/>
              </a:rPr>
              <a:t>Analysis</a:t>
            </a:r>
            <a:r>
              <a:rPr lang="en-US" sz="2400" b="1" spc="-30" dirty="0">
                <a:solidFill>
                  <a:srgbClr val="FF0000"/>
                </a:solidFill>
                <a:latin typeface="Arial"/>
                <a:cs typeface="Arial"/>
              </a:rPr>
              <a:t> </a:t>
            </a:r>
            <a:r>
              <a:rPr lang="en-US" sz="2400" b="1" spc="-10" dirty="0">
                <a:solidFill>
                  <a:srgbClr val="FF0000"/>
                </a:solidFill>
                <a:latin typeface="Arial"/>
                <a:cs typeface="Arial"/>
              </a:rPr>
              <a:t>(EDA):</a:t>
            </a:r>
          </a:p>
          <a:p>
            <a:r>
              <a:rPr lang="en-US" sz="1800" b="1" dirty="0">
                <a:effectLst/>
              </a:rPr>
              <a:t>Analyze trends in reservation status dates, such as the busiest checkout dates or patterns in cancellations by month.</a:t>
            </a:r>
            <a:endParaRPr lang="en-US" sz="2400" dirty="0">
              <a:effectLst/>
            </a:endParaRPr>
          </a:p>
        </p:txBody>
      </p:sp>
      <p:pic>
        <p:nvPicPr>
          <p:cNvPr id="5" name="Picture 4">
            <a:extLst>
              <a:ext uri="{FF2B5EF4-FFF2-40B4-BE49-F238E27FC236}">
                <a16:creationId xmlns:a16="http://schemas.microsoft.com/office/drawing/2014/main" id="{FB61CF2E-2FF0-0F18-B158-D7EE83477B0E}"/>
              </a:ext>
            </a:extLst>
          </p:cNvPr>
          <p:cNvPicPr>
            <a:picLocks noChangeAspect="1"/>
          </p:cNvPicPr>
          <p:nvPr/>
        </p:nvPicPr>
        <p:blipFill>
          <a:blip r:embed="rId2"/>
          <a:stretch>
            <a:fillRect/>
          </a:stretch>
        </p:blipFill>
        <p:spPr>
          <a:xfrm>
            <a:off x="76200" y="1149013"/>
            <a:ext cx="8991600" cy="3789699"/>
          </a:xfrm>
          <a:prstGeom prst="rect">
            <a:avLst/>
          </a:prstGeom>
        </p:spPr>
      </p:pic>
    </p:spTree>
    <p:extLst>
      <p:ext uri="{BB962C8B-B14F-4D97-AF65-F5344CB8AC3E}">
        <p14:creationId xmlns:p14="http://schemas.microsoft.com/office/powerpoint/2010/main" val="7007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23533"/>
            <a:ext cx="8448675" cy="5015230"/>
          </a:xfrm>
          <a:prstGeom prst="rect">
            <a:avLst/>
          </a:prstGeom>
        </p:spPr>
        <p:txBody>
          <a:bodyPr vert="horz" wrap="square" lIns="0" tIns="101600" rIns="0" bIns="0" rtlCol="0">
            <a:spAutoFit/>
          </a:bodyPr>
          <a:lstStyle/>
          <a:p>
            <a:pPr marL="528320" indent="-515620">
              <a:lnSpc>
                <a:spcPct val="100000"/>
              </a:lnSpc>
              <a:spcBef>
                <a:spcPts val="800"/>
              </a:spcBef>
              <a:buSzPct val="116666"/>
              <a:buFont typeface="Wingdings"/>
              <a:buChar char=""/>
              <a:tabLst>
                <a:tab pos="528320" algn="l"/>
              </a:tabLst>
            </a:pPr>
            <a:r>
              <a:rPr sz="2400" b="1" dirty="0">
                <a:solidFill>
                  <a:srgbClr val="FF0000"/>
                </a:solidFill>
                <a:latin typeface="Arial"/>
                <a:cs typeface="Arial"/>
              </a:rPr>
              <a:t>Data</a:t>
            </a:r>
            <a:r>
              <a:rPr sz="2400" b="1" spc="-90" dirty="0">
                <a:solidFill>
                  <a:srgbClr val="FF0000"/>
                </a:solidFill>
                <a:latin typeface="Arial"/>
                <a:cs typeface="Arial"/>
              </a:rPr>
              <a:t> </a:t>
            </a:r>
            <a:r>
              <a:rPr sz="2400" b="1" dirty="0">
                <a:solidFill>
                  <a:srgbClr val="FF0000"/>
                </a:solidFill>
                <a:latin typeface="Arial"/>
                <a:cs typeface="Arial"/>
              </a:rPr>
              <a:t>Exploration</a:t>
            </a:r>
            <a:r>
              <a:rPr sz="2400" b="1" spc="-40" dirty="0">
                <a:solidFill>
                  <a:srgbClr val="FF0000"/>
                </a:solidFill>
                <a:latin typeface="Arial"/>
                <a:cs typeface="Arial"/>
              </a:rPr>
              <a:t> </a:t>
            </a:r>
            <a:r>
              <a:rPr sz="2400" b="1" dirty="0">
                <a:solidFill>
                  <a:srgbClr val="FF0000"/>
                </a:solidFill>
                <a:latin typeface="Arial"/>
                <a:cs typeface="Arial"/>
              </a:rPr>
              <a:t>and</a:t>
            </a:r>
            <a:r>
              <a:rPr sz="2400" b="1" spc="-60" dirty="0">
                <a:solidFill>
                  <a:srgbClr val="FF0000"/>
                </a:solidFill>
                <a:latin typeface="Arial"/>
                <a:cs typeface="Arial"/>
              </a:rPr>
              <a:t> </a:t>
            </a:r>
            <a:r>
              <a:rPr sz="2400" b="1" spc="-10" dirty="0">
                <a:solidFill>
                  <a:srgbClr val="FF0000"/>
                </a:solidFill>
                <a:latin typeface="Arial"/>
                <a:cs typeface="Arial"/>
              </a:rPr>
              <a:t>Inspection:</a:t>
            </a:r>
            <a:endParaRPr sz="2400" dirty="0">
              <a:latin typeface="Arial"/>
              <a:cs typeface="Arial"/>
            </a:endParaRPr>
          </a:p>
          <a:p>
            <a:pPr marL="262890" lvl="1" indent="-172085">
              <a:lnSpc>
                <a:spcPct val="100000"/>
              </a:lnSpc>
              <a:spcBef>
                <a:spcPts val="409"/>
              </a:spcBef>
              <a:buFont typeface="Arial"/>
              <a:buChar char="•"/>
              <a:tabLst>
                <a:tab pos="262890" algn="l"/>
              </a:tabLst>
            </a:pPr>
            <a:r>
              <a:rPr sz="1400" b="1" dirty="0">
                <a:solidFill>
                  <a:srgbClr val="FF0000"/>
                </a:solidFill>
                <a:latin typeface="Arial"/>
                <a:cs typeface="Arial"/>
              </a:rPr>
              <a:t>market_segment</a:t>
            </a:r>
            <a:r>
              <a:rPr sz="1400" dirty="0">
                <a:latin typeface="Arial"/>
                <a:cs typeface="Arial"/>
              </a:rPr>
              <a:t>:</a:t>
            </a:r>
            <a:r>
              <a:rPr sz="1400" spc="-50" dirty="0">
                <a:latin typeface="Arial"/>
                <a:cs typeface="Arial"/>
              </a:rPr>
              <a:t> </a:t>
            </a:r>
            <a:r>
              <a:rPr sz="1400" dirty="0">
                <a:latin typeface="Arial"/>
                <a:cs typeface="Arial"/>
              </a:rPr>
              <a:t>Market</a:t>
            </a:r>
            <a:r>
              <a:rPr sz="1400" spc="-35" dirty="0">
                <a:latin typeface="Arial"/>
                <a:cs typeface="Arial"/>
              </a:rPr>
              <a:t> </a:t>
            </a:r>
            <a:r>
              <a:rPr sz="1400" dirty="0">
                <a:latin typeface="Arial"/>
                <a:cs typeface="Arial"/>
              </a:rPr>
              <a:t>segment</a:t>
            </a:r>
            <a:r>
              <a:rPr sz="1400" spc="-60" dirty="0">
                <a:latin typeface="Arial"/>
                <a:cs typeface="Arial"/>
              </a:rPr>
              <a:t> </a:t>
            </a:r>
            <a:r>
              <a:rPr sz="1400" dirty="0">
                <a:latin typeface="Arial"/>
                <a:cs typeface="Arial"/>
              </a:rPr>
              <a:t>designation</a:t>
            </a:r>
            <a:r>
              <a:rPr sz="1400" spc="-75" dirty="0">
                <a:latin typeface="Arial"/>
                <a:cs typeface="Arial"/>
              </a:rPr>
              <a:t> </a:t>
            </a:r>
            <a:r>
              <a:rPr sz="1400" spc="-10" dirty="0">
                <a:latin typeface="Arial"/>
                <a:cs typeface="Arial"/>
              </a:rPr>
              <a:t>(TA/TO)</a:t>
            </a:r>
            <a:endParaRPr sz="1400" dirty="0">
              <a:latin typeface="Arial"/>
              <a:cs typeface="Arial"/>
            </a:endParaRPr>
          </a:p>
          <a:p>
            <a:pPr marL="262890" lvl="1" indent="-172085">
              <a:lnSpc>
                <a:spcPct val="100000"/>
              </a:lnSpc>
              <a:buFont typeface="Arial"/>
              <a:buChar char="•"/>
              <a:tabLst>
                <a:tab pos="262890" algn="l"/>
              </a:tabLst>
            </a:pPr>
            <a:r>
              <a:rPr sz="1400" b="1" spc="-10" dirty="0">
                <a:solidFill>
                  <a:srgbClr val="FF0000"/>
                </a:solidFill>
                <a:latin typeface="Arial"/>
                <a:cs typeface="Arial"/>
              </a:rPr>
              <a:t>distribution_channel</a:t>
            </a:r>
            <a:r>
              <a:rPr sz="1400" spc="-10" dirty="0">
                <a:latin typeface="Arial"/>
                <a:cs typeface="Arial"/>
              </a:rPr>
              <a:t>:</a:t>
            </a:r>
            <a:r>
              <a:rPr sz="1400" spc="-25" dirty="0">
                <a:latin typeface="Arial"/>
                <a:cs typeface="Arial"/>
              </a:rPr>
              <a:t> </a:t>
            </a:r>
            <a:r>
              <a:rPr sz="1400" dirty="0">
                <a:latin typeface="Arial"/>
                <a:cs typeface="Arial"/>
              </a:rPr>
              <a:t>Booking</a:t>
            </a:r>
            <a:r>
              <a:rPr sz="1400" spc="5" dirty="0">
                <a:latin typeface="Arial"/>
                <a:cs typeface="Arial"/>
              </a:rPr>
              <a:t> </a:t>
            </a:r>
            <a:r>
              <a:rPr sz="1400" dirty="0">
                <a:latin typeface="Arial"/>
                <a:cs typeface="Arial"/>
              </a:rPr>
              <a:t>distribution</a:t>
            </a:r>
            <a:r>
              <a:rPr sz="1400" spc="10" dirty="0">
                <a:latin typeface="Arial"/>
                <a:cs typeface="Arial"/>
              </a:rPr>
              <a:t> </a:t>
            </a:r>
            <a:r>
              <a:rPr sz="1400" spc="-10" dirty="0">
                <a:latin typeface="Arial"/>
                <a:cs typeface="Arial"/>
              </a:rPr>
              <a:t>channel.(T/A/TO)</a:t>
            </a:r>
            <a:endParaRPr sz="1400" dirty="0">
              <a:latin typeface="Arial"/>
              <a:cs typeface="Arial"/>
            </a:endParaRPr>
          </a:p>
          <a:p>
            <a:pPr marL="262890" lvl="1" indent="-172085">
              <a:lnSpc>
                <a:spcPct val="100000"/>
              </a:lnSpc>
              <a:buFont typeface="Arial"/>
              <a:buChar char="•"/>
              <a:tabLst>
                <a:tab pos="262890" algn="l"/>
              </a:tabLst>
            </a:pPr>
            <a:r>
              <a:rPr sz="1400" b="1" dirty="0">
                <a:solidFill>
                  <a:srgbClr val="FF0000"/>
                </a:solidFill>
                <a:latin typeface="Arial"/>
                <a:cs typeface="Arial"/>
              </a:rPr>
              <a:t>is_repeated_guest</a:t>
            </a:r>
            <a:r>
              <a:rPr sz="1400" dirty="0">
                <a:latin typeface="Arial"/>
                <a:cs typeface="Arial"/>
              </a:rPr>
              <a:t>:</a:t>
            </a:r>
            <a:r>
              <a:rPr sz="1400" spc="-70" dirty="0">
                <a:latin typeface="Arial"/>
                <a:cs typeface="Arial"/>
              </a:rPr>
              <a:t> </a:t>
            </a:r>
            <a:r>
              <a:rPr sz="1400" dirty="0">
                <a:latin typeface="Arial"/>
                <a:cs typeface="Arial"/>
              </a:rPr>
              <a:t>is</a:t>
            </a:r>
            <a:r>
              <a:rPr sz="1400" spc="-1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repeated</a:t>
            </a:r>
            <a:r>
              <a:rPr sz="1400" spc="-35" dirty="0">
                <a:latin typeface="Arial"/>
                <a:cs typeface="Arial"/>
              </a:rPr>
              <a:t> </a:t>
            </a:r>
            <a:r>
              <a:rPr sz="1400" dirty="0">
                <a:latin typeface="Arial"/>
                <a:cs typeface="Arial"/>
              </a:rPr>
              <a:t>guest</a:t>
            </a:r>
            <a:r>
              <a:rPr sz="1400" spc="-30" dirty="0">
                <a:latin typeface="Arial"/>
                <a:cs typeface="Arial"/>
              </a:rPr>
              <a:t> </a:t>
            </a:r>
            <a:r>
              <a:rPr sz="1400" dirty="0">
                <a:latin typeface="Arial"/>
                <a:cs typeface="Arial"/>
              </a:rPr>
              <a:t>(1) or</a:t>
            </a:r>
            <a:r>
              <a:rPr sz="1400" spc="-25" dirty="0">
                <a:latin typeface="Arial"/>
                <a:cs typeface="Arial"/>
              </a:rPr>
              <a:t> </a:t>
            </a:r>
            <a:r>
              <a:rPr sz="1400" dirty="0">
                <a:latin typeface="Arial"/>
                <a:cs typeface="Arial"/>
              </a:rPr>
              <a:t>not</a:t>
            </a:r>
            <a:r>
              <a:rPr sz="1400" spc="-20" dirty="0">
                <a:latin typeface="Arial"/>
                <a:cs typeface="Arial"/>
              </a:rPr>
              <a:t> </a:t>
            </a:r>
            <a:r>
              <a:rPr sz="1400" spc="-25" dirty="0">
                <a:latin typeface="Arial"/>
                <a:cs typeface="Arial"/>
              </a:rPr>
              <a:t>(0)</a:t>
            </a:r>
            <a:endParaRPr sz="1400" dirty="0">
              <a:latin typeface="Arial"/>
              <a:cs typeface="Arial"/>
            </a:endParaRPr>
          </a:p>
          <a:p>
            <a:pPr marL="262890" lvl="1" indent="-172085">
              <a:lnSpc>
                <a:spcPct val="100000"/>
              </a:lnSpc>
              <a:buFont typeface="Arial"/>
              <a:buChar char="•"/>
              <a:tabLst>
                <a:tab pos="262890" algn="l"/>
              </a:tabLst>
            </a:pPr>
            <a:r>
              <a:rPr sz="1400" b="1" spc="-10" dirty="0">
                <a:solidFill>
                  <a:srgbClr val="FF0000"/>
                </a:solidFill>
                <a:latin typeface="Arial"/>
                <a:cs typeface="Arial"/>
              </a:rPr>
              <a:t>previous_cancellations</a:t>
            </a:r>
            <a:r>
              <a:rPr sz="1400" spc="-10" dirty="0">
                <a:solidFill>
                  <a:srgbClr val="FF0000"/>
                </a:solidFill>
                <a:latin typeface="Arial"/>
                <a:cs typeface="Arial"/>
              </a:rPr>
              <a:t>:</a:t>
            </a:r>
            <a:r>
              <a:rPr sz="1400" spc="-45" dirty="0">
                <a:solidFill>
                  <a:srgbClr val="FF0000"/>
                </a:solidFill>
                <a:latin typeface="Arial"/>
                <a:cs typeface="Arial"/>
              </a:rPr>
              <a:t> </a:t>
            </a:r>
            <a:r>
              <a:rPr sz="1400" dirty="0">
                <a:latin typeface="Arial"/>
                <a:cs typeface="Arial"/>
              </a:rPr>
              <a:t>Number</a:t>
            </a:r>
            <a:r>
              <a:rPr sz="1400" spc="-45" dirty="0">
                <a:latin typeface="Arial"/>
                <a:cs typeface="Arial"/>
              </a:rPr>
              <a:t> </a:t>
            </a:r>
            <a:r>
              <a:rPr sz="1400" dirty="0">
                <a:latin typeface="Arial"/>
                <a:cs typeface="Arial"/>
              </a:rPr>
              <a:t>of</a:t>
            </a:r>
            <a:r>
              <a:rPr sz="1400" spc="-25" dirty="0">
                <a:latin typeface="Arial"/>
                <a:cs typeface="Arial"/>
              </a:rPr>
              <a:t> </a:t>
            </a:r>
            <a:r>
              <a:rPr sz="1400" dirty="0">
                <a:latin typeface="Arial"/>
                <a:cs typeface="Arial"/>
              </a:rPr>
              <a:t>previous</a:t>
            </a:r>
            <a:r>
              <a:rPr sz="1400" spc="-15" dirty="0">
                <a:latin typeface="Arial"/>
                <a:cs typeface="Arial"/>
              </a:rPr>
              <a:t> </a:t>
            </a:r>
            <a:r>
              <a:rPr sz="1400" dirty="0">
                <a:latin typeface="Arial"/>
                <a:cs typeface="Arial"/>
              </a:rPr>
              <a:t>bookings</a:t>
            </a:r>
            <a:r>
              <a:rPr sz="1400" spc="-55" dirty="0">
                <a:latin typeface="Arial"/>
                <a:cs typeface="Arial"/>
              </a:rPr>
              <a:t> </a:t>
            </a:r>
            <a:r>
              <a:rPr sz="1400" dirty="0">
                <a:latin typeface="Arial"/>
                <a:cs typeface="Arial"/>
              </a:rPr>
              <a:t>that</a:t>
            </a:r>
            <a:r>
              <a:rPr sz="1400" spc="-10" dirty="0">
                <a:latin typeface="Arial"/>
                <a:cs typeface="Arial"/>
              </a:rPr>
              <a:t> </a:t>
            </a:r>
            <a:r>
              <a:rPr sz="1400" dirty="0">
                <a:latin typeface="Arial"/>
                <a:cs typeface="Arial"/>
              </a:rPr>
              <a:t>were</a:t>
            </a:r>
            <a:r>
              <a:rPr sz="1400" spc="25" dirty="0">
                <a:latin typeface="Arial"/>
                <a:cs typeface="Arial"/>
              </a:rPr>
              <a:t> </a:t>
            </a:r>
            <a:r>
              <a:rPr sz="1400" dirty="0">
                <a:latin typeface="Arial"/>
                <a:cs typeface="Arial"/>
              </a:rPr>
              <a:t>cancelled</a:t>
            </a:r>
            <a:r>
              <a:rPr sz="1400" spc="-35" dirty="0">
                <a:latin typeface="Arial"/>
                <a:cs typeface="Arial"/>
              </a:rPr>
              <a:t> </a:t>
            </a:r>
            <a:r>
              <a:rPr sz="1400" dirty="0">
                <a:latin typeface="Arial"/>
                <a:cs typeface="Arial"/>
              </a:rPr>
              <a:t>prior</a:t>
            </a:r>
            <a:r>
              <a:rPr sz="1400" spc="-15" dirty="0">
                <a:latin typeface="Arial"/>
                <a:cs typeface="Arial"/>
              </a:rPr>
              <a:t> </a:t>
            </a:r>
            <a:r>
              <a:rPr sz="1400" dirty="0">
                <a:latin typeface="Arial"/>
                <a:cs typeface="Arial"/>
              </a:rPr>
              <a:t>to</a:t>
            </a:r>
            <a:r>
              <a:rPr sz="1400" spc="-15"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current</a:t>
            </a:r>
            <a:r>
              <a:rPr sz="1400" spc="-10" dirty="0">
                <a:latin typeface="Arial"/>
                <a:cs typeface="Arial"/>
              </a:rPr>
              <a:t> booking</a:t>
            </a:r>
            <a:endParaRPr sz="1400" dirty="0">
              <a:latin typeface="Arial"/>
              <a:cs typeface="Arial"/>
            </a:endParaRPr>
          </a:p>
          <a:p>
            <a:pPr marL="264160" marR="114300" lvl="1" indent="-172720">
              <a:lnSpc>
                <a:spcPct val="100000"/>
              </a:lnSpc>
              <a:spcBef>
                <a:spcPts val="5"/>
              </a:spcBef>
              <a:buFont typeface="Arial"/>
              <a:buChar char="•"/>
              <a:tabLst>
                <a:tab pos="264160" algn="l"/>
              </a:tabLst>
            </a:pPr>
            <a:r>
              <a:rPr sz="1400" b="1" spc="-10" dirty="0">
                <a:solidFill>
                  <a:srgbClr val="FF0000"/>
                </a:solidFill>
                <a:latin typeface="Arial"/>
                <a:cs typeface="Arial"/>
              </a:rPr>
              <a:t>previous_bookings_not_canceled</a:t>
            </a:r>
            <a:r>
              <a:rPr sz="1400" spc="-10" dirty="0">
                <a:solidFill>
                  <a:srgbClr val="FF0000"/>
                </a:solidFill>
                <a:latin typeface="Arial"/>
                <a:cs typeface="Arial"/>
              </a:rPr>
              <a:t>:</a:t>
            </a:r>
            <a:r>
              <a:rPr sz="1400" spc="-70" dirty="0">
                <a:solidFill>
                  <a:srgbClr val="FF0000"/>
                </a:solidFill>
                <a:latin typeface="Arial"/>
                <a:cs typeface="Arial"/>
              </a:rPr>
              <a:t> </a:t>
            </a:r>
            <a:r>
              <a:rPr sz="1400" dirty="0">
                <a:latin typeface="Arial"/>
                <a:cs typeface="Arial"/>
              </a:rPr>
              <a:t>Number</a:t>
            </a:r>
            <a:r>
              <a:rPr sz="1400" spc="-20" dirty="0">
                <a:latin typeface="Arial"/>
                <a:cs typeface="Arial"/>
              </a:rPr>
              <a:t> </a:t>
            </a:r>
            <a:r>
              <a:rPr sz="1400" dirty="0">
                <a:latin typeface="Arial"/>
                <a:cs typeface="Arial"/>
              </a:rPr>
              <a:t>of</a:t>
            </a:r>
            <a:r>
              <a:rPr sz="1400" spc="-5" dirty="0">
                <a:latin typeface="Arial"/>
                <a:cs typeface="Arial"/>
              </a:rPr>
              <a:t> </a:t>
            </a:r>
            <a:r>
              <a:rPr sz="1400" dirty="0">
                <a:latin typeface="Arial"/>
                <a:cs typeface="Arial"/>
              </a:rPr>
              <a:t>previous</a:t>
            </a:r>
            <a:r>
              <a:rPr sz="1400" spc="-15" dirty="0">
                <a:latin typeface="Arial"/>
                <a:cs typeface="Arial"/>
              </a:rPr>
              <a:t> </a:t>
            </a:r>
            <a:r>
              <a:rPr sz="1400" dirty="0">
                <a:latin typeface="Arial"/>
                <a:cs typeface="Arial"/>
              </a:rPr>
              <a:t>bookings</a:t>
            </a:r>
            <a:r>
              <a:rPr sz="1400" spc="-15" dirty="0">
                <a:latin typeface="Arial"/>
                <a:cs typeface="Arial"/>
              </a:rPr>
              <a:t> </a:t>
            </a:r>
            <a:r>
              <a:rPr sz="1400" dirty="0">
                <a:latin typeface="Arial"/>
                <a:cs typeface="Arial"/>
              </a:rPr>
              <a:t>not cancelled</a:t>
            </a:r>
            <a:r>
              <a:rPr sz="1400" spc="-15" dirty="0">
                <a:latin typeface="Arial"/>
                <a:cs typeface="Arial"/>
              </a:rPr>
              <a:t> </a:t>
            </a:r>
            <a:r>
              <a:rPr sz="1400" dirty="0">
                <a:latin typeface="Arial"/>
                <a:cs typeface="Arial"/>
              </a:rPr>
              <a:t>by</a:t>
            </a:r>
            <a:r>
              <a:rPr sz="1400" spc="5" dirty="0">
                <a:latin typeface="Arial"/>
                <a:cs typeface="Arial"/>
              </a:rPr>
              <a:t> </a:t>
            </a:r>
            <a:r>
              <a:rPr sz="1400" dirty="0">
                <a:latin typeface="Arial"/>
                <a:cs typeface="Arial"/>
              </a:rPr>
              <a:t>the</a:t>
            </a:r>
            <a:r>
              <a:rPr sz="1400" spc="5" dirty="0">
                <a:latin typeface="Arial"/>
                <a:cs typeface="Arial"/>
              </a:rPr>
              <a:t> </a:t>
            </a:r>
            <a:r>
              <a:rPr sz="1400" dirty="0">
                <a:latin typeface="Arial"/>
                <a:cs typeface="Arial"/>
              </a:rPr>
              <a:t>customer</a:t>
            </a:r>
            <a:r>
              <a:rPr sz="1400" spc="-20" dirty="0">
                <a:latin typeface="Arial"/>
                <a:cs typeface="Arial"/>
              </a:rPr>
              <a:t> </a:t>
            </a:r>
            <a:r>
              <a:rPr sz="1400" spc="-10" dirty="0">
                <a:latin typeface="Arial"/>
                <a:cs typeface="Arial"/>
              </a:rPr>
              <a:t>prior </a:t>
            </a:r>
            <a:r>
              <a:rPr sz="1400" dirty="0">
                <a:latin typeface="Arial"/>
                <a:cs typeface="Arial"/>
              </a:rPr>
              <a:t>to</a:t>
            </a:r>
            <a:r>
              <a:rPr sz="1400" spc="-5" dirty="0">
                <a:latin typeface="Arial"/>
                <a:cs typeface="Arial"/>
              </a:rPr>
              <a:t> </a:t>
            </a:r>
            <a:r>
              <a:rPr sz="1400" dirty="0">
                <a:latin typeface="Arial"/>
                <a:cs typeface="Arial"/>
              </a:rPr>
              <a:t>the</a:t>
            </a:r>
            <a:r>
              <a:rPr sz="1400" spc="-25" dirty="0">
                <a:latin typeface="Arial"/>
                <a:cs typeface="Arial"/>
              </a:rPr>
              <a:t> </a:t>
            </a:r>
            <a:r>
              <a:rPr sz="1400" dirty="0">
                <a:latin typeface="Arial"/>
                <a:cs typeface="Arial"/>
              </a:rPr>
              <a:t>current</a:t>
            </a:r>
            <a:r>
              <a:rPr sz="1400" spc="-25" dirty="0">
                <a:latin typeface="Arial"/>
                <a:cs typeface="Arial"/>
              </a:rPr>
              <a:t> </a:t>
            </a:r>
            <a:r>
              <a:rPr sz="1400" spc="-10" dirty="0">
                <a:latin typeface="Arial"/>
                <a:cs typeface="Arial"/>
              </a:rPr>
              <a:t>booking</a:t>
            </a:r>
            <a:endParaRPr sz="1400" dirty="0">
              <a:latin typeface="Arial"/>
              <a:cs typeface="Arial"/>
            </a:endParaRPr>
          </a:p>
          <a:p>
            <a:pPr marL="262890" lvl="1" indent="-172085">
              <a:lnSpc>
                <a:spcPct val="100000"/>
              </a:lnSpc>
              <a:buFont typeface="Arial"/>
              <a:buChar char="•"/>
              <a:tabLst>
                <a:tab pos="262890" algn="l"/>
              </a:tabLst>
            </a:pPr>
            <a:r>
              <a:rPr sz="1400" b="1" dirty="0">
                <a:solidFill>
                  <a:srgbClr val="FF0000"/>
                </a:solidFill>
                <a:latin typeface="Arial"/>
                <a:cs typeface="Arial"/>
              </a:rPr>
              <a:t>reserved_room_type</a:t>
            </a:r>
            <a:r>
              <a:rPr sz="1400" dirty="0">
                <a:solidFill>
                  <a:srgbClr val="FF0000"/>
                </a:solidFill>
                <a:latin typeface="Arial"/>
                <a:cs typeface="Arial"/>
              </a:rPr>
              <a:t>:</a:t>
            </a:r>
            <a:r>
              <a:rPr sz="1400" spc="-20" dirty="0">
                <a:solidFill>
                  <a:srgbClr val="FF0000"/>
                </a:solidFill>
                <a:latin typeface="Arial"/>
                <a:cs typeface="Arial"/>
              </a:rPr>
              <a:t> </a:t>
            </a:r>
            <a:r>
              <a:rPr sz="1400" dirty="0">
                <a:latin typeface="Arial"/>
                <a:cs typeface="Arial"/>
              </a:rPr>
              <a:t>Code</a:t>
            </a:r>
            <a:r>
              <a:rPr sz="1400" spc="-65" dirty="0">
                <a:latin typeface="Arial"/>
                <a:cs typeface="Arial"/>
              </a:rPr>
              <a:t> </a:t>
            </a:r>
            <a:r>
              <a:rPr sz="1400" dirty="0">
                <a:latin typeface="Arial"/>
                <a:cs typeface="Arial"/>
              </a:rPr>
              <a:t>of</a:t>
            </a:r>
            <a:r>
              <a:rPr sz="1400" spc="-55" dirty="0">
                <a:latin typeface="Arial"/>
                <a:cs typeface="Arial"/>
              </a:rPr>
              <a:t> </a:t>
            </a:r>
            <a:r>
              <a:rPr sz="1400" dirty="0">
                <a:latin typeface="Arial"/>
                <a:cs typeface="Arial"/>
              </a:rPr>
              <a:t>room</a:t>
            </a:r>
            <a:r>
              <a:rPr sz="1400" spc="-40" dirty="0">
                <a:latin typeface="Arial"/>
                <a:cs typeface="Arial"/>
              </a:rPr>
              <a:t> </a:t>
            </a:r>
            <a:r>
              <a:rPr sz="1400" dirty="0">
                <a:latin typeface="Arial"/>
                <a:cs typeface="Arial"/>
              </a:rPr>
              <a:t>type</a:t>
            </a:r>
            <a:r>
              <a:rPr sz="1400" spc="-10" dirty="0">
                <a:latin typeface="Arial"/>
                <a:cs typeface="Arial"/>
              </a:rPr>
              <a:t> reserved.</a:t>
            </a:r>
            <a:endParaRPr sz="1400" dirty="0">
              <a:latin typeface="Arial"/>
              <a:cs typeface="Arial"/>
            </a:endParaRPr>
          </a:p>
          <a:p>
            <a:pPr marL="262890" lvl="1" indent="-172085">
              <a:lnSpc>
                <a:spcPct val="100000"/>
              </a:lnSpc>
              <a:buFont typeface="Arial"/>
              <a:buChar char="•"/>
              <a:tabLst>
                <a:tab pos="262890" algn="l"/>
              </a:tabLst>
            </a:pPr>
            <a:r>
              <a:rPr sz="1400" b="1" spc="-10" dirty="0">
                <a:solidFill>
                  <a:srgbClr val="FF0000"/>
                </a:solidFill>
                <a:latin typeface="Arial"/>
                <a:cs typeface="Arial"/>
              </a:rPr>
              <a:t>assigned_room_type</a:t>
            </a:r>
            <a:r>
              <a:rPr sz="1400" spc="-10" dirty="0">
                <a:solidFill>
                  <a:srgbClr val="FF0000"/>
                </a:solidFill>
                <a:latin typeface="Arial"/>
                <a:cs typeface="Arial"/>
              </a:rPr>
              <a:t>:</a:t>
            </a:r>
            <a:r>
              <a:rPr sz="1400" spc="-60" dirty="0">
                <a:solidFill>
                  <a:srgbClr val="FF0000"/>
                </a:solidFill>
                <a:latin typeface="Arial"/>
                <a:cs typeface="Arial"/>
              </a:rPr>
              <a:t> </a:t>
            </a:r>
            <a:r>
              <a:rPr sz="1400" dirty="0">
                <a:latin typeface="Arial"/>
                <a:cs typeface="Arial"/>
              </a:rPr>
              <a:t>Code</a:t>
            </a:r>
            <a:r>
              <a:rPr sz="1400" spc="-10" dirty="0">
                <a:latin typeface="Arial"/>
                <a:cs typeface="Arial"/>
              </a:rPr>
              <a:t> </a:t>
            </a:r>
            <a:r>
              <a:rPr sz="1400" dirty="0">
                <a:latin typeface="Arial"/>
                <a:cs typeface="Arial"/>
              </a:rPr>
              <a:t>for</a:t>
            </a:r>
            <a:r>
              <a:rPr sz="1400" spc="-35" dirty="0">
                <a:latin typeface="Arial"/>
                <a:cs typeface="Arial"/>
              </a:rPr>
              <a:t> </a:t>
            </a:r>
            <a:r>
              <a:rPr sz="1400" dirty="0">
                <a:latin typeface="Arial"/>
                <a:cs typeface="Arial"/>
              </a:rPr>
              <a:t>the</a:t>
            </a:r>
            <a:r>
              <a:rPr sz="1400" spc="-10" dirty="0">
                <a:latin typeface="Arial"/>
                <a:cs typeface="Arial"/>
              </a:rPr>
              <a:t> </a:t>
            </a:r>
            <a:r>
              <a:rPr sz="1400" dirty="0">
                <a:latin typeface="Arial"/>
                <a:cs typeface="Arial"/>
              </a:rPr>
              <a:t>type</a:t>
            </a:r>
            <a:r>
              <a:rPr sz="1400" spc="50" dirty="0">
                <a:latin typeface="Arial"/>
                <a:cs typeface="Arial"/>
              </a:rPr>
              <a:t> </a:t>
            </a:r>
            <a:r>
              <a:rPr sz="1400" dirty="0">
                <a:latin typeface="Arial"/>
                <a:cs typeface="Arial"/>
              </a:rPr>
              <a:t>of</a:t>
            </a:r>
            <a:r>
              <a:rPr sz="1400" spc="-20" dirty="0">
                <a:latin typeface="Arial"/>
                <a:cs typeface="Arial"/>
              </a:rPr>
              <a:t> </a:t>
            </a:r>
            <a:r>
              <a:rPr sz="1400" dirty="0">
                <a:latin typeface="Arial"/>
                <a:cs typeface="Arial"/>
              </a:rPr>
              <a:t>room</a:t>
            </a:r>
            <a:r>
              <a:rPr sz="1400" spc="-10" dirty="0">
                <a:latin typeface="Arial"/>
                <a:cs typeface="Arial"/>
              </a:rPr>
              <a:t> </a:t>
            </a:r>
            <a:r>
              <a:rPr sz="1400" dirty="0">
                <a:latin typeface="Arial"/>
                <a:cs typeface="Arial"/>
              </a:rPr>
              <a:t>assigned</a:t>
            </a:r>
            <a:r>
              <a:rPr sz="1400" spc="-30" dirty="0">
                <a:latin typeface="Arial"/>
                <a:cs typeface="Arial"/>
              </a:rPr>
              <a:t> </a:t>
            </a:r>
            <a:r>
              <a:rPr sz="1400" dirty="0">
                <a:latin typeface="Arial"/>
                <a:cs typeface="Arial"/>
              </a:rPr>
              <a:t>to</a:t>
            </a:r>
            <a:r>
              <a:rPr sz="1400" spc="10" dirty="0">
                <a:latin typeface="Arial"/>
                <a:cs typeface="Arial"/>
              </a:rPr>
              <a:t> </a:t>
            </a:r>
            <a:r>
              <a:rPr sz="1400" dirty="0">
                <a:latin typeface="Arial"/>
                <a:cs typeface="Arial"/>
              </a:rPr>
              <a:t>the</a:t>
            </a:r>
            <a:r>
              <a:rPr sz="1400" spc="-10" dirty="0">
                <a:latin typeface="Arial"/>
                <a:cs typeface="Arial"/>
              </a:rPr>
              <a:t> booking.</a:t>
            </a:r>
            <a:endParaRPr sz="1400" dirty="0">
              <a:latin typeface="Arial"/>
              <a:cs typeface="Arial"/>
            </a:endParaRPr>
          </a:p>
          <a:p>
            <a:pPr marL="262890" lvl="1" indent="-172085">
              <a:lnSpc>
                <a:spcPct val="100000"/>
              </a:lnSpc>
              <a:buFont typeface="Arial"/>
              <a:buChar char="•"/>
              <a:tabLst>
                <a:tab pos="262890" algn="l"/>
              </a:tabLst>
            </a:pPr>
            <a:r>
              <a:rPr sz="1400" b="1" dirty="0">
                <a:solidFill>
                  <a:srgbClr val="FF0000"/>
                </a:solidFill>
                <a:latin typeface="Arial"/>
                <a:cs typeface="Arial"/>
              </a:rPr>
              <a:t>booking_changes</a:t>
            </a:r>
            <a:r>
              <a:rPr sz="1400" dirty="0">
                <a:solidFill>
                  <a:srgbClr val="FF0000"/>
                </a:solidFill>
                <a:latin typeface="Arial"/>
                <a:cs typeface="Arial"/>
              </a:rPr>
              <a:t>:</a:t>
            </a:r>
            <a:r>
              <a:rPr sz="1400" spc="-70" dirty="0">
                <a:solidFill>
                  <a:srgbClr val="FF0000"/>
                </a:solidFill>
                <a:latin typeface="Arial"/>
                <a:cs typeface="Arial"/>
              </a:rPr>
              <a:t> </a:t>
            </a:r>
            <a:r>
              <a:rPr sz="1400" dirty="0">
                <a:latin typeface="Arial"/>
                <a:cs typeface="Arial"/>
              </a:rPr>
              <a:t>Number</a:t>
            </a:r>
            <a:r>
              <a:rPr sz="1400" spc="-65" dirty="0">
                <a:latin typeface="Arial"/>
                <a:cs typeface="Arial"/>
              </a:rPr>
              <a:t> </a:t>
            </a:r>
            <a:r>
              <a:rPr sz="1400" dirty="0">
                <a:latin typeface="Arial"/>
                <a:cs typeface="Arial"/>
              </a:rPr>
              <a:t>of</a:t>
            </a:r>
            <a:r>
              <a:rPr sz="1400" spc="-10" dirty="0">
                <a:latin typeface="Arial"/>
                <a:cs typeface="Arial"/>
              </a:rPr>
              <a:t> </a:t>
            </a:r>
            <a:r>
              <a:rPr sz="1400" dirty="0">
                <a:latin typeface="Arial"/>
                <a:cs typeface="Arial"/>
              </a:rPr>
              <a:t>changes</a:t>
            </a:r>
            <a:r>
              <a:rPr sz="1400" spc="-40" dirty="0">
                <a:latin typeface="Arial"/>
                <a:cs typeface="Arial"/>
              </a:rPr>
              <a:t> </a:t>
            </a:r>
            <a:r>
              <a:rPr sz="1400" dirty="0">
                <a:latin typeface="Arial"/>
                <a:cs typeface="Arial"/>
              </a:rPr>
              <a:t>made</a:t>
            </a:r>
            <a:r>
              <a:rPr sz="1400" spc="-40" dirty="0">
                <a:latin typeface="Arial"/>
                <a:cs typeface="Arial"/>
              </a:rPr>
              <a:t> </a:t>
            </a:r>
            <a:r>
              <a:rPr sz="1400" dirty="0">
                <a:latin typeface="Arial"/>
                <a:cs typeface="Arial"/>
              </a:rPr>
              <a:t>to</a:t>
            </a:r>
            <a:r>
              <a:rPr sz="1400" spc="-20" dirty="0">
                <a:latin typeface="Arial"/>
                <a:cs typeface="Arial"/>
              </a:rPr>
              <a:t> </a:t>
            </a:r>
            <a:r>
              <a:rPr sz="1400" dirty="0">
                <a:latin typeface="Arial"/>
                <a:cs typeface="Arial"/>
              </a:rPr>
              <a:t>the</a:t>
            </a:r>
            <a:r>
              <a:rPr sz="1400" spc="-25" dirty="0">
                <a:latin typeface="Arial"/>
                <a:cs typeface="Arial"/>
              </a:rPr>
              <a:t> </a:t>
            </a:r>
            <a:r>
              <a:rPr sz="1400" spc="-10" dirty="0">
                <a:latin typeface="Arial"/>
                <a:cs typeface="Arial"/>
              </a:rPr>
              <a:t>booking</a:t>
            </a:r>
            <a:endParaRPr sz="1400" dirty="0">
              <a:latin typeface="Arial"/>
              <a:cs typeface="Arial"/>
            </a:endParaRPr>
          </a:p>
          <a:p>
            <a:pPr marL="262890" lvl="1" indent="-172085">
              <a:lnSpc>
                <a:spcPct val="100000"/>
              </a:lnSpc>
              <a:buFont typeface="Arial"/>
              <a:buChar char="•"/>
              <a:tabLst>
                <a:tab pos="262890" algn="l"/>
              </a:tabLst>
            </a:pPr>
            <a:r>
              <a:rPr sz="1400" b="1" dirty="0">
                <a:solidFill>
                  <a:srgbClr val="FF0000"/>
                </a:solidFill>
                <a:latin typeface="Arial"/>
                <a:cs typeface="Arial"/>
              </a:rPr>
              <a:t>deposit_type</a:t>
            </a:r>
            <a:r>
              <a:rPr sz="1400" b="1" spc="-45" dirty="0">
                <a:solidFill>
                  <a:srgbClr val="FF0000"/>
                </a:solidFill>
                <a:latin typeface="Arial"/>
                <a:cs typeface="Arial"/>
              </a:rPr>
              <a:t> </a:t>
            </a:r>
            <a:r>
              <a:rPr sz="1400" dirty="0">
                <a:latin typeface="Arial"/>
                <a:cs typeface="Arial"/>
              </a:rPr>
              <a:t>:</a:t>
            </a:r>
            <a:r>
              <a:rPr sz="1400" spc="-15" dirty="0">
                <a:latin typeface="Arial"/>
                <a:cs typeface="Arial"/>
              </a:rPr>
              <a:t> </a:t>
            </a:r>
            <a:r>
              <a:rPr sz="1400" dirty="0">
                <a:latin typeface="Arial"/>
                <a:cs typeface="Arial"/>
              </a:rPr>
              <a:t>No</a:t>
            </a:r>
            <a:r>
              <a:rPr sz="1400" spc="-40" dirty="0">
                <a:latin typeface="Arial"/>
                <a:cs typeface="Arial"/>
              </a:rPr>
              <a:t> </a:t>
            </a:r>
            <a:r>
              <a:rPr sz="1400" dirty="0">
                <a:latin typeface="Arial"/>
                <a:cs typeface="Arial"/>
              </a:rPr>
              <a:t>Deposit,</a:t>
            </a:r>
            <a:r>
              <a:rPr sz="1400" spc="-30" dirty="0">
                <a:latin typeface="Arial"/>
                <a:cs typeface="Arial"/>
              </a:rPr>
              <a:t> </a:t>
            </a:r>
            <a:r>
              <a:rPr sz="1400" dirty="0">
                <a:latin typeface="Arial"/>
                <a:cs typeface="Arial"/>
              </a:rPr>
              <a:t>Non</a:t>
            </a:r>
            <a:r>
              <a:rPr sz="1400" spc="-40" dirty="0">
                <a:latin typeface="Arial"/>
                <a:cs typeface="Arial"/>
              </a:rPr>
              <a:t> </a:t>
            </a:r>
            <a:r>
              <a:rPr sz="1400" dirty="0">
                <a:latin typeface="Arial"/>
                <a:cs typeface="Arial"/>
              </a:rPr>
              <a:t>Refund</a:t>
            </a:r>
            <a:r>
              <a:rPr sz="1400" spc="-40" dirty="0">
                <a:latin typeface="Arial"/>
                <a:cs typeface="Arial"/>
              </a:rPr>
              <a:t> </a:t>
            </a:r>
            <a:r>
              <a:rPr sz="1400" dirty="0">
                <a:latin typeface="Arial"/>
                <a:cs typeface="Arial"/>
              </a:rPr>
              <a:t>,</a:t>
            </a:r>
            <a:r>
              <a:rPr sz="1400" spc="-10" dirty="0">
                <a:latin typeface="Arial"/>
                <a:cs typeface="Arial"/>
              </a:rPr>
              <a:t> Refundable.</a:t>
            </a:r>
            <a:endParaRPr sz="1400" dirty="0">
              <a:latin typeface="Arial"/>
              <a:cs typeface="Arial"/>
            </a:endParaRPr>
          </a:p>
          <a:p>
            <a:pPr marL="262890" lvl="1" indent="-172085">
              <a:lnSpc>
                <a:spcPct val="100000"/>
              </a:lnSpc>
              <a:spcBef>
                <a:spcPts val="5"/>
              </a:spcBef>
              <a:buFont typeface="Arial"/>
              <a:buChar char="•"/>
              <a:tabLst>
                <a:tab pos="262890" algn="l"/>
              </a:tabLst>
            </a:pPr>
            <a:r>
              <a:rPr sz="1400" b="1" dirty="0">
                <a:solidFill>
                  <a:srgbClr val="FF0000"/>
                </a:solidFill>
                <a:latin typeface="Arial"/>
                <a:cs typeface="Arial"/>
              </a:rPr>
              <a:t>agent</a:t>
            </a:r>
            <a:r>
              <a:rPr sz="1400" dirty="0">
                <a:solidFill>
                  <a:srgbClr val="FF0000"/>
                </a:solidFill>
                <a:latin typeface="Arial"/>
                <a:cs typeface="Arial"/>
              </a:rPr>
              <a:t>:</a:t>
            </a:r>
            <a:r>
              <a:rPr sz="1400" spc="-55" dirty="0">
                <a:solidFill>
                  <a:srgbClr val="FF0000"/>
                </a:solidFill>
                <a:latin typeface="Arial"/>
                <a:cs typeface="Arial"/>
              </a:rPr>
              <a:t> </a:t>
            </a:r>
            <a:r>
              <a:rPr sz="1400" dirty="0">
                <a:latin typeface="Arial"/>
                <a:cs typeface="Arial"/>
              </a:rPr>
              <a:t>ID</a:t>
            </a:r>
            <a:r>
              <a:rPr sz="1400" spc="5" dirty="0">
                <a:latin typeface="Arial"/>
                <a:cs typeface="Arial"/>
              </a:rPr>
              <a:t> </a:t>
            </a:r>
            <a:r>
              <a:rPr sz="1400" dirty="0">
                <a:latin typeface="Arial"/>
                <a:cs typeface="Arial"/>
              </a:rPr>
              <a:t>of</a:t>
            </a:r>
            <a:r>
              <a:rPr sz="1400" spc="-35" dirty="0">
                <a:latin typeface="Arial"/>
                <a:cs typeface="Arial"/>
              </a:rPr>
              <a:t> </a:t>
            </a:r>
            <a:r>
              <a:rPr sz="1400" dirty="0">
                <a:latin typeface="Arial"/>
                <a:cs typeface="Arial"/>
              </a:rPr>
              <a:t>the travel</a:t>
            </a:r>
            <a:r>
              <a:rPr sz="1400" spc="-15" dirty="0">
                <a:latin typeface="Arial"/>
                <a:cs typeface="Arial"/>
              </a:rPr>
              <a:t> </a:t>
            </a:r>
            <a:r>
              <a:rPr sz="1400" dirty="0">
                <a:latin typeface="Arial"/>
                <a:cs typeface="Arial"/>
              </a:rPr>
              <a:t>agency</a:t>
            </a:r>
            <a:r>
              <a:rPr sz="1400" spc="-40" dirty="0">
                <a:latin typeface="Arial"/>
                <a:cs typeface="Arial"/>
              </a:rPr>
              <a:t> </a:t>
            </a:r>
            <a:r>
              <a:rPr sz="1400" dirty="0">
                <a:latin typeface="Arial"/>
                <a:cs typeface="Arial"/>
              </a:rPr>
              <a:t>that</a:t>
            </a:r>
            <a:r>
              <a:rPr sz="1400" spc="-15" dirty="0">
                <a:latin typeface="Arial"/>
                <a:cs typeface="Arial"/>
              </a:rPr>
              <a:t> </a:t>
            </a:r>
            <a:r>
              <a:rPr sz="1400" dirty="0">
                <a:latin typeface="Arial"/>
                <a:cs typeface="Arial"/>
              </a:rPr>
              <a:t>made</a:t>
            </a:r>
            <a:r>
              <a:rPr sz="1400" spc="-60" dirty="0">
                <a:latin typeface="Arial"/>
                <a:cs typeface="Arial"/>
              </a:rPr>
              <a:t> </a:t>
            </a:r>
            <a:r>
              <a:rPr sz="1400" dirty="0">
                <a:latin typeface="Arial"/>
                <a:cs typeface="Arial"/>
              </a:rPr>
              <a:t>the</a:t>
            </a:r>
            <a:r>
              <a:rPr sz="1400" spc="-5" dirty="0">
                <a:latin typeface="Arial"/>
                <a:cs typeface="Arial"/>
              </a:rPr>
              <a:t> </a:t>
            </a:r>
            <a:r>
              <a:rPr sz="1400" spc="-10" dirty="0">
                <a:latin typeface="Arial"/>
                <a:cs typeface="Arial"/>
              </a:rPr>
              <a:t>booking</a:t>
            </a:r>
            <a:endParaRPr sz="1400" dirty="0">
              <a:latin typeface="Arial"/>
              <a:cs typeface="Arial"/>
            </a:endParaRPr>
          </a:p>
          <a:p>
            <a:pPr marL="262890" lvl="1" indent="-172085">
              <a:lnSpc>
                <a:spcPct val="100000"/>
              </a:lnSpc>
              <a:buFont typeface="Arial"/>
              <a:buChar char="•"/>
              <a:tabLst>
                <a:tab pos="262890" algn="l"/>
              </a:tabLst>
            </a:pPr>
            <a:r>
              <a:rPr sz="1400" b="1" dirty="0">
                <a:solidFill>
                  <a:srgbClr val="FF0000"/>
                </a:solidFill>
                <a:latin typeface="Arial"/>
                <a:cs typeface="Arial"/>
              </a:rPr>
              <a:t>company</a:t>
            </a:r>
            <a:r>
              <a:rPr sz="1400" dirty="0">
                <a:latin typeface="Arial"/>
                <a:cs typeface="Arial"/>
              </a:rPr>
              <a:t>:</a:t>
            </a:r>
            <a:r>
              <a:rPr sz="1400" spc="-45" dirty="0">
                <a:latin typeface="Arial"/>
                <a:cs typeface="Arial"/>
              </a:rPr>
              <a:t> </a:t>
            </a:r>
            <a:r>
              <a:rPr sz="1400" dirty="0">
                <a:latin typeface="Arial"/>
                <a:cs typeface="Arial"/>
              </a:rPr>
              <a:t>ID</a:t>
            </a:r>
            <a:r>
              <a:rPr sz="1400" spc="-25" dirty="0">
                <a:latin typeface="Arial"/>
                <a:cs typeface="Arial"/>
              </a:rPr>
              <a:t> </a:t>
            </a:r>
            <a:r>
              <a:rPr sz="1400" dirty="0">
                <a:latin typeface="Arial"/>
                <a:cs typeface="Arial"/>
              </a:rPr>
              <a:t>of</a:t>
            </a:r>
            <a:r>
              <a:rPr sz="1400" spc="-20" dirty="0">
                <a:latin typeface="Arial"/>
                <a:cs typeface="Arial"/>
              </a:rPr>
              <a:t> </a:t>
            </a:r>
            <a:r>
              <a:rPr sz="1400" dirty="0">
                <a:latin typeface="Arial"/>
                <a:cs typeface="Arial"/>
              </a:rPr>
              <a:t>the</a:t>
            </a:r>
            <a:r>
              <a:rPr sz="1400" spc="-35" dirty="0">
                <a:latin typeface="Arial"/>
                <a:cs typeface="Arial"/>
              </a:rPr>
              <a:t> </a:t>
            </a:r>
            <a:r>
              <a:rPr sz="1400" dirty="0">
                <a:latin typeface="Arial"/>
                <a:cs typeface="Arial"/>
              </a:rPr>
              <a:t>company/entity</a:t>
            </a:r>
            <a:r>
              <a:rPr sz="1400" spc="-15" dirty="0">
                <a:latin typeface="Arial"/>
                <a:cs typeface="Arial"/>
              </a:rPr>
              <a:t> </a:t>
            </a:r>
            <a:r>
              <a:rPr sz="1400" dirty="0">
                <a:latin typeface="Arial"/>
                <a:cs typeface="Arial"/>
              </a:rPr>
              <a:t>that</a:t>
            </a:r>
            <a:r>
              <a:rPr sz="1400" spc="-25" dirty="0">
                <a:latin typeface="Arial"/>
                <a:cs typeface="Arial"/>
              </a:rPr>
              <a:t> </a:t>
            </a:r>
            <a:r>
              <a:rPr sz="1400" dirty="0">
                <a:latin typeface="Arial"/>
                <a:cs typeface="Arial"/>
              </a:rPr>
              <a:t>made</a:t>
            </a:r>
            <a:r>
              <a:rPr sz="1400" spc="-65"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booking</a:t>
            </a:r>
            <a:r>
              <a:rPr sz="1400" spc="-70" dirty="0">
                <a:latin typeface="Arial"/>
                <a:cs typeface="Arial"/>
              </a:rPr>
              <a:t> </a:t>
            </a:r>
            <a:r>
              <a:rPr sz="1400" spc="-50" dirty="0">
                <a:latin typeface="Arial"/>
                <a:cs typeface="Arial"/>
              </a:rPr>
              <a:t>.</a:t>
            </a:r>
            <a:endParaRPr sz="1400" dirty="0">
              <a:latin typeface="Arial"/>
              <a:cs typeface="Arial"/>
            </a:endParaRPr>
          </a:p>
          <a:p>
            <a:pPr marL="262890" lvl="1" indent="-172085">
              <a:lnSpc>
                <a:spcPct val="100000"/>
              </a:lnSpc>
              <a:buFont typeface="Arial"/>
              <a:buChar char="•"/>
              <a:tabLst>
                <a:tab pos="262890" algn="l"/>
              </a:tabLst>
            </a:pPr>
            <a:r>
              <a:rPr sz="1400" b="1" spc="-10" dirty="0">
                <a:solidFill>
                  <a:srgbClr val="FF0000"/>
                </a:solidFill>
                <a:latin typeface="Arial"/>
                <a:cs typeface="Arial"/>
              </a:rPr>
              <a:t>days_in_waiting_list</a:t>
            </a:r>
            <a:r>
              <a:rPr sz="1400" b="1" spc="-35" dirty="0">
                <a:solidFill>
                  <a:srgbClr val="FF0000"/>
                </a:solidFill>
                <a:latin typeface="Arial"/>
                <a:cs typeface="Arial"/>
              </a:rPr>
              <a:t> </a:t>
            </a:r>
            <a:r>
              <a:rPr sz="1400" dirty="0">
                <a:solidFill>
                  <a:srgbClr val="FF0000"/>
                </a:solidFill>
                <a:latin typeface="Arial"/>
                <a:cs typeface="Arial"/>
              </a:rPr>
              <a:t>:</a:t>
            </a:r>
            <a:r>
              <a:rPr sz="1400" spc="-10" dirty="0">
                <a:solidFill>
                  <a:srgbClr val="FF0000"/>
                </a:solidFill>
                <a:latin typeface="Arial"/>
                <a:cs typeface="Arial"/>
              </a:rPr>
              <a:t> </a:t>
            </a:r>
            <a:r>
              <a:rPr sz="1400" dirty="0">
                <a:latin typeface="Arial"/>
                <a:cs typeface="Arial"/>
              </a:rPr>
              <a:t>Number</a:t>
            </a:r>
            <a:r>
              <a:rPr sz="1400" spc="-65" dirty="0">
                <a:latin typeface="Arial"/>
                <a:cs typeface="Arial"/>
              </a:rPr>
              <a:t> </a:t>
            </a:r>
            <a:r>
              <a:rPr sz="1400" dirty="0">
                <a:latin typeface="Arial"/>
                <a:cs typeface="Arial"/>
              </a:rPr>
              <a:t>of</a:t>
            </a:r>
            <a:r>
              <a:rPr sz="1400" spc="-10" dirty="0">
                <a:latin typeface="Arial"/>
                <a:cs typeface="Arial"/>
              </a:rPr>
              <a:t> </a:t>
            </a:r>
            <a:r>
              <a:rPr sz="1400" dirty="0">
                <a:latin typeface="Arial"/>
                <a:cs typeface="Arial"/>
              </a:rPr>
              <a:t>days</a:t>
            </a:r>
            <a:r>
              <a:rPr sz="1400" spc="20"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booking</a:t>
            </a:r>
            <a:r>
              <a:rPr sz="1400" spc="-35" dirty="0">
                <a:latin typeface="Arial"/>
                <a:cs typeface="Arial"/>
              </a:rPr>
              <a:t> </a:t>
            </a:r>
            <a:r>
              <a:rPr sz="1400" dirty="0">
                <a:latin typeface="Arial"/>
                <a:cs typeface="Arial"/>
              </a:rPr>
              <a:t>was in</a:t>
            </a:r>
            <a:r>
              <a:rPr sz="1400" spc="-15"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waiting</a:t>
            </a:r>
            <a:r>
              <a:rPr sz="1400" spc="5" dirty="0">
                <a:latin typeface="Arial"/>
                <a:cs typeface="Arial"/>
              </a:rPr>
              <a:t> </a:t>
            </a:r>
            <a:r>
              <a:rPr sz="1400" dirty="0">
                <a:latin typeface="Arial"/>
                <a:cs typeface="Arial"/>
              </a:rPr>
              <a:t>list</a:t>
            </a:r>
            <a:r>
              <a:rPr sz="1400" spc="-25" dirty="0">
                <a:latin typeface="Arial"/>
                <a:cs typeface="Arial"/>
              </a:rPr>
              <a:t> </a:t>
            </a:r>
            <a:r>
              <a:rPr sz="1400" dirty="0">
                <a:latin typeface="Arial"/>
                <a:cs typeface="Arial"/>
              </a:rPr>
              <a:t>before</a:t>
            </a:r>
            <a:r>
              <a:rPr sz="1400" spc="-35" dirty="0">
                <a:latin typeface="Arial"/>
                <a:cs typeface="Arial"/>
              </a:rPr>
              <a:t> </a:t>
            </a:r>
            <a:r>
              <a:rPr sz="1400" dirty="0">
                <a:latin typeface="Arial"/>
                <a:cs typeface="Arial"/>
              </a:rPr>
              <a:t>it</a:t>
            </a:r>
            <a:r>
              <a:rPr sz="1400" spc="-25" dirty="0">
                <a:latin typeface="Arial"/>
                <a:cs typeface="Arial"/>
              </a:rPr>
              <a:t> </a:t>
            </a:r>
            <a:r>
              <a:rPr sz="1400" dirty="0">
                <a:latin typeface="Arial"/>
                <a:cs typeface="Arial"/>
              </a:rPr>
              <a:t>was</a:t>
            </a:r>
            <a:r>
              <a:rPr sz="1400" spc="20" dirty="0">
                <a:latin typeface="Arial"/>
                <a:cs typeface="Arial"/>
              </a:rPr>
              <a:t> </a:t>
            </a:r>
            <a:r>
              <a:rPr sz="1400" dirty="0">
                <a:latin typeface="Arial"/>
                <a:cs typeface="Arial"/>
              </a:rPr>
              <a:t>confirmed</a:t>
            </a:r>
            <a:r>
              <a:rPr sz="1400" spc="-55" dirty="0">
                <a:latin typeface="Arial"/>
                <a:cs typeface="Arial"/>
              </a:rPr>
              <a:t> </a:t>
            </a:r>
            <a:r>
              <a:rPr sz="1400" dirty="0">
                <a:latin typeface="Arial"/>
                <a:cs typeface="Arial"/>
              </a:rPr>
              <a:t>to</a:t>
            </a:r>
            <a:r>
              <a:rPr sz="1400" spc="-15" dirty="0">
                <a:latin typeface="Arial"/>
                <a:cs typeface="Arial"/>
              </a:rPr>
              <a:t> </a:t>
            </a:r>
            <a:r>
              <a:rPr sz="1400" spc="-25" dirty="0">
                <a:latin typeface="Arial"/>
                <a:cs typeface="Arial"/>
              </a:rPr>
              <a:t>the</a:t>
            </a:r>
            <a:endParaRPr sz="1400" dirty="0">
              <a:latin typeface="Arial"/>
              <a:cs typeface="Arial"/>
            </a:endParaRPr>
          </a:p>
          <a:p>
            <a:pPr marL="264160">
              <a:lnSpc>
                <a:spcPct val="100000"/>
              </a:lnSpc>
            </a:pPr>
            <a:r>
              <a:rPr sz="1400" spc="-10" dirty="0">
                <a:latin typeface="Arial"/>
                <a:cs typeface="Arial"/>
              </a:rPr>
              <a:t>customer</a:t>
            </a:r>
            <a:endParaRPr sz="1400" dirty="0">
              <a:latin typeface="Arial"/>
              <a:cs typeface="Arial"/>
            </a:endParaRPr>
          </a:p>
          <a:p>
            <a:pPr marL="262890" lvl="1" indent="-172085">
              <a:lnSpc>
                <a:spcPct val="100000"/>
              </a:lnSpc>
              <a:buFont typeface="Arial"/>
              <a:buChar char="•"/>
              <a:tabLst>
                <a:tab pos="262890" algn="l"/>
              </a:tabLst>
            </a:pPr>
            <a:r>
              <a:rPr sz="1400" b="1" dirty="0">
                <a:solidFill>
                  <a:srgbClr val="FF0000"/>
                </a:solidFill>
                <a:latin typeface="Arial"/>
                <a:cs typeface="Arial"/>
              </a:rPr>
              <a:t>customer_type</a:t>
            </a:r>
            <a:r>
              <a:rPr sz="1400" dirty="0">
                <a:solidFill>
                  <a:srgbClr val="FF0000"/>
                </a:solidFill>
                <a:latin typeface="Arial"/>
                <a:cs typeface="Arial"/>
              </a:rPr>
              <a:t>:</a:t>
            </a:r>
            <a:r>
              <a:rPr sz="1400" spc="-40" dirty="0">
                <a:solidFill>
                  <a:srgbClr val="FF0000"/>
                </a:solidFill>
                <a:latin typeface="Arial"/>
                <a:cs typeface="Arial"/>
              </a:rPr>
              <a:t> </a:t>
            </a:r>
            <a:r>
              <a:rPr sz="1400" dirty="0">
                <a:latin typeface="Arial"/>
                <a:cs typeface="Arial"/>
              </a:rPr>
              <a:t>type</a:t>
            </a:r>
            <a:r>
              <a:rPr sz="1400" spc="10" dirty="0">
                <a:latin typeface="Arial"/>
                <a:cs typeface="Arial"/>
              </a:rPr>
              <a:t> </a:t>
            </a:r>
            <a:r>
              <a:rPr sz="1400" dirty="0">
                <a:latin typeface="Arial"/>
                <a:cs typeface="Arial"/>
              </a:rPr>
              <a:t>of</a:t>
            </a:r>
            <a:r>
              <a:rPr sz="1400" spc="-15" dirty="0">
                <a:latin typeface="Arial"/>
                <a:cs typeface="Arial"/>
              </a:rPr>
              <a:t> </a:t>
            </a:r>
            <a:r>
              <a:rPr sz="1400" spc="-10" dirty="0">
                <a:latin typeface="Arial"/>
                <a:cs typeface="Arial"/>
              </a:rPr>
              <a:t>customer.</a:t>
            </a:r>
            <a:r>
              <a:rPr sz="1400" spc="-35" dirty="0">
                <a:latin typeface="Arial"/>
                <a:cs typeface="Arial"/>
              </a:rPr>
              <a:t> </a:t>
            </a:r>
            <a:r>
              <a:rPr sz="1400" dirty="0">
                <a:latin typeface="Arial"/>
                <a:cs typeface="Arial"/>
              </a:rPr>
              <a:t>Contract,</a:t>
            </a:r>
            <a:r>
              <a:rPr sz="1400" spc="-40" dirty="0">
                <a:latin typeface="Arial"/>
                <a:cs typeface="Arial"/>
              </a:rPr>
              <a:t> </a:t>
            </a:r>
            <a:r>
              <a:rPr sz="1400" dirty="0">
                <a:latin typeface="Arial"/>
                <a:cs typeface="Arial"/>
              </a:rPr>
              <a:t>Group,</a:t>
            </a:r>
            <a:r>
              <a:rPr sz="1400" spc="-55" dirty="0">
                <a:latin typeface="Arial"/>
                <a:cs typeface="Arial"/>
              </a:rPr>
              <a:t> </a:t>
            </a:r>
            <a:r>
              <a:rPr sz="1400" spc="-10" dirty="0">
                <a:latin typeface="Arial"/>
                <a:cs typeface="Arial"/>
              </a:rPr>
              <a:t>Transient,</a:t>
            </a:r>
            <a:r>
              <a:rPr sz="1400" spc="-55" dirty="0">
                <a:latin typeface="Arial"/>
                <a:cs typeface="Arial"/>
              </a:rPr>
              <a:t> </a:t>
            </a:r>
            <a:r>
              <a:rPr sz="1400" spc="-10" dirty="0">
                <a:latin typeface="Arial"/>
                <a:cs typeface="Arial"/>
              </a:rPr>
              <a:t>Transient</a:t>
            </a:r>
            <a:r>
              <a:rPr sz="1400" spc="-45" dirty="0">
                <a:latin typeface="Arial"/>
                <a:cs typeface="Arial"/>
              </a:rPr>
              <a:t> </a:t>
            </a:r>
            <a:r>
              <a:rPr sz="1400" spc="-10" dirty="0">
                <a:latin typeface="Arial"/>
                <a:cs typeface="Arial"/>
              </a:rPr>
              <a:t>party.</a:t>
            </a:r>
            <a:endParaRPr sz="1400" dirty="0">
              <a:latin typeface="Arial"/>
              <a:cs typeface="Arial"/>
            </a:endParaRPr>
          </a:p>
          <a:p>
            <a:pPr marL="262890" lvl="1" indent="-172085">
              <a:lnSpc>
                <a:spcPct val="100000"/>
              </a:lnSpc>
              <a:buFont typeface="Arial"/>
              <a:buChar char="•"/>
              <a:tabLst>
                <a:tab pos="262890" algn="l"/>
              </a:tabLst>
            </a:pPr>
            <a:r>
              <a:rPr sz="1400" b="1" dirty="0">
                <a:solidFill>
                  <a:srgbClr val="FF0000"/>
                </a:solidFill>
                <a:latin typeface="Arial"/>
                <a:cs typeface="Arial"/>
              </a:rPr>
              <a:t>adr</a:t>
            </a:r>
            <a:r>
              <a:rPr sz="1400" dirty="0">
                <a:latin typeface="Arial"/>
                <a:cs typeface="Arial"/>
              </a:rPr>
              <a:t>:</a:t>
            </a:r>
            <a:r>
              <a:rPr sz="1400" spc="-90" dirty="0">
                <a:latin typeface="Arial"/>
                <a:cs typeface="Arial"/>
              </a:rPr>
              <a:t> </a:t>
            </a:r>
            <a:r>
              <a:rPr sz="1400" dirty="0">
                <a:latin typeface="Arial"/>
                <a:cs typeface="Arial"/>
              </a:rPr>
              <a:t>Average</a:t>
            </a:r>
            <a:r>
              <a:rPr sz="1400" spc="-40" dirty="0">
                <a:latin typeface="Arial"/>
                <a:cs typeface="Arial"/>
              </a:rPr>
              <a:t> </a:t>
            </a:r>
            <a:r>
              <a:rPr sz="1400" dirty="0">
                <a:latin typeface="Arial"/>
                <a:cs typeface="Arial"/>
              </a:rPr>
              <a:t>Daily</a:t>
            </a:r>
            <a:r>
              <a:rPr sz="1400" spc="-40" dirty="0">
                <a:latin typeface="Arial"/>
                <a:cs typeface="Arial"/>
              </a:rPr>
              <a:t> </a:t>
            </a:r>
            <a:r>
              <a:rPr sz="1400" dirty="0">
                <a:latin typeface="Arial"/>
                <a:cs typeface="Arial"/>
              </a:rPr>
              <a:t>Rate</a:t>
            </a:r>
            <a:r>
              <a:rPr sz="1400" spc="-20" dirty="0">
                <a:latin typeface="Arial"/>
                <a:cs typeface="Arial"/>
              </a:rPr>
              <a:t> </a:t>
            </a:r>
            <a:r>
              <a:rPr sz="1400" dirty="0">
                <a:latin typeface="Arial"/>
                <a:cs typeface="Arial"/>
              </a:rPr>
              <a:t>as</a:t>
            </a:r>
            <a:r>
              <a:rPr sz="1400" spc="-25" dirty="0">
                <a:latin typeface="Arial"/>
                <a:cs typeface="Arial"/>
              </a:rPr>
              <a:t> </a:t>
            </a:r>
            <a:r>
              <a:rPr sz="1400" dirty="0">
                <a:latin typeface="Arial"/>
                <a:cs typeface="Arial"/>
              </a:rPr>
              <a:t>defined</a:t>
            </a:r>
            <a:r>
              <a:rPr sz="1400" spc="-55" dirty="0">
                <a:latin typeface="Arial"/>
                <a:cs typeface="Arial"/>
              </a:rPr>
              <a:t> </a:t>
            </a:r>
            <a:r>
              <a:rPr sz="1400" dirty="0">
                <a:latin typeface="Arial"/>
                <a:cs typeface="Arial"/>
              </a:rPr>
              <a:t>by</a:t>
            </a:r>
            <a:r>
              <a:rPr sz="1400" spc="-25" dirty="0">
                <a:latin typeface="Arial"/>
                <a:cs typeface="Arial"/>
              </a:rPr>
              <a:t> </a:t>
            </a:r>
            <a:r>
              <a:rPr sz="1400" dirty="0">
                <a:latin typeface="Arial"/>
                <a:cs typeface="Arial"/>
              </a:rPr>
              <a:t>dividing</a:t>
            </a:r>
            <a:r>
              <a:rPr sz="1400" spc="-60" dirty="0">
                <a:latin typeface="Arial"/>
                <a:cs typeface="Arial"/>
              </a:rPr>
              <a:t> </a:t>
            </a:r>
            <a:r>
              <a:rPr sz="1400" dirty="0">
                <a:latin typeface="Arial"/>
                <a:cs typeface="Arial"/>
              </a:rPr>
              <a:t>the sum</a:t>
            </a:r>
            <a:r>
              <a:rPr sz="1400" spc="-30" dirty="0">
                <a:latin typeface="Arial"/>
                <a:cs typeface="Arial"/>
              </a:rPr>
              <a:t> </a:t>
            </a:r>
            <a:r>
              <a:rPr sz="1400" dirty="0">
                <a:latin typeface="Arial"/>
                <a:cs typeface="Arial"/>
              </a:rPr>
              <a:t>of</a:t>
            </a:r>
            <a:r>
              <a:rPr sz="1400" spc="-25" dirty="0">
                <a:latin typeface="Arial"/>
                <a:cs typeface="Arial"/>
              </a:rPr>
              <a:t> </a:t>
            </a:r>
            <a:r>
              <a:rPr sz="1400" dirty="0">
                <a:latin typeface="Arial"/>
                <a:cs typeface="Arial"/>
              </a:rPr>
              <a:t>all</a:t>
            </a:r>
            <a:r>
              <a:rPr sz="1400" spc="-15" dirty="0">
                <a:latin typeface="Arial"/>
                <a:cs typeface="Arial"/>
              </a:rPr>
              <a:t> </a:t>
            </a:r>
            <a:r>
              <a:rPr sz="1400" dirty="0">
                <a:latin typeface="Arial"/>
                <a:cs typeface="Arial"/>
              </a:rPr>
              <a:t>lodging</a:t>
            </a:r>
            <a:r>
              <a:rPr sz="1400" spc="-60" dirty="0">
                <a:latin typeface="Arial"/>
                <a:cs typeface="Arial"/>
              </a:rPr>
              <a:t> </a:t>
            </a:r>
            <a:r>
              <a:rPr sz="1400" dirty="0">
                <a:latin typeface="Arial"/>
                <a:cs typeface="Arial"/>
              </a:rPr>
              <a:t>transactions</a:t>
            </a:r>
            <a:r>
              <a:rPr sz="1400" spc="-20" dirty="0">
                <a:latin typeface="Arial"/>
                <a:cs typeface="Arial"/>
              </a:rPr>
              <a:t> </a:t>
            </a:r>
            <a:r>
              <a:rPr sz="1400" dirty="0">
                <a:latin typeface="Arial"/>
                <a:cs typeface="Arial"/>
              </a:rPr>
              <a:t>by</a:t>
            </a:r>
            <a:r>
              <a:rPr sz="1400" spc="-25"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total</a:t>
            </a:r>
            <a:r>
              <a:rPr sz="1400" spc="-15" dirty="0">
                <a:latin typeface="Arial"/>
                <a:cs typeface="Arial"/>
              </a:rPr>
              <a:t> </a:t>
            </a:r>
            <a:r>
              <a:rPr sz="1400" dirty="0">
                <a:latin typeface="Arial"/>
                <a:cs typeface="Arial"/>
              </a:rPr>
              <a:t>number</a:t>
            </a:r>
            <a:r>
              <a:rPr sz="1400" spc="-45" dirty="0">
                <a:latin typeface="Arial"/>
                <a:cs typeface="Arial"/>
              </a:rPr>
              <a:t> </a:t>
            </a:r>
            <a:r>
              <a:rPr sz="1400" spc="-25" dirty="0">
                <a:latin typeface="Arial"/>
                <a:cs typeface="Arial"/>
              </a:rPr>
              <a:t>of</a:t>
            </a:r>
            <a:endParaRPr sz="1400" dirty="0">
              <a:latin typeface="Arial"/>
              <a:cs typeface="Arial"/>
            </a:endParaRPr>
          </a:p>
          <a:p>
            <a:pPr marL="264160">
              <a:lnSpc>
                <a:spcPct val="100000"/>
              </a:lnSpc>
              <a:spcBef>
                <a:spcPts val="5"/>
              </a:spcBef>
            </a:pPr>
            <a:r>
              <a:rPr sz="1400" dirty="0">
                <a:latin typeface="Arial"/>
                <a:cs typeface="Arial"/>
              </a:rPr>
              <a:t>staying</a:t>
            </a:r>
            <a:r>
              <a:rPr sz="1400" spc="-25" dirty="0">
                <a:latin typeface="Arial"/>
                <a:cs typeface="Arial"/>
              </a:rPr>
              <a:t> </a:t>
            </a:r>
            <a:r>
              <a:rPr sz="1400" spc="-10" dirty="0">
                <a:latin typeface="Arial"/>
                <a:cs typeface="Arial"/>
              </a:rPr>
              <a:t>nights</a:t>
            </a:r>
            <a:endParaRPr sz="1400" dirty="0">
              <a:latin typeface="Arial"/>
              <a:cs typeface="Arial"/>
            </a:endParaRPr>
          </a:p>
          <a:p>
            <a:pPr marL="264160" marR="239395" lvl="1" indent="-172720">
              <a:lnSpc>
                <a:spcPct val="100000"/>
              </a:lnSpc>
              <a:buFont typeface="Arial"/>
              <a:buChar char="•"/>
              <a:tabLst>
                <a:tab pos="264160" algn="l"/>
              </a:tabLst>
            </a:pPr>
            <a:r>
              <a:rPr sz="1400" b="1" spc="-10" dirty="0">
                <a:solidFill>
                  <a:srgbClr val="FF0000"/>
                </a:solidFill>
                <a:latin typeface="Arial"/>
                <a:cs typeface="Arial"/>
              </a:rPr>
              <a:t>required_car_parking_spaces</a:t>
            </a:r>
            <a:r>
              <a:rPr sz="1400" spc="-10" dirty="0">
                <a:latin typeface="Arial"/>
                <a:cs typeface="Arial"/>
              </a:rPr>
              <a:t>:</a:t>
            </a:r>
            <a:r>
              <a:rPr sz="1400" spc="-50" dirty="0">
                <a:latin typeface="Arial"/>
                <a:cs typeface="Arial"/>
              </a:rPr>
              <a:t> </a:t>
            </a:r>
            <a:r>
              <a:rPr sz="1400" dirty="0">
                <a:latin typeface="Arial"/>
                <a:cs typeface="Arial"/>
              </a:rPr>
              <a:t>Number</a:t>
            </a:r>
            <a:r>
              <a:rPr sz="1400" spc="-45" dirty="0">
                <a:latin typeface="Arial"/>
                <a:cs typeface="Arial"/>
              </a:rPr>
              <a:t> </a:t>
            </a:r>
            <a:r>
              <a:rPr sz="1400" dirty="0">
                <a:latin typeface="Arial"/>
                <a:cs typeface="Arial"/>
              </a:rPr>
              <a:t>of</a:t>
            </a:r>
            <a:r>
              <a:rPr sz="1400" spc="15" dirty="0">
                <a:latin typeface="Arial"/>
                <a:cs typeface="Arial"/>
              </a:rPr>
              <a:t> </a:t>
            </a:r>
            <a:r>
              <a:rPr sz="1400" dirty="0">
                <a:latin typeface="Arial"/>
                <a:cs typeface="Arial"/>
              </a:rPr>
              <a:t>car parking</a:t>
            </a:r>
            <a:r>
              <a:rPr sz="1400" spc="-15" dirty="0">
                <a:latin typeface="Arial"/>
                <a:cs typeface="Arial"/>
              </a:rPr>
              <a:t> </a:t>
            </a:r>
            <a:r>
              <a:rPr sz="1400" dirty="0">
                <a:latin typeface="Arial"/>
                <a:cs typeface="Arial"/>
              </a:rPr>
              <a:t>spaces required</a:t>
            </a:r>
            <a:r>
              <a:rPr sz="1400" spc="-15" dirty="0">
                <a:latin typeface="Arial"/>
                <a:cs typeface="Arial"/>
              </a:rPr>
              <a:t> </a:t>
            </a:r>
            <a:r>
              <a:rPr sz="1400" dirty="0">
                <a:latin typeface="Arial"/>
                <a:cs typeface="Arial"/>
              </a:rPr>
              <a:t>by</a:t>
            </a:r>
            <a:r>
              <a:rPr sz="1400" spc="5" dirty="0">
                <a:latin typeface="Arial"/>
                <a:cs typeface="Arial"/>
              </a:rPr>
              <a:t> </a:t>
            </a:r>
            <a:r>
              <a:rPr sz="1400" dirty="0">
                <a:latin typeface="Arial"/>
                <a:cs typeface="Arial"/>
              </a:rPr>
              <a:t>the</a:t>
            </a:r>
            <a:r>
              <a:rPr sz="1400" spc="5" dirty="0">
                <a:latin typeface="Arial"/>
                <a:cs typeface="Arial"/>
              </a:rPr>
              <a:t> </a:t>
            </a:r>
            <a:r>
              <a:rPr sz="1400" spc="-10" dirty="0">
                <a:latin typeface="Arial"/>
                <a:cs typeface="Arial"/>
              </a:rPr>
              <a:t>customer </a:t>
            </a:r>
            <a:r>
              <a:rPr sz="1400" b="1" spc="-10" dirty="0">
                <a:solidFill>
                  <a:srgbClr val="FF0000"/>
                </a:solidFill>
                <a:latin typeface="Arial"/>
                <a:cs typeface="Arial"/>
              </a:rPr>
              <a:t>total_of_special_requests</a:t>
            </a:r>
            <a:r>
              <a:rPr sz="1400" spc="-10" dirty="0">
                <a:solidFill>
                  <a:srgbClr val="FF0000"/>
                </a:solidFill>
                <a:latin typeface="Arial"/>
                <a:cs typeface="Arial"/>
              </a:rPr>
              <a:t>:</a:t>
            </a:r>
            <a:r>
              <a:rPr sz="1400" spc="-80" dirty="0">
                <a:solidFill>
                  <a:srgbClr val="FF0000"/>
                </a:solidFill>
                <a:latin typeface="Arial"/>
                <a:cs typeface="Arial"/>
              </a:rPr>
              <a:t> </a:t>
            </a:r>
            <a:r>
              <a:rPr sz="1400" dirty="0">
                <a:latin typeface="Arial"/>
                <a:cs typeface="Arial"/>
              </a:rPr>
              <a:t>Number</a:t>
            </a:r>
            <a:r>
              <a:rPr sz="1400" spc="-35" dirty="0">
                <a:latin typeface="Arial"/>
                <a:cs typeface="Arial"/>
              </a:rPr>
              <a:t> </a:t>
            </a:r>
            <a:r>
              <a:rPr sz="1400" dirty="0">
                <a:latin typeface="Arial"/>
                <a:cs typeface="Arial"/>
              </a:rPr>
              <a:t>of</a:t>
            </a:r>
            <a:r>
              <a:rPr sz="1400" spc="-10" dirty="0">
                <a:latin typeface="Arial"/>
                <a:cs typeface="Arial"/>
              </a:rPr>
              <a:t> </a:t>
            </a:r>
            <a:r>
              <a:rPr sz="1400" dirty="0">
                <a:latin typeface="Arial"/>
                <a:cs typeface="Arial"/>
              </a:rPr>
              <a:t>special</a:t>
            </a:r>
            <a:r>
              <a:rPr sz="1400" spc="-20" dirty="0">
                <a:latin typeface="Arial"/>
                <a:cs typeface="Arial"/>
              </a:rPr>
              <a:t> </a:t>
            </a:r>
            <a:r>
              <a:rPr sz="1400" dirty="0">
                <a:latin typeface="Arial"/>
                <a:cs typeface="Arial"/>
              </a:rPr>
              <a:t>requests</a:t>
            </a:r>
            <a:r>
              <a:rPr sz="1400" spc="-10" dirty="0">
                <a:latin typeface="Arial"/>
                <a:cs typeface="Arial"/>
              </a:rPr>
              <a:t> </a:t>
            </a:r>
            <a:r>
              <a:rPr sz="1400" dirty="0">
                <a:latin typeface="Arial"/>
                <a:cs typeface="Arial"/>
              </a:rPr>
              <a:t>made</a:t>
            </a:r>
            <a:r>
              <a:rPr sz="1400" spc="-25" dirty="0">
                <a:latin typeface="Arial"/>
                <a:cs typeface="Arial"/>
              </a:rPr>
              <a:t> </a:t>
            </a:r>
            <a:r>
              <a:rPr sz="1400" dirty="0">
                <a:latin typeface="Arial"/>
                <a:cs typeface="Arial"/>
              </a:rPr>
              <a:t>by</a:t>
            </a:r>
            <a:r>
              <a:rPr sz="1400" spc="-10" dirty="0">
                <a:latin typeface="Arial"/>
                <a:cs typeface="Arial"/>
              </a:rPr>
              <a:t> </a:t>
            </a:r>
            <a:r>
              <a:rPr sz="1400" dirty="0">
                <a:latin typeface="Arial"/>
                <a:cs typeface="Arial"/>
              </a:rPr>
              <a:t>the</a:t>
            </a:r>
            <a:r>
              <a:rPr sz="1400" spc="-5" dirty="0">
                <a:latin typeface="Arial"/>
                <a:cs typeface="Arial"/>
              </a:rPr>
              <a:t> </a:t>
            </a:r>
            <a:r>
              <a:rPr sz="1400" dirty="0">
                <a:latin typeface="Arial"/>
                <a:cs typeface="Arial"/>
              </a:rPr>
              <a:t>customer</a:t>
            </a:r>
            <a:r>
              <a:rPr sz="1400" spc="-15" dirty="0">
                <a:latin typeface="Arial"/>
                <a:cs typeface="Arial"/>
              </a:rPr>
              <a:t> </a:t>
            </a:r>
            <a:r>
              <a:rPr sz="1400" dirty="0">
                <a:latin typeface="Arial"/>
                <a:cs typeface="Arial"/>
              </a:rPr>
              <a:t>(e.g.</a:t>
            </a:r>
            <a:r>
              <a:rPr sz="1400" spc="-15" dirty="0">
                <a:latin typeface="Arial"/>
                <a:cs typeface="Arial"/>
              </a:rPr>
              <a:t> </a:t>
            </a:r>
            <a:r>
              <a:rPr sz="1400" dirty="0">
                <a:latin typeface="Arial"/>
                <a:cs typeface="Arial"/>
              </a:rPr>
              <a:t>twin</a:t>
            </a:r>
            <a:r>
              <a:rPr sz="1400" spc="40" dirty="0">
                <a:latin typeface="Arial"/>
                <a:cs typeface="Arial"/>
              </a:rPr>
              <a:t> </a:t>
            </a:r>
            <a:r>
              <a:rPr sz="1400" dirty="0">
                <a:latin typeface="Arial"/>
                <a:cs typeface="Arial"/>
              </a:rPr>
              <a:t>bed</a:t>
            </a:r>
            <a:r>
              <a:rPr sz="1400" spc="-5" dirty="0">
                <a:latin typeface="Arial"/>
                <a:cs typeface="Arial"/>
              </a:rPr>
              <a:t> </a:t>
            </a:r>
            <a:r>
              <a:rPr sz="1400" dirty="0">
                <a:latin typeface="Arial"/>
                <a:cs typeface="Arial"/>
              </a:rPr>
              <a:t>or</a:t>
            </a:r>
            <a:r>
              <a:rPr sz="1400" spc="-15" dirty="0">
                <a:latin typeface="Arial"/>
                <a:cs typeface="Arial"/>
              </a:rPr>
              <a:t> </a:t>
            </a:r>
            <a:r>
              <a:rPr sz="1400" spc="-20" dirty="0">
                <a:latin typeface="Arial"/>
                <a:cs typeface="Arial"/>
              </a:rPr>
              <a:t>high </a:t>
            </a:r>
            <a:r>
              <a:rPr sz="1400" spc="-10" dirty="0">
                <a:latin typeface="Arial"/>
                <a:cs typeface="Arial"/>
              </a:rPr>
              <a:t>floor)</a:t>
            </a:r>
            <a:endParaRPr sz="1400" dirty="0">
              <a:latin typeface="Arial"/>
              <a:cs typeface="Arial"/>
            </a:endParaRPr>
          </a:p>
          <a:p>
            <a:pPr marL="262890" lvl="1" indent="-172085">
              <a:lnSpc>
                <a:spcPct val="100000"/>
              </a:lnSpc>
              <a:buFont typeface="Arial"/>
              <a:buChar char="•"/>
              <a:tabLst>
                <a:tab pos="262890" algn="l"/>
              </a:tabLst>
            </a:pPr>
            <a:r>
              <a:rPr sz="1400" b="1" dirty="0">
                <a:solidFill>
                  <a:srgbClr val="FF0000"/>
                </a:solidFill>
                <a:latin typeface="Arial"/>
                <a:cs typeface="Arial"/>
              </a:rPr>
              <a:t>reservation_status</a:t>
            </a:r>
            <a:r>
              <a:rPr sz="1400" dirty="0">
                <a:latin typeface="Arial"/>
                <a:cs typeface="Arial"/>
              </a:rPr>
              <a:t>:</a:t>
            </a:r>
            <a:r>
              <a:rPr sz="1400" spc="-40" dirty="0">
                <a:latin typeface="Arial"/>
                <a:cs typeface="Arial"/>
              </a:rPr>
              <a:t> </a:t>
            </a:r>
            <a:r>
              <a:rPr sz="1400" dirty="0">
                <a:latin typeface="Arial"/>
                <a:cs typeface="Arial"/>
              </a:rPr>
              <a:t>Reservation</a:t>
            </a:r>
            <a:r>
              <a:rPr sz="1400" spc="-65" dirty="0">
                <a:latin typeface="Arial"/>
                <a:cs typeface="Arial"/>
              </a:rPr>
              <a:t> </a:t>
            </a:r>
            <a:r>
              <a:rPr sz="1400" dirty="0">
                <a:latin typeface="Arial"/>
                <a:cs typeface="Arial"/>
              </a:rPr>
              <a:t>last</a:t>
            </a:r>
            <a:r>
              <a:rPr sz="1400" spc="-55" dirty="0">
                <a:latin typeface="Arial"/>
                <a:cs typeface="Arial"/>
              </a:rPr>
              <a:t> </a:t>
            </a:r>
            <a:r>
              <a:rPr sz="1400" spc="-10" dirty="0">
                <a:latin typeface="Arial"/>
                <a:cs typeface="Arial"/>
              </a:rPr>
              <a:t>status.</a:t>
            </a:r>
            <a:endParaRPr sz="14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97149-8BF2-65C7-310C-A2596DDBAFD6}"/>
              </a:ext>
            </a:extLst>
          </p:cNvPr>
          <p:cNvSpPr txBox="1"/>
          <p:nvPr/>
        </p:nvSpPr>
        <p:spPr>
          <a:xfrm>
            <a:off x="381000" y="1142705"/>
            <a:ext cx="7696200" cy="1754326"/>
          </a:xfrm>
          <a:prstGeom prst="rect">
            <a:avLst/>
          </a:prstGeom>
          <a:noFill/>
        </p:spPr>
        <p:txBody>
          <a:bodyPr wrap="square">
            <a:spAutoFit/>
          </a:bodyPr>
          <a:lstStyle/>
          <a:p>
            <a:r>
              <a:rPr lang="en-US" b="1" dirty="0"/>
              <a:t>Insight</a:t>
            </a:r>
            <a:r>
              <a:rPr lang="en-US" dirty="0"/>
              <a:t>: Analyzing trends in reservation status dates helps identify the busiest checkout dates and patterns in cancellations by month. This information is crucial for operational planning, resource allocation, and marketing strategies. Understanding these trends allows the hotel to optimize staffing, enhance guest services during peak periods, and address factors leading to cancellations, ensuring a smoother operation and better guest experience.</a:t>
            </a:r>
          </a:p>
        </p:txBody>
      </p:sp>
    </p:spTree>
    <p:extLst>
      <p:ext uri="{BB962C8B-B14F-4D97-AF65-F5344CB8AC3E}">
        <p14:creationId xmlns:p14="http://schemas.microsoft.com/office/powerpoint/2010/main" val="47127504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AE8183-C691-D97C-1871-2ACEFB749988}"/>
              </a:ext>
            </a:extLst>
          </p:cNvPr>
          <p:cNvSpPr txBox="1"/>
          <p:nvPr/>
        </p:nvSpPr>
        <p:spPr>
          <a:xfrm>
            <a:off x="25400" y="57150"/>
            <a:ext cx="9042400" cy="1292662"/>
          </a:xfrm>
          <a:prstGeom prst="rect">
            <a:avLst/>
          </a:prstGeom>
          <a:noFill/>
        </p:spPr>
        <p:txBody>
          <a:bodyPr wrap="square">
            <a:spAutoFit/>
          </a:bodyPr>
          <a:lstStyle/>
          <a:p>
            <a:pPr marL="528320" indent="-515620">
              <a:lnSpc>
                <a:spcPct val="100000"/>
              </a:lnSpc>
              <a:spcBef>
                <a:spcPts val="680"/>
              </a:spcBef>
              <a:buSzPct val="116666"/>
              <a:buFont typeface="Wingdings"/>
              <a:buChar char=""/>
              <a:tabLst>
                <a:tab pos="528320" algn="l"/>
              </a:tabLst>
            </a:pPr>
            <a:r>
              <a:rPr lang="en-US" sz="2400" b="1" dirty="0">
                <a:solidFill>
                  <a:srgbClr val="FF0000"/>
                </a:solidFill>
                <a:latin typeface="Arial"/>
                <a:cs typeface="Arial"/>
              </a:rPr>
              <a:t>Exploratory</a:t>
            </a:r>
            <a:r>
              <a:rPr lang="en-US" sz="2400" b="1" spc="-130" dirty="0">
                <a:solidFill>
                  <a:srgbClr val="FF0000"/>
                </a:solidFill>
                <a:latin typeface="Arial"/>
                <a:cs typeface="Arial"/>
              </a:rPr>
              <a:t> </a:t>
            </a:r>
            <a:r>
              <a:rPr lang="en-US" sz="2400" b="1" dirty="0">
                <a:solidFill>
                  <a:srgbClr val="FF0000"/>
                </a:solidFill>
                <a:latin typeface="Arial"/>
                <a:cs typeface="Arial"/>
              </a:rPr>
              <a:t>Data</a:t>
            </a:r>
            <a:r>
              <a:rPr lang="en-US" sz="2400" b="1" spc="-165" dirty="0">
                <a:solidFill>
                  <a:srgbClr val="FF0000"/>
                </a:solidFill>
                <a:latin typeface="Arial"/>
                <a:cs typeface="Arial"/>
              </a:rPr>
              <a:t> </a:t>
            </a:r>
            <a:r>
              <a:rPr lang="en-US" sz="2400" b="1" dirty="0">
                <a:solidFill>
                  <a:srgbClr val="FF0000"/>
                </a:solidFill>
                <a:latin typeface="Arial"/>
                <a:cs typeface="Arial"/>
              </a:rPr>
              <a:t>Analysis</a:t>
            </a:r>
            <a:r>
              <a:rPr lang="en-US" sz="2400" b="1" spc="-30" dirty="0">
                <a:solidFill>
                  <a:srgbClr val="FF0000"/>
                </a:solidFill>
                <a:latin typeface="Arial"/>
                <a:cs typeface="Arial"/>
              </a:rPr>
              <a:t> </a:t>
            </a:r>
            <a:r>
              <a:rPr lang="en-US" sz="2400" b="1" spc="-10" dirty="0">
                <a:solidFill>
                  <a:srgbClr val="FF0000"/>
                </a:solidFill>
                <a:latin typeface="Arial"/>
                <a:cs typeface="Arial"/>
              </a:rPr>
              <a:t>(EDA):</a:t>
            </a:r>
          </a:p>
          <a:p>
            <a:pPr algn="ctr"/>
            <a:r>
              <a:rPr lang="en-US" sz="1800" b="1" dirty="0">
                <a:effectLst/>
              </a:rPr>
              <a:t>Visualize how reservation statuses vary across different customer types (e.g., Transient, Group) and identify if certain customer types are more likely to result in cancellations or no shows.</a:t>
            </a:r>
            <a:endParaRPr lang="en-US" dirty="0">
              <a:effectLst/>
            </a:endParaRPr>
          </a:p>
        </p:txBody>
      </p:sp>
      <p:pic>
        <p:nvPicPr>
          <p:cNvPr id="7" name="Picture 6">
            <a:extLst>
              <a:ext uri="{FF2B5EF4-FFF2-40B4-BE49-F238E27FC236}">
                <a16:creationId xmlns:a16="http://schemas.microsoft.com/office/drawing/2014/main" id="{57549CDC-6F52-6C6B-35C6-B98704BA6970}"/>
              </a:ext>
            </a:extLst>
          </p:cNvPr>
          <p:cNvPicPr>
            <a:picLocks noChangeAspect="1"/>
          </p:cNvPicPr>
          <p:nvPr/>
        </p:nvPicPr>
        <p:blipFill>
          <a:blip r:embed="rId2"/>
          <a:stretch>
            <a:fillRect/>
          </a:stretch>
        </p:blipFill>
        <p:spPr>
          <a:xfrm>
            <a:off x="76200" y="1349812"/>
            <a:ext cx="8991600" cy="3550800"/>
          </a:xfrm>
          <a:prstGeom prst="rect">
            <a:avLst/>
          </a:prstGeom>
        </p:spPr>
      </p:pic>
    </p:spTree>
    <p:extLst>
      <p:ext uri="{BB962C8B-B14F-4D97-AF65-F5344CB8AC3E}">
        <p14:creationId xmlns:p14="http://schemas.microsoft.com/office/powerpoint/2010/main" val="172189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BD9F7B-90FE-62F2-AA78-442D53FF216F}"/>
              </a:ext>
            </a:extLst>
          </p:cNvPr>
          <p:cNvSpPr txBox="1"/>
          <p:nvPr/>
        </p:nvSpPr>
        <p:spPr>
          <a:xfrm>
            <a:off x="228600" y="1142705"/>
            <a:ext cx="8458200" cy="1477328"/>
          </a:xfrm>
          <a:prstGeom prst="rect">
            <a:avLst/>
          </a:prstGeom>
          <a:noFill/>
        </p:spPr>
        <p:txBody>
          <a:bodyPr wrap="square">
            <a:spAutoFit/>
          </a:bodyPr>
          <a:lstStyle/>
          <a:p>
            <a:r>
              <a:rPr lang="en-US" b="1" dirty="0"/>
              <a:t>Insight</a:t>
            </a:r>
            <a:r>
              <a:rPr lang="en-US" dirty="0"/>
              <a:t>: Visualizing reservation statuses across different customer types reveals which segments are more prone to cancellations or no-shows. For instance, transient guests might have higher cancellation rates due to unpredictable travel plans. Identifying these patterns helps the hotel tailor its booking policies and customer communication, reducing the risk of cancellations and no-shows, and ensuring a more stable booking environment.</a:t>
            </a:r>
          </a:p>
        </p:txBody>
      </p:sp>
    </p:spTree>
    <p:extLst>
      <p:ext uri="{BB962C8B-B14F-4D97-AF65-F5344CB8AC3E}">
        <p14:creationId xmlns:p14="http://schemas.microsoft.com/office/powerpoint/2010/main" val="219703548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5EC83A-3BB3-55B0-0C87-1A8B2B0C484D}"/>
              </a:ext>
            </a:extLst>
          </p:cNvPr>
          <p:cNvSpPr txBox="1"/>
          <p:nvPr/>
        </p:nvSpPr>
        <p:spPr>
          <a:xfrm>
            <a:off x="-76200" y="133350"/>
            <a:ext cx="9067800" cy="923330"/>
          </a:xfrm>
          <a:prstGeom prst="rect">
            <a:avLst/>
          </a:prstGeom>
          <a:noFill/>
        </p:spPr>
        <p:txBody>
          <a:bodyPr wrap="square">
            <a:spAutoFit/>
          </a:bodyPr>
          <a:lstStyle/>
          <a:p>
            <a:pPr algn="ctr"/>
            <a:r>
              <a:rPr lang="en-US" sz="1800" b="1" dirty="0">
                <a:solidFill>
                  <a:srgbClr val="FF0000"/>
                </a:solidFill>
                <a:latin typeface="Arial"/>
                <a:cs typeface="Arial"/>
              </a:rPr>
              <a:t>Exploratory</a:t>
            </a:r>
            <a:r>
              <a:rPr lang="en-US" sz="1800" b="1" spc="-130" dirty="0">
                <a:solidFill>
                  <a:srgbClr val="FF0000"/>
                </a:solidFill>
                <a:latin typeface="Arial"/>
                <a:cs typeface="Arial"/>
              </a:rPr>
              <a:t> </a:t>
            </a:r>
            <a:r>
              <a:rPr lang="en-US" sz="1800" b="1" dirty="0">
                <a:solidFill>
                  <a:srgbClr val="FF0000"/>
                </a:solidFill>
                <a:latin typeface="Arial"/>
                <a:cs typeface="Arial"/>
              </a:rPr>
              <a:t>Data</a:t>
            </a:r>
            <a:r>
              <a:rPr lang="en-US" sz="1800" b="1" spc="-165" dirty="0">
                <a:solidFill>
                  <a:srgbClr val="FF0000"/>
                </a:solidFill>
                <a:latin typeface="Arial"/>
                <a:cs typeface="Arial"/>
              </a:rPr>
              <a:t> </a:t>
            </a:r>
            <a:r>
              <a:rPr lang="en-US" sz="1800" b="1" dirty="0">
                <a:solidFill>
                  <a:srgbClr val="FF0000"/>
                </a:solidFill>
                <a:latin typeface="Arial"/>
                <a:cs typeface="Arial"/>
              </a:rPr>
              <a:t>Analysis</a:t>
            </a:r>
            <a:r>
              <a:rPr lang="en-US" sz="1800" b="1" spc="-30" dirty="0">
                <a:solidFill>
                  <a:srgbClr val="FF0000"/>
                </a:solidFill>
                <a:latin typeface="Arial"/>
                <a:cs typeface="Arial"/>
              </a:rPr>
              <a:t> </a:t>
            </a:r>
            <a:r>
              <a:rPr lang="en-US" sz="1800" b="1" spc="-10" dirty="0">
                <a:solidFill>
                  <a:srgbClr val="FF0000"/>
                </a:solidFill>
                <a:latin typeface="Arial"/>
                <a:cs typeface="Arial"/>
              </a:rPr>
              <a:t>(EDA):</a:t>
            </a:r>
          </a:p>
          <a:p>
            <a:pPr algn="ctr"/>
            <a:r>
              <a:rPr lang="en-US" sz="1800" b="1" dirty="0">
                <a:effectLst/>
              </a:rPr>
              <a:t>Explore the relationship between reservation statuses and Average Daily Rates (ADR) to determine if there are differences in ADR based on booking outcomes.</a:t>
            </a:r>
            <a:endParaRPr lang="en-US" dirty="0">
              <a:effectLst/>
            </a:endParaRPr>
          </a:p>
        </p:txBody>
      </p:sp>
      <p:pic>
        <p:nvPicPr>
          <p:cNvPr id="5" name="Picture 4">
            <a:extLst>
              <a:ext uri="{FF2B5EF4-FFF2-40B4-BE49-F238E27FC236}">
                <a16:creationId xmlns:a16="http://schemas.microsoft.com/office/drawing/2014/main" id="{8F1E7FFE-0E93-82A9-2CEA-53E71B37C6E8}"/>
              </a:ext>
            </a:extLst>
          </p:cNvPr>
          <p:cNvPicPr>
            <a:picLocks noChangeAspect="1"/>
          </p:cNvPicPr>
          <p:nvPr/>
        </p:nvPicPr>
        <p:blipFill>
          <a:blip r:embed="rId2"/>
          <a:stretch>
            <a:fillRect/>
          </a:stretch>
        </p:blipFill>
        <p:spPr>
          <a:xfrm>
            <a:off x="31044" y="1094074"/>
            <a:ext cx="8960556" cy="3916076"/>
          </a:xfrm>
          <a:prstGeom prst="rect">
            <a:avLst/>
          </a:prstGeom>
        </p:spPr>
      </p:pic>
    </p:spTree>
    <p:extLst>
      <p:ext uri="{BB962C8B-B14F-4D97-AF65-F5344CB8AC3E}">
        <p14:creationId xmlns:p14="http://schemas.microsoft.com/office/powerpoint/2010/main" val="3220094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7D55FA-29DE-D797-EB97-3A5CE97B8178}"/>
              </a:ext>
            </a:extLst>
          </p:cNvPr>
          <p:cNvSpPr txBox="1"/>
          <p:nvPr/>
        </p:nvSpPr>
        <p:spPr>
          <a:xfrm>
            <a:off x="838200" y="1004206"/>
            <a:ext cx="7543800" cy="2031325"/>
          </a:xfrm>
          <a:prstGeom prst="rect">
            <a:avLst/>
          </a:prstGeom>
          <a:noFill/>
        </p:spPr>
        <p:txBody>
          <a:bodyPr wrap="square">
            <a:spAutoFit/>
          </a:bodyPr>
          <a:lstStyle/>
          <a:p>
            <a:r>
              <a:rPr lang="en-US" b="1" dirty="0"/>
              <a:t>Insight</a:t>
            </a:r>
            <a:r>
              <a:rPr lang="en-US" dirty="0"/>
              <a:t>: Exploring the relationship between reservation statuses and ADR helps determine if booking outcomes affect revenue. Higher ADRs for checked-out bookings compared to canceled or no-show bookings indicate that confirmed stays contribute significantly to revenue. Understanding these differences allows the hotel to focus on strategies that maximize ADR and reduce cancellations, such as targeted promotions and flexible booking options, enhancing overall financial performance.</a:t>
            </a:r>
          </a:p>
        </p:txBody>
      </p:sp>
    </p:spTree>
    <p:extLst>
      <p:ext uri="{BB962C8B-B14F-4D97-AF65-F5344CB8AC3E}">
        <p14:creationId xmlns:p14="http://schemas.microsoft.com/office/powerpoint/2010/main" val="202847324"/>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112077"/>
            <a:ext cx="8308975" cy="4457631"/>
          </a:xfrm>
          <a:prstGeom prst="rect">
            <a:avLst/>
          </a:prstGeom>
        </p:spPr>
        <p:txBody>
          <a:bodyPr vert="horz" wrap="square" lIns="0" tIns="12700" rIns="0" bIns="0" rtlCol="0">
            <a:spAutoFit/>
          </a:bodyPr>
          <a:lstStyle/>
          <a:p>
            <a:pPr marL="528320" indent="-515620">
              <a:lnSpc>
                <a:spcPct val="100000"/>
              </a:lnSpc>
              <a:spcBef>
                <a:spcPts val="100"/>
              </a:spcBef>
              <a:buSzPct val="116666"/>
              <a:buFont typeface="Wingdings"/>
              <a:buChar char=""/>
              <a:tabLst>
                <a:tab pos="528320" algn="l"/>
              </a:tabLst>
            </a:pPr>
            <a:r>
              <a:rPr sz="2400" b="1" spc="-10" dirty="0">
                <a:solidFill>
                  <a:srgbClr val="FF0000"/>
                </a:solidFill>
                <a:latin typeface="Arial"/>
                <a:cs typeface="Arial"/>
              </a:rPr>
              <a:t>Conclusion:</a:t>
            </a:r>
            <a:endParaRPr lang="en-US" sz="2400" b="1" spc="-10" dirty="0">
              <a:solidFill>
                <a:srgbClr val="FF0000"/>
              </a:solidFill>
              <a:latin typeface="Arial"/>
              <a:cs typeface="Arial"/>
            </a:endParaRPr>
          </a:p>
          <a:p>
            <a:pPr marL="528320" indent="-515620">
              <a:spcBef>
                <a:spcPts val="100"/>
              </a:spcBef>
              <a:buSzPct val="116666"/>
              <a:buFont typeface="Wingdings"/>
              <a:buChar char=""/>
              <a:tabLst>
                <a:tab pos="528320" algn="l"/>
              </a:tabLst>
            </a:pPr>
            <a:r>
              <a:rPr lang="en-US" sz="2400" dirty="0"/>
              <a:t>Through comprehensive data analysis using Power BI, I have gained valuable insights into booking patterns, guest preferences, and operational dynamics. By understanding trends in booking behaviors, cancellations, and ADR, I can optimize marketing strategies, improve guest satisfaction, and enhance overall efficiency. Identifying key factors influencing guest decisions allows for targeted interventions, ensuring better resource allocation and revenue maximization. Our data-driven approach empowers us to anticipate market demands, tailor our services, and stay ahead in the competitive hospitality industry.</a:t>
            </a:r>
          </a:p>
          <a:p>
            <a:pPr marL="528320" indent="-515620">
              <a:lnSpc>
                <a:spcPct val="100000"/>
              </a:lnSpc>
              <a:spcBef>
                <a:spcPts val="100"/>
              </a:spcBef>
              <a:buSzPct val="116666"/>
              <a:buFont typeface="Wingdings"/>
              <a:buChar char=""/>
              <a:tabLst>
                <a:tab pos="528320" algn="l"/>
              </a:tabLst>
            </a:pPr>
            <a:endParaRPr sz="2400" dirty="0">
              <a:latin typeface="Arial"/>
              <a:cs typeface="Aria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112077"/>
            <a:ext cx="8309609" cy="4814138"/>
          </a:xfrm>
          <a:prstGeom prst="rect">
            <a:avLst/>
          </a:prstGeom>
        </p:spPr>
        <p:txBody>
          <a:bodyPr vert="horz" wrap="square" lIns="0" tIns="12700" rIns="0" bIns="0" rtlCol="0">
            <a:spAutoFit/>
          </a:bodyPr>
          <a:lstStyle/>
          <a:p>
            <a:pPr marL="528320" indent="-515620">
              <a:lnSpc>
                <a:spcPct val="100000"/>
              </a:lnSpc>
              <a:spcBef>
                <a:spcPts val="100"/>
              </a:spcBef>
              <a:buSzPct val="116666"/>
              <a:buFont typeface="Wingdings"/>
              <a:buChar char=""/>
              <a:tabLst>
                <a:tab pos="528320" algn="l"/>
              </a:tabLst>
            </a:pPr>
            <a:r>
              <a:rPr sz="2400" b="1" spc="-10" dirty="0">
                <a:solidFill>
                  <a:srgbClr val="FF0000"/>
                </a:solidFill>
                <a:latin typeface="Arial"/>
                <a:cs typeface="Arial"/>
              </a:rPr>
              <a:t>Conclusion:</a:t>
            </a:r>
            <a:endParaRPr lang="en-US" sz="2400" b="1" spc="-10" dirty="0">
              <a:solidFill>
                <a:srgbClr val="FF0000"/>
              </a:solidFill>
              <a:latin typeface="Arial"/>
              <a:cs typeface="Arial"/>
            </a:endParaRPr>
          </a:p>
          <a:p>
            <a:r>
              <a:rPr lang="en-US" sz="2400" b="1" dirty="0"/>
              <a:t>Booking Trends:</a:t>
            </a:r>
            <a:r>
              <a:rPr lang="en-US" sz="2400" dirty="0"/>
              <a:t> Seasonal patterns and peak booking months identified, helping to optimize marketing strategies and allocate resources effectively during high-demand periods.</a:t>
            </a:r>
          </a:p>
          <a:p>
            <a:pPr>
              <a:buFont typeface="+mj-lt"/>
              <a:buAutoNum type="arabicPeriod"/>
            </a:pPr>
            <a:r>
              <a:rPr lang="en-US" sz="2400" b="1" dirty="0"/>
              <a:t>Guest Preferences:</a:t>
            </a:r>
            <a:r>
              <a:rPr lang="en-US" sz="2400" dirty="0"/>
              <a:t> Detailed analysis of room types and meal plan preferences across different customer segments, enabling tailored service offerings to enhance guest satisfaction.</a:t>
            </a:r>
          </a:p>
          <a:p>
            <a:pPr>
              <a:buFont typeface="+mj-lt"/>
              <a:buAutoNum type="arabicPeriod"/>
            </a:pPr>
            <a:r>
              <a:rPr lang="en-US" sz="2400" b="1" dirty="0"/>
              <a:t>Cancellation Rates:</a:t>
            </a:r>
            <a:r>
              <a:rPr lang="en-US" sz="2400" dirty="0"/>
              <a:t> Identification of factors influencing cancellations, aiding in developing targeted retention strategies and reducing future cancellation rates.</a:t>
            </a:r>
          </a:p>
          <a:p>
            <a:pPr>
              <a:buFont typeface="+mj-lt"/>
              <a:buAutoNum type="arabicPeriod"/>
            </a:pPr>
            <a:r>
              <a:rPr lang="en-US" sz="2400" b="1" dirty="0"/>
              <a:t>ADR Insights:</a:t>
            </a:r>
            <a:r>
              <a:rPr lang="en-US" sz="2400" dirty="0"/>
              <a:t> Examination of ADR correlations with booking behaviors, assisting in refining pricing strategies and maximizing revenue.</a:t>
            </a:r>
            <a:endParaRPr sz="24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4190F3C-EDD1-A5A0-3AC8-554D9567106F}"/>
              </a:ext>
            </a:extLst>
          </p:cNvPr>
          <p:cNvSpPr txBox="1"/>
          <p:nvPr/>
        </p:nvSpPr>
        <p:spPr>
          <a:xfrm>
            <a:off x="152400" y="590550"/>
            <a:ext cx="7315200" cy="1754326"/>
          </a:xfrm>
          <a:prstGeom prst="rect">
            <a:avLst/>
          </a:prstGeom>
          <a:noFill/>
        </p:spPr>
        <p:txBody>
          <a:bodyPr wrap="square">
            <a:spAutoFit/>
          </a:bodyPr>
          <a:lstStyle/>
          <a:p>
            <a:r>
              <a:rPr lang="en-US" sz="1800" b="1" dirty="0"/>
              <a:t>Customer Type Behavior:</a:t>
            </a:r>
            <a:r>
              <a:rPr lang="en-US" sz="1800" dirty="0"/>
              <a:t> Exploration of reservation statuses and ADR variations by customer type provides insights for customized service strategies and pricing models.</a:t>
            </a:r>
          </a:p>
          <a:p>
            <a:r>
              <a:rPr lang="en-US" sz="1800" b="1" dirty="0"/>
              <a:t>Historical Impact:</a:t>
            </a:r>
            <a:r>
              <a:rPr lang="en-US" sz="1800" dirty="0"/>
              <a:t> Evaluation of how guests’ booking history affects current booking behaviors, aiding in developing loyalty programs and enhancing guest retention efforts.</a:t>
            </a:r>
          </a:p>
        </p:txBody>
      </p:sp>
    </p:spTree>
    <p:extLst>
      <p:ext uri="{BB962C8B-B14F-4D97-AF65-F5344CB8AC3E}">
        <p14:creationId xmlns:p14="http://schemas.microsoft.com/office/powerpoint/2010/main" val="1447417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970519" y="7620"/>
            <a:ext cx="1155700" cy="416559"/>
          </a:xfrm>
          <a:custGeom>
            <a:avLst/>
            <a:gdLst/>
            <a:ahLst/>
            <a:cxnLst/>
            <a:rect l="l" t="t" r="r" b="b"/>
            <a:pathLst>
              <a:path w="1155700" h="416559">
                <a:moveTo>
                  <a:pt x="1155700" y="416559"/>
                </a:moveTo>
                <a:lnTo>
                  <a:pt x="1110390" y="393282"/>
                </a:lnTo>
                <a:lnTo>
                  <a:pt x="1064560" y="370622"/>
                </a:lnTo>
                <a:lnTo>
                  <a:pt x="1018248" y="348566"/>
                </a:lnTo>
                <a:lnTo>
                  <a:pt x="971491" y="327098"/>
                </a:lnTo>
                <a:lnTo>
                  <a:pt x="924325" y="306206"/>
                </a:lnTo>
                <a:lnTo>
                  <a:pt x="876788" y="285875"/>
                </a:lnTo>
                <a:lnTo>
                  <a:pt x="828917" y="266091"/>
                </a:lnTo>
                <a:lnTo>
                  <a:pt x="780748" y="246840"/>
                </a:lnTo>
                <a:lnTo>
                  <a:pt x="732321" y="228110"/>
                </a:lnTo>
                <a:lnTo>
                  <a:pt x="683670" y="209884"/>
                </a:lnTo>
                <a:lnTo>
                  <a:pt x="634835" y="192151"/>
                </a:lnTo>
                <a:lnTo>
                  <a:pt x="585851" y="174894"/>
                </a:lnTo>
                <a:lnTo>
                  <a:pt x="536755" y="158102"/>
                </a:lnTo>
                <a:lnTo>
                  <a:pt x="487586" y="141759"/>
                </a:lnTo>
                <a:lnTo>
                  <a:pt x="438380" y="125852"/>
                </a:lnTo>
                <a:lnTo>
                  <a:pt x="389175" y="110367"/>
                </a:lnTo>
                <a:lnTo>
                  <a:pt x="340006" y="95290"/>
                </a:lnTo>
                <a:lnTo>
                  <a:pt x="290913" y="80607"/>
                </a:lnTo>
                <a:lnTo>
                  <a:pt x="241931" y="66304"/>
                </a:lnTo>
                <a:lnTo>
                  <a:pt x="193098" y="52366"/>
                </a:lnTo>
                <a:lnTo>
                  <a:pt x="144452" y="38781"/>
                </a:lnTo>
                <a:lnTo>
                  <a:pt x="96028" y="25535"/>
                </a:lnTo>
                <a:lnTo>
                  <a:pt x="47865" y="12612"/>
                </a:lnTo>
                <a:lnTo>
                  <a:pt x="0" y="0"/>
                </a:lnTo>
              </a:path>
            </a:pathLst>
          </a:custGeom>
          <a:ln w="10160">
            <a:solidFill>
              <a:srgbClr val="000000"/>
            </a:solidFill>
          </a:ln>
        </p:spPr>
        <p:txBody>
          <a:bodyPr wrap="square" lIns="0" tIns="0" rIns="0" bIns="0" rtlCol="0"/>
          <a:lstStyle/>
          <a:p>
            <a:endParaRPr/>
          </a:p>
        </p:txBody>
      </p:sp>
      <p:sp>
        <p:nvSpPr>
          <p:cNvPr id="3" name="object 3"/>
          <p:cNvSpPr/>
          <p:nvPr/>
        </p:nvSpPr>
        <p:spPr>
          <a:xfrm>
            <a:off x="7686040" y="3759200"/>
            <a:ext cx="1440180" cy="1374140"/>
          </a:xfrm>
          <a:custGeom>
            <a:avLst/>
            <a:gdLst/>
            <a:ahLst/>
            <a:cxnLst/>
            <a:rect l="l" t="t" r="r" b="b"/>
            <a:pathLst>
              <a:path w="1440179" h="1374139">
                <a:moveTo>
                  <a:pt x="0" y="1374139"/>
                </a:moveTo>
                <a:lnTo>
                  <a:pt x="39984" y="1342996"/>
                </a:lnTo>
                <a:lnTo>
                  <a:pt x="79865" y="1311615"/>
                </a:lnTo>
                <a:lnTo>
                  <a:pt x="119639" y="1279998"/>
                </a:lnTo>
                <a:lnTo>
                  <a:pt x="159301" y="1248147"/>
                </a:lnTo>
                <a:lnTo>
                  <a:pt x="198846" y="1216064"/>
                </a:lnTo>
                <a:lnTo>
                  <a:pt x="238269" y="1183751"/>
                </a:lnTo>
                <a:lnTo>
                  <a:pt x="277565" y="1151209"/>
                </a:lnTo>
                <a:lnTo>
                  <a:pt x="316731" y="1118440"/>
                </a:lnTo>
                <a:lnTo>
                  <a:pt x="355760" y="1085447"/>
                </a:lnTo>
                <a:lnTo>
                  <a:pt x="394649" y="1052230"/>
                </a:lnTo>
                <a:lnTo>
                  <a:pt x="433393" y="1018792"/>
                </a:lnTo>
                <a:lnTo>
                  <a:pt x="471987" y="985135"/>
                </a:lnTo>
                <a:lnTo>
                  <a:pt x="510427" y="951260"/>
                </a:lnTo>
                <a:lnTo>
                  <a:pt x="548707" y="917168"/>
                </a:lnTo>
                <a:lnTo>
                  <a:pt x="586823" y="882863"/>
                </a:lnTo>
                <a:lnTo>
                  <a:pt x="624770" y="848346"/>
                </a:lnTo>
                <a:lnTo>
                  <a:pt x="662544" y="813618"/>
                </a:lnTo>
                <a:lnTo>
                  <a:pt x="700140" y="778681"/>
                </a:lnTo>
                <a:lnTo>
                  <a:pt x="737553" y="743537"/>
                </a:lnTo>
                <a:lnTo>
                  <a:pt x="774778" y="708189"/>
                </a:lnTo>
                <a:lnTo>
                  <a:pt x="811811" y="672637"/>
                </a:lnTo>
                <a:lnTo>
                  <a:pt x="848648" y="636883"/>
                </a:lnTo>
                <a:lnTo>
                  <a:pt x="885282" y="600930"/>
                </a:lnTo>
                <a:lnTo>
                  <a:pt x="921711" y="564779"/>
                </a:lnTo>
                <a:lnTo>
                  <a:pt x="957928" y="528432"/>
                </a:lnTo>
                <a:lnTo>
                  <a:pt x="993930" y="491891"/>
                </a:lnTo>
                <a:lnTo>
                  <a:pt x="1029711" y="455158"/>
                </a:lnTo>
                <a:lnTo>
                  <a:pt x="1065267" y="418233"/>
                </a:lnTo>
                <a:lnTo>
                  <a:pt x="1100593" y="381120"/>
                </a:lnTo>
                <a:lnTo>
                  <a:pt x="1135685" y="343820"/>
                </a:lnTo>
                <a:lnTo>
                  <a:pt x="1170537" y="306334"/>
                </a:lnTo>
                <a:lnTo>
                  <a:pt x="1205146" y="268666"/>
                </a:lnTo>
                <a:lnTo>
                  <a:pt x="1239505" y="230815"/>
                </a:lnTo>
                <a:lnTo>
                  <a:pt x="1273612" y="192785"/>
                </a:lnTo>
                <a:lnTo>
                  <a:pt x="1307460" y="154577"/>
                </a:lnTo>
                <a:lnTo>
                  <a:pt x="1341046" y="116192"/>
                </a:lnTo>
                <a:lnTo>
                  <a:pt x="1374364" y="77633"/>
                </a:lnTo>
                <a:lnTo>
                  <a:pt x="1407410" y="38902"/>
                </a:lnTo>
                <a:lnTo>
                  <a:pt x="1440179" y="0"/>
                </a:lnTo>
              </a:path>
            </a:pathLst>
          </a:custGeom>
          <a:ln w="10160">
            <a:solidFill>
              <a:srgbClr val="000000"/>
            </a:solidFill>
          </a:ln>
        </p:spPr>
        <p:txBody>
          <a:bodyPr wrap="square" lIns="0" tIns="0" rIns="0" bIns="0" rtlCol="0"/>
          <a:lstStyle/>
          <a:p>
            <a:endParaRPr/>
          </a:p>
        </p:txBody>
      </p:sp>
      <p:sp>
        <p:nvSpPr>
          <p:cNvPr id="4" name="object 4"/>
          <p:cNvSpPr/>
          <p:nvPr/>
        </p:nvSpPr>
        <p:spPr>
          <a:xfrm>
            <a:off x="8402319" y="7620"/>
            <a:ext cx="723900" cy="274320"/>
          </a:xfrm>
          <a:custGeom>
            <a:avLst/>
            <a:gdLst/>
            <a:ahLst/>
            <a:cxnLst/>
            <a:rect l="l" t="t" r="r" b="b"/>
            <a:pathLst>
              <a:path w="723900" h="274320">
                <a:moveTo>
                  <a:pt x="723900" y="274319"/>
                </a:moveTo>
                <a:lnTo>
                  <a:pt x="677313" y="252506"/>
                </a:lnTo>
                <a:lnTo>
                  <a:pt x="630294" y="231251"/>
                </a:lnTo>
                <a:lnTo>
                  <a:pt x="582887" y="210543"/>
                </a:lnTo>
                <a:lnTo>
                  <a:pt x="535136" y="190369"/>
                </a:lnTo>
                <a:lnTo>
                  <a:pt x="487087" y="170716"/>
                </a:lnTo>
                <a:lnTo>
                  <a:pt x="438783" y="151570"/>
                </a:lnTo>
                <a:lnTo>
                  <a:pt x="390271" y="132920"/>
                </a:lnTo>
                <a:lnTo>
                  <a:pt x="341594" y="114752"/>
                </a:lnTo>
                <a:lnTo>
                  <a:pt x="292796" y="97054"/>
                </a:lnTo>
                <a:lnTo>
                  <a:pt x="243924" y="79812"/>
                </a:lnTo>
                <a:lnTo>
                  <a:pt x="195021" y="63014"/>
                </a:lnTo>
                <a:lnTo>
                  <a:pt x="146133" y="46646"/>
                </a:lnTo>
                <a:lnTo>
                  <a:pt x="97303" y="30696"/>
                </a:lnTo>
                <a:lnTo>
                  <a:pt x="48577" y="15152"/>
                </a:lnTo>
                <a:lnTo>
                  <a:pt x="0" y="0"/>
                </a:lnTo>
              </a:path>
            </a:pathLst>
          </a:custGeom>
          <a:ln w="10160">
            <a:solidFill>
              <a:srgbClr val="000000"/>
            </a:solidFill>
            <a:prstDash val="sysDash"/>
          </a:ln>
        </p:spPr>
        <p:txBody>
          <a:bodyPr wrap="square" lIns="0" tIns="0" rIns="0" bIns="0" rtlCol="0"/>
          <a:lstStyle/>
          <a:p>
            <a:endParaRPr/>
          </a:p>
        </p:txBody>
      </p:sp>
      <p:sp>
        <p:nvSpPr>
          <p:cNvPr id="5" name="object 5"/>
          <p:cNvSpPr/>
          <p:nvPr/>
        </p:nvSpPr>
        <p:spPr>
          <a:xfrm>
            <a:off x="7871459" y="3957320"/>
            <a:ext cx="1249680" cy="1183640"/>
          </a:xfrm>
          <a:custGeom>
            <a:avLst/>
            <a:gdLst/>
            <a:ahLst/>
            <a:cxnLst/>
            <a:rect l="l" t="t" r="r" b="b"/>
            <a:pathLst>
              <a:path w="1249679" h="1183639">
                <a:moveTo>
                  <a:pt x="0" y="1183639"/>
                </a:moveTo>
                <a:lnTo>
                  <a:pt x="39218" y="1152080"/>
                </a:lnTo>
                <a:lnTo>
                  <a:pt x="78339" y="1120318"/>
                </a:lnTo>
                <a:lnTo>
                  <a:pt x="117358" y="1088354"/>
                </a:lnTo>
                <a:lnTo>
                  <a:pt x="156271" y="1056187"/>
                </a:lnTo>
                <a:lnTo>
                  <a:pt x="195071" y="1023820"/>
                </a:lnTo>
                <a:lnTo>
                  <a:pt x="233755" y="991251"/>
                </a:lnTo>
                <a:lnTo>
                  <a:pt x="272317" y="958482"/>
                </a:lnTo>
                <a:lnTo>
                  <a:pt x="310753" y="925513"/>
                </a:lnTo>
                <a:lnTo>
                  <a:pt x="349057" y="892345"/>
                </a:lnTo>
                <a:lnTo>
                  <a:pt x="387225" y="858978"/>
                </a:lnTo>
                <a:lnTo>
                  <a:pt x="425252" y="825414"/>
                </a:lnTo>
                <a:lnTo>
                  <a:pt x="463133" y="791651"/>
                </a:lnTo>
                <a:lnTo>
                  <a:pt x="500863" y="757692"/>
                </a:lnTo>
                <a:lnTo>
                  <a:pt x="538437" y="723536"/>
                </a:lnTo>
                <a:lnTo>
                  <a:pt x="575851" y="689184"/>
                </a:lnTo>
                <a:lnTo>
                  <a:pt x="613099" y="654636"/>
                </a:lnTo>
                <a:lnTo>
                  <a:pt x="650176" y="619894"/>
                </a:lnTo>
                <a:lnTo>
                  <a:pt x="687078" y="584958"/>
                </a:lnTo>
                <a:lnTo>
                  <a:pt x="723800" y="549828"/>
                </a:lnTo>
                <a:lnTo>
                  <a:pt x="760337" y="514504"/>
                </a:lnTo>
                <a:lnTo>
                  <a:pt x="796684" y="478988"/>
                </a:lnTo>
                <a:lnTo>
                  <a:pt x="832836" y="443280"/>
                </a:lnTo>
                <a:lnTo>
                  <a:pt x="868788" y="407381"/>
                </a:lnTo>
                <a:lnTo>
                  <a:pt x="904535" y="371290"/>
                </a:lnTo>
                <a:lnTo>
                  <a:pt x="940073" y="335009"/>
                </a:lnTo>
                <a:lnTo>
                  <a:pt x="975397" y="298538"/>
                </a:lnTo>
                <a:lnTo>
                  <a:pt x="1010501" y="261878"/>
                </a:lnTo>
                <a:lnTo>
                  <a:pt x="1045381" y="225029"/>
                </a:lnTo>
                <a:lnTo>
                  <a:pt x="1080032" y="187991"/>
                </a:lnTo>
                <a:lnTo>
                  <a:pt x="1114449" y="150766"/>
                </a:lnTo>
                <a:lnTo>
                  <a:pt x="1148627" y="113354"/>
                </a:lnTo>
                <a:lnTo>
                  <a:pt x="1182561" y="75755"/>
                </a:lnTo>
                <a:lnTo>
                  <a:pt x="1216247" y="37970"/>
                </a:lnTo>
                <a:lnTo>
                  <a:pt x="1249680" y="0"/>
                </a:lnTo>
              </a:path>
            </a:pathLst>
          </a:custGeom>
          <a:ln w="10160">
            <a:solidFill>
              <a:srgbClr val="000000"/>
            </a:solidFill>
            <a:prstDash val="sysDash"/>
          </a:ln>
        </p:spPr>
        <p:txBody>
          <a:bodyPr wrap="square" lIns="0" tIns="0" rIns="0" bIns="0" rtlCol="0"/>
          <a:lstStyle/>
          <a:p>
            <a:endParaRPr/>
          </a:p>
        </p:txBody>
      </p:sp>
      <p:sp>
        <p:nvSpPr>
          <p:cNvPr id="6" name="object 6"/>
          <p:cNvSpPr/>
          <p:nvPr/>
        </p:nvSpPr>
        <p:spPr>
          <a:xfrm>
            <a:off x="8625840" y="7620"/>
            <a:ext cx="500380" cy="193040"/>
          </a:xfrm>
          <a:custGeom>
            <a:avLst/>
            <a:gdLst/>
            <a:ahLst/>
            <a:cxnLst/>
            <a:rect l="l" t="t" r="r" b="b"/>
            <a:pathLst>
              <a:path w="500379" h="193040">
                <a:moveTo>
                  <a:pt x="500379" y="193039"/>
                </a:moveTo>
                <a:lnTo>
                  <a:pt x="456353" y="173716"/>
                </a:lnTo>
                <a:lnTo>
                  <a:pt x="411984" y="154745"/>
                </a:lnTo>
                <a:lnTo>
                  <a:pt x="367290" y="136128"/>
                </a:lnTo>
                <a:lnTo>
                  <a:pt x="322286" y="117866"/>
                </a:lnTo>
                <a:lnTo>
                  <a:pt x="276990" y="99958"/>
                </a:lnTo>
                <a:lnTo>
                  <a:pt x="231418" y="82406"/>
                </a:lnTo>
                <a:lnTo>
                  <a:pt x="185587" y="65211"/>
                </a:lnTo>
                <a:lnTo>
                  <a:pt x="139512" y="48371"/>
                </a:lnTo>
                <a:lnTo>
                  <a:pt x="93212" y="31889"/>
                </a:lnTo>
                <a:lnTo>
                  <a:pt x="46702" y="15765"/>
                </a:lnTo>
                <a:lnTo>
                  <a:pt x="0" y="0"/>
                </a:lnTo>
              </a:path>
            </a:pathLst>
          </a:custGeom>
          <a:ln w="10160">
            <a:solidFill>
              <a:srgbClr val="000000"/>
            </a:solidFill>
          </a:ln>
        </p:spPr>
        <p:txBody>
          <a:bodyPr wrap="square" lIns="0" tIns="0" rIns="0" bIns="0" rtlCol="0"/>
          <a:lstStyle/>
          <a:p>
            <a:endParaRPr/>
          </a:p>
        </p:txBody>
      </p:sp>
      <p:sp>
        <p:nvSpPr>
          <p:cNvPr id="7" name="object 7"/>
          <p:cNvSpPr/>
          <p:nvPr/>
        </p:nvSpPr>
        <p:spPr>
          <a:xfrm>
            <a:off x="7980680" y="4056379"/>
            <a:ext cx="1145540" cy="1076960"/>
          </a:xfrm>
          <a:custGeom>
            <a:avLst/>
            <a:gdLst/>
            <a:ahLst/>
            <a:cxnLst/>
            <a:rect l="l" t="t" r="r" b="b"/>
            <a:pathLst>
              <a:path w="1145540" h="1076960">
                <a:moveTo>
                  <a:pt x="0" y="1076959"/>
                </a:moveTo>
                <a:lnTo>
                  <a:pt x="39309" y="1045110"/>
                </a:lnTo>
                <a:lnTo>
                  <a:pt x="78504" y="1013060"/>
                </a:lnTo>
                <a:lnTo>
                  <a:pt x="117578" y="980812"/>
                </a:lnTo>
                <a:lnTo>
                  <a:pt x="156529" y="948366"/>
                </a:lnTo>
                <a:lnTo>
                  <a:pt x="195351" y="915722"/>
                </a:lnTo>
                <a:lnTo>
                  <a:pt x="234041" y="882881"/>
                </a:lnTo>
                <a:lnTo>
                  <a:pt x="272594" y="849844"/>
                </a:lnTo>
                <a:lnTo>
                  <a:pt x="311006" y="816612"/>
                </a:lnTo>
                <a:lnTo>
                  <a:pt x="349272" y="783185"/>
                </a:lnTo>
                <a:lnTo>
                  <a:pt x="387388" y="749564"/>
                </a:lnTo>
                <a:lnTo>
                  <a:pt x="425349" y="715750"/>
                </a:lnTo>
                <a:lnTo>
                  <a:pt x="463153" y="681744"/>
                </a:lnTo>
                <a:lnTo>
                  <a:pt x="500793" y="647546"/>
                </a:lnTo>
                <a:lnTo>
                  <a:pt x="538266" y="613156"/>
                </a:lnTo>
                <a:lnTo>
                  <a:pt x="575568" y="578577"/>
                </a:lnTo>
                <a:lnTo>
                  <a:pt x="612694" y="543807"/>
                </a:lnTo>
                <a:lnTo>
                  <a:pt x="649639" y="508849"/>
                </a:lnTo>
                <a:lnTo>
                  <a:pt x="686401" y="473703"/>
                </a:lnTo>
                <a:lnTo>
                  <a:pt x="722973" y="438369"/>
                </a:lnTo>
                <a:lnTo>
                  <a:pt x="759352" y="402848"/>
                </a:lnTo>
                <a:lnTo>
                  <a:pt x="795534" y="367142"/>
                </a:lnTo>
                <a:lnTo>
                  <a:pt x="831514" y="331250"/>
                </a:lnTo>
                <a:lnTo>
                  <a:pt x="867288" y="295173"/>
                </a:lnTo>
                <a:lnTo>
                  <a:pt x="902851" y="258912"/>
                </a:lnTo>
                <a:lnTo>
                  <a:pt x="938200" y="222469"/>
                </a:lnTo>
                <a:lnTo>
                  <a:pt x="973329" y="185842"/>
                </a:lnTo>
                <a:lnTo>
                  <a:pt x="1008235" y="149034"/>
                </a:lnTo>
                <a:lnTo>
                  <a:pt x="1042914" y="112045"/>
                </a:lnTo>
                <a:lnTo>
                  <a:pt x="1077360" y="74876"/>
                </a:lnTo>
                <a:lnTo>
                  <a:pt x="1111570" y="37527"/>
                </a:lnTo>
                <a:lnTo>
                  <a:pt x="1145540" y="0"/>
                </a:lnTo>
              </a:path>
              <a:path w="1145540" h="1076960">
                <a:moveTo>
                  <a:pt x="121920" y="1076959"/>
                </a:moveTo>
                <a:lnTo>
                  <a:pt x="160455" y="1043981"/>
                </a:lnTo>
                <a:lnTo>
                  <a:pt x="198878" y="1010811"/>
                </a:lnTo>
                <a:lnTo>
                  <a:pt x="237186" y="977450"/>
                </a:lnTo>
                <a:lnTo>
                  <a:pt x="275373" y="943897"/>
                </a:lnTo>
                <a:lnTo>
                  <a:pt x="313437" y="910153"/>
                </a:lnTo>
                <a:lnTo>
                  <a:pt x="351373" y="876219"/>
                </a:lnTo>
                <a:lnTo>
                  <a:pt x="389177" y="842092"/>
                </a:lnTo>
                <a:lnTo>
                  <a:pt x="426845" y="807775"/>
                </a:lnTo>
                <a:lnTo>
                  <a:pt x="464374" y="773266"/>
                </a:lnTo>
                <a:lnTo>
                  <a:pt x="501758" y="738566"/>
                </a:lnTo>
                <a:lnTo>
                  <a:pt x="538995" y="703675"/>
                </a:lnTo>
                <a:lnTo>
                  <a:pt x="576080" y="668593"/>
                </a:lnTo>
                <a:lnTo>
                  <a:pt x="613010" y="633320"/>
                </a:lnTo>
                <a:lnTo>
                  <a:pt x="649779" y="597855"/>
                </a:lnTo>
                <a:lnTo>
                  <a:pt x="686385" y="562199"/>
                </a:lnTo>
                <a:lnTo>
                  <a:pt x="722823" y="526352"/>
                </a:lnTo>
                <a:lnTo>
                  <a:pt x="759089" y="490314"/>
                </a:lnTo>
                <a:lnTo>
                  <a:pt x="795179" y="454085"/>
                </a:lnTo>
                <a:lnTo>
                  <a:pt x="831090" y="417664"/>
                </a:lnTo>
                <a:lnTo>
                  <a:pt x="866817" y="381053"/>
                </a:lnTo>
                <a:lnTo>
                  <a:pt x="902356" y="344250"/>
                </a:lnTo>
                <a:lnTo>
                  <a:pt x="937704" y="307256"/>
                </a:lnTo>
                <a:lnTo>
                  <a:pt x="972856" y="270071"/>
                </a:lnTo>
                <a:lnTo>
                  <a:pt x="1007808" y="232695"/>
                </a:lnTo>
                <a:lnTo>
                  <a:pt x="1042556" y="195128"/>
                </a:lnTo>
                <a:lnTo>
                  <a:pt x="1077097" y="157369"/>
                </a:lnTo>
                <a:lnTo>
                  <a:pt x="1111426" y="119420"/>
                </a:lnTo>
                <a:lnTo>
                  <a:pt x="1145540" y="81280"/>
                </a:lnTo>
              </a:path>
            </a:pathLst>
          </a:custGeom>
          <a:ln w="10160">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45402" y="895350"/>
            <a:ext cx="3883659" cy="5146039"/>
          </a:xfrm>
          <a:prstGeom prst="rect">
            <a:avLst/>
          </a:prstGeom>
        </p:spPr>
      </p:pic>
      <p:sp>
        <p:nvSpPr>
          <p:cNvPr id="9" name="object 9"/>
          <p:cNvSpPr/>
          <p:nvPr/>
        </p:nvSpPr>
        <p:spPr>
          <a:xfrm>
            <a:off x="8234680" y="4269740"/>
            <a:ext cx="891540" cy="863600"/>
          </a:xfrm>
          <a:custGeom>
            <a:avLst/>
            <a:gdLst/>
            <a:ahLst/>
            <a:cxnLst/>
            <a:rect l="l" t="t" r="r" b="b"/>
            <a:pathLst>
              <a:path w="891540" h="863600">
                <a:moveTo>
                  <a:pt x="0" y="863599"/>
                </a:moveTo>
                <a:lnTo>
                  <a:pt x="39152" y="829605"/>
                </a:lnTo>
                <a:lnTo>
                  <a:pt x="78153" y="795427"/>
                </a:lnTo>
                <a:lnTo>
                  <a:pt x="117000" y="761066"/>
                </a:lnTo>
                <a:lnTo>
                  <a:pt x="155689" y="726524"/>
                </a:lnTo>
                <a:lnTo>
                  <a:pt x="194218" y="691802"/>
                </a:lnTo>
                <a:lnTo>
                  <a:pt x="232582" y="656901"/>
                </a:lnTo>
                <a:lnTo>
                  <a:pt x="270780" y="621824"/>
                </a:lnTo>
                <a:lnTo>
                  <a:pt x="308807" y="586572"/>
                </a:lnTo>
                <a:lnTo>
                  <a:pt x="346661" y="551146"/>
                </a:lnTo>
                <a:lnTo>
                  <a:pt x="384339" y="515549"/>
                </a:lnTo>
                <a:lnTo>
                  <a:pt x="421837" y="479781"/>
                </a:lnTo>
                <a:lnTo>
                  <a:pt x="459152" y="443844"/>
                </a:lnTo>
                <a:lnTo>
                  <a:pt x="496282" y="407740"/>
                </a:lnTo>
                <a:lnTo>
                  <a:pt x="533222" y="371470"/>
                </a:lnTo>
                <a:lnTo>
                  <a:pt x="569970" y="335036"/>
                </a:lnTo>
                <a:lnTo>
                  <a:pt x="606523" y="298439"/>
                </a:lnTo>
                <a:lnTo>
                  <a:pt x="642878" y="261681"/>
                </a:lnTo>
                <a:lnTo>
                  <a:pt x="679031" y="224764"/>
                </a:lnTo>
                <a:lnTo>
                  <a:pt x="714979" y="187689"/>
                </a:lnTo>
                <a:lnTo>
                  <a:pt x="750719" y="150458"/>
                </a:lnTo>
                <a:lnTo>
                  <a:pt x="786249" y="113071"/>
                </a:lnTo>
                <a:lnTo>
                  <a:pt x="821564" y="75532"/>
                </a:lnTo>
                <a:lnTo>
                  <a:pt x="856662" y="37841"/>
                </a:lnTo>
                <a:lnTo>
                  <a:pt x="891540" y="0"/>
                </a:lnTo>
              </a:path>
              <a:path w="891540" h="863600">
                <a:moveTo>
                  <a:pt x="231140" y="863599"/>
                </a:moveTo>
                <a:lnTo>
                  <a:pt x="268592" y="831928"/>
                </a:lnTo>
                <a:lnTo>
                  <a:pt x="305975" y="800062"/>
                </a:lnTo>
                <a:lnTo>
                  <a:pt x="343285" y="768005"/>
                </a:lnTo>
                <a:lnTo>
                  <a:pt x="380517" y="735760"/>
                </a:lnTo>
                <a:lnTo>
                  <a:pt x="417668" y="703331"/>
                </a:lnTo>
                <a:lnTo>
                  <a:pt x="454735" y="670722"/>
                </a:lnTo>
                <a:lnTo>
                  <a:pt x="491713" y="637937"/>
                </a:lnTo>
                <a:lnTo>
                  <a:pt x="528598" y="604978"/>
                </a:lnTo>
                <a:lnTo>
                  <a:pt x="565388" y="571850"/>
                </a:lnTo>
                <a:lnTo>
                  <a:pt x="602077" y="538557"/>
                </a:lnTo>
                <a:lnTo>
                  <a:pt x="638663" y="505102"/>
                </a:lnTo>
                <a:lnTo>
                  <a:pt x="675141" y="471489"/>
                </a:lnTo>
                <a:lnTo>
                  <a:pt x="711508" y="437722"/>
                </a:lnTo>
                <a:lnTo>
                  <a:pt x="747759" y="403804"/>
                </a:lnTo>
                <a:lnTo>
                  <a:pt x="783892" y="369739"/>
                </a:lnTo>
                <a:lnTo>
                  <a:pt x="819902" y="335531"/>
                </a:lnTo>
                <a:lnTo>
                  <a:pt x="855786" y="301183"/>
                </a:lnTo>
                <a:lnTo>
                  <a:pt x="891540" y="266700"/>
                </a:lnTo>
              </a:path>
            </a:pathLst>
          </a:custGeom>
          <a:ln w="10160">
            <a:solidFill>
              <a:srgbClr val="000000"/>
            </a:solidFill>
          </a:ln>
        </p:spPr>
        <p:txBody>
          <a:bodyPr wrap="square" lIns="0" tIns="0" rIns="0" bIns="0" rtlCol="0"/>
          <a:lstStyle/>
          <a:p>
            <a:endParaRPr/>
          </a:p>
        </p:txBody>
      </p:sp>
      <p:sp>
        <p:nvSpPr>
          <p:cNvPr id="10" name="object 10"/>
          <p:cNvSpPr/>
          <p:nvPr/>
        </p:nvSpPr>
        <p:spPr>
          <a:xfrm>
            <a:off x="433228" y="2500884"/>
            <a:ext cx="2755900" cy="375920"/>
          </a:xfrm>
          <a:custGeom>
            <a:avLst/>
            <a:gdLst/>
            <a:ahLst/>
            <a:cxnLst/>
            <a:rect l="l" t="t" r="r" b="b"/>
            <a:pathLst>
              <a:path w="2755900" h="375919">
                <a:moveTo>
                  <a:pt x="2755900" y="0"/>
                </a:moveTo>
                <a:lnTo>
                  <a:pt x="0" y="0"/>
                </a:lnTo>
                <a:lnTo>
                  <a:pt x="0" y="375920"/>
                </a:lnTo>
                <a:lnTo>
                  <a:pt x="2755900" y="375920"/>
                </a:lnTo>
                <a:lnTo>
                  <a:pt x="2755900" y="0"/>
                </a:lnTo>
                <a:close/>
              </a:path>
            </a:pathLst>
          </a:custGeom>
          <a:solidFill>
            <a:srgbClr val="F81B01"/>
          </a:solidFill>
        </p:spPr>
        <p:txBody>
          <a:bodyPr wrap="square" lIns="0" tIns="0" rIns="0" bIns="0" rtlCol="0"/>
          <a:lstStyle/>
          <a:p>
            <a:endParaRPr/>
          </a:p>
        </p:txBody>
      </p:sp>
      <p:sp>
        <p:nvSpPr>
          <p:cNvPr id="12" name="object 12"/>
          <p:cNvSpPr txBox="1"/>
          <p:nvPr/>
        </p:nvSpPr>
        <p:spPr>
          <a:xfrm>
            <a:off x="1124267" y="2485644"/>
            <a:ext cx="172593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FFFDFF"/>
                </a:solidFill>
                <a:latin typeface="Georgia"/>
                <a:cs typeface="Georgia"/>
              </a:rPr>
              <a:t>Signing</a:t>
            </a:r>
            <a:r>
              <a:rPr sz="2400" spc="-90" dirty="0">
                <a:solidFill>
                  <a:srgbClr val="FFFDFF"/>
                </a:solidFill>
                <a:latin typeface="Georgia"/>
                <a:cs typeface="Georgia"/>
              </a:rPr>
              <a:t> </a:t>
            </a:r>
            <a:r>
              <a:rPr sz="2400" spc="60" dirty="0">
                <a:solidFill>
                  <a:srgbClr val="FFFDFF"/>
                </a:solidFill>
                <a:latin typeface="Georgia"/>
                <a:cs typeface="Georgia"/>
              </a:rPr>
              <a:t>off…</a:t>
            </a:r>
            <a:endParaRPr sz="2400" dirty="0">
              <a:latin typeface="Georgia"/>
              <a:cs typeface="Georgia"/>
            </a:endParaRPr>
          </a:p>
        </p:txBody>
      </p:sp>
      <p:grpSp>
        <p:nvGrpSpPr>
          <p:cNvPr id="13" name="object 13"/>
          <p:cNvGrpSpPr/>
          <p:nvPr/>
        </p:nvGrpSpPr>
        <p:grpSpPr>
          <a:xfrm>
            <a:off x="3528059" y="2557779"/>
            <a:ext cx="1211580" cy="266700"/>
            <a:chOff x="3528059" y="2557779"/>
            <a:chExt cx="1211580" cy="266700"/>
          </a:xfrm>
        </p:grpSpPr>
        <p:pic>
          <p:nvPicPr>
            <p:cNvPr id="14" name="object 14"/>
            <p:cNvPicPr/>
            <p:nvPr/>
          </p:nvPicPr>
          <p:blipFill>
            <a:blip r:embed="rId3" cstate="print"/>
            <a:stretch>
              <a:fillRect/>
            </a:stretch>
          </p:blipFill>
          <p:spPr>
            <a:xfrm>
              <a:off x="3528059" y="2557779"/>
              <a:ext cx="1211580" cy="266700"/>
            </a:xfrm>
            <a:prstGeom prst="rect">
              <a:avLst/>
            </a:prstGeom>
          </p:spPr>
        </p:pic>
        <p:sp>
          <p:nvSpPr>
            <p:cNvPr id="15" name="object 15"/>
            <p:cNvSpPr/>
            <p:nvPr/>
          </p:nvSpPr>
          <p:spPr>
            <a:xfrm>
              <a:off x="3558412" y="2586100"/>
              <a:ext cx="1151890" cy="208915"/>
            </a:xfrm>
            <a:custGeom>
              <a:avLst/>
              <a:gdLst/>
              <a:ahLst/>
              <a:cxnLst/>
              <a:rect l="l" t="t" r="r" b="b"/>
              <a:pathLst>
                <a:path w="1151889" h="208914">
                  <a:moveTo>
                    <a:pt x="533653" y="172085"/>
                  </a:moveTo>
                  <a:lnTo>
                    <a:pt x="441960" y="172085"/>
                  </a:lnTo>
                  <a:lnTo>
                    <a:pt x="441960" y="207010"/>
                  </a:lnTo>
                  <a:lnTo>
                    <a:pt x="533653" y="207010"/>
                  </a:lnTo>
                  <a:lnTo>
                    <a:pt x="533653" y="172085"/>
                  </a:lnTo>
                  <a:close/>
                </a:path>
                <a:path w="1151889" h="208914">
                  <a:moveTo>
                    <a:pt x="655827" y="172085"/>
                  </a:moveTo>
                  <a:lnTo>
                    <a:pt x="554101" y="172085"/>
                  </a:lnTo>
                  <a:lnTo>
                    <a:pt x="554101" y="207010"/>
                  </a:lnTo>
                  <a:lnTo>
                    <a:pt x="655827" y="207010"/>
                  </a:lnTo>
                  <a:lnTo>
                    <a:pt x="655827" y="172085"/>
                  </a:lnTo>
                  <a:close/>
                </a:path>
                <a:path w="1151889" h="208914">
                  <a:moveTo>
                    <a:pt x="587756" y="35051"/>
                  </a:moveTo>
                  <a:lnTo>
                    <a:pt x="508000" y="35051"/>
                  </a:lnTo>
                  <a:lnTo>
                    <a:pt x="467613" y="172085"/>
                  </a:lnTo>
                  <a:lnTo>
                    <a:pt x="505967" y="172085"/>
                  </a:lnTo>
                  <a:lnTo>
                    <a:pt x="517016" y="136525"/>
                  </a:lnTo>
                  <a:lnTo>
                    <a:pt x="619918" y="136525"/>
                  </a:lnTo>
                  <a:lnTo>
                    <a:pt x="610298" y="106172"/>
                  </a:lnTo>
                  <a:lnTo>
                    <a:pt x="526414" y="106172"/>
                  </a:lnTo>
                  <a:lnTo>
                    <a:pt x="544957" y="43815"/>
                  </a:lnTo>
                  <a:lnTo>
                    <a:pt x="590533" y="43815"/>
                  </a:lnTo>
                  <a:lnTo>
                    <a:pt x="587756" y="35051"/>
                  </a:lnTo>
                  <a:close/>
                </a:path>
                <a:path w="1151889" h="208914">
                  <a:moveTo>
                    <a:pt x="619918" y="136525"/>
                  </a:moveTo>
                  <a:lnTo>
                    <a:pt x="570738" y="136525"/>
                  </a:lnTo>
                  <a:lnTo>
                    <a:pt x="580516" y="172085"/>
                  </a:lnTo>
                  <a:lnTo>
                    <a:pt x="631189" y="172085"/>
                  </a:lnTo>
                  <a:lnTo>
                    <a:pt x="619918" y="136525"/>
                  </a:lnTo>
                  <a:close/>
                </a:path>
                <a:path w="1151889" h="208914">
                  <a:moveTo>
                    <a:pt x="590533" y="43815"/>
                  </a:moveTo>
                  <a:lnTo>
                    <a:pt x="544957" y="43815"/>
                  </a:lnTo>
                  <a:lnTo>
                    <a:pt x="562228" y="106172"/>
                  </a:lnTo>
                  <a:lnTo>
                    <a:pt x="610298" y="106172"/>
                  </a:lnTo>
                  <a:lnTo>
                    <a:pt x="590533" y="43815"/>
                  </a:lnTo>
                  <a:close/>
                </a:path>
                <a:path w="1151889" h="208914">
                  <a:moveTo>
                    <a:pt x="615569" y="0"/>
                  </a:moveTo>
                  <a:lnTo>
                    <a:pt x="480440" y="0"/>
                  </a:lnTo>
                  <a:lnTo>
                    <a:pt x="480440" y="35051"/>
                  </a:lnTo>
                  <a:lnTo>
                    <a:pt x="615569" y="35051"/>
                  </a:lnTo>
                  <a:lnTo>
                    <a:pt x="615569" y="0"/>
                  </a:lnTo>
                  <a:close/>
                </a:path>
                <a:path w="1151889" h="208914">
                  <a:moveTo>
                    <a:pt x="1024509" y="172085"/>
                  </a:moveTo>
                  <a:lnTo>
                    <a:pt x="918717" y="172085"/>
                  </a:lnTo>
                  <a:lnTo>
                    <a:pt x="918717" y="207010"/>
                  </a:lnTo>
                  <a:lnTo>
                    <a:pt x="1024509" y="207010"/>
                  </a:lnTo>
                  <a:lnTo>
                    <a:pt x="1024509" y="172085"/>
                  </a:lnTo>
                  <a:close/>
                </a:path>
                <a:path w="1151889" h="208914">
                  <a:moveTo>
                    <a:pt x="1151636" y="172085"/>
                  </a:moveTo>
                  <a:lnTo>
                    <a:pt x="1040638" y="172085"/>
                  </a:lnTo>
                  <a:lnTo>
                    <a:pt x="1040638" y="207010"/>
                  </a:lnTo>
                  <a:lnTo>
                    <a:pt x="1151636" y="207010"/>
                  </a:lnTo>
                  <a:lnTo>
                    <a:pt x="1151636" y="172085"/>
                  </a:lnTo>
                  <a:close/>
                </a:path>
                <a:path w="1151889" h="208914">
                  <a:moveTo>
                    <a:pt x="1000506" y="35051"/>
                  </a:moveTo>
                  <a:lnTo>
                    <a:pt x="946531" y="35051"/>
                  </a:lnTo>
                  <a:lnTo>
                    <a:pt x="946531" y="172085"/>
                  </a:lnTo>
                  <a:lnTo>
                    <a:pt x="1000506" y="172085"/>
                  </a:lnTo>
                  <a:lnTo>
                    <a:pt x="1000506" y="35051"/>
                  </a:lnTo>
                  <a:close/>
                </a:path>
                <a:path w="1151889" h="208914">
                  <a:moveTo>
                    <a:pt x="1120775" y="35051"/>
                  </a:moveTo>
                  <a:lnTo>
                    <a:pt x="1069848" y="35051"/>
                  </a:lnTo>
                  <a:lnTo>
                    <a:pt x="1002157" y="98298"/>
                  </a:lnTo>
                  <a:lnTo>
                    <a:pt x="1064895" y="172085"/>
                  </a:lnTo>
                  <a:lnTo>
                    <a:pt x="1130300" y="172085"/>
                  </a:lnTo>
                  <a:lnTo>
                    <a:pt x="1062354" y="92075"/>
                  </a:lnTo>
                  <a:lnTo>
                    <a:pt x="1120775" y="35051"/>
                  </a:lnTo>
                  <a:close/>
                </a:path>
                <a:path w="1151889" h="208914">
                  <a:moveTo>
                    <a:pt x="1026667" y="0"/>
                  </a:moveTo>
                  <a:lnTo>
                    <a:pt x="918717" y="0"/>
                  </a:lnTo>
                  <a:lnTo>
                    <a:pt x="918717" y="35051"/>
                  </a:lnTo>
                  <a:lnTo>
                    <a:pt x="1026667" y="35051"/>
                  </a:lnTo>
                  <a:lnTo>
                    <a:pt x="1026667" y="0"/>
                  </a:lnTo>
                  <a:close/>
                </a:path>
                <a:path w="1151889" h="208914">
                  <a:moveTo>
                    <a:pt x="1146048" y="0"/>
                  </a:moveTo>
                  <a:lnTo>
                    <a:pt x="1044956" y="0"/>
                  </a:lnTo>
                  <a:lnTo>
                    <a:pt x="1044956" y="35051"/>
                  </a:lnTo>
                  <a:lnTo>
                    <a:pt x="1146048" y="35051"/>
                  </a:lnTo>
                  <a:lnTo>
                    <a:pt x="1146048" y="0"/>
                  </a:lnTo>
                  <a:close/>
                </a:path>
                <a:path w="1151889" h="208914">
                  <a:moveTo>
                    <a:pt x="791342" y="55118"/>
                  </a:moveTo>
                  <a:lnTo>
                    <a:pt x="736473" y="55118"/>
                  </a:lnTo>
                  <a:lnTo>
                    <a:pt x="825753" y="208534"/>
                  </a:lnTo>
                  <a:lnTo>
                    <a:pt x="871982" y="208534"/>
                  </a:lnTo>
                  <a:lnTo>
                    <a:pt x="871982" y="129159"/>
                  </a:lnTo>
                  <a:lnTo>
                    <a:pt x="835025" y="129159"/>
                  </a:lnTo>
                  <a:lnTo>
                    <a:pt x="791342" y="55118"/>
                  </a:lnTo>
                  <a:close/>
                </a:path>
                <a:path w="1151889" h="208914">
                  <a:moveTo>
                    <a:pt x="762508" y="172085"/>
                  </a:moveTo>
                  <a:lnTo>
                    <a:pt x="671957" y="172085"/>
                  </a:lnTo>
                  <a:lnTo>
                    <a:pt x="671957" y="207010"/>
                  </a:lnTo>
                  <a:lnTo>
                    <a:pt x="762508" y="207010"/>
                  </a:lnTo>
                  <a:lnTo>
                    <a:pt x="762508" y="172085"/>
                  </a:lnTo>
                  <a:close/>
                </a:path>
                <a:path w="1151889" h="208914">
                  <a:moveTo>
                    <a:pt x="758825" y="0"/>
                  </a:moveTo>
                  <a:lnTo>
                    <a:pt x="671957" y="0"/>
                  </a:lnTo>
                  <a:lnTo>
                    <a:pt x="671957" y="35051"/>
                  </a:lnTo>
                  <a:lnTo>
                    <a:pt x="699642" y="35051"/>
                  </a:lnTo>
                  <a:lnTo>
                    <a:pt x="699642" y="172085"/>
                  </a:lnTo>
                  <a:lnTo>
                    <a:pt x="736473" y="172085"/>
                  </a:lnTo>
                  <a:lnTo>
                    <a:pt x="736473" y="55118"/>
                  </a:lnTo>
                  <a:lnTo>
                    <a:pt x="791342" y="55118"/>
                  </a:lnTo>
                  <a:lnTo>
                    <a:pt x="758825" y="0"/>
                  </a:lnTo>
                  <a:close/>
                </a:path>
                <a:path w="1151889" h="208914">
                  <a:moveTo>
                    <a:pt x="871982" y="35051"/>
                  </a:moveTo>
                  <a:lnTo>
                    <a:pt x="835025" y="35051"/>
                  </a:lnTo>
                  <a:lnTo>
                    <a:pt x="835025" y="129159"/>
                  </a:lnTo>
                  <a:lnTo>
                    <a:pt x="871982" y="129159"/>
                  </a:lnTo>
                  <a:lnTo>
                    <a:pt x="871982" y="35051"/>
                  </a:lnTo>
                  <a:close/>
                </a:path>
                <a:path w="1151889" h="208914">
                  <a:moveTo>
                    <a:pt x="900938" y="0"/>
                  </a:moveTo>
                  <a:lnTo>
                    <a:pt x="808101" y="0"/>
                  </a:lnTo>
                  <a:lnTo>
                    <a:pt x="808101" y="35051"/>
                  </a:lnTo>
                  <a:lnTo>
                    <a:pt x="900938" y="35051"/>
                  </a:lnTo>
                  <a:lnTo>
                    <a:pt x="900938" y="0"/>
                  </a:lnTo>
                  <a:close/>
                </a:path>
                <a:path w="1151889" h="208914">
                  <a:moveTo>
                    <a:pt x="313436" y="172085"/>
                  </a:moveTo>
                  <a:lnTo>
                    <a:pt x="213360" y="172085"/>
                  </a:lnTo>
                  <a:lnTo>
                    <a:pt x="213360" y="207010"/>
                  </a:lnTo>
                  <a:lnTo>
                    <a:pt x="313436" y="207010"/>
                  </a:lnTo>
                  <a:lnTo>
                    <a:pt x="313436" y="172085"/>
                  </a:lnTo>
                  <a:close/>
                </a:path>
                <a:path w="1151889" h="208914">
                  <a:moveTo>
                    <a:pt x="426338" y="172085"/>
                  </a:moveTo>
                  <a:lnTo>
                    <a:pt x="327025" y="172085"/>
                  </a:lnTo>
                  <a:lnTo>
                    <a:pt x="327025" y="207010"/>
                  </a:lnTo>
                  <a:lnTo>
                    <a:pt x="426338" y="207010"/>
                  </a:lnTo>
                  <a:lnTo>
                    <a:pt x="426338" y="172085"/>
                  </a:lnTo>
                  <a:close/>
                </a:path>
                <a:path w="1151889" h="208914">
                  <a:moveTo>
                    <a:pt x="291591" y="35051"/>
                  </a:moveTo>
                  <a:lnTo>
                    <a:pt x="239267" y="35051"/>
                  </a:lnTo>
                  <a:lnTo>
                    <a:pt x="239267" y="172085"/>
                  </a:lnTo>
                  <a:lnTo>
                    <a:pt x="291591" y="172085"/>
                  </a:lnTo>
                  <a:lnTo>
                    <a:pt x="291591" y="115443"/>
                  </a:lnTo>
                  <a:lnTo>
                    <a:pt x="400431" y="115443"/>
                  </a:lnTo>
                  <a:lnTo>
                    <a:pt x="400431" y="80391"/>
                  </a:lnTo>
                  <a:lnTo>
                    <a:pt x="291591" y="80391"/>
                  </a:lnTo>
                  <a:lnTo>
                    <a:pt x="291591" y="35051"/>
                  </a:lnTo>
                  <a:close/>
                </a:path>
                <a:path w="1151889" h="208914">
                  <a:moveTo>
                    <a:pt x="400431" y="115443"/>
                  </a:moveTo>
                  <a:lnTo>
                    <a:pt x="348107" y="115443"/>
                  </a:lnTo>
                  <a:lnTo>
                    <a:pt x="348107" y="172085"/>
                  </a:lnTo>
                  <a:lnTo>
                    <a:pt x="400431" y="172085"/>
                  </a:lnTo>
                  <a:lnTo>
                    <a:pt x="400431" y="115443"/>
                  </a:lnTo>
                  <a:close/>
                </a:path>
                <a:path w="1151889" h="208914">
                  <a:moveTo>
                    <a:pt x="400431" y="35051"/>
                  </a:moveTo>
                  <a:lnTo>
                    <a:pt x="348107" y="35051"/>
                  </a:lnTo>
                  <a:lnTo>
                    <a:pt x="348107" y="80391"/>
                  </a:lnTo>
                  <a:lnTo>
                    <a:pt x="400431" y="80391"/>
                  </a:lnTo>
                  <a:lnTo>
                    <a:pt x="400431" y="35051"/>
                  </a:lnTo>
                  <a:close/>
                </a:path>
                <a:path w="1151889" h="208914">
                  <a:moveTo>
                    <a:pt x="313436" y="0"/>
                  </a:moveTo>
                  <a:lnTo>
                    <a:pt x="213360" y="0"/>
                  </a:lnTo>
                  <a:lnTo>
                    <a:pt x="213360" y="35051"/>
                  </a:lnTo>
                  <a:lnTo>
                    <a:pt x="313436" y="35051"/>
                  </a:lnTo>
                  <a:lnTo>
                    <a:pt x="313436" y="0"/>
                  </a:lnTo>
                  <a:close/>
                </a:path>
                <a:path w="1151889" h="208914">
                  <a:moveTo>
                    <a:pt x="426338" y="0"/>
                  </a:moveTo>
                  <a:lnTo>
                    <a:pt x="327025" y="0"/>
                  </a:lnTo>
                  <a:lnTo>
                    <a:pt x="327025" y="35051"/>
                  </a:lnTo>
                  <a:lnTo>
                    <a:pt x="426338" y="35051"/>
                  </a:lnTo>
                  <a:lnTo>
                    <a:pt x="426338" y="0"/>
                  </a:lnTo>
                  <a:close/>
                </a:path>
                <a:path w="1151889" h="208914">
                  <a:moveTo>
                    <a:pt x="151637" y="172085"/>
                  </a:moveTo>
                  <a:lnTo>
                    <a:pt x="35560" y="172085"/>
                  </a:lnTo>
                  <a:lnTo>
                    <a:pt x="35560" y="207010"/>
                  </a:lnTo>
                  <a:lnTo>
                    <a:pt x="151637" y="207010"/>
                  </a:lnTo>
                  <a:lnTo>
                    <a:pt x="151637" y="172085"/>
                  </a:lnTo>
                  <a:close/>
                </a:path>
                <a:path w="1151889" h="208914">
                  <a:moveTo>
                    <a:pt x="120523" y="35051"/>
                  </a:moveTo>
                  <a:lnTo>
                    <a:pt x="66675" y="35051"/>
                  </a:lnTo>
                  <a:lnTo>
                    <a:pt x="66675" y="172085"/>
                  </a:lnTo>
                  <a:lnTo>
                    <a:pt x="120523" y="172085"/>
                  </a:lnTo>
                  <a:lnTo>
                    <a:pt x="120523" y="35051"/>
                  </a:lnTo>
                  <a:close/>
                </a:path>
                <a:path w="1151889" h="208914">
                  <a:moveTo>
                    <a:pt x="187706" y="0"/>
                  </a:moveTo>
                  <a:lnTo>
                    <a:pt x="0" y="0"/>
                  </a:lnTo>
                  <a:lnTo>
                    <a:pt x="0" y="83185"/>
                  </a:lnTo>
                  <a:lnTo>
                    <a:pt x="35560" y="83185"/>
                  </a:lnTo>
                  <a:lnTo>
                    <a:pt x="35560" y="35051"/>
                  </a:lnTo>
                  <a:lnTo>
                    <a:pt x="187706" y="35051"/>
                  </a:lnTo>
                  <a:lnTo>
                    <a:pt x="187706" y="0"/>
                  </a:lnTo>
                  <a:close/>
                </a:path>
                <a:path w="1151889" h="208914">
                  <a:moveTo>
                    <a:pt x="187706" y="35051"/>
                  </a:moveTo>
                  <a:lnTo>
                    <a:pt x="152526" y="35051"/>
                  </a:lnTo>
                  <a:lnTo>
                    <a:pt x="152526" y="83185"/>
                  </a:lnTo>
                  <a:lnTo>
                    <a:pt x="187706" y="83185"/>
                  </a:lnTo>
                  <a:lnTo>
                    <a:pt x="187706" y="35051"/>
                  </a:lnTo>
                  <a:close/>
                </a:path>
              </a:pathLst>
            </a:custGeom>
            <a:solidFill>
              <a:srgbClr val="FDFDFD"/>
            </a:solidFill>
          </p:spPr>
          <p:txBody>
            <a:bodyPr wrap="square" lIns="0" tIns="0" rIns="0" bIns="0" rtlCol="0"/>
            <a:lstStyle/>
            <a:p>
              <a:endParaRPr/>
            </a:p>
          </p:txBody>
        </p:sp>
        <p:sp>
          <p:nvSpPr>
            <p:cNvPr id="16" name="object 16"/>
            <p:cNvSpPr/>
            <p:nvPr/>
          </p:nvSpPr>
          <p:spPr>
            <a:xfrm>
              <a:off x="3558412" y="2586100"/>
              <a:ext cx="1151890" cy="208915"/>
            </a:xfrm>
            <a:custGeom>
              <a:avLst/>
              <a:gdLst/>
              <a:ahLst/>
              <a:cxnLst/>
              <a:rect l="l" t="t" r="r" b="b"/>
              <a:pathLst>
                <a:path w="1151889" h="208914">
                  <a:moveTo>
                    <a:pt x="544957" y="43815"/>
                  </a:moveTo>
                  <a:lnTo>
                    <a:pt x="526414" y="106172"/>
                  </a:lnTo>
                  <a:lnTo>
                    <a:pt x="562228" y="106172"/>
                  </a:lnTo>
                  <a:lnTo>
                    <a:pt x="544957" y="43815"/>
                  </a:lnTo>
                  <a:close/>
                </a:path>
                <a:path w="1151889" h="208914">
                  <a:moveTo>
                    <a:pt x="1044956" y="0"/>
                  </a:moveTo>
                  <a:lnTo>
                    <a:pt x="1146048" y="0"/>
                  </a:lnTo>
                  <a:lnTo>
                    <a:pt x="1146048" y="35051"/>
                  </a:lnTo>
                  <a:lnTo>
                    <a:pt x="1120775" y="35051"/>
                  </a:lnTo>
                  <a:lnTo>
                    <a:pt x="1062354" y="92075"/>
                  </a:lnTo>
                  <a:lnTo>
                    <a:pt x="1130300" y="172085"/>
                  </a:lnTo>
                  <a:lnTo>
                    <a:pt x="1151636" y="172085"/>
                  </a:lnTo>
                  <a:lnTo>
                    <a:pt x="1151636" y="207010"/>
                  </a:lnTo>
                  <a:lnTo>
                    <a:pt x="1040638" y="207010"/>
                  </a:lnTo>
                  <a:lnTo>
                    <a:pt x="1040638" y="172085"/>
                  </a:lnTo>
                  <a:lnTo>
                    <a:pt x="1064895" y="172085"/>
                  </a:lnTo>
                  <a:lnTo>
                    <a:pt x="1002157" y="98298"/>
                  </a:lnTo>
                  <a:lnTo>
                    <a:pt x="1069848" y="35051"/>
                  </a:lnTo>
                  <a:lnTo>
                    <a:pt x="1044956" y="35051"/>
                  </a:lnTo>
                  <a:lnTo>
                    <a:pt x="1044956" y="0"/>
                  </a:lnTo>
                  <a:close/>
                </a:path>
                <a:path w="1151889" h="208914">
                  <a:moveTo>
                    <a:pt x="918717" y="0"/>
                  </a:moveTo>
                  <a:lnTo>
                    <a:pt x="1026667" y="0"/>
                  </a:lnTo>
                  <a:lnTo>
                    <a:pt x="1026667" y="35051"/>
                  </a:lnTo>
                  <a:lnTo>
                    <a:pt x="1000506" y="35051"/>
                  </a:lnTo>
                  <a:lnTo>
                    <a:pt x="1000506" y="172085"/>
                  </a:lnTo>
                  <a:lnTo>
                    <a:pt x="1024509" y="172085"/>
                  </a:lnTo>
                  <a:lnTo>
                    <a:pt x="1024509" y="207010"/>
                  </a:lnTo>
                  <a:lnTo>
                    <a:pt x="918717" y="207010"/>
                  </a:lnTo>
                  <a:lnTo>
                    <a:pt x="918717" y="172085"/>
                  </a:lnTo>
                  <a:lnTo>
                    <a:pt x="946531" y="172085"/>
                  </a:lnTo>
                  <a:lnTo>
                    <a:pt x="946531" y="35051"/>
                  </a:lnTo>
                  <a:lnTo>
                    <a:pt x="918717" y="35051"/>
                  </a:lnTo>
                  <a:lnTo>
                    <a:pt x="918717" y="0"/>
                  </a:lnTo>
                  <a:close/>
                </a:path>
                <a:path w="1151889" h="208914">
                  <a:moveTo>
                    <a:pt x="671957" y="0"/>
                  </a:moveTo>
                  <a:lnTo>
                    <a:pt x="758825" y="0"/>
                  </a:lnTo>
                  <a:lnTo>
                    <a:pt x="835025" y="129159"/>
                  </a:lnTo>
                  <a:lnTo>
                    <a:pt x="835025" y="35051"/>
                  </a:lnTo>
                  <a:lnTo>
                    <a:pt x="808101" y="35051"/>
                  </a:lnTo>
                  <a:lnTo>
                    <a:pt x="808101" y="0"/>
                  </a:lnTo>
                  <a:lnTo>
                    <a:pt x="900938" y="0"/>
                  </a:lnTo>
                  <a:lnTo>
                    <a:pt x="900938" y="35051"/>
                  </a:lnTo>
                  <a:lnTo>
                    <a:pt x="871982" y="35051"/>
                  </a:lnTo>
                  <a:lnTo>
                    <a:pt x="871982" y="208534"/>
                  </a:lnTo>
                  <a:lnTo>
                    <a:pt x="825753" y="208534"/>
                  </a:lnTo>
                  <a:lnTo>
                    <a:pt x="736473" y="55118"/>
                  </a:lnTo>
                  <a:lnTo>
                    <a:pt x="736473" y="172085"/>
                  </a:lnTo>
                  <a:lnTo>
                    <a:pt x="762508" y="172085"/>
                  </a:lnTo>
                  <a:lnTo>
                    <a:pt x="762508" y="207010"/>
                  </a:lnTo>
                  <a:lnTo>
                    <a:pt x="671957" y="207010"/>
                  </a:lnTo>
                  <a:lnTo>
                    <a:pt x="671957" y="172085"/>
                  </a:lnTo>
                  <a:lnTo>
                    <a:pt x="699642" y="172085"/>
                  </a:lnTo>
                  <a:lnTo>
                    <a:pt x="699642" y="35051"/>
                  </a:lnTo>
                  <a:lnTo>
                    <a:pt x="671957" y="35051"/>
                  </a:lnTo>
                  <a:lnTo>
                    <a:pt x="671957" y="0"/>
                  </a:lnTo>
                  <a:close/>
                </a:path>
                <a:path w="1151889" h="208914">
                  <a:moveTo>
                    <a:pt x="480440" y="0"/>
                  </a:moveTo>
                  <a:lnTo>
                    <a:pt x="615569" y="0"/>
                  </a:lnTo>
                  <a:lnTo>
                    <a:pt x="615569" y="35051"/>
                  </a:lnTo>
                  <a:lnTo>
                    <a:pt x="587756" y="35051"/>
                  </a:lnTo>
                  <a:lnTo>
                    <a:pt x="631189" y="172085"/>
                  </a:lnTo>
                  <a:lnTo>
                    <a:pt x="655827" y="172085"/>
                  </a:lnTo>
                  <a:lnTo>
                    <a:pt x="655827" y="207010"/>
                  </a:lnTo>
                  <a:lnTo>
                    <a:pt x="554101" y="207010"/>
                  </a:lnTo>
                  <a:lnTo>
                    <a:pt x="554101" y="172085"/>
                  </a:lnTo>
                  <a:lnTo>
                    <a:pt x="580516" y="172085"/>
                  </a:lnTo>
                  <a:lnTo>
                    <a:pt x="570738" y="136525"/>
                  </a:lnTo>
                  <a:lnTo>
                    <a:pt x="517016" y="136525"/>
                  </a:lnTo>
                  <a:lnTo>
                    <a:pt x="505967" y="172085"/>
                  </a:lnTo>
                  <a:lnTo>
                    <a:pt x="533653" y="172085"/>
                  </a:lnTo>
                  <a:lnTo>
                    <a:pt x="533653" y="207010"/>
                  </a:lnTo>
                  <a:lnTo>
                    <a:pt x="441960" y="207010"/>
                  </a:lnTo>
                  <a:lnTo>
                    <a:pt x="441960" y="172085"/>
                  </a:lnTo>
                  <a:lnTo>
                    <a:pt x="467613" y="172085"/>
                  </a:lnTo>
                  <a:lnTo>
                    <a:pt x="508000" y="35051"/>
                  </a:lnTo>
                  <a:lnTo>
                    <a:pt x="480440" y="35051"/>
                  </a:lnTo>
                  <a:lnTo>
                    <a:pt x="480440" y="0"/>
                  </a:lnTo>
                  <a:close/>
                </a:path>
                <a:path w="1151889" h="208914">
                  <a:moveTo>
                    <a:pt x="213360" y="0"/>
                  </a:moveTo>
                  <a:lnTo>
                    <a:pt x="313436" y="0"/>
                  </a:lnTo>
                  <a:lnTo>
                    <a:pt x="313436" y="35051"/>
                  </a:lnTo>
                  <a:lnTo>
                    <a:pt x="291591" y="35051"/>
                  </a:lnTo>
                  <a:lnTo>
                    <a:pt x="291591" y="80391"/>
                  </a:lnTo>
                  <a:lnTo>
                    <a:pt x="348107" y="80391"/>
                  </a:lnTo>
                  <a:lnTo>
                    <a:pt x="348107" y="35051"/>
                  </a:lnTo>
                  <a:lnTo>
                    <a:pt x="327025" y="35051"/>
                  </a:lnTo>
                  <a:lnTo>
                    <a:pt x="327025" y="0"/>
                  </a:lnTo>
                  <a:lnTo>
                    <a:pt x="426338" y="0"/>
                  </a:lnTo>
                  <a:lnTo>
                    <a:pt x="426338" y="35051"/>
                  </a:lnTo>
                  <a:lnTo>
                    <a:pt x="400431" y="35051"/>
                  </a:lnTo>
                  <a:lnTo>
                    <a:pt x="400431" y="172085"/>
                  </a:lnTo>
                  <a:lnTo>
                    <a:pt x="426338" y="172085"/>
                  </a:lnTo>
                  <a:lnTo>
                    <a:pt x="426338" y="207010"/>
                  </a:lnTo>
                  <a:lnTo>
                    <a:pt x="327025" y="207010"/>
                  </a:lnTo>
                  <a:lnTo>
                    <a:pt x="327025" y="172085"/>
                  </a:lnTo>
                  <a:lnTo>
                    <a:pt x="348107" y="172085"/>
                  </a:lnTo>
                  <a:lnTo>
                    <a:pt x="348107" y="115443"/>
                  </a:lnTo>
                  <a:lnTo>
                    <a:pt x="291591" y="115443"/>
                  </a:lnTo>
                  <a:lnTo>
                    <a:pt x="291591" y="172085"/>
                  </a:lnTo>
                  <a:lnTo>
                    <a:pt x="313436" y="172085"/>
                  </a:lnTo>
                  <a:lnTo>
                    <a:pt x="313436" y="207010"/>
                  </a:lnTo>
                  <a:lnTo>
                    <a:pt x="213360" y="207010"/>
                  </a:lnTo>
                  <a:lnTo>
                    <a:pt x="213360" y="172085"/>
                  </a:lnTo>
                  <a:lnTo>
                    <a:pt x="239267" y="172085"/>
                  </a:lnTo>
                  <a:lnTo>
                    <a:pt x="239267" y="35051"/>
                  </a:lnTo>
                  <a:lnTo>
                    <a:pt x="213360" y="35051"/>
                  </a:lnTo>
                  <a:lnTo>
                    <a:pt x="213360" y="0"/>
                  </a:lnTo>
                  <a:close/>
                </a:path>
                <a:path w="1151889" h="208914">
                  <a:moveTo>
                    <a:pt x="0" y="0"/>
                  </a:moveTo>
                  <a:lnTo>
                    <a:pt x="187706" y="0"/>
                  </a:lnTo>
                  <a:lnTo>
                    <a:pt x="187706" y="83185"/>
                  </a:lnTo>
                  <a:lnTo>
                    <a:pt x="152526" y="83185"/>
                  </a:lnTo>
                  <a:lnTo>
                    <a:pt x="152526" y="35051"/>
                  </a:lnTo>
                  <a:lnTo>
                    <a:pt x="120523" y="35051"/>
                  </a:lnTo>
                  <a:lnTo>
                    <a:pt x="120523" y="172085"/>
                  </a:lnTo>
                  <a:lnTo>
                    <a:pt x="151637" y="172085"/>
                  </a:lnTo>
                  <a:lnTo>
                    <a:pt x="151637" y="207010"/>
                  </a:lnTo>
                  <a:lnTo>
                    <a:pt x="35560" y="207010"/>
                  </a:lnTo>
                  <a:lnTo>
                    <a:pt x="35560" y="172085"/>
                  </a:lnTo>
                  <a:lnTo>
                    <a:pt x="66675" y="172085"/>
                  </a:lnTo>
                  <a:lnTo>
                    <a:pt x="66675" y="35051"/>
                  </a:lnTo>
                  <a:lnTo>
                    <a:pt x="35560" y="35051"/>
                  </a:lnTo>
                  <a:lnTo>
                    <a:pt x="35560" y="83185"/>
                  </a:lnTo>
                  <a:lnTo>
                    <a:pt x="0" y="83185"/>
                  </a:lnTo>
                  <a:lnTo>
                    <a:pt x="0" y="0"/>
                  </a:lnTo>
                  <a:close/>
                </a:path>
              </a:pathLst>
            </a:custGeom>
            <a:ln w="12700">
              <a:solidFill>
                <a:srgbClr val="F81B01"/>
              </a:solidFill>
            </a:ln>
          </p:spPr>
          <p:txBody>
            <a:bodyPr wrap="square" lIns="0" tIns="0" rIns="0" bIns="0" rtlCol="0"/>
            <a:lstStyle/>
            <a:p>
              <a:endParaRPr/>
            </a:p>
          </p:txBody>
        </p:sp>
      </p:grpSp>
      <p:grpSp>
        <p:nvGrpSpPr>
          <p:cNvPr id="17" name="object 17"/>
          <p:cNvGrpSpPr/>
          <p:nvPr/>
        </p:nvGrpSpPr>
        <p:grpSpPr>
          <a:xfrm>
            <a:off x="4812788" y="2557306"/>
            <a:ext cx="717550" cy="262890"/>
            <a:chOff x="4812788" y="2557306"/>
            <a:chExt cx="717550" cy="262890"/>
          </a:xfrm>
        </p:grpSpPr>
        <p:pic>
          <p:nvPicPr>
            <p:cNvPr id="18" name="object 18"/>
            <p:cNvPicPr/>
            <p:nvPr/>
          </p:nvPicPr>
          <p:blipFill>
            <a:blip r:embed="rId4" cstate="print"/>
            <a:stretch>
              <a:fillRect/>
            </a:stretch>
          </p:blipFill>
          <p:spPr>
            <a:xfrm>
              <a:off x="4812788" y="2557306"/>
              <a:ext cx="717302" cy="262567"/>
            </a:xfrm>
            <a:prstGeom prst="rect">
              <a:avLst/>
            </a:prstGeom>
          </p:spPr>
        </p:pic>
        <p:sp>
          <p:nvSpPr>
            <p:cNvPr id="19" name="object 19"/>
            <p:cNvSpPr/>
            <p:nvPr/>
          </p:nvSpPr>
          <p:spPr>
            <a:xfrm>
              <a:off x="4838572" y="2582799"/>
              <a:ext cx="667385" cy="213360"/>
            </a:xfrm>
            <a:custGeom>
              <a:avLst/>
              <a:gdLst/>
              <a:ahLst/>
              <a:cxnLst/>
              <a:rect l="l" t="t" r="r" b="b"/>
              <a:pathLst>
                <a:path w="667385" h="213360">
                  <a:moveTo>
                    <a:pt x="328929" y="0"/>
                  </a:moveTo>
                  <a:lnTo>
                    <a:pt x="280939" y="7794"/>
                  </a:lnTo>
                  <a:lnTo>
                    <a:pt x="244475" y="31114"/>
                  </a:lnTo>
                  <a:lnTo>
                    <a:pt x="221648" y="65373"/>
                  </a:lnTo>
                  <a:lnTo>
                    <a:pt x="213994" y="106425"/>
                  </a:lnTo>
                  <a:lnTo>
                    <a:pt x="215852" y="127166"/>
                  </a:lnTo>
                  <a:lnTo>
                    <a:pt x="230711" y="164504"/>
                  </a:lnTo>
                  <a:lnTo>
                    <a:pt x="260189" y="195010"/>
                  </a:lnTo>
                  <a:lnTo>
                    <a:pt x="302809" y="210873"/>
                  </a:lnTo>
                  <a:lnTo>
                    <a:pt x="328929" y="212851"/>
                  </a:lnTo>
                  <a:lnTo>
                    <a:pt x="354268" y="210923"/>
                  </a:lnTo>
                  <a:lnTo>
                    <a:pt x="376761" y="205136"/>
                  </a:lnTo>
                  <a:lnTo>
                    <a:pt x="396420" y="195492"/>
                  </a:lnTo>
                  <a:lnTo>
                    <a:pt x="413257" y="181990"/>
                  </a:lnTo>
                  <a:lnTo>
                    <a:pt x="418806" y="175259"/>
                  </a:lnTo>
                  <a:lnTo>
                    <a:pt x="328929" y="175259"/>
                  </a:lnTo>
                  <a:lnTo>
                    <a:pt x="317313" y="174115"/>
                  </a:lnTo>
                  <a:lnTo>
                    <a:pt x="281249" y="146938"/>
                  </a:lnTo>
                  <a:lnTo>
                    <a:pt x="272034" y="108076"/>
                  </a:lnTo>
                  <a:lnTo>
                    <a:pt x="273059" y="91864"/>
                  </a:lnTo>
                  <a:lnTo>
                    <a:pt x="288543" y="55752"/>
                  </a:lnTo>
                  <a:lnTo>
                    <a:pt x="328929" y="37845"/>
                  </a:lnTo>
                  <a:lnTo>
                    <a:pt x="418909" y="37845"/>
                  </a:lnTo>
                  <a:lnTo>
                    <a:pt x="413257" y="30987"/>
                  </a:lnTo>
                  <a:lnTo>
                    <a:pt x="396492" y="17466"/>
                  </a:lnTo>
                  <a:lnTo>
                    <a:pt x="376856" y="7778"/>
                  </a:lnTo>
                  <a:lnTo>
                    <a:pt x="354339" y="1948"/>
                  </a:lnTo>
                  <a:lnTo>
                    <a:pt x="328929" y="0"/>
                  </a:lnTo>
                  <a:close/>
                </a:path>
                <a:path w="667385" h="213360">
                  <a:moveTo>
                    <a:pt x="164211" y="175387"/>
                  </a:moveTo>
                  <a:lnTo>
                    <a:pt x="52450" y="175387"/>
                  </a:lnTo>
                  <a:lnTo>
                    <a:pt x="52450" y="210312"/>
                  </a:lnTo>
                  <a:lnTo>
                    <a:pt x="164211" y="210312"/>
                  </a:lnTo>
                  <a:lnTo>
                    <a:pt x="164211" y="175387"/>
                  </a:lnTo>
                  <a:close/>
                </a:path>
                <a:path w="667385" h="213360">
                  <a:moveTo>
                    <a:pt x="83312" y="38353"/>
                  </a:moveTo>
                  <a:lnTo>
                    <a:pt x="25400" y="38353"/>
                  </a:lnTo>
                  <a:lnTo>
                    <a:pt x="81406" y="119380"/>
                  </a:lnTo>
                  <a:lnTo>
                    <a:pt x="81406" y="175387"/>
                  </a:lnTo>
                  <a:lnTo>
                    <a:pt x="135381" y="175387"/>
                  </a:lnTo>
                  <a:lnTo>
                    <a:pt x="135381" y="119380"/>
                  </a:lnTo>
                  <a:lnTo>
                    <a:pt x="155578" y="88773"/>
                  </a:lnTo>
                  <a:lnTo>
                    <a:pt x="113664" y="88773"/>
                  </a:lnTo>
                  <a:lnTo>
                    <a:pt x="83312" y="38353"/>
                  </a:lnTo>
                  <a:close/>
                </a:path>
                <a:path w="667385" h="213360">
                  <a:moveTo>
                    <a:pt x="418909" y="37845"/>
                  </a:moveTo>
                  <a:lnTo>
                    <a:pt x="328929" y="37845"/>
                  </a:lnTo>
                  <a:lnTo>
                    <a:pt x="341004" y="39014"/>
                  </a:lnTo>
                  <a:lnTo>
                    <a:pt x="351901" y="42529"/>
                  </a:lnTo>
                  <a:lnTo>
                    <a:pt x="382143" y="78231"/>
                  </a:lnTo>
                  <a:lnTo>
                    <a:pt x="386079" y="105537"/>
                  </a:lnTo>
                  <a:lnTo>
                    <a:pt x="385052" y="121471"/>
                  </a:lnTo>
                  <a:lnTo>
                    <a:pt x="369442" y="157225"/>
                  </a:lnTo>
                  <a:lnTo>
                    <a:pt x="328929" y="175259"/>
                  </a:lnTo>
                  <a:lnTo>
                    <a:pt x="418806" y="175259"/>
                  </a:lnTo>
                  <a:lnTo>
                    <a:pt x="426686" y="165701"/>
                  </a:lnTo>
                  <a:lnTo>
                    <a:pt x="436292" y="147685"/>
                  </a:lnTo>
                  <a:lnTo>
                    <a:pt x="442065" y="127930"/>
                  </a:lnTo>
                  <a:lnTo>
                    <a:pt x="443991" y="106425"/>
                  </a:lnTo>
                  <a:lnTo>
                    <a:pt x="442083" y="85066"/>
                  </a:lnTo>
                  <a:lnTo>
                    <a:pt x="436340" y="65373"/>
                  </a:lnTo>
                  <a:lnTo>
                    <a:pt x="426739" y="47347"/>
                  </a:lnTo>
                  <a:lnTo>
                    <a:pt x="418909" y="37845"/>
                  </a:lnTo>
                  <a:close/>
                </a:path>
                <a:path w="667385" h="213360">
                  <a:moveTo>
                    <a:pt x="188849" y="38353"/>
                  </a:moveTo>
                  <a:lnTo>
                    <a:pt x="144525" y="38353"/>
                  </a:lnTo>
                  <a:lnTo>
                    <a:pt x="113664" y="88773"/>
                  </a:lnTo>
                  <a:lnTo>
                    <a:pt x="155578" y="88773"/>
                  </a:lnTo>
                  <a:lnTo>
                    <a:pt x="188849" y="38353"/>
                  </a:lnTo>
                  <a:close/>
                </a:path>
                <a:path w="667385" h="213360">
                  <a:moveTo>
                    <a:pt x="103631" y="3301"/>
                  </a:moveTo>
                  <a:lnTo>
                    <a:pt x="0" y="3301"/>
                  </a:lnTo>
                  <a:lnTo>
                    <a:pt x="0" y="38353"/>
                  </a:lnTo>
                  <a:lnTo>
                    <a:pt x="103631" y="38353"/>
                  </a:lnTo>
                  <a:lnTo>
                    <a:pt x="103631" y="3301"/>
                  </a:lnTo>
                  <a:close/>
                </a:path>
                <a:path w="667385" h="213360">
                  <a:moveTo>
                    <a:pt x="214375" y="3301"/>
                  </a:moveTo>
                  <a:lnTo>
                    <a:pt x="123189" y="3301"/>
                  </a:lnTo>
                  <a:lnTo>
                    <a:pt x="123189" y="38353"/>
                  </a:lnTo>
                  <a:lnTo>
                    <a:pt x="214375" y="38353"/>
                  </a:lnTo>
                  <a:lnTo>
                    <a:pt x="214375" y="3301"/>
                  </a:lnTo>
                  <a:close/>
                </a:path>
                <a:path w="667385" h="213360">
                  <a:moveTo>
                    <a:pt x="549528" y="38353"/>
                  </a:moveTo>
                  <a:lnTo>
                    <a:pt x="495680" y="38353"/>
                  </a:lnTo>
                  <a:lnTo>
                    <a:pt x="495777" y="139930"/>
                  </a:lnTo>
                  <a:lnTo>
                    <a:pt x="502792" y="182118"/>
                  </a:lnTo>
                  <a:lnTo>
                    <a:pt x="540525" y="209208"/>
                  </a:lnTo>
                  <a:lnTo>
                    <a:pt x="571118" y="212851"/>
                  </a:lnTo>
                  <a:lnTo>
                    <a:pt x="580739" y="212492"/>
                  </a:lnTo>
                  <a:lnTo>
                    <a:pt x="619601" y="200231"/>
                  </a:lnTo>
                  <a:lnTo>
                    <a:pt x="638548" y="177926"/>
                  </a:lnTo>
                  <a:lnTo>
                    <a:pt x="569467" y="177926"/>
                  </a:lnTo>
                  <a:lnTo>
                    <a:pt x="563879" y="176149"/>
                  </a:lnTo>
                  <a:lnTo>
                    <a:pt x="549616" y="139930"/>
                  </a:lnTo>
                  <a:lnTo>
                    <a:pt x="549528" y="38353"/>
                  </a:lnTo>
                  <a:close/>
                </a:path>
                <a:path w="667385" h="213360">
                  <a:moveTo>
                    <a:pt x="641985" y="38353"/>
                  </a:moveTo>
                  <a:lnTo>
                    <a:pt x="604901" y="38353"/>
                  </a:lnTo>
                  <a:lnTo>
                    <a:pt x="604779" y="139930"/>
                  </a:lnTo>
                  <a:lnTo>
                    <a:pt x="604408" y="148621"/>
                  </a:lnTo>
                  <a:lnTo>
                    <a:pt x="583438" y="177926"/>
                  </a:lnTo>
                  <a:lnTo>
                    <a:pt x="638548" y="177926"/>
                  </a:lnTo>
                  <a:lnTo>
                    <a:pt x="641958" y="143712"/>
                  </a:lnTo>
                  <a:lnTo>
                    <a:pt x="641985" y="38353"/>
                  </a:lnTo>
                  <a:close/>
                </a:path>
                <a:path w="667385" h="213360">
                  <a:moveTo>
                    <a:pt x="569976" y="3301"/>
                  </a:moveTo>
                  <a:lnTo>
                    <a:pt x="471169" y="3301"/>
                  </a:lnTo>
                  <a:lnTo>
                    <a:pt x="471169" y="38353"/>
                  </a:lnTo>
                  <a:lnTo>
                    <a:pt x="569976" y="38353"/>
                  </a:lnTo>
                  <a:lnTo>
                    <a:pt x="569976" y="3301"/>
                  </a:lnTo>
                  <a:close/>
                </a:path>
                <a:path w="667385" h="213360">
                  <a:moveTo>
                    <a:pt x="667257" y="3301"/>
                  </a:moveTo>
                  <a:lnTo>
                    <a:pt x="584835" y="3301"/>
                  </a:lnTo>
                  <a:lnTo>
                    <a:pt x="584835" y="38353"/>
                  </a:lnTo>
                  <a:lnTo>
                    <a:pt x="667257" y="38353"/>
                  </a:lnTo>
                  <a:lnTo>
                    <a:pt x="667257" y="3301"/>
                  </a:lnTo>
                  <a:close/>
                </a:path>
              </a:pathLst>
            </a:custGeom>
            <a:solidFill>
              <a:srgbClr val="FDFDFD"/>
            </a:solidFill>
          </p:spPr>
          <p:txBody>
            <a:bodyPr wrap="square" lIns="0" tIns="0" rIns="0" bIns="0" rtlCol="0"/>
            <a:lstStyle/>
            <a:p>
              <a:endParaRPr/>
            </a:p>
          </p:txBody>
        </p:sp>
        <p:sp>
          <p:nvSpPr>
            <p:cNvPr id="20" name="object 20"/>
            <p:cNvSpPr/>
            <p:nvPr/>
          </p:nvSpPr>
          <p:spPr>
            <a:xfrm>
              <a:off x="4838572" y="2582799"/>
              <a:ext cx="667385" cy="213360"/>
            </a:xfrm>
            <a:custGeom>
              <a:avLst/>
              <a:gdLst/>
              <a:ahLst/>
              <a:cxnLst/>
              <a:rect l="l" t="t" r="r" b="b"/>
              <a:pathLst>
                <a:path w="667385" h="213360">
                  <a:moveTo>
                    <a:pt x="328929" y="37845"/>
                  </a:moveTo>
                  <a:lnTo>
                    <a:pt x="288543" y="55752"/>
                  </a:lnTo>
                  <a:lnTo>
                    <a:pt x="273059" y="91864"/>
                  </a:lnTo>
                  <a:lnTo>
                    <a:pt x="272034" y="108076"/>
                  </a:lnTo>
                  <a:lnTo>
                    <a:pt x="273057" y="122554"/>
                  </a:lnTo>
                  <a:lnTo>
                    <a:pt x="297033" y="164919"/>
                  </a:lnTo>
                  <a:lnTo>
                    <a:pt x="328929" y="175259"/>
                  </a:lnTo>
                  <a:lnTo>
                    <a:pt x="340403" y="174138"/>
                  </a:lnTo>
                  <a:lnTo>
                    <a:pt x="376757" y="147292"/>
                  </a:lnTo>
                  <a:lnTo>
                    <a:pt x="386079" y="105537"/>
                  </a:lnTo>
                  <a:lnTo>
                    <a:pt x="385099" y="91182"/>
                  </a:lnTo>
                  <a:lnTo>
                    <a:pt x="361630" y="48400"/>
                  </a:lnTo>
                  <a:lnTo>
                    <a:pt x="328929" y="37845"/>
                  </a:lnTo>
                  <a:close/>
                </a:path>
                <a:path w="667385" h="213360">
                  <a:moveTo>
                    <a:pt x="471169" y="3301"/>
                  </a:moveTo>
                  <a:lnTo>
                    <a:pt x="569976" y="3301"/>
                  </a:lnTo>
                  <a:lnTo>
                    <a:pt x="569976" y="38353"/>
                  </a:lnTo>
                  <a:lnTo>
                    <a:pt x="549528" y="38353"/>
                  </a:lnTo>
                  <a:lnTo>
                    <a:pt x="549528" y="131952"/>
                  </a:lnTo>
                  <a:lnTo>
                    <a:pt x="559435" y="172593"/>
                  </a:lnTo>
                  <a:lnTo>
                    <a:pt x="569467" y="177926"/>
                  </a:lnTo>
                  <a:lnTo>
                    <a:pt x="576326" y="177926"/>
                  </a:lnTo>
                  <a:lnTo>
                    <a:pt x="583438" y="177926"/>
                  </a:lnTo>
                  <a:lnTo>
                    <a:pt x="604779" y="139930"/>
                  </a:lnTo>
                  <a:lnTo>
                    <a:pt x="604901" y="129286"/>
                  </a:lnTo>
                  <a:lnTo>
                    <a:pt x="604901" y="38353"/>
                  </a:lnTo>
                  <a:lnTo>
                    <a:pt x="584835" y="38353"/>
                  </a:lnTo>
                  <a:lnTo>
                    <a:pt x="584835" y="3301"/>
                  </a:lnTo>
                  <a:lnTo>
                    <a:pt x="667257" y="3301"/>
                  </a:lnTo>
                  <a:lnTo>
                    <a:pt x="667257" y="38353"/>
                  </a:lnTo>
                  <a:lnTo>
                    <a:pt x="641985" y="38353"/>
                  </a:lnTo>
                  <a:lnTo>
                    <a:pt x="641985" y="141858"/>
                  </a:lnTo>
                  <a:lnTo>
                    <a:pt x="634873" y="185419"/>
                  </a:lnTo>
                  <a:lnTo>
                    <a:pt x="598265" y="209583"/>
                  </a:lnTo>
                  <a:lnTo>
                    <a:pt x="571118" y="212851"/>
                  </a:lnTo>
                  <a:lnTo>
                    <a:pt x="560095" y="212447"/>
                  </a:lnTo>
                  <a:lnTo>
                    <a:pt x="518001" y="198850"/>
                  </a:lnTo>
                  <a:lnTo>
                    <a:pt x="496966" y="161706"/>
                  </a:lnTo>
                  <a:lnTo>
                    <a:pt x="495680" y="131952"/>
                  </a:lnTo>
                  <a:lnTo>
                    <a:pt x="495680" y="38353"/>
                  </a:lnTo>
                  <a:lnTo>
                    <a:pt x="471169" y="38353"/>
                  </a:lnTo>
                  <a:lnTo>
                    <a:pt x="471169" y="3301"/>
                  </a:lnTo>
                  <a:close/>
                </a:path>
                <a:path w="667385" h="213360">
                  <a:moveTo>
                    <a:pt x="0" y="3301"/>
                  </a:moveTo>
                  <a:lnTo>
                    <a:pt x="103631" y="3301"/>
                  </a:lnTo>
                  <a:lnTo>
                    <a:pt x="103631" y="38353"/>
                  </a:lnTo>
                  <a:lnTo>
                    <a:pt x="83312" y="38353"/>
                  </a:lnTo>
                  <a:lnTo>
                    <a:pt x="113664" y="88773"/>
                  </a:lnTo>
                  <a:lnTo>
                    <a:pt x="144525" y="38353"/>
                  </a:lnTo>
                  <a:lnTo>
                    <a:pt x="123189" y="38353"/>
                  </a:lnTo>
                  <a:lnTo>
                    <a:pt x="123189" y="3301"/>
                  </a:lnTo>
                  <a:lnTo>
                    <a:pt x="214375" y="3301"/>
                  </a:lnTo>
                  <a:lnTo>
                    <a:pt x="214375" y="38353"/>
                  </a:lnTo>
                  <a:lnTo>
                    <a:pt x="188849" y="38353"/>
                  </a:lnTo>
                  <a:lnTo>
                    <a:pt x="135381" y="119380"/>
                  </a:lnTo>
                  <a:lnTo>
                    <a:pt x="135381" y="175387"/>
                  </a:lnTo>
                  <a:lnTo>
                    <a:pt x="164211" y="175387"/>
                  </a:lnTo>
                  <a:lnTo>
                    <a:pt x="164211" y="210312"/>
                  </a:lnTo>
                  <a:lnTo>
                    <a:pt x="52450" y="210312"/>
                  </a:lnTo>
                  <a:lnTo>
                    <a:pt x="52450" y="175387"/>
                  </a:lnTo>
                  <a:lnTo>
                    <a:pt x="81406" y="175387"/>
                  </a:lnTo>
                  <a:lnTo>
                    <a:pt x="81406" y="119380"/>
                  </a:lnTo>
                  <a:lnTo>
                    <a:pt x="25400" y="38353"/>
                  </a:lnTo>
                  <a:lnTo>
                    <a:pt x="0" y="38353"/>
                  </a:lnTo>
                  <a:lnTo>
                    <a:pt x="0" y="3301"/>
                  </a:lnTo>
                  <a:close/>
                </a:path>
                <a:path w="667385" h="213360">
                  <a:moveTo>
                    <a:pt x="328929" y="0"/>
                  </a:moveTo>
                  <a:lnTo>
                    <a:pt x="376856" y="7778"/>
                  </a:lnTo>
                  <a:lnTo>
                    <a:pt x="413257" y="30987"/>
                  </a:lnTo>
                  <a:lnTo>
                    <a:pt x="436340" y="65373"/>
                  </a:lnTo>
                  <a:lnTo>
                    <a:pt x="443991" y="106425"/>
                  </a:lnTo>
                  <a:lnTo>
                    <a:pt x="442065" y="127930"/>
                  </a:lnTo>
                  <a:lnTo>
                    <a:pt x="426686" y="165701"/>
                  </a:lnTo>
                  <a:lnTo>
                    <a:pt x="396420" y="195492"/>
                  </a:lnTo>
                  <a:lnTo>
                    <a:pt x="354268" y="210923"/>
                  </a:lnTo>
                  <a:lnTo>
                    <a:pt x="328929" y="212851"/>
                  </a:lnTo>
                  <a:lnTo>
                    <a:pt x="302809" y="210873"/>
                  </a:lnTo>
                  <a:lnTo>
                    <a:pt x="260189" y="195010"/>
                  </a:lnTo>
                  <a:lnTo>
                    <a:pt x="230711" y="164504"/>
                  </a:lnTo>
                  <a:lnTo>
                    <a:pt x="215852" y="127166"/>
                  </a:lnTo>
                  <a:lnTo>
                    <a:pt x="213994" y="106425"/>
                  </a:lnTo>
                  <a:lnTo>
                    <a:pt x="215899" y="85086"/>
                  </a:lnTo>
                  <a:lnTo>
                    <a:pt x="231139" y="47454"/>
                  </a:lnTo>
                  <a:lnTo>
                    <a:pt x="261260" y="17520"/>
                  </a:lnTo>
                  <a:lnTo>
                    <a:pt x="303500" y="1950"/>
                  </a:lnTo>
                  <a:lnTo>
                    <a:pt x="328929" y="0"/>
                  </a:lnTo>
                  <a:close/>
                </a:path>
              </a:pathLst>
            </a:custGeom>
            <a:ln w="12700">
              <a:solidFill>
                <a:srgbClr val="F81B01"/>
              </a:solidFill>
            </a:ln>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24462"/>
            <a:ext cx="9067800" cy="1043234"/>
          </a:xfrm>
          <a:prstGeom prst="rect">
            <a:avLst/>
          </a:prstGeom>
        </p:spPr>
        <p:txBody>
          <a:bodyPr vert="horz" wrap="square" lIns="0" tIns="149225" rIns="0" bIns="0" rtlCol="0">
            <a:spAutoFit/>
          </a:bodyPr>
          <a:lstStyle/>
          <a:p>
            <a:pPr marL="497840" indent="-485140">
              <a:spcBef>
                <a:spcPts val="1175"/>
              </a:spcBef>
              <a:buSzPct val="116666"/>
              <a:buFont typeface="Wingdings"/>
              <a:buChar char=""/>
              <a:tabLst>
                <a:tab pos="497840" algn="l"/>
              </a:tabLst>
            </a:pPr>
            <a:r>
              <a:rPr lang="en-US" sz="2400" b="1" dirty="0">
                <a:solidFill>
                  <a:srgbClr val="FF0000"/>
                </a:solidFill>
              </a:rPr>
              <a:t>Data Collection and Preparation</a:t>
            </a:r>
            <a:r>
              <a:rPr lang="en-US" sz="2400" b="1" spc="-10" dirty="0">
                <a:solidFill>
                  <a:srgbClr val="FF0000"/>
                </a:solidFill>
                <a:latin typeface="Arial"/>
                <a:cs typeface="Arial"/>
              </a:rPr>
              <a:t>:</a:t>
            </a:r>
          </a:p>
          <a:p>
            <a:pPr marL="12700">
              <a:lnSpc>
                <a:spcPct val="100000"/>
              </a:lnSpc>
              <a:spcBef>
                <a:spcPts val="1175"/>
              </a:spcBef>
              <a:buSzPct val="116666"/>
              <a:tabLst>
                <a:tab pos="497840" algn="l"/>
              </a:tabLst>
            </a:pPr>
            <a:endParaRPr lang="en-US" sz="2400" b="1" spc="-10" dirty="0">
              <a:solidFill>
                <a:srgbClr val="FF0000"/>
              </a:solidFill>
              <a:latin typeface="Arial"/>
              <a:cs typeface="Arial"/>
            </a:endParaRPr>
          </a:p>
        </p:txBody>
      </p:sp>
      <p:sp>
        <p:nvSpPr>
          <p:cNvPr id="11" name="TextBox 10">
            <a:extLst>
              <a:ext uri="{FF2B5EF4-FFF2-40B4-BE49-F238E27FC236}">
                <a16:creationId xmlns:a16="http://schemas.microsoft.com/office/drawing/2014/main" id="{EC76AA4F-0C19-E356-DA85-0CB1CE722052}"/>
              </a:ext>
            </a:extLst>
          </p:cNvPr>
          <p:cNvSpPr txBox="1"/>
          <p:nvPr/>
        </p:nvSpPr>
        <p:spPr>
          <a:xfrm>
            <a:off x="0" y="742950"/>
            <a:ext cx="8915400" cy="1200329"/>
          </a:xfrm>
          <a:prstGeom prst="rect">
            <a:avLst/>
          </a:prstGeom>
          <a:noFill/>
        </p:spPr>
        <p:txBody>
          <a:bodyPr wrap="square" rtlCol="0">
            <a:spAutoFit/>
          </a:bodyPr>
          <a:lstStyle/>
          <a:p>
            <a:pPr>
              <a:buFont typeface="+mj-lt"/>
              <a:buAutoNum type="arabicPeriod"/>
            </a:pPr>
            <a:r>
              <a:rPr lang="en-US" b="1" dirty="0">
                <a:highlight>
                  <a:srgbClr val="FFFF00"/>
                </a:highlight>
              </a:rPr>
              <a:t>Data Collection:</a:t>
            </a:r>
            <a:endParaRPr lang="en-US" dirty="0">
              <a:highlight>
                <a:srgbClr val="FFFF00"/>
              </a:highlight>
            </a:endParaRPr>
          </a:p>
          <a:p>
            <a:pPr>
              <a:buFont typeface="+mj-lt"/>
              <a:buAutoNum type="arabicPeriod"/>
            </a:pPr>
            <a:r>
              <a:rPr lang="en-US" b="1" dirty="0">
                <a:highlight>
                  <a:srgbClr val="FFFF00"/>
                </a:highlight>
              </a:rPr>
              <a:t>Source: </a:t>
            </a:r>
            <a:r>
              <a:rPr lang="en-US" b="1" dirty="0" err="1">
                <a:highlight>
                  <a:srgbClr val="FFFF00"/>
                </a:highlight>
              </a:rPr>
              <a:t>Accio</a:t>
            </a:r>
            <a:r>
              <a:rPr lang="en-US" b="1" dirty="0">
                <a:highlight>
                  <a:srgbClr val="FFFF00"/>
                </a:highlight>
              </a:rPr>
              <a:t> </a:t>
            </a:r>
            <a:r>
              <a:rPr lang="en-US" b="1" dirty="0" err="1">
                <a:highlight>
                  <a:srgbClr val="FFFF00"/>
                </a:highlight>
              </a:rPr>
              <a:t>Github</a:t>
            </a:r>
            <a:r>
              <a:rPr lang="en-US" b="1" dirty="0">
                <a:highlight>
                  <a:srgbClr val="FFFF00"/>
                </a:highlight>
              </a:rPr>
              <a:t> </a:t>
            </a:r>
            <a:endParaRPr lang="en-US" dirty="0">
              <a:highlight>
                <a:srgbClr val="FFFF00"/>
              </a:highlight>
            </a:endParaRPr>
          </a:p>
          <a:p>
            <a:pPr marL="742950" lvl="1" indent="-285750">
              <a:buFont typeface="+mj-lt"/>
              <a:buAutoNum type="arabicPeriod"/>
            </a:pPr>
            <a:r>
              <a:rPr lang="en-US" dirty="0"/>
              <a:t>The data was sourced from the </a:t>
            </a:r>
            <a:r>
              <a:rPr lang="en-US" dirty="0" err="1"/>
              <a:t>Accio</a:t>
            </a:r>
            <a:r>
              <a:rPr lang="en-US" dirty="0"/>
              <a:t> </a:t>
            </a:r>
            <a:r>
              <a:rPr lang="en-US" dirty="0" err="1"/>
              <a:t>github</a:t>
            </a:r>
            <a:r>
              <a:rPr lang="en-US" dirty="0"/>
              <a:t> database, which includes comprehensive information on bookings, guests, and related details.</a:t>
            </a:r>
          </a:p>
        </p:txBody>
      </p:sp>
      <p:pic>
        <p:nvPicPr>
          <p:cNvPr id="13" name="Picture 12">
            <a:extLst>
              <a:ext uri="{FF2B5EF4-FFF2-40B4-BE49-F238E27FC236}">
                <a16:creationId xmlns:a16="http://schemas.microsoft.com/office/drawing/2014/main" id="{19441589-4C2E-0DC9-FEF9-CEF1BB2DDC0B}"/>
              </a:ext>
            </a:extLst>
          </p:cNvPr>
          <p:cNvPicPr>
            <a:picLocks noChangeAspect="1"/>
          </p:cNvPicPr>
          <p:nvPr/>
        </p:nvPicPr>
        <p:blipFill>
          <a:blip r:embed="rId2"/>
          <a:stretch>
            <a:fillRect/>
          </a:stretch>
        </p:blipFill>
        <p:spPr>
          <a:xfrm>
            <a:off x="304800" y="1966563"/>
            <a:ext cx="7772400" cy="30435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3824D38-7597-5551-813D-EA12E58554E6}"/>
              </a:ext>
            </a:extLst>
          </p:cNvPr>
          <p:cNvSpPr txBox="1"/>
          <p:nvPr/>
        </p:nvSpPr>
        <p:spPr>
          <a:xfrm>
            <a:off x="0" y="361950"/>
            <a:ext cx="9144000" cy="1200329"/>
          </a:xfrm>
          <a:prstGeom prst="rect">
            <a:avLst/>
          </a:prstGeom>
          <a:noFill/>
        </p:spPr>
        <p:txBody>
          <a:bodyPr wrap="square" rtlCol="0">
            <a:spAutoFit/>
          </a:bodyPr>
          <a:lstStyle/>
          <a:p>
            <a:r>
              <a:rPr lang="en-US" b="1" dirty="0">
                <a:highlight>
                  <a:srgbClr val="FFFF00"/>
                </a:highlight>
              </a:rPr>
              <a:t>3. Extraction: SQL queries</a:t>
            </a:r>
            <a:endParaRPr lang="en-US" dirty="0">
              <a:highlight>
                <a:srgbClr val="FFFF00"/>
              </a:highlight>
            </a:endParaRPr>
          </a:p>
          <a:p>
            <a:pPr marL="742950" lvl="1" indent="-285750">
              <a:buFont typeface="+mj-lt"/>
              <a:buAutoNum type="arabicPeriod"/>
            </a:pPr>
            <a:r>
              <a:rPr lang="en-US" dirty="0"/>
              <a:t>SQL queries were used to extract the necessary data from the database. This involved writing specific queries to retrieve tables such as booking details, guest information, room details, and reservation statuses.</a:t>
            </a:r>
          </a:p>
        </p:txBody>
      </p:sp>
      <p:pic>
        <p:nvPicPr>
          <p:cNvPr id="11" name="Picture 10">
            <a:extLst>
              <a:ext uri="{FF2B5EF4-FFF2-40B4-BE49-F238E27FC236}">
                <a16:creationId xmlns:a16="http://schemas.microsoft.com/office/drawing/2014/main" id="{EF6FE5C3-C628-A51A-5416-A4356C841415}"/>
              </a:ext>
            </a:extLst>
          </p:cNvPr>
          <p:cNvPicPr>
            <a:picLocks noChangeAspect="1"/>
          </p:cNvPicPr>
          <p:nvPr/>
        </p:nvPicPr>
        <p:blipFill>
          <a:blip r:embed="rId2"/>
          <a:stretch>
            <a:fillRect/>
          </a:stretch>
        </p:blipFill>
        <p:spPr>
          <a:xfrm>
            <a:off x="1143000" y="1562279"/>
            <a:ext cx="5243521" cy="34155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24462"/>
            <a:ext cx="6629400" cy="2459006"/>
          </a:xfrm>
          <a:prstGeom prst="rect">
            <a:avLst/>
          </a:prstGeom>
        </p:spPr>
        <p:txBody>
          <a:bodyPr vert="horz" wrap="square" lIns="0" tIns="149225" rIns="0" bIns="0" rtlCol="0">
            <a:spAutoFit/>
          </a:bodyPr>
          <a:lstStyle/>
          <a:p>
            <a:r>
              <a:rPr lang="en-US" b="1" dirty="0"/>
              <a:t>4. </a:t>
            </a:r>
            <a:r>
              <a:rPr lang="en-US" b="1" dirty="0">
                <a:highlight>
                  <a:srgbClr val="FFFF00"/>
                </a:highlight>
              </a:rPr>
              <a:t>Data Preparation:</a:t>
            </a:r>
            <a:endParaRPr lang="en-US" dirty="0">
              <a:highlight>
                <a:srgbClr val="FFFF00"/>
              </a:highlight>
            </a:endParaRPr>
          </a:p>
          <a:p>
            <a:r>
              <a:rPr lang="en-US" b="1" dirty="0">
                <a:highlight>
                  <a:srgbClr val="FFFF00"/>
                </a:highlight>
              </a:rPr>
              <a:t> </a:t>
            </a:r>
            <a:r>
              <a:rPr lang="en-US" b="1" dirty="0"/>
              <a:t>    </a:t>
            </a:r>
            <a:r>
              <a:rPr lang="en-US" b="1" dirty="0">
                <a:highlight>
                  <a:srgbClr val="FFFF00"/>
                </a:highlight>
              </a:rPr>
              <a:t>Cleaning: Handling missing values, removing duplicates</a:t>
            </a:r>
            <a:endParaRPr lang="en-US" dirty="0">
              <a:highlight>
                <a:srgbClr val="FFFF00"/>
              </a:highlight>
            </a:endParaRPr>
          </a:p>
          <a:p>
            <a:pPr marL="742950" lvl="1" indent="-285750">
              <a:buFont typeface="+mj-lt"/>
              <a:buAutoNum type="arabicPeriod"/>
            </a:pPr>
            <a:r>
              <a:rPr lang="en-US" b="1" dirty="0"/>
              <a:t>Handling Missing Values:</a:t>
            </a:r>
            <a:r>
              <a:rPr lang="en-US" dirty="0"/>
              <a:t> Identified and filled missing values where appropriate, or removed entries that were incomplete and could not be corrected.</a:t>
            </a:r>
          </a:p>
          <a:p>
            <a:pPr marL="742950" lvl="1" indent="-285750">
              <a:buFont typeface="+mj-lt"/>
              <a:buAutoNum type="arabicPeriod"/>
            </a:pPr>
            <a:r>
              <a:rPr lang="en-US" b="1" dirty="0"/>
              <a:t>Removing Duplicates:</a:t>
            </a:r>
            <a:r>
              <a:rPr lang="en-US" dirty="0"/>
              <a:t> Ensured that duplicate records were identified and removed to maintain data integrity.</a:t>
            </a:r>
          </a:p>
          <a:p>
            <a:pPr marL="497840" indent="-485140">
              <a:lnSpc>
                <a:spcPct val="100000"/>
              </a:lnSpc>
              <a:spcBef>
                <a:spcPts val="1175"/>
              </a:spcBef>
              <a:buSzPct val="116666"/>
              <a:buFont typeface="Wingdings"/>
              <a:buChar char=""/>
              <a:tabLst>
                <a:tab pos="497840" algn="l"/>
              </a:tabLst>
            </a:pPr>
            <a:endParaRPr sz="1400" dirty="0">
              <a:latin typeface="Arial"/>
              <a:cs typeface="Arial"/>
            </a:endParaRPr>
          </a:p>
        </p:txBody>
      </p:sp>
      <p:pic>
        <p:nvPicPr>
          <p:cNvPr id="8" name="Picture 7">
            <a:extLst>
              <a:ext uri="{FF2B5EF4-FFF2-40B4-BE49-F238E27FC236}">
                <a16:creationId xmlns:a16="http://schemas.microsoft.com/office/drawing/2014/main" id="{9D10EDCC-F6AF-6050-F025-A52EEF9EBFA5}"/>
              </a:ext>
            </a:extLst>
          </p:cNvPr>
          <p:cNvPicPr>
            <a:picLocks noChangeAspect="1"/>
          </p:cNvPicPr>
          <p:nvPr/>
        </p:nvPicPr>
        <p:blipFill>
          <a:blip r:embed="rId2"/>
          <a:stretch>
            <a:fillRect/>
          </a:stretch>
        </p:blipFill>
        <p:spPr>
          <a:xfrm>
            <a:off x="152400" y="2190750"/>
            <a:ext cx="8915400" cy="2952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34584"/>
            <a:ext cx="8077200" cy="1753044"/>
          </a:xfrm>
          <a:prstGeom prst="rect">
            <a:avLst/>
          </a:prstGeom>
        </p:spPr>
        <p:txBody>
          <a:bodyPr vert="horz" wrap="square" lIns="0" tIns="90170" rIns="0" bIns="0" rtlCol="0">
            <a:spAutoFit/>
          </a:bodyPr>
          <a:lstStyle/>
          <a:p>
            <a:pPr marL="528320" indent="-515620">
              <a:lnSpc>
                <a:spcPct val="100000"/>
              </a:lnSpc>
              <a:spcBef>
                <a:spcPts val="710"/>
              </a:spcBef>
              <a:buSzPct val="116666"/>
              <a:buFont typeface="Wingdings"/>
              <a:buChar char=""/>
              <a:tabLst>
                <a:tab pos="528320" algn="l"/>
              </a:tabLst>
            </a:pPr>
            <a:r>
              <a:rPr sz="2400" b="1" dirty="0">
                <a:solidFill>
                  <a:srgbClr val="FF0000"/>
                </a:solidFill>
                <a:latin typeface="Arial"/>
                <a:cs typeface="Arial"/>
              </a:rPr>
              <a:t>Exploratory</a:t>
            </a:r>
            <a:r>
              <a:rPr sz="2400" b="1" spc="-130" dirty="0">
                <a:solidFill>
                  <a:srgbClr val="FF0000"/>
                </a:solidFill>
                <a:latin typeface="Arial"/>
                <a:cs typeface="Arial"/>
              </a:rPr>
              <a:t> </a:t>
            </a:r>
            <a:r>
              <a:rPr sz="2400" b="1" dirty="0">
                <a:solidFill>
                  <a:srgbClr val="FF0000"/>
                </a:solidFill>
                <a:latin typeface="Arial"/>
                <a:cs typeface="Arial"/>
              </a:rPr>
              <a:t>Data</a:t>
            </a:r>
            <a:r>
              <a:rPr sz="2400" b="1" spc="-165" dirty="0">
                <a:solidFill>
                  <a:srgbClr val="FF0000"/>
                </a:solidFill>
                <a:latin typeface="Arial"/>
                <a:cs typeface="Arial"/>
              </a:rPr>
              <a:t> </a:t>
            </a:r>
            <a:r>
              <a:rPr sz="2400" b="1" dirty="0">
                <a:solidFill>
                  <a:srgbClr val="FF0000"/>
                </a:solidFill>
                <a:latin typeface="Arial"/>
                <a:cs typeface="Arial"/>
              </a:rPr>
              <a:t>Analysis</a:t>
            </a:r>
            <a:r>
              <a:rPr sz="2400" b="1" spc="-30" dirty="0">
                <a:solidFill>
                  <a:srgbClr val="FF0000"/>
                </a:solidFill>
                <a:latin typeface="Arial"/>
                <a:cs typeface="Arial"/>
              </a:rPr>
              <a:t> </a:t>
            </a:r>
            <a:r>
              <a:rPr sz="2400" b="1" spc="-10" dirty="0">
                <a:solidFill>
                  <a:srgbClr val="FF0000"/>
                </a:solidFill>
                <a:latin typeface="Arial"/>
                <a:cs typeface="Arial"/>
              </a:rPr>
              <a:t>(EDA):</a:t>
            </a:r>
            <a:endParaRPr lang="en-US" sz="2400" b="1" spc="-10" dirty="0">
              <a:solidFill>
                <a:srgbClr val="FF0000"/>
              </a:solidFill>
              <a:latin typeface="Arial"/>
              <a:cs typeface="Arial"/>
            </a:endParaRPr>
          </a:p>
          <a:p>
            <a:pPr algn="ctr">
              <a:buFont typeface="+mj-lt"/>
              <a:buAutoNum type="arabicPeriod"/>
            </a:pPr>
            <a:r>
              <a:rPr lang="en-US" sz="1800" b="1" dirty="0">
                <a:effectLst/>
              </a:rPr>
              <a:t>Visualize booking trends over the years, including the number of bookings, cancellations, and average lead time. Identify seasonality patterns.</a:t>
            </a:r>
            <a:endParaRPr lang="en-US" sz="2400" dirty="0">
              <a:effectLst/>
            </a:endParaRPr>
          </a:p>
          <a:p>
            <a:br>
              <a:rPr lang="en-US" sz="2400" dirty="0">
                <a:effectLst/>
              </a:rPr>
            </a:br>
            <a:endParaRPr sz="2400" dirty="0">
              <a:latin typeface="Arial"/>
              <a:cs typeface="Arial"/>
            </a:endParaRPr>
          </a:p>
        </p:txBody>
      </p:sp>
      <p:pic>
        <p:nvPicPr>
          <p:cNvPr id="7" name="Picture 6">
            <a:extLst>
              <a:ext uri="{FF2B5EF4-FFF2-40B4-BE49-F238E27FC236}">
                <a16:creationId xmlns:a16="http://schemas.microsoft.com/office/drawing/2014/main" id="{8A6C00F2-C589-97C0-6C28-894FA4BD38D5}"/>
              </a:ext>
            </a:extLst>
          </p:cNvPr>
          <p:cNvPicPr>
            <a:picLocks noChangeAspect="1"/>
          </p:cNvPicPr>
          <p:nvPr/>
        </p:nvPicPr>
        <p:blipFill>
          <a:blip r:embed="rId2"/>
          <a:stretch>
            <a:fillRect/>
          </a:stretch>
        </p:blipFill>
        <p:spPr>
          <a:xfrm>
            <a:off x="228600" y="1123950"/>
            <a:ext cx="8839200" cy="39849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493</TotalTime>
  <Words>3604</Words>
  <Application>Microsoft Office PowerPoint</Application>
  <PresentationFormat>On-screen Show (16:9)</PresentationFormat>
  <Paragraphs>184</Paragraphs>
  <Slides>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Carlito</vt:lpstr>
      <vt:lpstr>Georgia</vt:lpstr>
      <vt:lpstr>Segoe UI</vt:lpstr>
      <vt:lpstr>Times New Roman</vt:lpstr>
      <vt:lpstr>Tw Cen MT</vt:lpstr>
      <vt:lpstr>Tw Cen MT Condensed</vt:lpstr>
      <vt:lpstr>Wingdings</vt:lpstr>
      <vt:lpstr>Wingdings 3</vt:lpstr>
      <vt:lpstr>Integral</vt:lpstr>
      <vt:lpstr>HOTEL BOOKING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Nikhil Solanki</dc:creator>
  <cp:lastModifiedBy>ayush upadhyay</cp:lastModifiedBy>
  <cp:revision>18</cp:revision>
  <dcterms:created xsi:type="dcterms:W3CDTF">2024-06-23T11:53:47Z</dcterms:created>
  <dcterms:modified xsi:type="dcterms:W3CDTF">2024-06-24T17:42:09Z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2022-12-07T00:00:00Z</vt:filetime>
  </property>
  <property fmtid="{D5CDD505-2E9C-101B-9397-08002B2CF9AE}" pid="3" name="Creator">
    <vt:lpwstr>Microsoft® PowerPoint® 2013</vt:lpwstr>
  </property>
  <property fmtid="{D5CDD505-2E9C-101B-9397-08002B2CF9AE}" pid="4" name="LastSaved">
    <vt:filetime>2024-06-23T00:00:00Z</vt:filetime>
  </property>
  <property fmtid="{D5CDD505-2E9C-101B-9397-08002B2CF9AE}" pid="5" name="Producer">
    <vt:lpwstr>3-Heights(TM) PDF Security Shell 4.8.25.2 (http://www.pdf-tools.com)</vt:lpwstr>
  </property>
</Properties>
</file>