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73" r:id="rId9"/>
    <p:sldId id="262" r:id="rId10"/>
    <p:sldId id="274" r:id="rId11"/>
    <p:sldId id="271" r:id="rId12"/>
    <p:sldId id="263" r:id="rId13"/>
    <p:sldId id="276" r:id="rId14"/>
    <p:sldId id="275" r:id="rId15"/>
    <p:sldId id="264" r:id="rId16"/>
    <p:sldId id="265" r:id="rId17"/>
    <p:sldId id="277" r:id="rId18"/>
    <p:sldId id="267" r:id="rId19"/>
    <p:sldId id="268" r:id="rId20"/>
    <p:sldId id="270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90664" autoAdjust="0"/>
  </p:normalViewPr>
  <p:slideViewPr>
    <p:cSldViewPr>
      <p:cViewPr varScale="1">
        <p:scale>
          <a:sx n="67" d="100"/>
          <a:sy n="67" d="100"/>
        </p:scale>
        <p:origin x="7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B2320-DD11-4EE5-80E9-9552585752A6}" type="datetimeFigureOut">
              <a:rPr lang="en-US" smtClean="0"/>
              <a:pPr/>
              <a:t>21/05/2019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CC95A-A239-4E3F-AB70-3A194F433BF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57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CC95A-A239-4E3F-AB70-3A194F433BFB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55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21/05/2019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7260" y="0"/>
            <a:ext cx="1335532" cy="2708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3188" y="4021835"/>
            <a:ext cx="190500" cy="188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144"/>
            <a:ext cx="524256" cy="4663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7155" y="4572"/>
            <a:ext cx="237744" cy="10896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4944" y="4572"/>
            <a:ext cx="385572" cy="17404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2355" y="5480303"/>
            <a:ext cx="513588" cy="13731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881371"/>
            <a:ext cx="443484" cy="19583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5883" y="4572"/>
            <a:ext cx="813816" cy="40264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444" y="9144"/>
            <a:ext cx="833628" cy="68351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8260" y="4867655"/>
            <a:ext cx="978883" cy="19903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523"/>
            <a:ext cx="6856476" cy="68549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522"/>
            <a:ext cx="12188947" cy="68549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30779" y="0"/>
            <a:ext cx="7327392" cy="68564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39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0" y="417703"/>
            <a:ext cx="6937375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lang="en-IN" sz="2800" b="1" spc="-260" dirty="0" smtClean="0">
                <a:solidFill>
                  <a:srgbClr val="FFFFFF"/>
                </a:solidFill>
                <a:latin typeface="Arial"/>
                <a:cs typeface="Arial"/>
              </a:rPr>
              <a:t>Exploratory Data  Analysis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"/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733" y="1528294"/>
            <a:ext cx="37496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Dealing </a:t>
            </a:r>
            <a:r>
              <a:rPr sz="2000" spc="5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missing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values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70558" y="1983119"/>
            <a:ext cx="6743700" cy="38087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810"/>
              </a:spcBef>
            </a:pPr>
            <a:r>
              <a:rPr sz="1800" spc="-6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Columns</a:t>
            </a:r>
            <a:r>
              <a:rPr sz="1800" spc="-12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spc="-7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having</a:t>
            </a:r>
            <a:r>
              <a:rPr sz="1800" spc="-13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spc="-6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missing</a:t>
            </a:r>
            <a:r>
              <a:rPr sz="1800" spc="-14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spc="-7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sz="1800" spc="-13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spc="-9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greater</a:t>
            </a:r>
            <a:r>
              <a:rPr sz="1800" spc="-13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spc="-7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than</a:t>
            </a:r>
            <a:r>
              <a:rPr sz="1800" spc="-125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1800" spc="-12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75 </a:t>
            </a:r>
            <a:r>
              <a:rPr sz="1800" spc="45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</a:t>
            </a:r>
            <a:r>
              <a:rPr sz="1800" spc="-13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spc="-8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have</a:t>
            </a:r>
            <a:r>
              <a:rPr sz="1800" spc="-13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spc="-7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been</a:t>
            </a:r>
            <a:r>
              <a:rPr sz="1800" spc="-13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spc="-8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dropped</a:t>
            </a:r>
            <a:r>
              <a:rPr sz="1800" spc="-85" dirty="0">
                <a:latin typeface="Arial" pitchFamily="34" charset="0"/>
                <a:cs typeface="Arial" pitchFamily="34" charset="0"/>
              </a:rPr>
              <a:t>.</a:t>
            </a:r>
            <a:endParaRPr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1026" y="1000108"/>
            <a:ext cx="5000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>
                <a:latin typeface="Arial" pitchFamily="34" charset="0"/>
                <a:cs typeface="Arial" pitchFamily="34" charset="0"/>
              </a:rPr>
              <a:t>Cleansing of Dataset</a:t>
            </a:r>
            <a:endParaRPr lang="en-IN" sz="2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520" y="2481935"/>
            <a:ext cx="7945824" cy="4376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733" y="2791660"/>
            <a:ext cx="1064426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r>
              <a:rPr lang="en-IN" dirty="0" smtClean="0"/>
              <a:t>c</a:t>
            </a:r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0" y="417703"/>
            <a:ext cx="6937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lang="en-IN" sz="2800" b="1" spc="-260" dirty="0">
                <a:solidFill>
                  <a:srgbClr val="FFFFFF"/>
                </a:solidFill>
                <a:latin typeface="Arial"/>
                <a:cs typeface="Arial"/>
              </a:rPr>
              <a:t>Exploratory Data  Analysis</a:t>
            </a:r>
            <a:endParaRPr lang="en-IN" sz="2800" dirty="0">
              <a:latin typeface="Arial"/>
              <a:cs typeface="Arial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620733" y="1906952"/>
            <a:ext cx="8358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 Following are the variables that needs to be transformed</a:t>
            </a:r>
            <a:r>
              <a:rPr lang="en-IN" sz="22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IN" sz="22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2296" y="1015907"/>
            <a:ext cx="4681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457200"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lang="en-IN" sz="2200" b="1" spc="-155" dirty="0" smtClean="0">
                <a:latin typeface="Arial"/>
                <a:cs typeface="Arial"/>
              </a:rPr>
              <a:t>Variable Transformation</a:t>
            </a:r>
            <a:endParaRPr lang="en-IN" sz="2200" b="1" dirty="0">
              <a:latin typeface="Arial"/>
              <a:cs typeface="Arial"/>
            </a:endParaRPr>
          </a:p>
        </p:txBody>
      </p:sp>
      <p:sp>
        <p:nvSpPr>
          <p:cNvPr id="13" name="object 15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17703"/>
            <a:ext cx="6937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lang="en-IN" sz="2800" b="1" spc="-260" dirty="0">
                <a:solidFill>
                  <a:srgbClr val="FFFFFF"/>
                </a:solidFill>
                <a:latin typeface="Arial"/>
                <a:cs typeface="Arial"/>
              </a:rPr>
              <a:t>Exploratory Data  Analysis</a:t>
            </a:r>
            <a:endParaRPr lang="en-IN"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9615" y="1111758"/>
            <a:ext cx="3987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 smtClean="0">
                <a:latin typeface="Arial Black"/>
                <a:cs typeface="Arial Black"/>
              </a:rPr>
              <a:t> </a:t>
            </a:r>
            <a:r>
              <a:rPr sz="1600" dirty="0">
                <a:latin typeface="Arial Black"/>
                <a:cs typeface="Arial Black"/>
              </a:rPr>
              <a:t>Correlation </a:t>
            </a:r>
            <a:r>
              <a:rPr lang="en-US" sz="1600" dirty="0" smtClean="0">
                <a:latin typeface="Arial Black"/>
                <a:cs typeface="Arial Black"/>
              </a:rPr>
              <a:t>Plot</a:t>
            </a:r>
            <a:endParaRPr sz="1600" dirty="0">
              <a:latin typeface="Arial Black"/>
              <a:cs typeface="Arial Black"/>
            </a:endParaRPr>
          </a:p>
        </p:txBody>
      </p:sp>
      <p:pic>
        <p:nvPicPr>
          <p:cNvPr id="17" name="Picture 16" descr="capstone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676400"/>
            <a:ext cx="7315200" cy="5100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1"/>
          <p:cNvSpPr txBox="1"/>
          <p:nvPr/>
        </p:nvSpPr>
        <p:spPr>
          <a:xfrm>
            <a:off x="12402" y="476672"/>
            <a:ext cx="10344472" cy="11304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"/>
            </a:pPr>
            <a:endParaRPr sz="3200" dirty="0">
              <a:latin typeface="Times New Roman"/>
              <a:cs typeface="Times New Roman"/>
            </a:endParaRPr>
          </a:p>
          <a:p>
            <a:pPr marL="1258570" lvl="1" indent="-342900">
              <a:lnSpc>
                <a:spcPct val="100000"/>
              </a:lnSpc>
              <a:spcBef>
                <a:spcPts val="2020"/>
              </a:spcBef>
              <a:buFont typeface="Wingdings"/>
              <a:buChar char=""/>
              <a:tabLst>
                <a:tab pos="1258570" algn="l"/>
                <a:tab pos="1259205" algn="l"/>
              </a:tabLst>
            </a:pPr>
            <a:r>
              <a:rPr sz="2400" b="1" dirty="0">
                <a:latin typeface="Arial" pitchFamily="34" charset="0"/>
                <a:cs typeface="Arial" pitchFamily="34" charset="0"/>
              </a:rPr>
              <a:t>Finding the correlation between the</a:t>
            </a:r>
            <a:r>
              <a:rPr sz="2400" b="1" spc="-140" dirty="0">
                <a:latin typeface="Arial" pitchFamily="34" charset="0"/>
                <a:cs typeface="Arial" pitchFamily="34" charset="0"/>
              </a:rPr>
              <a:t> </a:t>
            </a:r>
            <a:r>
              <a:rPr sz="2400" b="1" spc="-5" dirty="0">
                <a:latin typeface="Arial" pitchFamily="34" charset="0"/>
                <a:cs typeface="Arial" pitchFamily="34" charset="0"/>
              </a:rPr>
              <a:t>variables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448" y="2420888"/>
            <a:ext cx="9145016" cy="310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805" marR="136525">
              <a:lnSpc>
                <a:spcPct val="100000"/>
              </a:lnSpc>
              <a:spcBef>
                <a:spcPts val="235"/>
              </a:spcBef>
            </a:pPr>
            <a:r>
              <a:rPr lang="en-US" sz="2200" dirty="0">
                <a:latin typeface="Arial"/>
                <a:cs typeface="Arial"/>
              </a:rPr>
              <a:t>It </a:t>
            </a:r>
            <a:r>
              <a:rPr lang="en-US" sz="2200" spc="-190" dirty="0">
                <a:latin typeface="Arial"/>
                <a:cs typeface="Arial"/>
              </a:rPr>
              <a:t>can </a:t>
            </a:r>
            <a:r>
              <a:rPr lang="en-US" sz="2200" spc="-125" dirty="0">
                <a:latin typeface="Arial"/>
                <a:cs typeface="Arial"/>
              </a:rPr>
              <a:t>be </a:t>
            </a:r>
            <a:r>
              <a:rPr lang="en-US" sz="2200" spc="-170" dirty="0">
                <a:latin typeface="Arial"/>
                <a:cs typeface="Arial"/>
              </a:rPr>
              <a:t>seen </a:t>
            </a:r>
            <a:r>
              <a:rPr lang="en-US" sz="2200" spc="-110" dirty="0">
                <a:latin typeface="Arial"/>
                <a:cs typeface="Arial"/>
              </a:rPr>
              <a:t>from </a:t>
            </a:r>
            <a:r>
              <a:rPr lang="en-US" sz="2200" spc="-75" dirty="0">
                <a:latin typeface="Arial"/>
                <a:cs typeface="Arial"/>
              </a:rPr>
              <a:t>the </a:t>
            </a:r>
            <a:r>
              <a:rPr lang="en-US" sz="2200" spc="-85" dirty="0">
                <a:latin typeface="Arial"/>
                <a:cs typeface="Arial"/>
              </a:rPr>
              <a:t>plot </a:t>
            </a:r>
            <a:r>
              <a:rPr lang="en-US" sz="2200" spc="-145" dirty="0">
                <a:latin typeface="Arial"/>
                <a:cs typeface="Arial"/>
              </a:rPr>
              <a:t>above </a:t>
            </a:r>
            <a:r>
              <a:rPr lang="en-US" sz="2200" spc="-60" dirty="0">
                <a:latin typeface="Arial"/>
                <a:cs typeface="Arial"/>
              </a:rPr>
              <a:t>that </a:t>
            </a:r>
            <a:r>
              <a:rPr lang="en-US" sz="2200" spc="-120" dirty="0">
                <a:latin typeface="Arial"/>
                <a:cs typeface="Arial"/>
              </a:rPr>
              <a:t>loan amount </a:t>
            </a:r>
            <a:r>
              <a:rPr lang="en-US" sz="2200" spc="-140" dirty="0">
                <a:latin typeface="Arial"/>
                <a:cs typeface="Arial"/>
              </a:rPr>
              <a:t>and </a:t>
            </a:r>
            <a:r>
              <a:rPr lang="en-US" sz="2200" spc="-110" dirty="0">
                <a:latin typeface="Arial"/>
                <a:cs typeface="Arial"/>
              </a:rPr>
              <a:t>installment </a:t>
            </a:r>
            <a:r>
              <a:rPr lang="en-US" sz="2200" spc="-150" dirty="0">
                <a:latin typeface="Arial"/>
                <a:cs typeface="Arial"/>
              </a:rPr>
              <a:t>have </a:t>
            </a:r>
            <a:r>
              <a:rPr lang="en-US" sz="2200" spc="-125" dirty="0">
                <a:latin typeface="Arial"/>
                <a:cs typeface="Arial"/>
              </a:rPr>
              <a:t>a </a:t>
            </a:r>
            <a:r>
              <a:rPr lang="en-US" sz="2200" spc="-135" dirty="0">
                <a:latin typeface="Arial"/>
                <a:cs typeface="Arial"/>
              </a:rPr>
              <a:t>very </a:t>
            </a:r>
            <a:r>
              <a:rPr lang="en-US" sz="2200" spc="-160" dirty="0">
                <a:latin typeface="Arial"/>
                <a:cs typeface="Arial"/>
              </a:rPr>
              <a:t>high </a:t>
            </a:r>
            <a:r>
              <a:rPr lang="en-US" sz="2200" spc="-114" dirty="0">
                <a:latin typeface="Arial"/>
                <a:cs typeface="Arial"/>
              </a:rPr>
              <a:t>correlation  </a:t>
            </a:r>
            <a:r>
              <a:rPr lang="en-US" sz="2200" spc="-165" dirty="0">
                <a:latin typeface="Arial"/>
                <a:cs typeface="Arial"/>
              </a:rPr>
              <a:t>amongst </a:t>
            </a:r>
            <a:r>
              <a:rPr lang="en-US" sz="2200" spc="-170" dirty="0">
                <a:latin typeface="Arial"/>
                <a:cs typeface="Arial"/>
              </a:rPr>
              <a:t>each </a:t>
            </a:r>
            <a:r>
              <a:rPr lang="en-US" sz="2200" spc="-90" dirty="0">
                <a:latin typeface="Arial"/>
                <a:cs typeface="Arial"/>
              </a:rPr>
              <a:t>other </a:t>
            </a:r>
            <a:r>
              <a:rPr lang="en-US" sz="2200" spc="-60" dirty="0">
                <a:latin typeface="Arial"/>
                <a:cs typeface="Arial"/>
              </a:rPr>
              <a:t>(0.94). </a:t>
            </a:r>
            <a:r>
              <a:rPr lang="en-US" sz="2200" spc="-190" dirty="0">
                <a:latin typeface="Arial"/>
                <a:cs typeface="Arial"/>
              </a:rPr>
              <a:t>This is </a:t>
            </a:r>
            <a:r>
              <a:rPr lang="en-US" sz="2200" spc="-85" dirty="0">
                <a:latin typeface="Arial"/>
                <a:cs typeface="Arial"/>
              </a:rPr>
              <a:t>intuitive </a:t>
            </a:r>
            <a:r>
              <a:rPr lang="en-US" sz="2200" spc="-180" dirty="0">
                <a:latin typeface="Arial"/>
                <a:cs typeface="Arial"/>
              </a:rPr>
              <a:t>since </a:t>
            </a:r>
            <a:r>
              <a:rPr lang="en-US" sz="2200" spc="-125" dirty="0">
                <a:latin typeface="Arial"/>
                <a:cs typeface="Arial"/>
              </a:rPr>
              <a:t>a </a:t>
            </a:r>
            <a:r>
              <a:rPr lang="en-US" sz="2200" spc="-160" dirty="0">
                <a:latin typeface="Arial"/>
                <a:cs typeface="Arial"/>
              </a:rPr>
              <a:t>person </a:t>
            </a:r>
            <a:r>
              <a:rPr lang="en-US" sz="2200" spc="-125" dirty="0">
                <a:latin typeface="Arial"/>
                <a:cs typeface="Arial"/>
              </a:rPr>
              <a:t>who </a:t>
            </a:r>
            <a:r>
              <a:rPr lang="en-US" sz="2200" spc="-155" dirty="0">
                <a:latin typeface="Arial"/>
                <a:cs typeface="Arial"/>
              </a:rPr>
              <a:t>takes </a:t>
            </a:r>
            <a:r>
              <a:rPr lang="en-US" sz="2200" spc="-125" dirty="0">
                <a:latin typeface="Arial"/>
                <a:cs typeface="Arial"/>
              </a:rPr>
              <a:t>a </a:t>
            </a:r>
            <a:r>
              <a:rPr lang="en-US" sz="2200" spc="-140" dirty="0">
                <a:latin typeface="Arial"/>
                <a:cs typeface="Arial"/>
              </a:rPr>
              <a:t>large </a:t>
            </a:r>
            <a:r>
              <a:rPr lang="en-US" sz="2200" spc="-204" dirty="0">
                <a:latin typeface="Arial"/>
                <a:cs typeface="Arial"/>
              </a:rPr>
              <a:t>sum </a:t>
            </a:r>
            <a:r>
              <a:rPr lang="en-US" sz="2200" spc="-90" dirty="0">
                <a:latin typeface="Arial"/>
                <a:cs typeface="Arial"/>
              </a:rPr>
              <a:t>of </a:t>
            </a:r>
            <a:r>
              <a:rPr lang="en-US" sz="2200" spc="-125" dirty="0">
                <a:latin typeface="Arial"/>
                <a:cs typeface="Arial"/>
              </a:rPr>
              <a:t>loan </a:t>
            </a:r>
            <a:r>
              <a:rPr lang="en-US" sz="2200" spc="-120" dirty="0">
                <a:latin typeface="Arial"/>
                <a:cs typeface="Arial"/>
              </a:rPr>
              <a:t>would  </a:t>
            </a:r>
            <a:r>
              <a:rPr lang="en-US" sz="2200" spc="-110" dirty="0">
                <a:latin typeface="Arial"/>
                <a:cs typeface="Arial"/>
              </a:rPr>
              <a:t>require </a:t>
            </a:r>
            <a:r>
              <a:rPr lang="en-US" sz="2200" spc="-114" dirty="0">
                <a:latin typeface="Arial"/>
                <a:cs typeface="Arial"/>
              </a:rPr>
              <a:t>extra </a:t>
            </a:r>
            <a:r>
              <a:rPr lang="en-US" sz="2200" spc="-75" dirty="0">
                <a:latin typeface="Arial"/>
                <a:cs typeface="Arial"/>
              </a:rPr>
              <a:t>time to </a:t>
            </a:r>
            <a:r>
              <a:rPr lang="en-US" sz="2200" spc="-140" dirty="0">
                <a:latin typeface="Arial"/>
                <a:cs typeface="Arial"/>
              </a:rPr>
              <a:t>repay </a:t>
            </a:r>
            <a:r>
              <a:rPr lang="en-US" sz="2200" spc="-20" dirty="0">
                <a:latin typeface="Arial"/>
                <a:cs typeface="Arial"/>
              </a:rPr>
              <a:t>it </a:t>
            </a:r>
            <a:r>
              <a:rPr lang="en-US" sz="2200" spc="-145" dirty="0">
                <a:latin typeface="Arial"/>
                <a:cs typeface="Arial"/>
              </a:rPr>
              <a:t>back. </a:t>
            </a:r>
            <a:r>
              <a:rPr lang="en-US" sz="2200" spc="-165" dirty="0">
                <a:latin typeface="Arial"/>
                <a:cs typeface="Arial"/>
              </a:rPr>
              <a:t>Also, </a:t>
            </a:r>
            <a:r>
              <a:rPr lang="en-US" sz="2200" spc="-110" dirty="0">
                <a:latin typeface="Arial"/>
                <a:cs typeface="Arial"/>
              </a:rPr>
              <a:t>interest </a:t>
            </a:r>
            <a:r>
              <a:rPr lang="en-US" sz="2200" spc="-85" dirty="0">
                <a:latin typeface="Arial"/>
                <a:cs typeface="Arial"/>
              </a:rPr>
              <a:t>rate, </a:t>
            </a:r>
            <a:r>
              <a:rPr lang="en-US" sz="2200" spc="-204" dirty="0">
                <a:latin typeface="Arial"/>
                <a:cs typeface="Arial"/>
              </a:rPr>
              <a:t>sub </a:t>
            </a:r>
            <a:r>
              <a:rPr lang="en-US" sz="2200" spc="-155" dirty="0">
                <a:latin typeface="Arial"/>
                <a:cs typeface="Arial"/>
              </a:rPr>
              <a:t>grade </a:t>
            </a:r>
            <a:r>
              <a:rPr lang="en-US" sz="2200" spc="-140" dirty="0">
                <a:latin typeface="Arial"/>
                <a:cs typeface="Arial"/>
              </a:rPr>
              <a:t>and </a:t>
            </a:r>
            <a:r>
              <a:rPr lang="en-US" sz="2200" spc="-155" dirty="0">
                <a:latin typeface="Arial"/>
                <a:cs typeface="Arial"/>
              </a:rPr>
              <a:t>grade </a:t>
            </a:r>
            <a:r>
              <a:rPr lang="en-US" sz="2200" spc="-150" dirty="0">
                <a:latin typeface="Arial"/>
                <a:cs typeface="Arial"/>
              </a:rPr>
              <a:t>have </a:t>
            </a:r>
            <a:r>
              <a:rPr lang="en-US" sz="2200" spc="-125" dirty="0">
                <a:latin typeface="Arial"/>
                <a:cs typeface="Arial"/>
              </a:rPr>
              <a:t>a </a:t>
            </a:r>
            <a:r>
              <a:rPr lang="en-US" sz="2200" spc="-135" dirty="0">
                <a:latin typeface="Arial"/>
                <a:cs typeface="Arial"/>
              </a:rPr>
              <a:t>very </a:t>
            </a:r>
            <a:r>
              <a:rPr lang="en-US" sz="2200" spc="-160" dirty="0">
                <a:latin typeface="Arial"/>
                <a:cs typeface="Arial"/>
              </a:rPr>
              <a:t>high  </a:t>
            </a:r>
            <a:r>
              <a:rPr lang="en-US" sz="2200" spc="-114" dirty="0">
                <a:latin typeface="Arial"/>
                <a:cs typeface="Arial"/>
              </a:rPr>
              <a:t>correlation </a:t>
            </a:r>
            <a:r>
              <a:rPr lang="en-US" sz="2200" spc="-100" dirty="0">
                <a:latin typeface="Arial"/>
                <a:cs typeface="Arial"/>
              </a:rPr>
              <a:t>between </a:t>
            </a:r>
            <a:r>
              <a:rPr lang="en-US" sz="2200" spc="-80" dirty="0">
                <a:latin typeface="Arial"/>
                <a:cs typeface="Arial"/>
              </a:rPr>
              <a:t>them. </a:t>
            </a:r>
            <a:r>
              <a:rPr lang="en-US" sz="2200" spc="-190" dirty="0">
                <a:latin typeface="Arial"/>
                <a:cs typeface="Arial"/>
              </a:rPr>
              <a:t>This is </a:t>
            </a:r>
            <a:r>
              <a:rPr lang="en-US" sz="2200" spc="-170" dirty="0">
                <a:latin typeface="Arial"/>
                <a:cs typeface="Arial"/>
              </a:rPr>
              <a:t>obvious </a:t>
            </a:r>
            <a:r>
              <a:rPr lang="en-US" sz="2200" spc="-180" dirty="0">
                <a:latin typeface="Arial"/>
                <a:cs typeface="Arial"/>
              </a:rPr>
              <a:t>since </a:t>
            </a:r>
            <a:r>
              <a:rPr lang="en-US" sz="2200" spc="-110" dirty="0">
                <a:latin typeface="Arial"/>
                <a:cs typeface="Arial"/>
              </a:rPr>
              <a:t>interest </a:t>
            </a:r>
            <a:r>
              <a:rPr lang="en-US" sz="2200" spc="-95" dirty="0">
                <a:latin typeface="Arial"/>
                <a:cs typeface="Arial"/>
              </a:rPr>
              <a:t>rate </a:t>
            </a:r>
            <a:r>
              <a:rPr lang="en-US" sz="2200" spc="-190" dirty="0">
                <a:latin typeface="Arial"/>
                <a:cs typeface="Arial"/>
              </a:rPr>
              <a:t>is </a:t>
            </a:r>
            <a:r>
              <a:rPr lang="en-US" sz="2200" spc="-145" dirty="0">
                <a:latin typeface="Arial"/>
                <a:cs typeface="Arial"/>
              </a:rPr>
              <a:t>decided </a:t>
            </a:r>
            <a:r>
              <a:rPr lang="en-US" sz="2200" spc="-160" dirty="0">
                <a:latin typeface="Arial"/>
                <a:cs typeface="Arial"/>
              </a:rPr>
              <a:t>by </a:t>
            </a:r>
            <a:r>
              <a:rPr lang="en-US" sz="2200" spc="-185" dirty="0">
                <a:latin typeface="Arial"/>
                <a:cs typeface="Arial"/>
              </a:rPr>
              <a:t>grades </a:t>
            </a:r>
            <a:r>
              <a:rPr lang="en-US" sz="2200" spc="-170" dirty="0">
                <a:latin typeface="Arial"/>
                <a:cs typeface="Arial"/>
              </a:rPr>
              <a:t>once </a:t>
            </a:r>
            <a:r>
              <a:rPr lang="en-US" sz="2200" spc="-75" dirty="0">
                <a:latin typeface="Arial"/>
                <a:cs typeface="Arial"/>
              </a:rPr>
              <a:t>the  </a:t>
            </a:r>
            <a:r>
              <a:rPr lang="en-US" sz="2200" spc="-185" dirty="0">
                <a:latin typeface="Arial"/>
                <a:cs typeface="Arial"/>
              </a:rPr>
              <a:t>grades </a:t>
            </a:r>
            <a:r>
              <a:rPr lang="en-US" sz="2200" spc="-110" dirty="0">
                <a:latin typeface="Arial"/>
                <a:cs typeface="Arial"/>
              </a:rPr>
              <a:t>are </a:t>
            </a:r>
            <a:r>
              <a:rPr lang="en-US" sz="2200" spc="-130" dirty="0">
                <a:latin typeface="Arial"/>
                <a:cs typeface="Arial"/>
              </a:rPr>
              <a:t>decided, </a:t>
            </a:r>
            <a:r>
              <a:rPr lang="en-US" sz="2200" spc="-125" dirty="0">
                <a:latin typeface="Arial"/>
                <a:cs typeface="Arial"/>
              </a:rPr>
              <a:t>a </a:t>
            </a:r>
            <a:r>
              <a:rPr lang="en-US" sz="2200" spc="-175" dirty="0">
                <a:latin typeface="Arial"/>
                <a:cs typeface="Arial"/>
              </a:rPr>
              <a:t>subgrade </a:t>
            </a:r>
            <a:r>
              <a:rPr lang="en-US" sz="2200" spc="-190" dirty="0">
                <a:latin typeface="Arial"/>
                <a:cs typeface="Arial"/>
              </a:rPr>
              <a:t>is assigned </a:t>
            </a:r>
            <a:r>
              <a:rPr lang="en-US" sz="2200" spc="-75" dirty="0">
                <a:latin typeface="Arial"/>
                <a:cs typeface="Arial"/>
              </a:rPr>
              <a:t>to </a:t>
            </a:r>
            <a:r>
              <a:rPr lang="en-US" sz="2200" spc="-65" dirty="0">
                <a:latin typeface="Arial"/>
                <a:cs typeface="Arial"/>
              </a:rPr>
              <a:t>that </a:t>
            </a:r>
            <a:r>
              <a:rPr lang="en-US" sz="2200" spc="-120" dirty="0">
                <a:latin typeface="Arial"/>
                <a:cs typeface="Arial"/>
              </a:rPr>
              <a:t>loan </a:t>
            </a:r>
            <a:r>
              <a:rPr lang="en-US" sz="2200" spc="-125" dirty="0">
                <a:latin typeface="Arial"/>
                <a:cs typeface="Arial"/>
              </a:rPr>
              <a:t>(leading </a:t>
            </a:r>
            <a:r>
              <a:rPr lang="en-US" sz="2200" spc="-75" dirty="0">
                <a:latin typeface="Arial"/>
                <a:cs typeface="Arial"/>
              </a:rPr>
              <a:t>to </a:t>
            </a:r>
            <a:r>
              <a:rPr lang="en-US" sz="2200" spc="-160" dirty="0">
                <a:latin typeface="Arial"/>
                <a:cs typeface="Arial"/>
              </a:rPr>
              <a:t>high</a:t>
            </a:r>
            <a:r>
              <a:rPr lang="en-US" sz="2200" spc="150" dirty="0">
                <a:latin typeface="Arial"/>
                <a:cs typeface="Arial"/>
              </a:rPr>
              <a:t> </a:t>
            </a:r>
            <a:r>
              <a:rPr lang="en-US" sz="2200" spc="-105" dirty="0">
                <a:latin typeface="Arial"/>
                <a:cs typeface="Arial"/>
              </a:rPr>
              <a:t>correlation).</a:t>
            </a:r>
          </a:p>
          <a:p>
            <a:pPr marL="90805" marR="136525">
              <a:lnSpc>
                <a:spcPct val="100000"/>
              </a:lnSpc>
              <a:spcBef>
                <a:spcPts val="235"/>
              </a:spcBef>
            </a:pPr>
            <a:r>
              <a:rPr lang="en-US" sz="2200" spc="-105" dirty="0">
                <a:latin typeface="Arial"/>
                <a:cs typeface="Arial"/>
              </a:rPr>
              <a:t>There is need to set some threshold so we set for 0.3 to -0.3 for the better performance of model. A feature selection is done on based on this threshold.</a:t>
            </a:r>
            <a:endParaRPr lang="en-US" sz="22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6" name="object 15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3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17703"/>
            <a:ext cx="6937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lang="en-IN" sz="2800" b="1" spc="-260" dirty="0">
                <a:solidFill>
                  <a:srgbClr val="FFFFFF"/>
                </a:solidFill>
                <a:latin typeface="Arial"/>
                <a:cs typeface="Arial"/>
              </a:rPr>
              <a:t>Exploratory Data  Analysis</a:t>
            </a:r>
            <a:endParaRPr lang="en-IN"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9614" y="1111758"/>
            <a:ext cx="58663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 smtClean="0">
                <a:latin typeface="Arial Black"/>
                <a:cs typeface="Arial Black"/>
              </a:rPr>
              <a:t> </a:t>
            </a:r>
            <a:r>
              <a:rPr sz="1600" dirty="0">
                <a:latin typeface="Arial Black"/>
                <a:cs typeface="Arial Black"/>
              </a:rPr>
              <a:t>Correlation </a:t>
            </a:r>
            <a:r>
              <a:rPr lang="en-US" sz="1600" dirty="0" smtClean="0">
                <a:latin typeface="Arial Black"/>
                <a:cs typeface="Arial Black"/>
              </a:rPr>
              <a:t>between feature selection (0.3 to -0.3)</a:t>
            </a:r>
            <a:endParaRPr sz="1600" dirty="0">
              <a:latin typeface="Arial Black"/>
              <a:cs typeface="Arial Black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608" y="1521381"/>
            <a:ext cx="70580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pPr marL="54864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lang="en-IN" sz="2800" b="1" spc="-200" dirty="0">
                <a:solidFill>
                  <a:srgbClr val="FFFFFF"/>
                </a:solidFill>
                <a:latin typeface="Arial"/>
                <a:cs typeface="Arial"/>
              </a:rPr>
              <a:t>Feature Selection</a:t>
            </a:r>
            <a:endParaRPr lang="en-IN"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5246" y="1412776"/>
            <a:ext cx="619260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200" b="1" dirty="0">
                <a:latin typeface="Arial" pitchFamily="34" charset="0"/>
                <a:cs typeface="Arial" pitchFamily="34" charset="0"/>
              </a:rPr>
              <a:t>Selecting important</a:t>
            </a:r>
            <a:r>
              <a:rPr sz="2200" b="1" spc="-85" dirty="0">
                <a:latin typeface="Arial" pitchFamily="34" charset="0"/>
                <a:cs typeface="Arial" pitchFamily="34" charset="0"/>
              </a:rPr>
              <a:t> </a:t>
            </a:r>
            <a:r>
              <a:rPr sz="2200" b="1" spc="-5" dirty="0">
                <a:latin typeface="Arial" pitchFamily="34" charset="0"/>
                <a:cs typeface="Arial" pitchFamily="34" charset="0"/>
              </a:rPr>
              <a:t>variables</a:t>
            </a:r>
            <a:endParaRPr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7448" y="2924944"/>
            <a:ext cx="9928518" cy="2058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199456" y="2004597"/>
            <a:ext cx="986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are the 20 features which we select based on the threshold as shown in above correlation plot.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0" y="417703"/>
            <a:ext cx="6937375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sz="2800" b="1" spc="-114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8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800" b="1" spc="-204" dirty="0" smtClean="0">
                <a:solidFill>
                  <a:srgbClr val="FFFFFF"/>
                </a:solidFill>
                <a:latin typeface="Arial"/>
                <a:cs typeface="Arial"/>
              </a:rPr>
              <a:t>Building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"/>
            </a:pPr>
            <a:endParaRPr sz="2200" dirty="0">
              <a:latin typeface="Arial" pitchFamily="34" charset="0"/>
              <a:cs typeface="Arial" pitchFamily="34" charset="0"/>
            </a:endParaRPr>
          </a:p>
          <a:p>
            <a:pPr marL="915670" lvl="1">
              <a:lnSpc>
                <a:spcPct val="100000"/>
              </a:lnSpc>
              <a:tabLst>
                <a:tab pos="1258570" algn="l"/>
                <a:tab pos="1259205" algn="l"/>
              </a:tabLst>
            </a:pPr>
            <a:endParaRPr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4275" y="1298354"/>
            <a:ext cx="7192736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Font typeface="Wingdings" pitchFamily="2" charset="2"/>
              <a:buChar char="ü"/>
              <a:tabLst>
                <a:tab pos="1166495" algn="l"/>
              </a:tabLst>
            </a:pPr>
            <a:r>
              <a:rPr lang="en-IN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200" b="1" smtClean="0">
                <a:latin typeface="Arial" pitchFamily="34" charset="0"/>
                <a:cs typeface="Arial" pitchFamily="34" charset="0"/>
              </a:rPr>
              <a:t>Splitting</a:t>
            </a:r>
            <a:r>
              <a:rPr lang="en-IN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200" b="1" smtClean="0">
                <a:latin typeface="Arial" pitchFamily="34" charset="0"/>
                <a:cs typeface="Arial" pitchFamily="34" charset="0"/>
              </a:rPr>
              <a:t>Dataset </a:t>
            </a:r>
            <a:r>
              <a:rPr sz="2200" b="1" dirty="0">
                <a:latin typeface="Arial" pitchFamily="34" charset="0"/>
                <a:cs typeface="Arial" pitchFamily="34" charset="0"/>
              </a:rPr>
              <a:t>into </a:t>
            </a:r>
            <a:r>
              <a:rPr sz="2200" b="1" spc="-15" dirty="0">
                <a:latin typeface="Arial" pitchFamily="34" charset="0"/>
                <a:cs typeface="Arial" pitchFamily="34" charset="0"/>
              </a:rPr>
              <a:t>Training </a:t>
            </a:r>
            <a:r>
              <a:rPr sz="2200" b="1" dirty="0">
                <a:latin typeface="Arial" pitchFamily="34" charset="0"/>
                <a:cs typeface="Arial" pitchFamily="34" charset="0"/>
              </a:rPr>
              <a:t>and</a:t>
            </a:r>
            <a:r>
              <a:rPr sz="2200" b="1" spc="-110" dirty="0">
                <a:latin typeface="Arial" pitchFamily="34" charset="0"/>
                <a:cs typeface="Arial" pitchFamily="34" charset="0"/>
              </a:rPr>
              <a:t> </a:t>
            </a:r>
            <a:r>
              <a:rPr sz="2200" b="1" spc="-20" dirty="0">
                <a:latin typeface="Arial" pitchFamily="34" charset="0"/>
                <a:cs typeface="Arial" pitchFamily="34" charset="0"/>
              </a:rPr>
              <a:t>Testing</a:t>
            </a:r>
            <a:endParaRPr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3528" y="5961275"/>
            <a:ext cx="3587115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Wingdings"/>
              <a:cs typeface="Wingding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81683" y="3174021"/>
            <a:ext cx="3906520" cy="9239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sz="1800" b="1" spc="-114" dirty="0">
                <a:latin typeface="Arial"/>
                <a:cs typeface="Arial"/>
              </a:rPr>
              <a:t>We </a:t>
            </a:r>
            <a:r>
              <a:rPr sz="1800" b="1" spc="-105" dirty="0">
                <a:latin typeface="Arial"/>
                <a:cs typeface="Arial"/>
              </a:rPr>
              <a:t>split </a:t>
            </a:r>
            <a:r>
              <a:rPr sz="1800" b="1" spc="-70" dirty="0">
                <a:latin typeface="Arial"/>
                <a:cs typeface="Arial"/>
              </a:rPr>
              <a:t>the </a:t>
            </a:r>
            <a:r>
              <a:rPr sz="1800" b="1" spc="-105" dirty="0">
                <a:latin typeface="Arial"/>
                <a:cs typeface="Arial"/>
              </a:rPr>
              <a:t>dataset </a:t>
            </a:r>
            <a:r>
              <a:rPr sz="1800" b="1" spc="-155" dirty="0">
                <a:latin typeface="Arial"/>
                <a:cs typeface="Arial"/>
              </a:rPr>
              <a:t>based </a:t>
            </a:r>
            <a:r>
              <a:rPr sz="1800" b="1" spc="-135" dirty="0">
                <a:latin typeface="Arial"/>
                <a:cs typeface="Arial"/>
              </a:rPr>
              <a:t>on </a:t>
            </a:r>
            <a:r>
              <a:rPr sz="1800" b="1" spc="-130" dirty="0">
                <a:latin typeface="Arial"/>
                <a:cs typeface="Arial"/>
              </a:rPr>
              <a:t>‘issue_d’</a:t>
            </a:r>
            <a:endParaRPr sz="1800" dirty="0">
              <a:latin typeface="Arial"/>
              <a:cs typeface="Arial"/>
            </a:endParaRPr>
          </a:p>
          <a:p>
            <a:pPr marL="90805" marR="629285">
              <a:lnSpc>
                <a:spcPct val="100000"/>
              </a:lnSpc>
            </a:pPr>
            <a:r>
              <a:rPr sz="1800" b="1" spc="-145" dirty="0">
                <a:latin typeface="Arial"/>
                <a:cs typeface="Arial"/>
              </a:rPr>
              <a:t>Train </a:t>
            </a:r>
            <a:r>
              <a:rPr sz="1800" b="1" spc="-120" dirty="0">
                <a:latin typeface="Arial"/>
                <a:cs typeface="Arial"/>
              </a:rPr>
              <a:t>set </a:t>
            </a:r>
            <a:r>
              <a:rPr sz="1800" b="1" spc="-50" dirty="0">
                <a:latin typeface="Arial"/>
                <a:cs typeface="Arial"/>
              </a:rPr>
              <a:t>- </a:t>
            </a:r>
            <a:r>
              <a:rPr sz="1800" b="1" spc="-165" dirty="0">
                <a:latin typeface="Arial"/>
                <a:cs typeface="Arial"/>
              </a:rPr>
              <a:t>(June </a:t>
            </a:r>
            <a:r>
              <a:rPr sz="1800" b="1" spc="-90" dirty="0">
                <a:latin typeface="Arial"/>
                <a:cs typeface="Arial"/>
              </a:rPr>
              <a:t>2007 </a:t>
            </a:r>
            <a:r>
              <a:rPr sz="1800" b="1" spc="-50" dirty="0">
                <a:latin typeface="Arial"/>
                <a:cs typeface="Arial"/>
              </a:rPr>
              <a:t>- </a:t>
            </a:r>
            <a:r>
              <a:rPr sz="1800" b="1" spc="-80" dirty="0">
                <a:latin typeface="Arial"/>
                <a:cs typeface="Arial"/>
              </a:rPr>
              <a:t>May 2015)  </a:t>
            </a:r>
            <a:r>
              <a:rPr sz="1800" b="1" spc="-190" dirty="0">
                <a:latin typeface="Arial"/>
                <a:cs typeface="Arial"/>
              </a:rPr>
              <a:t>Test </a:t>
            </a:r>
            <a:r>
              <a:rPr sz="1800" b="1" spc="-120" dirty="0">
                <a:latin typeface="Arial"/>
                <a:cs typeface="Arial"/>
              </a:rPr>
              <a:t>set </a:t>
            </a:r>
            <a:r>
              <a:rPr sz="1800" b="1" spc="-105" dirty="0">
                <a:latin typeface="Arial"/>
                <a:cs typeface="Arial"/>
              </a:rPr>
              <a:t>– </a:t>
            </a:r>
            <a:r>
              <a:rPr sz="1800" b="1" spc="-165" dirty="0">
                <a:latin typeface="Arial"/>
                <a:cs typeface="Arial"/>
              </a:rPr>
              <a:t>(June </a:t>
            </a:r>
            <a:r>
              <a:rPr sz="1800" b="1" spc="-90" dirty="0">
                <a:latin typeface="Arial"/>
                <a:cs typeface="Arial"/>
              </a:rPr>
              <a:t>2015 </a:t>
            </a:r>
            <a:r>
              <a:rPr sz="1800" b="1" spc="-105" dirty="0">
                <a:latin typeface="Arial"/>
                <a:cs typeface="Arial"/>
              </a:rPr>
              <a:t>– </a:t>
            </a:r>
            <a:r>
              <a:rPr sz="1800" b="1" spc="-170" dirty="0">
                <a:latin typeface="Arial"/>
                <a:cs typeface="Arial"/>
              </a:rPr>
              <a:t>Dec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80" dirty="0">
                <a:latin typeface="Arial"/>
                <a:cs typeface="Arial"/>
              </a:rPr>
              <a:t>2015)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8966" y="1920156"/>
            <a:ext cx="92068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given certain condition in our problem statement based on which we have to divide our train and test data set.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is the condition:-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683" y="4581173"/>
            <a:ext cx="9174088" cy="1267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0" y="417703"/>
            <a:ext cx="6937375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sz="2800" b="1" spc="-114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8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800" b="1" spc="-204" dirty="0" smtClean="0">
                <a:solidFill>
                  <a:srgbClr val="FFFFFF"/>
                </a:solidFill>
                <a:latin typeface="Arial"/>
                <a:cs typeface="Arial"/>
              </a:rPr>
              <a:t>Building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"/>
            </a:pPr>
            <a:endParaRPr sz="2200" dirty="0">
              <a:latin typeface="Arial" pitchFamily="34" charset="0"/>
              <a:cs typeface="Arial" pitchFamily="34" charset="0"/>
            </a:endParaRPr>
          </a:p>
          <a:p>
            <a:pPr marL="915670" lvl="1">
              <a:lnSpc>
                <a:spcPct val="100000"/>
              </a:lnSpc>
              <a:tabLst>
                <a:tab pos="1258570" algn="l"/>
                <a:tab pos="1259205" algn="l"/>
              </a:tabLst>
            </a:pPr>
            <a:endParaRPr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4275" y="1298354"/>
            <a:ext cx="7192736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Font typeface="Wingdings" pitchFamily="2" charset="2"/>
              <a:buChar char="ü"/>
              <a:tabLst>
                <a:tab pos="1166495" algn="l"/>
              </a:tabLst>
            </a:pPr>
            <a:r>
              <a:rPr lang="en-IN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Creating dummy variables </a:t>
            </a:r>
            <a:endParaRPr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3528" y="5961275"/>
            <a:ext cx="3587115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Wingdings"/>
              <a:cs typeface="Wingding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55440" y="4930833"/>
            <a:ext cx="3835150" cy="1097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200" b="1" dirty="0" smtClean="0">
                <a:latin typeface="Arial" pitchFamily="34" charset="0"/>
                <a:cs typeface="Arial" pitchFamily="34" charset="0"/>
              </a:rPr>
              <a:t>Model</a:t>
            </a:r>
            <a:r>
              <a:rPr lang="en-US" sz="2200" b="1" spc="-5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spc="-55" dirty="0" smtClean="0">
                <a:latin typeface="Arial" pitchFamily="34" charset="0"/>
                <a:cs typeface="Arial" pitchFamily="34" charset="0"/>
              </a:rPr>
              <a:t>Building </a:t>
            </a:r>
            <a:endParaRPr sz="2200" dirty="0">
              <a:latin typeface="Arial" pitchFamily="34" charset="0"/>
              <a:cs typeface="Arial" pitchFamily="34" charset="0"/>
            </a:endParaRPr>
          </a:p>
          <a:p>
            <a:pPr marL="671830" lvl="1" indent="-202565">
              <a:lnSpc>
                <a:spcPct val="100000"/>
              </a:lnSpc>
              <a:spcBef>
                <a:spcPts val="1530"/>
              </a:spcBef>
              <a:buAutoNum type="arabicPeriod"/>
              <a:tabLst>
                <a:tab pos="672465" algn="l"/>
              </a:tabLst>
            </a:pPr>
            <a:r>
              <a:rPr b="1" spc="-155" dirty="0">
                <a:latin typeface="Arial"/>
                <a:cs typeface="Arial"/>
              </a:rPr>
              <a:t>Logistic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160" dirty="0">
                <a:latin typeface="Arial"/>
                <a:cs typeface="Arial"/>
              </a:rPr>
              <a:t>Regression</a:t>
            </a:r>
            <a:endParaRPr dirty="0">
              <a:latin typeface="Arial"/>
              <a:cs typeface="Arial"/>
            </a:endParaRPr>
          </a:p>
          <a:p>
            <a:pPr marL="671830" lvl="1" indent="-202565">
              <a:lnSpc>
                <a:spcPct val="100000"/>
              </a:lnSpc>
              <a:buAutoNum type="arabicPeriod"/>
              <a:tabLst>
                <a:tab pos="672465" algn="l"/>
              </a:tabLst>
            </a:pPr>
            <a:r>
              <a:rPr b="1" spc="-145" dirty="0">
                <a:latin typeface="Arial"/>
                <a:cs typeface="Arial"/>
              </a:rPr>
              <a:t>Random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135" dirty="0">
                <a:latin typeface="Arial"/>
                <a:cs typeface="Arial"/>
              </a:rPr>
              <a:t>Forest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2003857"/>
            <a:ext cx="8568952" cy="21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083" y="1768763"/>
            <a:ext cx="1165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bject 3"/>
          <p:cNvSpPr/>
          <p:nvPr/>
        </p:nvSpPr>
        <p:spPr>
          <a:xfrm>
            <a:off x="1" y="428604"/>
            <a:ext cx="5810248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r>
              <a:rPr lang="en-IN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Results</a:t>
            </a:r>
            <a:endParaRPr sz="28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836" y="1214422"/>
            <a:ext cx="4714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latin typeface="Arial" pitchFamily="34" charset="0"/>
                <a:cs typeface="Arial" pitchFamily="34" charset="0"/>
              </a:rPr>
              <a:t>ROC Curve</a:t>
            </a:r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41194" y="3791961"/>
            <a:ext cx="403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5" dirty="0" smtClean="0">
                <a:latin typeface="Arial"/>
                <a:cs typeface="Arial"/>
              </a:rPr>
              <a:t>Non-Balanced</a:t>
            </a:r>
            <a:r>
              <a:rPr lang="en-US" b="1" spc="-5" dirty="0" smtClean="0">
                <a:latin typeface="Arial"/>
                <a:cs typeface="Arial"/>
              </a:rPr>
              <a:t>	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" y="992137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5" dirty="0" smtClean="0">
                <a:latin typeface="Arial"/>
                <a:cs typeface="Arial"/>
              </a:rPr>
              <a:t>Balanced</a:t>
            </a:r>
            <a:r>
              <a:rPr lang="en-US" b="1" spc="-5" dirty="0">
                <a:latin typeface="Arial"/>
                <a:cs typeface="Arial"/>
              </a:rPr>
              <a:t>	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" y="1576912"/>
            <a:ext cx="6400038" cy="20988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3" y="4454779"/>
            <a:ext cx="6295262" cy="2098421"/>
          </a:xfrm>
          <a:prstGeom prst="rect">
            <a:avLst/>
          </a:prstGeom>
        </p:spPr>
      </p:pic>
      <p:sp>
        <p:nvSpPr>
          <p:cNvPr id="26" name="object 2"/>
          <p:cNvSpPr/>
          <p:nvPr/>
        </p:nvSpPr>
        <p:spPr>
          <a:xfrm>
            <a:off x="0" y="428604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r>
              <a:rPr lang="en-IN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Conclusion</a:t>
            </a:r>
            <a:r>
              <a:rPr lang="en-IN" dirty="0" smtClean="0"/>
              <a:t> </a:t>
            </a:r>
            <a:endParaRPr/>
          </a:p>
        </p:txBody>
      </p:sp>
      <p:sp>
        <p:nvSpPr>
          <p:cNvPr id="27" name="object 3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5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7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Rectangle 32"/>
          <p:cNvSpPr/>
          <p:nvPr/>
        </p:nvSpPr>
        <p:spPr>
          <a:xfrm>
            <a:off x="4219615" y="37967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5" dirty="0" smtClean="0">
                <a:solidFill>
                  <a:srgbClr val="225F89"/>
                </a:solidFill>
                <a:latin typeface="Arial"/>
                <a:cs typeface="Arial"/>
              </a:rPr>
              <a:t>	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2473426"/>
            <a:ext cx="10258043" cy="804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15361"/>
            <a:ext cx="10201275" cy="685800"/>
          </a:xfrm>
          <a:custGeom>
            <a:avLst/>
            <a:gdLst/>
            <a:ahLst/>
            <a:cxnLst/>
            <a:rect l="l" t="t" r="r" b="b"/>
            <a:pathLst>
              <a:path w="10201275" h="685800">
                <a:moveTo>
                  <a:pt x="0" y="685800"/>
                </a:moveTo>
                <a:lnTo>
                  <a:pt x="10200894" y="685800"/>
                </a:lnTo>
                <a:lnTo>
                  <a:pt x="1020089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515361"/>
            <a:ext cx="10201275" cy="685800"/>
          </a:xfrm>
          <a:custGeom>
            <a:avLst/>
            <a:gdLst/>
            <a:ahLst/>
            <a:cxnLst/>
            <a:rect l="l" t="t" r="r" b="b"/>
            <a:pathLst>
              <a:path w="10201275" h="685800">
                <a:moveTo>
                  <a:pt x="0" y="685800"/>
                </a:moveTo>
                <a:lnTo>
                  <a:pt x="10200894" y="685800"/>
                </a:lnTo>
                <a:lnTo>
                  <a:pt x="10200894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0" y="2618054"/>
            <a:ext cx="102012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676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747395" algn="l"/>
              </a:tabLst>
            </a:pPr>
            <a:r>
              <a:rPr sz="2400" b="1" spc="-60" dirty="0">
                <a:solidFill>
                  <a:srgbClr val="FFFFFF"/>
                </a:solidFill>
                <a:latin typeface="Trebuchet MS"/>
                <a:cs typeface="Trebuchet MS"/>
              </a:rPr>
              <a:t>Presentation </a:t>
            </a:r>
            <a:r>
              <a:rPr sz="2400" b="1" spc="-14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400" b="1" spc="-145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lang="en-IN" sz="2400" b="1" spc="-30" dirty="0" smtClean="0">
                <a:solidFill>
                  <a:srgbClr val="FFFFFF"/>
                </a:solidFill>
                <a:latin typeface="Trebuchet MS"/>
                <a:cs typeface="Trebuchet MS"/>
              </a:rPr>
              <a:t>Future </a:t>
            </a:r>
            <a:r>
              <a:rPr sz="2400" b="1" spc="10" smtClean="0">
                <a:solidFill>
                  <a:srgbClr val="FFFFFF"/>
                </a:solidFill>
                <a:latin typeface="Trebuchet MS"/>
                <a:cs typeface="Trebuchet MS"/>
              </a:rPr>
              <a:t>Loan </a:t>
            </a:r>
            <a:r>
              <a:rPr sz="2400" b="1" spc="-65" smtClean="0">
                <a:solidFill>
                  <a:srgbClr val="FFFFFF"/>
                </a:solidFill>
                <a:latin typeface="Trebuchet MS"/>
                <a:cs typeface="Trebuchet MS"/>
              </a:rPr>
              <a:t>Predictions</a:t>
            </a:r>
            <a:r>
              <a:rPr lang="en-IN" sz="2400" b="1" spc="-65" dirty="0" smtClean="0">
                <a:solidFill>
                  <a:srgbClr val="FFFFFF"/>
                </a:solidFill>
                <a:latin typeface="Trebuchet MS"/>
                <a:cs typeface="Trebuchet MS"/>
              </a:rPr>
              <a:t> &amp; Defaulters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74045" y="2676905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10">
                <a:moveTo>
                  <a:pt x="0" y="219456"/>
                </a:moveTo>
                <a:lnTo>
                  <a:pt x="240792" y="219456"/>
                </a:lnTo>
                <a:lnTo>
                  <a:pt x="240792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74045" y="2676905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10">
                <a:moveTo>
                  <a:pt x="0" y="219456"/>
                </a:moveTo>
                <a:lnTo>
                  <a:pt x="240792" y="219456"/>
                </a:lnTo>
                <a:lnTo>
                  <a:pt x="240792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74045" y="2981705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10">
                <a:moveTo>
                  <a:pt x="0" y="219456"/>
                </a:moveTo>
                <a:lnTo>
                  <a:pt x="240792" y="219456"/>
                </a:lnTo>
                <a:lnTo>
                  <a:pt x="240792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74045" y="2981705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10">
                <a:moveTo>
                  <a:pt x="0" y="219456"/>
                </a:moveTo>
                <a:lnTo>
                  <a:pt x="240792" y="219456"/>
                </a:lnTo>
                <a:lnTo>
                  <a:pt x="240792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91038" y="2981705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10">
                <a:moveTo>
                  <a:pt x="0" y="219456"/>
                </a:moveTo>
                <a:lnTo>
                  <a:pt x="240792" y="219456"/>
                </a:lnTo>
                <a:lnTo>
                  <a:pt x="240792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91038" y="2981705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10">
                <a:moveTo>
                  <a:pt x="0" y="219456"/>
                </a:moveTo>
                <a:lnTo>
                  <a:pt x="240792" y="219456"/>
                </a:lnTo>
                <a:lnTo>
                  <a:pt x="240792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58870" y="6465214"/>
            <a:ext cx="3990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003300"/>
                </a:solidFill>
                <a:latin typeface="Arial"/>
                <a:cs typeface="Arial"/>
              </a:rPr>
              <a:t>Imarticus </a:t>
            </a:r>
            <a:r>
              <a:rPr sz="2000" b="1" spc="-25" dirty="0">
                <a:solidFill>
                  <a:srgbClr val="FF9933"/>
                </a:solidFill>
                <a:latin typeface="Arial"/>
                <a:cs typeface="Arial"/>
              </a:rPr>
              <a:t>Learning </a:t>
            </a:r>
            <a:r>
              <a:rPr sz="2000" b="1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Institute,</a:t>
            </a:r>
            <a:r>
              <a:rPr sz="2000" b="1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Pune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6356445" y="5040628"/>
            <a:ext cx="586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b="1" spc="75" dirty="0">
                <a:latin typeface="Trebuchet MS"/>
                <a:cs typeface="Trebuchet MS"/>
              </a:rPr>
              <a:t>An</a:t>
            </a:r>
            <a:r>
              <a:rPr lang="en-US" b="1" spc="-65" dirty="0">
                <a:latin typeface="Trebuchet MS"/>
                <a:cs typeface="Trebuchet MS"/>
              </a:rPr>
              <a:t> </a:t>
            </a:r>
            <a:r>
              <a:rPr lang="en-US" b="1" spc="70" dirty="0">
                <a:latin typeface="Trebuchet MS"/>
                <a:cs typeface="Trebuchet MS"/>
              </a:rPr>
              <a:t>Overview</a:t>
            </a:r>
            <a:endParaRPr lang="en-US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lang="en-US" b="1" spc="35" dirty="0">
                <a:latin typeface="Trebuchet MS"/>
                <a:cs typeface="Trebuchet MS"/>
              </a:rPr>
              <a:t>Prepared</a:t>
            </a:r>
            <a:r>
              <a:rPr lang="en-US" b="1" spc="-100" dirty="0">
                <a:latin typeface="Trebuchet MS"/>
                <a:cs typeface="Trebuchet MS"/>
              </a:rPr>
              <a:t> </a:t>
            </a:r>
            <a:r>
              <a:rPr lang="en-US" b="1" spc="114" dirty="0">
                <a:latin typeface="Trebuchet MS"/>
                <a:cs typeface="Trebuchet MS"/>
              </a:rPr>
              <a:t>by</a:t>
            </a:r>
            <a:r>
              <a:rPr lang="en-US" b="1" spc="-70" dirty="0">
                <a:latin typeface="Trebuchet MS"/>
                <a:cs typeface="Trebuchet MS"/>
              </a:rPr>
              <a:t> </a:t>
            </a:r>
            <a:r>
              <a:rPr lang="en-US" b="1" spc="465" dirty="0">
                <a:latin typeface="Trebuchet MS"/>
                <a:cs typeface="Trebuchet MS"/>
              </a:rPr>
              <a:t>–</a:t>
            </a:r>
            <a:r>
              <a:rPr lang="en-US" b="1" spc="-55" dirty="0">
                <a:latin typeface="Trebuchet MS"/>
                <a:cs typeface="Trebuchet MS"/>
              </a:rPr>
              <a:t> </a:t>
            </a:r>
            <a:r>
              <a:rPr lang="en-US" b="1" spc="50" dirty="0">
                <a:latin typeface="Trebuchet MS"/>
                <a:cs typeface="Trebuchet MS"/>
              </a:rPr>
              <a:t>Sushrut </a:t>
            </a:r>
            <a:r>
              <a:rPr lang="en-US" b="1" spc="50" dirty="0" smtClean="0">
                <a:latin typeface="Trebuchet MS"/>
                <a:cs typeface="Trebuchet MS"/>
              </a:rPr>
              <a:t>Vyawahare</a:t>
            </a:r>
            <a:endParaRPr lang="en-US" b="1" spc="5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lang="en-US" b="1" spc="50" dirty="0" smtClean="0">
                <a:latin typeface="Trebuchet MS"/>
                <a:cs typeface="Trebuchet MS"/>
              </a:rPr>
              <a:t>	     </a:t>
            </a:r>
            <a:r>
              <a:rPr lang="en-US" b="1" spc="60" dirty="0" smtClean="0">
                <a:latin typeface="Trebuchet MS"/>
                <a:cs typeface="Trebuchet MS"/>
              </a:rPr>
              <a:t>Aniket Pakhale</a:t>
            </a:r>
            <a:endParaRPr lang="en-US" b="1" spc="6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lang="en-US" b="1" spc="60" dirty="0" smtClean="0">
                <a:latin typeface="Trebuchet MS"/>
                <a:cs typeface="Trebuchet MS"/>
              </a:rPr>
              <a:t>               Shreyas </a:t>
            </a:r>
            <a:r>
              <a:rPr lang="en-US" b="1" spc="60" dirty="0">
                <a:latin typeface="Trebuchet MS"/>
                <a:cs typeface="Trebuchet MS"/>
              </a:rPr>
              <a:t>Awati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89460" cy="5621020"/>
          </a:xfrm>
          <a:custGeom>
            <a:avLst/>
            <a:gdLst/>
            <a:ahLst/>
            <a:cxnLst/>
            <a:rect l="l" t="t" r="r" b="b"/>
            <a:pathLst>
              <a:path w="12189460" h="5621020">
                <a:moveTo>
                  <a:pt x="0" y="5620511"/>
                </a:moveTo>
                <a:lnTo>
                  <a:pt x="12188952" y="5620511"/>
                </a:lnTo>
                <a:lnTo>
                  <a:pt x="12188952" y="0"/>
                </a:lnTo>
                <a:lnTo>
                  <a:pt x="0" y="0"/>
                </a:lnTo>
                <a:lnTo>
                  <a:pt x="0" y="5620511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4158" y="483704"/>
            <a:ext cx="4996853" cy="49968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24703" y="2006854"/>
            <a:ext cx="6300470" cy="3234690"/>
          </a:xfrm>
          <a:custGeom>
            <a:avLst/>
            <a:gdLst/>
            <a:ahLst/>
            <a:cxnLst/>
            <a:rect l="l" t="t" r="r" b="b"/>
            <a:pathLst>
              <a:path w="6300470" h="3234690">
                <a:moveTo>
                  <a:pt x="4976921" y="5840"/>
                </a:moveTo>
                <a:lnTo>
                  <a:pt x="4923520" y="12550"/>
                </a:lnTo>
                <a:lnTo>
                  <a:pt x="4864481" y="27812"/>
                </a:lnTo>
                <a:lnTo>
                  <a:pt x="830326" y="1330071"/>
                </a:lnTo>
                <a:lnTo>
                  <a:pt x="773498" y="1352173"/>
                </a:lnTo>
                <a:lnTo>
                  <a:pt x="726253" y="1377926"/>
                </a:lnTo>
                <a:lnTo>
                  <a:pt x="691254" y="1405252"/>
                </a:lnTo>
                <a:lnTo>
                  <a:pt x="668655" y="1456309"/>
                </a:lnTo>
                <a:lnTo>
                  <a:pt x="733551" y="1657350"/>
                </a:lnTo>
                <a:lnTo>
                  <a:pt x="0" y="1894078"/>
                </a:lnTo>
                <a:lnTo>
                  <a:pt x="949832" y="2327529"/>
                </a:lnTo>
                <a:lnTo>
                  <a:pt x="432688" y="3234436"/>
                </a:lnTo>
                <a:lnTo>
                  <a:pt x="1696297" y="2826485"/>
                </a:lnTo>
                <a:lnTo>
                  <a:pt x="1193781" y="2826485"/>
                </a:lnTo>
                <a:lnTo>
                  <a:pt x="1149383" y="2824795"/>
                </a:lnTo>
                <a:lnTo>
                  <a:pt x="1117402" y="2814809"/>
                </a:lnTo>
                <a:lnTo>
                  <a:pt x="1101217" y="2796667"/>
                </a:lnTo>
                <a:lnTo>
                  <a:pt x="1103730" y="2772431"/>
                </a:lnTo>
                <a:lnTo>
                  <a:pt x="1158842" y="2718284"/>
                </a:lnTo>
                <a:lnTo>
                  <a:pt x="1206125" y="2692531"/>
                </a:lnTo>
                <a:lnTo>
                  <a:pt x="1263015" y="2670429"/>
                </a:lnTo>
                <a:lnTo>
                  <a:pt x="5297170" y="1368171"/>
                </a:lnTo>
                <a:lnTo>
                  <a:pt x="5356209" y="1352896"/>
                </a:lnTo>
                <a:lnTo>
                  <a:pt x="5409610" y="1346162"/>
                </a:lnTo>
                <a:lnTo>
                  <a:pt x="6282485" y="1346162"/>
                </a:lnTo>
                <a:lnTo>
                  <a:pt x="6300470" y="1340358"/>
                </a:lnTo>
                <a:lnTo>
                  <a:pt x="5350764" y="906907"/>
                </a:lnTo>
                <a:lnTo>
                  <a:pt x="5732919" y="236728"/>
                </a:lnTo>
                <a:lnTo>
                  <a:pt x="5134356" y="236728"/>
                </a:lnTo>
                <a:lnTo>
                  <a:pt x="5069458" y="35687"/>
                </a:lnTo>
                <a:lnTo>
                  <a:pt x="5053274" y="17543"/>
                </a:lnTo>
                <a:lnTo>
                  <a:pt x="5021300" y="7549"/>
                </a:lnTo>
                <a:lnTo>
                  <a:pt x="4976921" y="5840"/>
                </a:lnTo>
                <a:close/>
              </a:path>
              <a:path w="6300470" h="3234690">
                <a:moveTo>
                  <a:pt x="1785466" y="2664041"/>
                </a:moveTo>
                <a:lnTo>
                  <a:pt x="1732059" y="2670775"/>
                </a:lnTo>
                <a:lnTo>
                  <a:pt x="1672971" y="2686050"/>
                </a:lnTo>
                <a:lnTo>
                  <a:pt x="1306322" y="2804414"/>
                </a:lnTo>
                <a:lnTo>
                  <a:pt x="1247220" y="2819738"/>
                </a:lnTo>
                <a:lnTo>
                  <a:pt x="1193781" y="2826485"/>
                </a:lnTo>
                <a:lnTo>
                  <a:pt x="1696297" y="2826485"/>
                </a:lnTo>
                <a:lnTo>
                  <a:pt x="1773118" y="2797933"/>
                </a:lnTo>
                <a:lnTo>
                  <a:pt x="1820387" y="2772187"/>
                </a:lnTo>
                <a:lnTo>
                  <a:pt x="1855403" y="2744880"/>
                </a:lnTo>
                <a:lnTo>
                  <a:pt x="1877949" y="2693924"/>
                </a:lnTo>
                <a:lnTo>
                  <a:pt x="1861776" y="2675731"/>
                </a:lnTo>
                <a:lnTo>
                  <a:pt x="1829827" y="2665732"/>
                </a:lnTo>
                <a:lnTo>
                  <a:pt x="1785466" y="2664041"/>
                </a:lnTo>
                <a:close/>
              </a:path>
              <a:path w="6300470" h="3234690">
                <a:moveTo>
                  <a:pt x="6282485" y="1346162"/>
                </a:moveTo>
                <a:lnTo>
                  <a:pt x="5409610" y="1346162"/>
                </a:lnTo>
                <a:lnTo>
                  <a:pt x="5453989" y="1347853"/>
                </a:lnTo>
                <a:lnTo>
                  <a:pt x="5485963" y="1357852"/>
                </a:lnTo>
                <a:lnTo>
                  <a:pt x="5502148" y="1376045"/>
                </a:lnTo>
                <a:lnTo>
                  <a:pt x="5499634" y="1400219"/>
                </a:lnTo>
                <a:lnTo>
                  <a:pt x="5479539" y="1427009"/>
                </a:lnTo>
                <a:lnTo>
                  <a:pt x="5444522" y="1454335"/>
                </a:lnTo>
                <a:lnTo>
                  <a:pt x="5397239" y="1480119"/>
                </a:lnTo>
                <a:lnTo>
                  <a:pt x="5340350" y="1502283"/>
                </a:lnTo>
                <a:lnTo>
                  <a:pt x="4973701" y="1620647"/>
                </a:lnTo>
                <a:lnTo>
                  <a:pt x="4916811" y="1642749"/>
                </a:lnTo>
                <a:lnTo>
                  <a:pt x="4869528" y="1668502"/>
                </a:lnTo>
                <a:lnTo>
                  <a:pt x="4834511" y="1695828"/>
                </a:lnTo>
                <a:lnTo>
                  <a:pt x="4814416" y="1722649"/>
                </a:lnTo>
                <a:lnTo>
                  <a:pt x="4811903" y="1746885"/>
                </a:lnTo>
                <a:lnTo>
                  <a:pt x="4828087" y="1765027"/>
                </a:lnTo>
                <a:lnTo>
                  <a:pt x="4860061" y="1775013"/>
                </a:lnTo>
                <a:lnTo>
                  <a:pt x="4904440" y="1776703"/>
                </a:lnTo>
                <a:lnTo>
                  <a:pt x="4957841" y="1769956"/>
                </a:lnTo>
                <a:lnTo>
                  <a:pt x="5016881" y="1754632"/>
                </a:lnTo>
                <a:lnTo>
                  <a:pt x="6282485" y="1346162"/>
                </a:lnTo>
                <a:close/>
              </a:path>
              <a:path w="6300470" h="3234690">
                <a:moveTo>
                  <a:pt x="5867908" y="0"/>
                </a:moveTo>
                <a:lnTo>
                  <a:pt x="5134356" y="236728"/>
                </a:lnTo>
                <a:lnTo>
                  <a:pt x="5732919" y="236728"/>
                </a:lnTo>
                <a:lnTo>
                  <a:pt x="5867908" y="0"/>
                </a:lnTo>
                <a:close/>
              </a:path>
            </a:pathLst>
          </a:custGeom>
          <a:solidFill>
            <a:srgbClr val="1EA1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25919" y="3353016"/>
            <a:ext cx="4401185" cy="1480820"/>
          </a:xfrm>
          <a:custGeom>
            <a:avLst/>
            <a:gdLst/>
            <a:ahLst/>
            <a:cxnLst/>
            <a:rect l="l" t="t" r="r" b="b"/>
            <a:pathLst>
              <a:path w="4401184" h="1480820">
                <a:moveTo>
                  <a:pt x="711834" y="1146720"/>
                </a:moveTo>
                <a:lnTo>
                  <a:pt x="161798" y="1324266"/>
                </a:lnTo>
                <a:lnTo>
                  <a:pt x="104908" y="1346368"/>
                </a:lnTo>
                <a:lnTo>
                  <a:pt x="57625" y="1372122"/>
                </a:lnTo>
                <a:lnTo>
                  <a:pt x="22608" y="1399448"/>
                </a:lnTo>
                <a:lnTo>
                  <a:pt x="0" y="1450504"/>
                </a:lnTo>
                <a:lnTo>
                  <a:pt x="16185" y="1468647"/>
                </a:lnTo>
                <a:lnTo>
                  <a:pt x="48166" y="1478633"/>
                </a:lnTo>
                <a:lnTo>
                  <a:pt x="92564" y="1480323"/>
                </a:lnTo>
                <a:lnTo>
                  <a:pt x="146003" y="1473575"/>
                </a:lnTo>
                <a:lnTo>
                  <a:pt x="205104" y="1458251"/>
                </a:lnTo>
                <a:lnTo>
                  <a:pt x="571753" y="1339887"/>
                </a:lnTo>
                <a:lnTo>
                  <a:pt x="630842" y="1324613"/>
                </a:lnTo>
                <a:lnTo>
                  <a:pt x="684249" y="1317878"/>
                </a:lnTo>
                <a:lnTo>
                  <a:pt x="767085" y="1317878"/>
                </a:lnTo>
                <a:lnTo>
                  <a:pt x="711834" y="1146720"/>
                </a:lnTo>
                <a:close/>
              </a:path>
              <a:path w="4401184" h="1480820">
                <a:moveTo>
                  <a:pt x="767085" y="1317878"/>
                </a:moveTo>
                <a:lnTo>
                  <a:pt x="684249" y="1317878"/>
                </a:lnTo>
                <a:lnTo>
                  <a:pt x="728610" y="1319569"/>
                </a:lnTo>
                <a:lnTo>
                  <a:pt x="760559" y="1329569"/>
                </a:lnTo>
                <a:lnTo>
                  <a:pt x="776731" y="1347761"/>
                </a:lnTo>
                <a:lnTo>
                  <a:pt x="767085" y="1317878"/>
                </a:lnTo>
                <a:close/>
              </a:path>
              <a:path w="4401184" h="1480820">
                <a:moveTo>
                  <a:pt x="4308393" y="0"/>
                </a:moveTo>
                <a:lnTo>
                  <a:pt x="4254992" y="6734"/>
                </a:lnTo>
                <a:lnTo>
                  <a:pt x="4195953" y="22008"/>
                </a:lnTo>
                <a:lnTo>
                  <a:pt x="3645788" y="199554"/>
                </a:lnTo>
                <a:lnTo>
                  <a:pt x="3710685" y="400722"/>
                </a:lnTo>
                <a:lnTo>
                  <a:pt x="3713199" y="376486"/>
                </a:lnTo>
                <a:lnTo>
                  <a:pt x="3733294" y="349666"/>
                </a:lnTo>
                <a:lnTo>
                  <a:pt x="3768311" y="322340"/>
                </a:lnTo>
                <a:lnTo>
                  <a:pt x="3815594" y="296586"/>
                </a:lnTo>
                <a:lnTo>
                  <a:pt x="3872483" y="274484"/>
                </a:lnTo>
                <a:lnTo>
                  <a:pt x="4239133" y="156120"/>
                </a:lnTo>
                <a:lnTo>
                  <a:pt x="4296022" y="133957"/>
                </a:lnTo>
                <a:lnTo>
                  <a:pt x="4343305" y="108173"/>
                </a:lnTo>
                <a:lnTo>
                  <a:pt x="4378322" y="80847"/>
                </a:lnTo>
                <a:lnTo>
                  <a:pt x="4398417" y="54057"/>
                </a:lnTo>
                <a:lnTo>
                  <a:pt x="4400931" y="29882"/>
                </a:lnTo>
                <a:lnTo>
                  <a:pt x="4384746" y="11690"/>
                </a:lnTo>
                <a:lnTo>
                  <a:pt x="4352772" y="1690"/>
                </a:lnTo>
                <a:lnTo>
                  <a:pt x="4308393" y="0"/>
                </a:lnTo>
                <a:close/>
              </a:path>
            </a:pathLst>
          </a:custGeom>
          <a:solidFill>
            <a:srgbClr val="1782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04176" y="2855722"/>
            <a:ext cx="2300605" cy="929005"/>
          </a:xfrm>
          <a:custGeom>
            <a:avLst/>
            <a:gdLst/>
            <a:ahLst/>
            <a:cxnLst/>
            <a:rect l="l" t="t" r="r" b="b"/>
            <a:pathLst>
              <a:path w="2300604" h="929004">
                <a:moveTo>
                  <a:pt x="159833" y="706247"/>
                </a:moveTo>
                <a:lnTo>
                  <a:pt x="92582" y="706247"/>
                </a:lnTo>
                <a:lnTo>
                  <a:pt x="160020" y="928877"/>
                </a:lnTo>
                <a:lnTo>
                  <a:pt x="221615" y="910208"/>
                </a:lnTo>
                <a:lnTo>
                  <a:pt x="159833" y="706247"/>
                </a:lnTo>
                <a:close/>
              </a:path>
              <a:path w="2300604" h="929004">
                <a:moveTo>
                  <a:pt x="216789" y="614044"/>
                </a:moveTo>
                <a:lnTo>
                  <a:pt x="0" y="679576"/>
                </a:lnTo>
                <a:lnTo>
                  <a:pt x="15240" y="729614"/>
                </a:lnTo>
                <a:lnTo>
                  <a:pt x="92582" y="706247"/>
                </a:lnTo>
                <a:lnTo>
                  <a:pt x="159833" y="706247"/>
                </a:lnTo>
                <a:lnTo>
                  <a:pt x="154177" y="687577"/>
                </a:lnTo>
                <a:lnTo>
                  <a:pt x="232028" y="663955"/>
                </a:lnTo>
                <a:lnTo>
                  <a:pt x="216789" y="614044"/>
                </a:lnTo>
                <a:close/>
              </a:path>
              <a:path w="2300604" h="929004">
                <a:moveTo>
                  <a:pt x="314325" y="584453"/>
                </a:moveTo>
                <a:lnTo>
                  <a:pt x="252856" y="603123"/>
                </a:lnTo>
                <a:lnTo>
                  <a:pt x="335406" y="875791"/>
                </a:lnTo>
                <a:lnTo>
                  <a:pt x="396875" y="857122"/>
                </a:lnTo>
                <a:lnTo>
                  <a:pt x="363220" y="746125"/>
                </a:lnTo>
                <a:lnTo>
                  <a:pt x="476250" y="711962"/>
                </a:lnTo>
                <a:lnTo>
                  <a:pt x="543504" y="711962"/>
                </a:lnTo>
                <a:lnTo>
                  <a:pt x="537843" y="693292"/>
                </a:lnTo>
                <a:lnTo>
                  <a:pt x="347218" y="693292"/>
                </a:lnTo>
                <a:lnTo>
                  <a:pt x="314325" y="584453"/>
                </a:lnTo>
                <a:close/>
              </a:path>
              <a:path w="2300604" h="929004">
                <a:moveTo>
                  <a:pt x="543504" y="711962"/>
                </a:moveTo>
                <a:lnTo>
                  <a:pt x="476250" y="711962"/>
                </a:lnTo>
                <a:lnTo>
                  <a:pt x="509904" y="822959"/>
                </a:lnTo>
                <a:lnTo>
                  <a:pt x="571500" y="804290"/>
                </a:lnTo>
                <a:lnTo>
                  <a:pt x="543504" y="711962"/>
                </a:lnTo>
                <a:close/>
              </a:path>
              <a:path w="2300604" h="929004">
                <a:moveTo>
                  <a:pt x="488823" y="531622"/>
                </a:moveTo>
                <a:lnTo>
                  <a:pt x="427227" y="550290"/>
                </a:lnTo>
                <a:lnTo>
                  <a:pt x="460248" y="659002"/>
                </a:lnTo>
                <a:lnTo>
                  <a:pt x="347218" y="693292"/>
                </a:lnTo>
                <a:lnTo>
                  <a:pt x="537843" y="693292"/>
                </a:lnTo>
                <a:lnTo>
                  <a:pt x="488823" y="531622"/>
                </a:lnTo>
                <a:close/>
              </a:path>
              <a:path w="2300604" h="929004">
                <a:moveTo>
                  <a:pt x="694690" y="469264"/>
                </a:moveTo>
                <a:lnTo>
                  <a:pt x="621919" y="491363"/>
                </a:lnTo>
                <a:lnTo>
                  <a:pt x="605154" y="794130"/>
                </a:lnTo>
                <a:lnTo>
                  <a:pt x="671702" y="773938"/>
                </a:lnTo>
                <a:lnTo>
                  <a:pt x="672592" y="707389"/>
                </a:lnTo>
                <a:lnTo>
                  <a:pt x="769620" y="678052"/>
                </a:lnTo>
                <a:lnTo>
                  <a:pt x="848774" y="678052"/>
                </a:lnTo>
                <a:lnTo>
                  <a:pt x="832747" y="656336"/>
                </a:lnTo>
                <a:lnTo>
                  <a:pt x="671449" y="656336"/>
                </a:lnTo>
                <a:lnTo>
                  <a:pt x="673226" y="546226"/>
                </a:lnTo>
                <a:lnTo>
                  <a:pt x="672465" y="537844"/>
                </a:lnTo>
                <a:lnTo>
                  <a:pt x="670687" y="529716"/>
                </a:lnTo>
                <a:lnTo>
                  <a:pt x="672210" y="529208"/>
                </a:lnTo>
                <a:lnTo>
                  <a:pt x="738928" y="529208"/>
                </a:lnTo>
                <a:lnTo>
                  <a:pt x="694690" y="469264"/>
                </a:lnTo>
                <a:close/>
              </a:path>
              <a:path w="2300604" h="929004">
                <a:moveTo>
                  <a:pt x="848774" y="678052"/>
                </a:moveTo>
                <a:lnTo>
                  <a:pt x="769620" y="678052"/>
                </a:lnTo>
                <a:lnTo>
                  <a:pt x="807339" y="732916"/>
                </a:lnTo>
                <a:lnTo>
                  <a:pt x="874268" y="712597"/>
                </a:lnTo>
                <a:lnTo>
                  <a:pt x="848774" y="678052"/>
                </a:lnTo>
                <a:close/>
              </a:path>
              <a:path w="2300604" h="929004">
                <a:moveTo>
                  <a:pt x="892301" y="409448"/>
                </a:moveTo>
                <a:lnTo>
                  <a:pt x="826134" y="429513"/>
                </a:lnTo>
                <a:lnTo>
                  <a:pt x="908684" y="702182"/>
                </a:lnTo>
                <a:lnTo>
                  <a:pt x="966724" y="684656"/>
                </a:lnTo>
                <a:lnTo>
                  <a:pt x="921257" y="534797"/>
                </a:lnTo>
                <a:lnTo>
                  <a:pt x="906399" y="491108"/>
                </a:lnTo>
                <a:lnTo>
                  <a:pt x="907160" y="490854"/>
                </a:lnTo>
                <a:lnTo>
                  <a:pt x="989152" y="490854"/>
                </a:lnTo>
                <a:lnTo>
                  <a:pt x="892301" y="409448"/>
                </a:lnTo>
                <a:close/>
              </a:path>
              <a:path w="2300604" h="929004">
                <a:moveTo>
                  <a:pt x="738928" y="529208"/>
                </a:moveTo>
                <a:lnTo>
                  <a:pt x="672210" y="529208"/>
                </a:lnTo>
                <a:lnTo>
                  <a:pt x="675040" y="535876"/>
                </a:lnTo>
                <a:lnTo>
                  <a:pt x="677989" y="541972"/>
                </a:lnTo>
                <a:lnTo>
                  <a:pt x="681033" y="547497"/>
                </a:lnTo>
                <a:lnTo>
                  <a:pt x="684149" y="552450"/>
                </a:lnTo>
                <a:lnTo>
                  <a:pt x="741172" y="635126"/>
                </a:lnTo>
                <a:lnTo>
                  <a:pt x="671449" y="656336"/>
                </a:lnTo>
                <a:lnTo>
                  <a:pt x="832747" y="656336"/>
                </a:lnTo>
                <a:lnTo>
                  <a:pt x="738928" y="529208"/>
                </a:lnTo>
                <a:close/>
              </a:path>
              <a:path w="2300604" h="929004">
                <a:moveTo>
                  <a:pt x="989152" y="490854"/>
                </a:moveTo>
                <a:lnTo>
                  <a:pt x="907160" y="490854"/>
                </a:lnTo>
                <a:lnTo>
                  <a:pt x="910732" y="494448"/>
                </a:lnTo>
                <a:lnTo>
                  <a:pt x="915352" y="498744"/>
                </a:lnTo>
                <a:lnTo>
                  <a:pt x="921019" y="503731"/>
                </a:lnTo>
                <a:lnTo>
                  <a:pt x="1091946" y="646683"/>
                </a:lnTo>
                <a:lnTo>
                  <a:pt x="1154049" y="627888"/>
                </a:lnTo>
                <a:lnTo>
                  <a:pt x="1133716" y="560831"/>
                </a:lnTo>
                <a:lnTo>
                  <a:pt x="1071245" y="560831"/>
                </a:lnTo>
                <a:lnTo>
                  <a:pt x="1066317" y="556261"/>
                </a:lnTo>
                <a:lnTo>
                  <a:pt x="1061259" y="551703"/>
                </a:lnTo>
                <a:lnTo>
                  <a:pt x="1056082" y="547169"/>
                </a:lnTo>
                <a:lnTo>
                  <a:pt x="1050798" y="542670"/>
                </a:lnTo>
                <a:lnTo>
                  <a:pt x="989152" y="490854"/>
                </a:lnTo>
                <a:close/>
              </a:path>
              <a:path w="2300604" h="929004">
                <a:moveTo>
                  <a:pt x="1195324" y="317626"/>
                </a:moveTo>
                <a:lnTo>
                  <a:pt x="1133855" y="336295"/>
                </a:lnTo>
                <a:lnTo>
                  <a:pt x="1216405" y="608964"/>
                </a:lnTo>
                <a:lnTo>
                  <a:pt x="1277874" y="590423"/>
                </a:lnTo>
                <a:lnTo>
                  <a:pt x="1237488" y="456818"/>
                </a:lnTo>
                <a:lnTo>
                  <a:pt x="1238377" y="456564"/>
                </a:lnTo>
                <a:lnTo>
                  <a:pt x="1332902" y="456564"/>
                </a:lnTo>
                <a:lnTo>
                  <a:pt x="1319878" y="446658"/>
                </a:lnTo>
                <a:lnTo>
                  <a:pt x="1234313" y="446658"/>
                </a:lnTo>
                <a:lnTo>
                  <a:pt x="1195324" y="317626"/>
                </a:lnTo>
                <a:close/>
              </a:path>
              <a:path w="2300604" h="929004">
                <a:moveTo>
                  <a:pt x="1332902" y="456564"/>
                </a:moveTo>
                <a:lnTo>
                  <a:pt x="1238377" y="456564"/>
                </a:lnTo>
                <a:lnTo>
                  <a:pt x="1244092" y="463295"/>
                </a:lnTo>
                <a:lnTo>
                  <a:pt x="1248028" y="467613"/>
                </a:lnTo>
                <a:lnTo>
                  <a:pt x="1365503" y="563879"/>
                </a:lnTo>
                <a:lnTo>
                  <a:pt x="1443101" y="540385"/>
                </a:lnTo>
                <a:lnTo>
                  <a:pt x="1332902" y="456564"/>
                </a:lnTo>
                <a:close/>
              </a:path>
              <a:path w="2300604" h="929004">
                <a:moveTo>
                  <a:pt x="1071372" y="355218"/>
                </a:moveTo>
                <a:lnTo>
                  <a:pt x="1013459" y="372744"/>
                </a:lnTo>
                <a:lnTo>
                  <a:pt x="1059052" y="523493"/>
                </a:lnTo>
                <a:lnTo>
                  <a:pt x="1063059" y="536307"/>
                </a:lnTo>
                <a:lnTo>
                  <a:pt x="1066530" y="546750"/>
                </a:lnTo>
                <a:lnTo>
                  <a:pt x="1069500" y="554837"/>
                </a:lnTo>
                <a:lnTo>
                  <a:pt x="1072006" y="560577"/>
                </a:lnTo>
                <a:lnTo>
                  <a:pt x="1071245" y="560831"/>
                </a:lnTo>
                <a:lnTo>
                  <a:pt x="1133716" y="560831"/>
                </a:lnTo>
                <a:lnTo>
                  <a:pt x="1071372" y="355218"/>
                </a:lnTo>
                <a:close/>
              </a:path>
              <a:path w="2300604" h="929004">
                <a:moveTo>
                  <a:pt x="1352423" y="270128"/>
                </a:moveTo>
                <a:lnTo>
                  <a:pt x="1279144" y="292226"/>
                </a:lnTo>
                <a:lnTo>
                  <a:pt x="1238250" y="428751"/>
                </a:lnTo>
                <a:lnTo>
                  <a:pt x="1235328" y="446277"/>
                </a:lnTo>
                <a:lnTo>
                  <a:pt x="1234313" y="446658"/>
                </a:lnTo>
                <a:lnTo>
                  <a:pt x="1319878" y="446658"/>
                </a:lnTo>
                <a:lnTo>
                  <a:pt x="1296670" y="429005"/>
                </a:lnTo>
                <a:lnTo>
                  <a:pt x="1352423" y="270128"/>
                </a:lnTo>
                <a:close/>
              </a:path>
              <a:path w="2300604" h="929004">
                <a:moveTo>
                  <a:pt x="1530223" y="216280"/>
                </a:moveTo>
                <a:lnTo>
                  <a:pt x="1459992" y="237489"/>
                </a:lnTo>
                <a:lnTo>
                  <a:pt x="1600073" y="388112"/>
                </a:lnTo>
                <a:lnTo>
                  <a:pt x="1629155" y="483997"/>
                </a:lnTo>
                <a:lnTo>
                  <a:pt x="1690624" y="465454"/>
                </a:lnTo>
                <a:lnTo>
                  <a:pt x="1661159" y="368426"/>
                </a:lnTo>
                <a:lnTo>
                  <a:pt x="1668812" y="324992"/>
                </a:lnTo>
                <a:lnTo>
                  <a:pt x="1617979" y="324992"/>
                </a:lnTo>
                <a:lnTo>
                  <a:pt x="1610614" y="313181"/>
                </a:lnTo>
                <a:lnTo>
                  <a:pt x="1606296" y="306324"/>
                </a:lnTo>
                <a:lnTo>
                  <a:pt x="1530223" y="216280"/>
                </a:lnTo>
                <a:close/>
              </a:path>
              <a:path w="2300604" h="929004">
                <a:moveTo>
                  <a:pt x="1696847" y="165862"/>
                </a:moveTo>
                <a:lnTo>
                  <a:pt x="1631696" y="185547"/>
                </a:lnTo>
                <a:lnTo>
                  <a:pt x="1618106" y="301498"/>
                </a:lnTo>
                <a:lnTo>
                  <a:pt x="1617345" y="307466"/>
                </a:lnTo>
                <a:lnTo>
                  <a:pt x="1617599" y="315213"/>
                </a:lnTo>
                <a:lnTo>
                  <a:pt x="1618742" y="324865"/>
                </a:lnTo>
                <a:lnTo>
                  <a:pt x="1617979" y="324992"/>
                </a:lnTo>
                <a:lnTo>
                  <a:pt x="1668812" y="324992"/>
                </a:lnTo>
                <a:lnTo>
                  <a:pt x="1696847" y="165862"/>
                </a:lnTo>
                <a:close/>
              </a:path>
              <a:path w="2300604" h="929004">
                <a:moveTo>
                  <a:pt x="1901428" y="109283"/>
                </a:moveTo>
                <a:lnTo>
                  <a:pt x="1845691" y="115697"/>
                </a:lnTo>
                <a:lnTo>
                  <a:pt x="1793033" y="142541"/>
                </a:lnTo>
                <a:lnTo>
                  <a:pt x="1758569" y="185674"/>
                </a:lnTo>
                <a:lnTo>
                  <a:pt x="1744472" y="240363"/>
                </a:lnTo>
                <a:lnTo>
                  <a:pt x="1745853" y="270166"/>
                </a:lnTo>
                <a:lnTo>
                  <a:pt x="1763972" y="330132"/>
                </a:lnTo>
                <a:lnTo>
                  <a:pt x="1797448" y="374241"/>
                </a:lnTo>
                <a:lnTo>
                  <a:pt x="1844617" y="400534"/>
                </a:lnTo>
                <a:lnTo>
                  <a:pt x="1870725" y="405606"/>
                </a:lnTo>
                <a:lnTo>
                  <a:pt x="1898096" y="405106"/>
                </a:lnTo>
                <a:lnTo>
                  <a:pt x="1954629" y="387939"/>
                </a:lnTo>
                <a:lnTo>
                  <a:pt x="1997404" y="353510"/>
                </a:lnTo>
                <a:lnTo>
                  <a:pt x="2000512" y="348650"/>
                </a:lnTo>
                <a:lnTo>
                  <a:pt x="1896733" y="348650"/>
                </a:lnTo>
                <a:lnTo>
                  <a:pt x="1882203" y="348202"/>
                </a:lnTo>
                <a:lnTo>
                  <a:pt x="1842644" y="326826"/>
                </a:lnTo>
                <a:lnTo>
                  <a:pt x="1816480" y="278891"/>
                </a:lnTo>
                <a:lnTo>
                  <a:pt x="1810289" y="241379"/>
                </a:lnTo>
                <a:lnTo>
                  <a:pt x="1811694" y="224510"/>
                </a:lnTo>
                <a:lnTo>
                  <a:pt x="1832879" y="183943"/>
                </a:lnTo>
                <a:lnTo>
                  <a:pt x="1875357" y="166117"/>
                </a:lnTo>
                <a:lnTo>
                  <a:pt x="1995008" y="166117"/>
                </a:lnTo>
                <a:lnTo>
                  <a:pt x="1992201" y="161448"/>
                </a:lnTo>
                <a:lnTo>
                  <a:pt x="1973760" y="141184"/>
                </a:lnTo>
                <a:lnTo>
                  <a:pt x="1951735" y="125349"/>
                </a:lnTo>
                <a:lnTo>
                  <a:pt x="1927254" y="114518"/>
                </a:lnTo>
                <a:lnTo>
                  <a:pt x="1901428" y="109283"/>
                </a:lnTo>
                <a:close/>
              </a:path>
              <a:path w="2300604" h="929004">
                <a:moveTo>
                  <a:pt x="1995008" y="166117"/>
                </a:moveTo>
                <a:lnTo>
                  <a:pt x="1875357" y="166117"/>
                </a:lnTo>
                <a:lnTo>
                  <a:pt x="1889887" y="166512"/>
                </a:lnTo>
                <a:lnTo>
                  <a:pt x="1903654" y="170360"/>
                </a:lnTo>
                <a:lnTo>
                  <a:pt x="1938766" y="201866"/>
                </a:lnTo>
                <a:lnTo>
                  <a:pt x="1954656" y="238251"/>
                </a:lnTo>
                <a:lnTo>
                  <a:pt x="1960975" y="275859"/>
                </a:lnTo>
                <a:lnTo>
                  <a:pt x="1959621" y="292419"/>
                </a:lnTo>
                <a:lnTo>
                  <a:pt x="1938623" y="331295"/>
                </a:lnTo>
                <a:lnTo>
                  <a:pt x="1896733" y="348650"/>
                </a:lnTo>
                <a:lnTo>
                  <a:pt x="2000512" y="348650"/>
                </a:lnTo>
                <a:lnTo>
                  <a:pt x="2012315" y="330200"/>
                </a:lnTo>
                <a:lnTo>
                  <a:pt x="2022248" y="304008"/>
                </a:lnTo>
                <a:lnTo>
                  <a:pt x="2026538" y="276113"/>
                </a:lnTo>
                <a:lnTo>
                  <a:pt x="2025209" y="246528"/>
                </a:lnTo>
                <a:lnTo>
                  <a:pt x="2018283" y="215264"/>
                </a:lnTo>
                <a:lnTo>
                  <a:pt x="2007046" y="186142"/>
                </a:lnTo>
                <a:lnTo>
                  <a:pt x="1995008" y="166117"/>
                </a:lnTo>
                <a:close/>
              </a:path>
              <a:path w="2300604" h="929004">
                <a:moveTo>
                  <a:pt x="2080514" y="49656"/>
                </a:moveTo>
                <a:lnTo>
                  <a:pt x="2018919" y="68325"/>
                </a:lnTo>
                <a:lnTo>
                  <a:pt x="2066544" y="225678"/>
                </a:lnTo>
                <a:lnTo>
                  <a:pt x="2089404" y="276088"/>
                </a:lnTo>
                <a:lnTo>
                  <a:pt x="2121598" y="307292"/>
                </a:lnTo>
                <a:lnTo>
                  <a:pt x="2163127" y="319279"/>
                </a:lnTo>
                <a:lnTo>
                  <a:pt x="2213991" y="312038"/>
                </a:lnTo>
                <a:lnTo>
                  <a:pt x="2261756" y="289200"/>
                </a:lnTo>
                <a:lnTo>
                  <a:pt x="2285724" y="261028"/>
                </a:lnTo>
                <a:lnTo>
                  <a:pt x="2176309" y="261028"/>
                </a:lnTo>
                <a:lnTo>
                  <a:pt x="2156412" y="253523"/>
                </a:lnTo>
                <a:lnTo>
                  <a:pt x="2140444" y="235779"/>
                </a:lnTo>
                <a:lnTo>
                  <a:pt x="2128393" y="207772"/>
                </a:lnTo>
                <a:lnTo>
                  <a:pt x="2080514" y="49656"/>
                </a:lnTo>
                <a:close/>
              </a:path>
              <a:path w="2300604" h="929004">
                <a:moveTo>
                  <a:pt x="2244471" y="0"/>
                </a:moveTo>
                <a:lnTo>
                  <a:pt x="2183003" y="18541"/>
                </a:lnTo>
                <a:lnTo>
                  <a:pt x="2231644" y="179069"/>
                </a:lnTo>
                <a:lnTo>
                  <a:pt x="2236902" y="207954"/>
                </a:lnTo>
                <a:lnTo>
                  <a:pt x="2233421" y="230790"/>
                </a:lnTo>
                <a:lnTo>
                  <a:pt x="2221178" y="247578"/>
                </a:lnTo>
                <a:lnTo>
                  <a:pt x="2200148" y="258317"/>
                </a:lnTo>
                <a:lnTo>
                  <a:pt x="2176309" y="261028"/>
                </a:lnTo>
                <a:lnTo>
                  <a:pt x="2285724" y="261028"/>
                </a:lnTo>
                <a:lnTo>
                  <a:pt x="2290556" y="255349"/>
                </a:lnTo>
                <a:lnTo>
                  <a:pt x="2300376" y="210472"/>
                </a:lnTo>
                <a:lnTo>
                  <a:pt x="2291206" y="154558"/>
                </a:lnTo>
                <a:lnTo>
                  <a:pt x="22444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620511"/>
            <a:ext cx="12189460" cy="1237615"/>
          </a:xfrm>
          <a:custGeom>
            <a:avLst/>
            <a:gdLst/>
            <a:ahLst/>
            <a:cxnLst/>
            <a:rect l="l" t="t" r="r" b="b"/>
            <a:pathLst>
              <a:path w="12189460" h="1237615">
                <a:moveTo>
                  <a:pt x="0" y="1237487"/>
                </a:moveTo>
                <a:lnTo>
                  <a:pt x="12188952" y="1237487"/>
                </a:lnTo>
                <a:lnTo>
                  <a:pt x="12188952" y="0"/>
                </a:lnTo>
                <a:lnTo>
                  <a:pt x="0" y="0"/>
                </a:lnTo>
                <a:lnTo>
                  <a:pt x="0" y="1237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42028" y="6026911"/>
            <a:ext cx="3991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003300"/>
                </a:solidFill>
                <a:latin typeface="Arial"/>
                <a:cs typeface="Arial"/>
              </a:rPr>
              <a:t>Imarticus </a:t>
            </a:r>
            <a:r>
              <a:rPr sz="2000" b="1" spc="-25" dirty="0">
                <a:solidFill>
                  <a:srgbClr val="FF9933"/>
                </a:solidFill>
                <a:latin typeface="Arial"/>
                <a:cs typeface="Arial"/>
              </a:rPr>
              <a:t>Learning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Institute,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Pune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0" y="417703"/>
            <a:ext cx="6937375" cy="21204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sz="2800" b="1" spc="-240" dirty="0">
                <a:solidFill>
                  <a:srgbClr val="FFFFFF"/>
                </a:solidFill>
                <a:latin typeface="Arial"/>
                <a:cs typeface="Arial"/>
              </a:rPr>
              <a:t>Table </a:t>
            </a:r>
            <a:r>
              <a:rPr sz="2800" b="1" spc="-1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</a:pPr>
            <a:endParaRPr lang="en-IN" sz="455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</a:pPr>
            <a:endParaRPr lang="en-IN" sz="455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595274" y="1285860"/>
            <a:ext cx="102156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 Introduction</a:t>
            </a:r>
          </a:p>
          <a:p>
            <a:pPr>
              <a:buFont typeface="Wingdings" pitchFamily="2" charset="2"/>
              <a:buChar char="ü"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 Problem Statement</a:t>
            </a:r>
          </a:p>
          <a:p>
            <a:pPr>
              <a:buFont typeface="Wingdings" pitchFamily="2" charset="2"/>
              <a:buChar char="ü"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 Knowing The Dataset</a:t>
            </a:r>
          </a:p>
          <a:p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 Exploratory Analysis</a:t>
            </a:r>
          </a:p>
          <a:p>
            <a:pPr lvl="1">
              <a:buFont typeface="Arial" pitchFamily="34" charset="0"/>
              <a:buChar char="•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	Cleansing of Dataset</a:t>
            </a:r>
          </a:p>
          <a:p>
            <a:pPr lvl="1">
              <a:buFont typeface="Arial" pitchFamily="34" charset="0"/>
              <a:buChar char="•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       Variable Transformation</a:t>
            </a:r>
          </a:p>
          <a:p>
            <a:pPr lvl="1">
              <a:buFont typeface="Arial" pitchFamily="34" charset="0"/>
              <a:buChar char="•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       Correlation Plot</a:t>
            </a:r>
          </a:p>
          <a:p>
            <a:pPr lvl="1">
              <a:buFont typeface="Arial" pitchFamily="34" charset="0"/>
              <a:buChar char="•"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 Feature Selection</a:t>
            </a:r>
          </a:p>
          <a:p>
            <a:pPr>
              <a:buFont typeface="Wingdings" pitchFamily="2" charset="2"/>
              <a:buChar char="ü"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 Model Building</a:t>
            </a:r>
          </a:p>
          <a:p>
            <a:pPr>
              <a:buFont typeface="Wingdings" pitchFamily="2" charset="2"/>
              <a:buChar char="ü"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 Conclusion</a:t>
            </a:r>
          </a:p>
          <a:p>
            <a:pPr>
              <a:buFont typeface="Wingdings" pitchFamily="2" charset="2"/>
              <a:buChar char="ü"/>
            </a:pPr>
            <a:endParaRPr lang="en-IN" dirty="0" smtClean="0"/>
          </a:p>
          <a:p>
            <a:pPr>
              <a:buFont typeface="Wingdings" pitchFamily="2" charset="2"/>
              <a:buChar char="ü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r>
              <a:rPr lang="en-IN" dirty="0" smtClean="0"/>
              <a:t>c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17703"/>
            <a:ext cx="6937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sz="2800" b="1" spc="-155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3836" y="1785926"/>
            <a:ext cx="10561320" cy="3441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In general, whenever an individual/corporation applies for a loan from a bank (or any loan issuer), their credit history undergoes a rigorous check to ensure that whether they are capable enough to pay off the loan (in this industry it is referred to as credit-worthiness).</a:t>
            </a:r>
          </a:p>
          <a:p>
            <a:pPr>
              <a:buFont typeface="Wingdings" pitchFamily="2" charset="2"/>
              <a:buChar char="ü"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Based on the amount of risk that the issuer is willing to take (plus some other factors) they decide on a cutoff of that score and use it to take a decision regarding whether to pass the loan or not. This is a way of managing credit risk</a:t>
            </a:r>
            <a:r>
              <a:rPr lang="en-US" sz="2200" dirty="0" smtClean="0"/>
              <a:t>.</a:t>
            </a:r>
            <a:endParaRPr lang="en-IN" sz="2200" dirty="0" smtClean="0"/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r>
              <a:rPr lang="en-IN" dirty="0" smtClean="0"/>
              <a:t>c</a:t>
            </a:r>
            <a:endParaRPr/>
          </a:p>
        </p:txBody>
      </p:sp>
      <p:sp>
        <p:nvSpPr>
          <p:cNvPr id="4" name="object 3"/>
          <p:cNvSpPr txBox="1"/>
          <p:nvPr/>
        </p:nvSpPr>
        <p:spPr>
          <a:xfrm>
            <a:off x="0" y="417703"/>
            <a:ext cx="6937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lang="en-IN" sz="2800" b="1" spc="-155" dirty="0" smtClean="0">
                <a:solidFill>
                  <a:srgbClr val="FFFFFF"/>
                </a:solidFill>
                <a:latin typeface="Arial"/>
                <a:cs typeface="Arial"/>
              </a:rPr>
              <a:t>Problem Statement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911424" y="2132856"/>
            <a:ext cx="88569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latin typeface="Arial" pitchFamily="34" charset="0"/>
                <a:cs typeface="Arial" pitchFamily="34" charset="0"/>
              </a:rPr>
              <a:t>To build a data model to predict the probability, of default, and choose the cut-off on based on what we feel suitable. </a:t>
            </a:r>
          </a:p>
          <a:p>
            <a:r>
              <a:rPr lang="en-IN" sz="2200" dirty="0" smtClean="0">
                <a:latin typeface="Arial" pitchFamily="34" charset="0"/>
                <a:cs typeface="Arial" pitchFamily="34" charset="0"/>
              </a:rPr>
              <a:t>Alternatively to use modelling technique which give binary output. Based on the data that is available during loan application , building a model to predict default in the future. </a:t>
            </a:r>
          </a:p>
          <a:p>
            <a:r>
              <a:rPr lang="en-IN" sz="2200" dirty="0" smtClean="0">
                <a:latin typeface="Arial" pitchFamily="34" charset="0"/>
                <a:cs typeface="Arial" pitchFamily="34" charset="0"/>
              </a:rPr>
              <a:t>This will help the company in deciding whether or not to pass the loan.</a:t>
            </a:r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bject 15"/>
          <p:cNvSpPr/>
          <p:nvPr/>
        </p:nvSpPr>
        <p:spPr>
          <a:xfrm>
            <a:off x="10992544" y="217169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0" y="417703"/>
            <a:ext cx="10998200" cy="546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sz="2800" b="1" spc="-250" dirty="0">
                <a:solidFill>
                  <a:srgbClr val="FFFFFF"/>
                </a:solidFill>
                <a:latin typeface="Arial"/>
                <a:cs typeface="Arial"/>
              </a:rPr>
              <a:t>Knowing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7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"/>
            </a:pPr>
            <a:endParaRPr sz="2600" dirty="0">
              <a:latin typeface="Times New Roman"/>
              <a:cs typeface="Times New Roman"/>
            </a:endParaRPr>
          </a:p>
          <a:p>
            <a:pPr marL="941069" lvl="1" indent="-342900">
              <a:lnSpc>
                <a:spcPct val="100000"/>
              </a:lnSpc>
              <a:buFont typeface="Wingdings"/>
              <a:buChar char=""/>
              <a:tabLst>
                <a:tab pos="941069" algn="l"/>
                <a:tab pos="941705" algn="l"/>
              </a:tabLst>
            </a:pPr>
            <a:r>
              <a:rPr b="1" dirty="0">
                <a:latin typeface="Arial" pitchFamily="34" charset="0"/>
                <a:cs typeface="Arial" pitchFamily="34" charset="0"/>
              </a:rPr>
              <a:t>Understanding the</a:t>
            </a:r>
            <a:r>
              <a:rPr b="1" spc="-55" dirty="0">
                <a:latin typeface="Arial" pitchFamily="34" charset="0"/>
                <a:cs typeface="Arial" pitchFamily="34" charset="0"/>
              </a:rPr>
              <a:t> </a:t>
            </a:r>
            <a:r>
              <a:rPr b="1" dirty="0">
                <a:latin typeface="Arial" pitchFamily="34" charset="0"/>
                <a:cs typeface="Arial" pitchFamily="34" charset="0"/>
              </a:rPr>
              <a:t>Dataset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 marL="775335" marR="5080">
              <a:lnSpc>
                <a:spcPct val="250100"/>
              </a:lnSpc>
              <a:spcBef>
                <a:spcPts val="1639"/>
              </a:spcBef>
            </a:pPr>
            <a:r>
              <a:rPr b="1" spc="-5" dirty="0">
                <a:latin typeface="Arial" pitchFamily="34" charset="0"/>
                <a:cs typeface="Arial" pitchFamily="34" charset="0"/>
              </a:rPr>
              <a:t>These </a:t>
            </a:r>
            <a:r>
              <a:rPr b="1" dirty="0">
                <a:latin typeface="Arial" pitchFamily="34" charset="0"/>
                <a:cs typeface="Arial" pitchFamily="34" charset="0"/>
              </a:rPr>
              <a:t>files contain </a:t>
            </a:r>
            <a:r>
              <a:rPr b="1" spc="-5" dirty="0">
                <a:latin typeface="Arial" pitchFamily="34" charset="0"/>
                <a:cs typeface="Arial" pitchFamily="34" charset="0"/>
              </a:rPr>
              <a:t>complete </a:t>
            </a:r>
            <a:r>
              <a:rPr b="1" dirty="0">
                <a:latin typeface="Arial" pitchFamily="34" charset="0"/>
                <a:cs typeface="Arial" pitchFamily="34" charset="0"/>
              </a:rPr>
              <a:t>loan </a:t>
            </a:r>
            <a:r>
              <a:rPr b="1" spc="-5" dirty="0">
                <a:latin typeface="Arial" pitchFamily="34" charset="0"/>
                <a:cs typeface="Arial" pitchFamily="34" charset="0"/>
              </a:rPr>
              <a:t>data for all </a:t>
            </a:r>
            <a:r>
              <a:rPr b="1" dirty="0">
                <a:latin typeface="Arial" pitchFamily="34" charset="0"/>
                <a:cs typeface="Arial" pitchFamily="34" charset="0"/>
              </a:rPr>
              <a:t>loans </a:t>
            </a:r>
            <a:r>
              <a:rPr b="1" spc="-5" dirty="0">
                <a:latin typeface="Arial" pitchFamily="34" charset="0"/>
                <a:cs typeface="Arial" pitchFamily="34" charset="0"/>
              </a:rPr>
              <a:t>issued </a:t>
            </a:r>
            <a:r>
              <a:rPr b="1" dirty="0">
                <a:latin typeface="Arial" pitchFamily="34" charset="0"/>
                <a:cs typeface="Arial" pitchFamily="34" charset="0"/>
              </a:rPr>
              <a:t>through </a:t>
            </a:r>
            <a:r>
              <a:rPr b="1" spc="-5" dirty="0">
                <a:latin typeface="Arial" pitchFamily="34" charset="0"/>
                <a:cs typeface="Arial" pitchFamily="34" charset="0"/>
              </a:rPr>
              <a:t>the </a:t>
            </a:r>
            <a:r>
              <a:rPr b="1" dirty="0">
                <a:latin typeface="Arial" pitchFamily="34" charset="0"/>
                <a:cs typeface="Arial" pitchFamily="34" charset="0"/>
              </a:rPr>
              <a:t>June 2007- </a:t>
            </a:r>
            <a:r>
              <a:rPr b="1" spc="-5" dirty="0">
                <a:latin typeface="Arial" pitchFamily="34" charset="0"/>
                <a:cs typeface="Arial" pitchFamily="34" charset="0"/>
              </a:rPr>
              <a:t>Dec 2015,  </a:t>
            </a:r>
            <a:r>
              <a:rPr b="1" dirty="0">
                <a:latin typeface="Arial" pitchFamily="34" charset="0"/>
                <a:cs typeface="Arial" pitchFamily="34" charset="0"/>
              </a:rPr>
              <a:t>including </a:t>
            </a:r>
            <a:r>
              <a:rPr b="1" spc="-5" dirty="0">
                <a:latin typeface="Arial" pitchFamily="34" charset="0"/>
                <a:cs typeface="Arial" pitchFamily="34" charset="0"/>
              </a:rPr>
              <a:t>the current </a:t>
            </a:r>
            <a:r>
              <a:rPr b="1" dirty="0">
                <a:latin typeface="Arial" pitchFamily="34" charset="0"/>
                <a:cs typeface="Arial" pitchFamily="34" charset="0"/>
              </a:rPr>
              <a:t>loan </a:t>
            </a:r>
            <a:r>
              <a:rPr b="1" spc="-5" dirty="0">
                <a:latin typeface="Arial" pitchFamily="34" charset="0"/>
                <a:cs typeface="Arial" pitchFamily="34" charset="0"/>
              </a:rPr>
              <a:t>status </a:t>
            </a:r>
            <a:r>
              <a:rPr b="1" dirty="0">
                <a:latin typeface="Arial" pitchFamily="34" charset="0"/>
                <a:cs typeface="Arial" pitchFamily="34" charset="0"/>
              </a:rPr>
              <a:t>and </a:t>
            </a:r>
            <a:r>
              <a:rPr b="1" spc="-5" dirty="0">
                <a:latin typeface="Arial" pitchFamily="34" charset="0"/>
                <a:cs typeface="Arial" pitchFamily="34" charset="0"/>
              </a:rPr>
              <a:t>latest payment information. </a:t>
            </a:r>
            <a:r>
              <a:rPr b="1" dirty="0">
                <a:latin typeface="Arial" pitchFamily="34" charset="0"/>
                <a:cs typeface="Arial" pitchFamily="34" charset="0"/>
              </a:rPr>
              <a:t>The file containing loan </a:t>
            </a:r>
            <a:r>
              <a:rPr b="1" spc="-5" dirty="0">
                <a:latin typeface="Arial" pitchFamily="34" charset="0"/>
                <a:cs typeface="Arial" pitchFamily="34" charset="0"/>
              </a:rPr>
              <a:t>data  </a:t>
            </a:r>
            <a:r>
              <a:rPr b="1" dirty="0">
                <a:latin typeface="Arial" pitchFamily="34" charset="0"/>
                <a:cs typeface="Arial" pitchFamily="34" charset="0"/>
              </a:rPr>
              <a:t>through </a:t>
            </a:r>
            <a:r>
              <a:rPr b="1" spc="-5" dirty="0">
                <a:latin typeface="Arial" pitchFamily="34" charset="0"/>
                <a:cs typeface="Arial" pitchFamily="34" charset="0"/>
              </a:rPr>
              <a:t>the "present" </a:t>
            </a:r>
            <a:r>
              <a:rPr b="1" dirty="0">
                <a:latin typeface="Arial" pitchFamily="34" charset="0"/>
                <a:cs typeface="Arial" pitchFamily="34" charset="0"/>
              </a:rPr>
              <a:t>contains </a:t>
            </a:r>
            <a:r>
              <a:rPr b="1" spc="-5" dirty="0">
                <a:latin typeface="Arial" pitchFamily="34" charset="0"/>
                <a:cs typeface="Arial" pitchFamily="34" charset="0"/>
              </a:rPr>
              <a:t>complete </a:t>
            </a:r>
            <a:r>
              <a:rPr b="1" dirty="0">
                <a:latin typeface="Arial" pitchFamily="34" charset="0"/>
                <a:cs typeface="Arial" pitchFamily="34" charset="0"/>
              </a:rPr>
              <a:t>loan </a:t>
            </a:r>
            <a:r>
              <a:rPr b="1" spc="-5" dirty="0">
                <a:latin typeface="Arial" pitchFamily="34" charset="0"/>
                <a:cs typeface="Arial" pitchFamily="34" charset="0"/>
              </a:rPr>
              <a:t>data for all </a:t>
            </a:r>
            <a:r>
              <a:rPr b="1" dirty="0">
                <a:latin typeface="Arial" pitchFamily="34" charset="0"/>
                <a:cs typeface="Arial" pitchFamily="34" charset="0"/>
              </a:rPr>
              <a:t>loans </a:t>
            </a:r>
            <a:r>
              <a:rPr b="1" spc="-5" dirty="0">
                <a:latin typeface="Arial" pitchFamily="34" charset="0"/>
                <a:cs typeface="Arial" pitchFamily="34" charset="0"/>
              </a:rPr>
              <a:t>issued </a:t>
            </a:r>
            <a:r>
              <a:rPr b="1" dirty="0">
                <a:latin typeface="Arial" pitchFamily="34" charset="0"/>
                <a:cs typeface="Arial" pitchFamily="34" charset="0"/>
              </a:rPr>
              <a:t>through </a:t>
            </a:r>
            <a:r>
              <a:rPr b="1" spc="-5" dirty="0">
                <a:latin typeface="Arial" pitchFamily="34" charset="0"/>
                <a:cs typeface="Arial" pitchFamily="34" charset="0"/>
              </a:rPr>
              <a:t>the </a:t>
            </a:r>
            <a:r>
              <a:rPr b="1" spc="-10" dirty="0">
                <a:latin typeface="Arial" pitchFamily="34" charset="0"/>
                <a:cs typeface="Arial" pitchFamily="34" charset="0"/>
              </a:rPr>
              <a:t>previous  </a:t>
            </a:r>
            <a:r>
              <a:rPr b="1" spc="-5" dirty="0">
                <a:latin typeface="Arial" pitchFamily="34" charset="0"/>
                <a:cs typeface="Arial" pitchFamily="34" charset="0"/>
              </a:rPr>
              <a:t>completed calendar </a:t>
            </a:r>
            <a:r>
              <a:rPr b="1" spc="-15" dirty="0">
                <a:latin typeface="Arial" pitchFamily="34" charset="0"/>
                <a:cs typeface="Arial" pitchFamily="34" charset="0"/>
              </a:rPr>
              <a:t>quarter. </a:t>
            </a:r>
            <a:r>
              <a:rPr b="1" spc="-5" dirty="0">
                <a:latin typeface="Arial" pitchFamily="34" charset="0"/>
                <a:cs typeface="Arial" pitchFamily="34" charset="0"/>
              </a:rPr>
              <a:t>Additional features </a:t>
            </a:r>
            <a:r>
              <a:rPr b="1" dirty="0">
                <a:latin typeface="Arial" pitchFamily="34" charset="0"/>
                <a:cs typeface="Arial" pitchFamily="34" charset="0"/>
              </a:rPr>
              <a:t>include </a:t>
            </a:r>
            <a:r>
              <a:rPr b="1" spc="-5" dirty="0">
                <a:latin typeface="Arial" pitchFamily="34" charset="0"/>
                <a:cs typeface="Arial" pitchFamily="34" charset="0"/>
              </a:rPr>
              <a:t>credit scores, </a:t>
            </a:r>
            <a:r>
              <a:rPr b="1" dirty="0">
                <a:latin typeface="Arial" pitchFamily="34" charset="0"/>
                <a:cs typeface="Arial" pitchFamily="34" charset="0"/>
              </a:rPr>
              <a:t>number of </a:t>
            </a:r>
            <a:r>
              <a:rPr b="1" spc="-5" dirty="0">
                <a:latin typeface="Arial" pitchFamily="34" charset="0"/>
                <a:cs typeface="Arial" pitchFamily="34" charset="0"/>
              </a:rPr>
              <a:t>finance  inquiries, address </a:t>
            </a:r>
            <a:r>
              <a:rPr b="1" dirty="0">
                <a:latin typeface="Arial" pitchFamily="34" charset="0"/>
                <a:cs typeface="Arial" pitchFamily="34" charset="0"/>
              </a:rPr>
              <a:t>including zip </a:t>
            </a:r>
            <a:r>
              <a:rPr b="1" spc="-5" dirty="0">
                <a:latin typeface="Arial" pitchFamily="34" charset="0"/>
                <a:cs typeface="Arial" pitchFamily="34" charset="0"/>
              </a:rPr>
              <a:t>codes, </a:t>
            </a:r>
            <a:r>
              <a:rPr b="1" dirty="0">
                <a:latin typeface="Arial" pitchFamily="34" charset="0"/>
                <a:cs typeface="Arial" pitchFamily="34" charset="0"/>
              </a:rPr>
              <a:t>and </a:t>
            </a:r>
            <a:r>
              <a:rPr b="1" spc="-5" dirty="0">
                <a:latin typeface="Arial" pitchFamily="34" charset="0"/>
                <a:cs typeface="Arial" pitchFamily="34" charset="0"/>
              </a:rPr>
              <a:t>state, </a:t>
            </a:r>
            <a:r>
              <a:rPr b="1" dirty="0">
                <a:latin typeface="Arial" pitchFamily="34" charset="0"/>
                <a:cs typeface="Arial" pitchFamily="34" charset="0"/>
              </a:rPr>
              <a:t>and </a:t>
            </a:r>
            <a:r>
              <a:rPr b="1" spc="-5" dirty="0">
                <a:latin typeface="Arial" pitchFamily="34" charset="0"/>
                <a:cs typeface="Arial" pitchFamily="34" charset="0"/>
              </a:rPr>
              <a:t>collections among others. </a:t>
            </a:r>
            <a:r>
              <a:rPr b="1" dirty="0">
                <a:latin typeface="Arial" pitchFamily="34" charset="0"/>
                <a:cs typeface="Arial" pitchFamily="34" charset="0"/>
              </a:rPr>
              <a:t>The file </a:t>
            </a:r>
            <a:r>
              <a:rPr b="1" spc="-5" dirty="0">
                <a:latin typeface="Arial" pitchFamily="34" charset="0"/>
                <a:cs typeface="Arial" pitchFamily="34" charset="0"/>
              </a:rPr>
              <a:t>is a  matrix </a:t>
            </a:r>
            <a:r>
              <a:rPr b="1" dirty="0">
                <a:latin typeface="Arial" pitchFamily="34" charset="0"/>
                <a:cs typeface="Arial" pitchFamily="34" charset="0"/>
              </a:rPr>
              <a:t>of </a:t>
            </a:r>
            <a:r>
              <a:rPr b="1" spc="-5" dirty="0">
                <a:latin typeface="Arial" pitchFamily="34" charset="0"/>
                <a:cs typeface="Arial" pitchFamily="34" charset="0"/>
              </a:rPr>
              <a:t>about </a:t>
            </a:r>
            <a:r>
              <a:rPr b="1" spc="-10" dirty="0">
                <a:latin typeface="Arial" pitchFamily="34" charset="0"/>
                <a:cs typeface="Arial" pitchFamily="34" charset="0"/>
              </a:rPr>
              <a:t>855969 </a:t>
            </a:r>
            <a:r>
              <a:rPr b="1" spc="-5" dirty="0">
                <a:latin typeface="Arial" pitchFamily="34" charset="0"/>
                <a:cs typeface="Arial" pitchFamily="34" charset="0"/>
              </a:rPr>
              <a:t>observations </a:t>
            </a:r>
            <a:r>
              <a:rPr b="1" dirty="0">
                <a:latin typeface="Arial" pitchFamily="34" charset="0"/>
                <a:cs typeface="Arial" pitchFamily="34" charset="0"/>
              </a:rPr>
              <a:t>and </a:t>
            </a:r>
            <a:r>
              <a:rPr b="1" spc="-10" dirty="0">
                <a:latin typeface="Arial" pitchFamily="34" charset="0"/>
                <a:cs typeface="Arial" pitchFamily="34" charset="0"/>
              </a:rPr>
              <a:t>73</a:t>
            </a:r>
            <a:r>
              <a:rPr b="1" spc="80" dirty="0">
                <a:latin typeface="Arial" pitchFamily="34" charset="0"/>
                <a:cs typeface="Arial" pitchFamily="34" charset="0"/>
              </a:rPr>
              <a:t> </a:t>
            </a:r>
            <a:r>
              <a:rPr b="1" spc="-10" dirty="0">
                <a:latin typeface="Arial" pitchFamily="34" charset="0"/>
                <a:cs typeface="Arial" pitchFamily="34" charset="0"/>
              </a:rPr>
              <a:t>variables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0" y="417703"/>
            <a:ext cx="6937375" cy="1060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sz="2800" b="1" spc="-250" dirty="0">
                <a:solidFill>
                  <a:srgbClr val="FFFFFF"/>
                </a:solidFill>
                <a:latin typeface="Arial"/>
                <a:cs typeface="Arial"/>
              </a:rPr>
              <a:t>Knowing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7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2800" dirty="0">
              <a:latin typeface="Arial"/>
              <a:cs typeface="Arial"/>
            </a:endParaRPr>
          </a:p>
          <a:p>
            <a:pPr marL="1247775" lvl="1" indent="-342900">
              <a:lnSpc>
                <a:spcPct val="100000"/>
              </a:lnSpc>
              <a:spcBef>
                <a:spcPts val="2390"/>
              </a:spcBef>
              <a:buFont typeface="Wingdings"/>
              <a:buChar char=""/>
              <a:tabLst>
                <a:tab pos="1247775" algn="l"/>
                <a:tab pos="1248410" algn="l"/>
              </a:tabLst>
            </a:pPr>
            <a:r>
              <a:rPr sz="2000" b="1" dirty="0">
                <a:latin typeface="Arial"/>
                <a:cs typeface="Arial"/>
              </a:rPr>
              <a:t>Checking number of Columns and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Rows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5400" y="1522416"/>
            <a:ext cx="215739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DejaVu Sans Mono"/>
                <a:cs typeface="DejaVu Sans Mono"/>
              </a:rPr>
              <a:t>print(loan_df)</a:t>
            </a:r>
            <a:endParaRPr sz="2000" dirty="0">
              <a:latin typeface="DejaVu Sans Mono"/>
              <a:cs typeface="DejaVu Sans Mon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2596762"/>
            <a:ext cx="3072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lang="en-US" sz="2000" b="1" dirty="0">
                <a:latin typeface="Arial"/>
                <a:cs typeface="Arial"/>
              </a:rPr>
              <a:t>Describe the</a:t>
            </a:r>
            <a:r>
              <a:rPr lang="en-US" sz="2000" b="1" spc="-5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Dataset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67075" y="1789798"/>
            <a:ext cx="1548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35"/>
              </a:spcBef>
            </a:pPr>
            <a:r>
              <a:rPr lang="en-US" spc="-30" dirty="0">
                <a:latin typeface="DejaVu Sans Mono"/>
                <a:cs typeface="DejaVu Sans Mono"/>
              </a:rPr>
              <a:t>(</a:t>
            </a:r>
            <a:r>
              <a:rPr lang="en-US" sz="2000" spc="-30" dirty="0">
                <a:latin typeface="Trebuchet MS"/>
                <a:cs typeface="Trebuchet MS"/>
              </a:rPr>
              <a:t>855969</a:t>
            </a:r>
            <a:r>
              <a:rPr lang="en-US" sz="2000" spc="-30" dirty="0">
                <a:latin typeface="DejaVu Sans Mono"/>
                <a:cs typeface="DejaVu Sans Mono"/>
              </a:rPr>
              <a:t>,</a:t>
            </a:r>
            <a:r>
              <a:rPr lang="en-US" sz="2000" spc="-40" dirty="0">
                <a:latin typeface="DejaVu Sans Mono"/>
                <a:cs typeface="DejaVu Sans Mono"/>
              </a:rPr>
              <a:t> </a:t>
            </a:r>
            <a:r>
              <a:rPr lang="en-US" sz="2000" spc="-5" dirty="0">
                <a:latin typeface="DejaVu Sans Mono"/>
                <a:cs typeface="DejaVu Sans Mono"/>
              </a:rPr>
              <a:t>73)</a:t>
            </a:r>
            <a:endParaRPr lang="en-US" sz="2000" dirty="0">
              <a:latin typeface="DejaVu Sans Mono"/>
              <a:cs typeface="DejaVu Sans Mono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301773"/>
            <a:ext cx="11718584" cy="2891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pPr marL="548640" indent="-457200"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lang="en-IN" sz="2800" b="1" spc="-260" dirty="0">
                <a:solidFill>
                  <a:srgbClr val="FFFFFF"/>
                </a:solidFill>
                <a:latin typeface="Arial"/>
                <a:cs typeface="Arial"/>
              </a:rPr>
              <a:t>Exploratory Data  Analysis</a:t>
            </a:r>
            <a:endParaRPr lang="en-IN" sz="2800" dirty="0">
              <a:latin typeface="Arial"/>
              <a:cs typeface="Arial"/>
            </a:endParaRPr>
          </a:p>
          <a:p>
            <a:pPr marL="54864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endParaRPr lang="en-IN"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595274" y="1428736"/>
            <a:ext cx="49125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lang="en-IN" sz="2200" b="1" dirty="0" smtClean="0">
                <a:latin typeface="Arial"/>
                <a:cs typeface="Arial"/>
              </a:rPr>
              <a:t>Dropping Unnecessary</a:t>
            </a:r>
            <a:r>
              <a:rPr lang="en-IN" sz="2200" b="1" spc="-95" dirty="0" smtClean="0">
                <a:latin typeface="Arial"/>
                <a:cs typeface="Arial"/>
              </a:rPr>
              <a:t> </a:t>
            </a:r>
            <a:r>
              <a:rPr lang="en-IN" sz="2200" b="1" dirty="0" smtClean="0">
                <a:latin typeface="Arial"/>
                <a:cs typeface="Arial"/>
              </a:rPr>
              <a:t>Columns</a:t>
            </a:r>
            <a:endParaRPr lang="en-IN" sz="2200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26" y="1928802"/>
            <a:ext cx="10287072" cy="450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bject 15"/>
          <p:cNvSpPr/>
          <p:nvPr/>
        </p:nvSpPr>
        <p:spPr>
          <a:xfrm>
            <a:off x="10920536" y="287491"/>
            <a:ext cx="1048511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0" y="417703"/>
            <a:ext cx="6937375" cy="1499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lang="en-IN" sz="2800" b="1" spc="-260" dirty="0" smtClean="0">
                <a:solidFill>
                  <a:srgbClr val="FFFFFF"/>
                </a:solidFill>
                <a:latin typeface="Arial"/>
                <a:cs typeface="Arial"/>
              </a:rPr>
              <a:t>Exploratory Data  Analysis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"/>
            </a:pPr>
            <a:endParaRPr sz="3200">
              <a:latin typeface="Times New Roman"/>
              <a:cs typeface="Times New Roman"/>
            </a:endParaRPr>
          </a:p>
          <a:p>
            <a:pPr marL="1252855" lvl="1" indent="-342900">
              <a:lnSpc>
                <a:spcPct val="100000"/>
              </a:lnSpc>
              <a:spcBef>
                <a:spcPts val="2039"/>
              </a:spcBef>
              <a:buFont typeface="Wingdings"/>
              <a:buChar char=""/>
              <a:tabLst>
                <a:tab pos="1252855" algn="l"/>
                <a:tab pos="1253490" algn="l"/>
              </a:tabLst>
            </a:pPr>
            <a:r>
              <a:rPr sz="2000" spc="-5">
                <a:latin typeface="Arial"/>
                <a:cs typeface="Arial"/>
              </a:rPr>
              <a:t>Checking </a:t>
            </a:r>
            <a:r>
              <a:rPr sz="2000" spc="-40" smtClean="0">
                <a:latin typeface="Arial"/>
                <a:cs typeface="Arial"/>
              </a:rPr>
              <a:t>N</a:t>
            </a:r>
            <a:r>
              <a:rPr lang="en-IN" sz="2000" spc="-40" dirty="0" err="1" smtClean="0">
                <a:latin typeface="Arial"/>
                <a:cs typeface="Arial"/>
              </a:rPr>
              <a:t>ull</a:t>
            </a:r>
            <a:r>
              <a:rPr lang="en-IN" sz="2000" spc="-40" dirty="0" smtClean="0">
                <a:latin typeface="Arial"/>
                <a:cs typeface="Arial"/>
              </a:rPr>
              <a:t> Values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881026" y="1000108"/>
            <a:ext cx="5000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>
                <a:latin typeface="Arial" pitchFamily="34" charset="0"/>
                <a:cs typeface="Arial" pitchFamily="34" charset="0"/>
              </a:rPr>
              <a:t>Cleansing of Dataset</a:t>
            </a:r>
            <a:endParaRPr lang="en-IN" sz="2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136" y="1963092"/>
            <a:ext cx="8704263" cy="4819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648</Words>
  <Application>Microsoft Office PowerPoint</Application>
  <PresentationFormat>Widescreen</PresentationFormat>
  <Paragraphs>88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Calibri</vt:lpstr>
      <vt:lpstr>Constantia</vt:lpstr>
      <vt:lpstr>DejaVu Sans Mono</vt:lpstr>
      <vt:lpstr>Times New Roman</vt:lpstr>
      <vt:lpstr>Trebuchet MS</vt:lpstr>
      <vt:lpstr>Wingdings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sushrut Vyawahare</cp:lastModifiedBy>
  <cp:revision>37</cp:revision>
  <dcterms:created xsi:type="dcterms:W3CDTF">2019-05-16T05:28:24Z</dcterms:created>
  <dcterms:modified xsi:type="dcterms:W3CDTF">2019-05-21T05:59:55Z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2019-05-16T00:00:00Z</vt:filetime>
  </property>
</Properties>
</file>