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60" r:id="rId6"/>
    <p:sldId id="269" r:id="rId7"/>
    <p:sldId id="263" r:id="rId8"/>
    <p:sldId id="267" r:id="rId9"/>
    <p:sldId id="268" r:id="rId10"/>
    <p:sldId id="261" r:id="rId11"/>
    <p:sldId id="27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0691" y="618836"/>
            <a:ext cx="8931564" cy="1874981"/>
          </a:xfrm>
        </p:spPr>
        <p:txBody>
          <a:bodyPr>
            <a:normAutofit/>
          </a:bodyPr>
          <a:lstStyle/>
          <a:p>
            <a:r>
              <a:rPr lang="en-US" dirty="0">
                <a:latin typeface="Tw Cen MT Condensed Extra Bold" panose="020B0803020202020204" pitchFamily="34" charset="0"/>
              </a:rPr>
              <a:t>MINI PROJECT ON </a:t>
            </a:r>
            <a:br>
              <a:rPr lang="en-US" dirty="0">
                <a:latin typeface="Tw Cen MT Condensed Extra Bold" panose="020B0803020202020204" pitchFamily="34" charset="0"/>
              </a:rPr>
            </a:br>
            <a:r>
              <a:rPr lang="en-US" b="1" dirty="0">
                <a:latin typeface="Tw Cen MT Condensed Extra Bold" panose="020B0803020202020204" pitchFamily="34" charset="0"/>
              </a:rPr>
              <a:t>COMMERCIAL MAILING SERVICE </a:t>
            </a:r>
          </a:p>
        </p:txBody>
      </p:sp>
      <p:sp>
        <p:nvSpPr>
          <p:cNvPr id="3" name="Subtitle 2"/>
          <p:cNvSpPr>
            <a:spLocks noGrp="1"/>
          </p:cNvSpPr>
          <p:nvPr>
            <p:ph type="subTitle" idx="1"/>
          </p:nvPr>
        </p:nvSpPr>
        <p:spPr>
          <a:xfrm>
            <a:off x="2410691" y="2733964"/>
            <a:ext cx="8257308" cy="3833091"/>
          </a:xfrm>
        </p:spPr>
        <p:txBody>
          <a:bodyPr>
            <a:noAutofit/>
          </a:bodyPr>
          <a:lstStyle/>
          <a:p>
            <a:pPr algn="just"/>
            <a:r>
              <a:rPr lang="en-US" sz="1800" b="1" dirty="0">
                <a:solidFill>
                  <a:schemeClr val="accent6">
                    <a:lumMod val="20000"/>
                    <a:lumOff val="80000"/>
                  </a:schemeClr>
                </a:solidFill>
              </a:rPr>
              <a:t>SUBJECT – COMPUTER NETWORKS</a:t>
            </a:r>
          </a:p>
          <a:p>
            <a:pPr algn="just"/>
            <a:r>
              <a:rPr lang="en-US" sz="1800" b="1" dirty="0">
                <a:solidFill>
                  <a:schemeClr val="accent6">
                    <a:lumMod val="20000"/>
                    <a:lumOff val="80000"/>
                  </a:schemeClr>
                </a:solidFill>
              </a:rPr>
              <a:t>SECTION – T1</a:t>
            </a:r>
          </a:p>
          <a:p>
            <a:pPr algn="just"/>
            <a:endParaRPr lang="en-US" sz="1400" b="1" dirty="0">
              <a:solidFill>
                <a:schemeClr val="accent6">
                  <a:lumMod val="20000"/>
                  <a:lumOff val="80000"/>
                </a:schemeClr>
              </a:solidFill>
            </a:endParaRPr>
          </a:p>
          <a:p>
            <a:pPr algn="just"/>
            <a:r>
              <a:rPr lang="en-US" sz="1800" b="1" dirty="0">
                <a:solidFill>
                  <a:schemeClr val="accent6">
                    <a:lumMod val="20000"/>
                    <a:lumOff val="80000"/>
                  </a:schemeClr>
                </a:solidFill>
              </a:rPr>
              <a:t>TEAM MEMBERS :-</a:t>
            </a:r>
          </a:p>
          <a:p>
            <a:pPr algn="just"/>
            <a:r>
              <a:rPr lang="en-US" sz="1800" dirty="0">
                <a:solidFill>
                  <a:schemeClr val="accent6">
                    <a:lumMod val="20000"/>
                    <a:lumOff val="80000"/>
                  </a:schemeClr>
                </a:solidFill>
              </a:rPr>
              <a:t>Aniket </a:t>
            </a:r>
            <a:r>
              <a:rPr lang="en-US" sz="1800" dirty="0" err="1">
                <a:solidFill>
                  <a:schemeClr val="accent6">
                    <a:lumMod val="20000"/>
                    <a:lumOff val="80000"/>
                  </a:schemeClr>
                </a:solidFill>
              </a:rPr>
              <a:t>bada</a:t>
            </a:r>
            <a:r>
              <a:rPr lang="en-US" sz="1800" dirty="0">
                <a:solidFill>
                  <a:schemeClr val="accent6">
                    <a:lumMod val="20000"/>
                    <a:lumOff val="80000"/>
                  </a:schemeClr>
                </a:solidFill>
              </a:rPr>
              <a:t> panda (RA2011033010053)</a:t>
            </a:r>
          </a:p>
          <a:p>
            <a:pPr algn="just"/>
            <a:r>
              <a:rPr lang="en-US" sz="1800" dirty="0" err="1">
                <a:solidFill>
                  <a:schemeClr val="accent6">
                    <a:lumMod val="20000"/>
                    <a:lumOff val="80000"/>
                  </a:schemeClr>
                </a:solidFill>
              </a:rPr>
              <a:t>Garv</a:t>
            </a:r>
            <a:r>
              <a:rPr lang="en-US" sz="1800" dirty="0">
                <a:solidFill>
                  <a:schemeClr val="accent6">
                    <a:lumMod val="20000"/>
                    <a:lumOff val="80000"/>
                  </a:schemeClr>
                </a:solidFill>
              </a:rPr>
              <a:t> </a:t>
            </a:r>
            <a:r>
              <a:rPr lang="en-US" sz="1800" dirty="0" err="1">
                <a:solidFill>
                  <a:schemeClr val="accent6">
                    <a:lumMod val="20000"/>
                    <a:lumOff val="80000"/>
                  </a:schemeClr>
                </a:solidFill>
              </a:rPr>
              <a:t>jaiswal</a:t>
            </a:r>
            <a:r>
              <a:rPr lang="en-US" sz="1800" dirty="0">
                <a:solidFill>
                  <a:schemeClr val="accent6">
                    <a:lumMod val="20000"/>
                    <a:lumOff val="80000"/>
                  </a:schemeClr>
                </a:solidFill>
              </a:rPr>
              <a:t> (RA2011033010035)</a:t>
            </a:r>
          </a:p>
          <a:p>
            <a:pPr algn="just"/>
            <a:r>
              <a:rPr lang="en-US" sz="1800" dirty="0">
                <a:solidFill>
                  <a:schemeClr val="accent6">
                    <a:lumMod val="20000"/>
                    <a:lumOff val="80000"/>
                  </a:schemeClr>
                </a:solidFill>
              </a:rPr>
              <a:t>Vaibhav </a:t>
            </a:r>
            <a:r>
              <a:rPr lang="en-US" sz="1800" dirty="0" err="1">
                <a:solidFill>
                  <a:schemeClr val="accent6">
                    <a:lumMod val="20000"/>
                    <a:lumOff val="80000"/>
                  </a:schemeClr>
                </a:solidFill>
              </a:rPr>
              <a:t>kumar</a:t>
            </a:r>
            <a:r>
              <a:rPr lang="en-US" sz="1800" dirty="0">
                <a:solidFill>
                  <a:schemeClr val="accent6">
                    <a:lumMod val="20000"/>
                    <a:lumOff val="80000"/>
                  </a:schemeClr>
                </a:solidFill>
              </a:rPr>
              <a:t> </a:t>
            </a:r>
            <a:r>
              <a:rPr lang="en-US" sz="1800" dirty="0" err="1">
                <a:solidFill>
                  <a:schemeClr val="accent6">
                    <a:lumMod val="20000"/>
                    <a:lumOff val="80000"/>
                  </a:schemeClr>
                </a:solidFill>
              </a:rPr>
              <a:t>jha</a:t>
            </a:r>
            <a:r>
              <a:rPr lang="en-US" sz="1800" dirty="0">
                <a:solidFill>
                  <a:schemeClr val="accent6">
                    <a:lumMod val="20000"/>
                    <a:lumOff val="80000"/>
                  </a:schemeClr>
                </a:solidFill>
              </a:rPr>
              <a:t> (RA2011033010058)</a:t>
            </a:r>
          </a:p>
          <a:p>
            <a:pPr algn="just"/>
            <a:r>
              <a:rPr lang="en-US" sz="1800" dirty="0" err="1">
                <a:solidFill>
                  <a:schemeClr val="accent6">
                    <a:lumMod val="20000"/>
                    <a:lumOff val="80000"/>
                  </a:schemeClr>
                </a:solidFill>
              </a:rPr>
              <a:t>nilay</a:t>
            </a:r>
            <a:r>
              <a:rPr lang="en-US" sz="1800" dirty="0">
                <a:solidFill>
                  <a:schemeClr val="accent6">
                    <a:lumMod val="20000"/>
                    <a:lumOff val="80000"/>
                  </a:schemeClr>
                </a:solidFill>
              </a:rPr>
              <a:t> (Ra2011033010056)</a:t>
            </a:r>
          </a:p>
        </p:txBody>
      </p:sp>
    </p:spTree>
    <p:extLst>
      <p:ext uri="{BB962C8B-B14F-4D97-AF65-F5344CB8AC3E}">
        <p14:creationId xmlns:p14="http://schemas.microsoft.com/office/powerpoint/2010/main" val="357382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382" y="421514"/>
            <a:ext cx="7324436" cy="6081438"/>
          </a:xfrm>
        </p:spPr>
      </p:pic>
    </p:spTree>
    <p:extLst>
      <p:ext uri="{BB962C8B-B14F-4D97-AF65-F5344CB8AC3E}">
        <p14:creationId xmlns:p14="http://schemas.microsoft.com/office/powerpoint/2010/main" val="397014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54" y="2352518"/>
            <a:ext cx="6440187" cy="3932371"/>
          </a:xfrm>
        </p:spPr>
      </p:pic>
    </p:spTree>
    <p:extLst>
      <p:ext uri="{BB962C8B-B14F-4D97-AF65-F5344CB8AC3E}">
        <p14:creationId xmlns:p14="http://schemas.microsoft.com/office/powerpoint/2010/main" val="40818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331521"/>
          </a:xfrm>
        </p:spPr>
        <p:txBody>
          <a:bodyPr>
            <a:normAutofit/>
          </a:bodyPr>
          <a:lstStyle/>
          <a:p>
            <a:pPr algn="ctr"/>
            <a:r>
              <a:rPr lang="en-US" sz="10200" dirty="0"/>
              <a:t>THANK YOU</a:t>
            </a:r>
          </a:p>
        </p:txBody>
      </p:sp>
    </p:spTree>
    <p:extLst>
      <p:ext uri="{BB962C8B-B14F-4D97-AF65-F5344CB8AC3E}">
        <p14:creationId xmlns:p14="http://schemas.microsoft.com/office/powerpoint/2010/main" val="248333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9053363" cy="897227"/>
          </a:xfrm>
        </p:spPr>
        <p:txBody>
          <a:bodyPr/>
          <a:lstStyle/>
          <a:p>
            <a:pPr algn="ctr"/>
            <a:r>
              <a:rPr lang="en-US" b="1" dirty="0">
                <a:latin typeface="Tw Cen MT Condensed Extra Bold" panose="020B0803020202020204" pitchFamily="34" charset="0"/>
              </a:rPr>
              <a:t> COMMERCIAL MAILING SERVICE</a:t>
            </a:r>
            <a:endParaRPr lang="en-US" dirty="0"/>
          </a:p>
        </p:txBody>
      </p:sp>
      <p:sp>
        <p:nvSpPr>
          <p:cNvPr id="4" name="Text Placeholder 3"/>
          <p:cNvSpPr>
            <a:spLocks noGrp="1"/>
          </p:cNvSpPr>
          <p:nvPr>
            <p:ph type="body" sz="half" idx="2"/>
          </p:nvPr>
        </p:nvSpPr>
        <p:spPr>
          <a:xfrm>
            <a:off x="1146705" y="2047741"/>
            <a:ext cx="4854850" cy="4417453"/>
          </a:xfrm>
        </p:spPr>
        <p:txBody>
          <a:bodyPr>
            <a:normAutofit/>
          </a:bodyPr>
          <a:lstStyle/>
          <a:p>
            <a:pPr algn="just"/>
            <a:r>
              <a:rPr lang="en-US" sz="1800" dirty="0">
                <a:latin typeface="Tw Cen MT (Body)"/>
              </a:rPr>
              <a:t>The term "commercial mail" refers to larger quantities of mail prepared for mailing at reduced postage. in business mail 101, the term "commercial mail" means commercial first-class mail and advertising mail (called "</a:t>
            </a:r>
            <a:r>
              <a:rPr lang="en-US" sz="1800" dirty="0" err="1">
                <a:latin typeface="Tw Cen MT (Body)"/>
              </a:rPr>
              <a:t>usps</a:t>
            </a:r>
            <a:r>
              <a:rPr lang="en-US" sz="1800" dirty="0">
                <a:latin typeface="Tw Cen MT (Body)"/>
              </a:rPr>
              <a:t> marketing mail" by the postal service).</a:t>
            </a:r>
          </a:p>
          <a:p>
            <a:pPr algn="just"/>
            <a:r>
              <a:rPr lang="en-US" sz="1800" dirty="0">
                <a:latin typeface="Tw Cen MT (Body)"/>
              </a:rPr>
              <a:t>The are many companies that uses commercial mailing services like Google, Microsoft outlook, yahoo, etc.</a:t>
            </a:r>
          </a:p>
          <a:p>
            <a:pPr algn="just"/>
            <a:r>
              <a:rPr lang="en-US" sz="1800" dirty="0">
                <a:latin typeface="Tw Cen MT (Body)"/>
              </a:rPr>
              <a:t>The protocol that is used by this companies is simple mail transfer protocol(SMTP).</a:t>
            </a:r>
          </a:p>
          <a:p>
            <a:pPr algn="just"/>
            <a:endParaRPr lang="en-US" sz="1800" dirty="0"/>
          </a:p>
          <a:p>
            <a:pPr algn="just"/>
            <a:endParaRPr lang="en-US" sz="1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9436" y="2504940"/>
            <a:ext cx="4446668" cy="3503053"/>
          </a:xfrm>
        </p:spPr>
      </p:pic>
    </p:spTree>
    <p:extLst>
      <p:ext uri="{BB962C8B-B14F-4D97-AF65-F5344CB8AC3E}">
        <p14:creationId xmlns:p14="http://schemas.microsoft.com/office/powerpoint/2010/main" val="44106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44027"/>
          </a:xfrm>
        </p:spPr>
        <p:txBody>
          <a:bodyPr/>
          <a:lstStyle/>
          <a:p>
            <a:r>
              <a:rPr lang="en-US" dirty="0"/>
              <a:t>                         </a:t>
            </a:r>
            <a:r>
              <a:rPr lang="en-US" b="1" dirty="0"/>
              <a:t>Introduction….</a:t>
            </a:r>
          </a:p>
        </p:txBody>
      </p:sp>
      <p:sp>
        <p:nvSpPr>
          <p:cNvPr id="3" name="Content Placeholder 2"/>
          <p:cNvSpPr>
            <a:spLocks noGrp="1"/>
          </p:cNvSpPr>
          <p:nvPr>
            <p:ph idx="1"/>
          </p:nvPr>
        </p:nvSpPr>
        <p:spPr>
          <a:xfrm>
            <a:off x="1141412" y="1754909"/>
            <a:ext cx="9905999" cy="4036292"/>
          </a:xfrm>
        </p:spPr>
        <p:txBody>
          <a:bodyPr>
            <a:noAutofit/>
          </a:bodyPr>
          <a:lstStyle/>
          <a:p>
            <a:pPr algn="just"/>
            <a:r>
              <a:rPr lang="en-US" sz="2200" dirty="0"/>
              <a:t>SMTP stands for Simple Mail Transfer Protocol.</a:t>
            </a:r>
          </a:p>
          <a:p>
            <a:pPr algn="just"/>
            <a:r>
              <a:rPr lang="en-US" sz="2200" dirty="0"/>
              <a:t>SMTP is a set of communication guidelines that allow software to transmit an electronic mail over the internet is called </a:t>
            </a:r>
            <a:r>
              <a:rPr lang="en-US" sz="2200" b="1" dirty="0"/>
              <a:t>Simple Mail Transfer Protocol</a:t>
            </a:r>
            <a:r>
              <a:rPr lang="en-US" sz="2200" dirty="0"/>
              <a:t>.</a:t>
            </a:r>
          </a:p>
          <a:p>
            <a:pPr algn="just"/>
            <a:r>
              <a:rPr lang="en-US" sz="2200" dirty="0"/>
              <a:t>It is a program used for sending messages to other computer users based on e-mail addresses.</a:t>
            </a:r>
          </a:p>
          <a:p>
            <a:pPr algn="just"/>
            <a:r>
              <a:rPr lang="en-US" sz="2200" dirty="0"/>
              <a:t>It provides a mail exchange between users on the same or different computers, and it also supports:</a:t>
            </a:r>
          </a:p>
          <a:p>
            <a:pPr marL="457200" lvl="1" indent="0" algn="just">
              <a:buNone/>
            </a:pPr>
            <a:r>
              <a:rPr lang="en-US" sz="2200" dirty="0"/>
              <a:t>a) It can send a single message to one or more recipients.</a:t>
            </a:r>
          </a:p>
          <a:p>
            <a:pPr marL="457200" lvl="1" indent="0" algn="just">
              <a:buNone/>
            </a:pPr>
            <a:r>
              <a:rPr lang="en-US" sz="2200" dirty="0"/>
              <a:t>b) Sending message can include text, voice, video or graphics.</a:t>
            </a:r>
          </a:p>
          <a:p>
            <a:pPr marL="457200" lvl="1" indent="0" algn="just">
              <a:buNone/>
            </a:pPr>
            <a:r>
              <a:rPr lang="en-US" sz="2200" dirty="0"/>
              <a:t>c) It can also send the messages on networks outside the internet.</a:t>
            </a:r>
          </a:p>
        </p:txBody>
      </p:sp>
    </p:spTree>
    <p:extLst>
      <p:ext uri="{BB962C8B-B14F-4D97-AF65-F5344CB8AC3E}">
        <p14:creationId xmlns:p14="http://schemas.microsoft.com/office/powerpoint/2010/main" val="81130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3127"/>
            <a:ext cx="9960696" cy="1588655"/>
          </a:xfrm>
        </p:spPr>
        <p:txBody>
          <a:bodyPr/>
          <a:lstStyle/>
          <a:p>
            <a:r>
              <a:rPr lang="en-US" dirty="0"/>
              <a:t>                     </a:t>
            </a:r>
            <a:r>
              <a:rPr lang="en-US" b="1" dirty="0"/>
              <a:t>Working of SMTP…</a:t>
            </a:r>
          </a:p>
        </p:txBody>
      </p:sp>
      <p:sp>
        <p:nvSpPr>
          <p:cNvPr id="3" name="Content Placeholder 2"/>
          <p:cNvSpPr>
            <a:spLocks noGrp="1"/>
          </p:cNvSpPr>
          <p:nvPr>
            <p:ph idx="1"/>
          </p:nvPr>
        </p:nvSpPr>
        <p:spPr>
          <a:xfrm>
            <a:off x="1141412" y="1366982"/>
            <a:ext cx="10145424" cy="5135418"/>
          </a:xfrm>
        </p:spPr>
        <p:txBody>
          <a:bodyPr>
            <a:noAutofit/>
          </a:bodyPr>
          <a:lstStyle/>
          <a:p>
            <a:pPr algn="just"/>
            <a:r>
              <a:rPr lang="en-US" sz="1800" b="1" dirty="0"/>
              <a:t>Composition of Mail:</a:t>
            </a:r>
            <a:r>
              <a:rPr lang="en-US" sz="1800" dirty="0"/>
              <a:t> A user sends an e-mail by composing an electronic mail message using a Mail User Agent (MUA). Mail User Agent is a program which is used to send and receive mail. The message contains two parts: body and header. The body is the main part of the message while the header includes information such as the sender and recipient address. The header also includes descriptive information such as the subject of the message. </a:t>
            </a:r>
          </a:p>
          <a:p>
            <a:pPr algn="just"/>
            <a:r>
              <a:rPr lang="en-US" sz="1800" b="1" dirty="0"/>
              <a:t>Submission of Mail:</a:t>
            </a:r>
            <a:r>
              <a:rPr lang="en-US" sz="1800" dirty="0"/>
              <a:t> After composing an email, the mail client then submits the completed e-mail to the SMTP server by using SMTP on TCP port 25.</a:t>
            </a:r>
          </a:p>
          <a:p>
            <a:pPr algn="just"/>
            <a:r>
              <a:rPr lang="en-US" sz="1800" b="1" dirty="0"/>
              <a:t>Delivery of Mail:</a:t>
            </a:r>
            <a:r>
              <a:rPr lang="en-US" sz="1800" dirty="0"/>
              <a:t> E-mail addresses contain two parts: username of the recipient and domain name. For example, vivek@gmail.com, where "</a:t>
            </a:r>
            <a:r>
              <a:rPr lang="en-US" sz="1800" dirty="0" err="1"/>
              <a:t>vivek</a:t>
            </a:r>
            <a:r>
              <a:rPr lang="en-US" sz="1800" dirty="0"/>
              <a:t>" is the username of the recipient and "gmail.com" is the domain name.</a:t>
            </a:r>
          </a:p>
          <a:p>
            <a:pPr algn="just"/>
            <a:r>
              <a:rPr lang="en-US" sz="1800" b="1" dirty="0"/>
              <a:t>Receipt and Processing of Mail:</a:t>
            </a:r>
            <a:r>
              <a:rPr lang="en-US" sz="1800" dirty="0"/>
              <a:t> Once the incoming message is received, the exchange server delivers it to the incoming server (Mail Delivery Agent) which stores the e-mail where it waits for the user to retrieve it.</a:t>
            </a:r>
          </a:p>
          <a:p>
            <a:pPr algn="just"/>
            <a:r>
              <a:rPr lang="en-US" sz="1800" b="1" dirty="0"/>
              <a:t>Access and Retrieval of Mail:</a:t>
            </a:r>
            <a:r>
              <a:rPr lang="en-US" sz="1800" dirty="0"/>
              <a:t> The stored email in MDA can be retrieved by using MUA (Mail User Agent). MUA can be accessed by using login and password.</a:t>
            </a:r>
          </a:p>
        </p:txBody>
      </p:sp>
    </p:spTree>
    <p:extLst>
      <p:ext uri="{BB962C8B-B14F-4D97-AF65-F5344CB8AC3E}">
        <p14:creationId xmlns:p14="http://schemas.microsoft.com/office/powerpoint/2010/main" val="256638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08000"/>
            <a:ext cx="9905998" cy="1117600"/>
          </a:xfrm>
        </p:spPr>
        <p:txBody>
          <a:bodyPr/>
          <a:lstStyle/>
          <a:p>
            <a:r>
              <a:rPr lang="en-US" dirty="0"/>
              <a:t>                     </a:t>
            </a:r>
            <a:r>
              <a:rPr lang="en-US" b="1" dirty="0"/>
              <a:t>HOW SMTP WORKS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618" y="1810329"/>
            <a:ext cx="8829964" cy="4304144"/>
          </a:xfrm>
        </p:spPr>
      </p:pic>
    </p:spTree>
    <p:extLst>
      <p:ext uri="{BB962C8B-B14F-4D97-AF65-F5344CB8AC3E}">
        <p14:creationId xmlns:p14="http://schemas.microsoft.com/office/powerpoint/2010/main" val="3080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4" y="609601"/>
            <a:ext cx="9761701" cy="1038895"/>
          </a:xfrm>
        </p:spPr>
        <p:txBody>
          <a:bodyPr/>
          <a:lstStyle/>
          <a:p>
            <a:pPr algn="ctr"/>
            <a:r>
              <a:rPr lang="en-US" b="1" dirty="0"/>
              <a:t>Architecture of SMTP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3796" y="2446987"/>
            <a:ext cx="3631717" cy="3086636"/>
          </a:xfrm>
        </p:spPr>
      </p:pic>
      <p:sp>
        <p:nvSpPr>
          <p:cNvPr id="4" name="Text Placeholder 3"/>
          <p:cNvSpPr>
            <a:spLocks noGrp="1"/>
          </p:cNvSpPr>
          <p:nvPr>
            <p:ph type="body" sz="half" idx="2"/>
          </p:nvPr>
        </p:nvSpPr>
        <p:spPr>
          <a:xfrm>
            <a:off x="1146705" y="2249486"/>
            <a:ext cx="5601825" cy="3541714"/>
          </a:xfrm>
        </p:spPr>
        <p:txBody>
          <a:bodyPr>
            <a:normAutofit fontScale="92500"/>
          </a:bodyPr>
          <a:lstStyle/>
          <a:p>
            <a:pPr algn="just"/>
            <a:r>
              <a:rPr lang="en-US" sz="2000" dirty="0"/>
              <a:t>All the users make use of </a:t>
            </a:r>
            <a:r>
              <a:rPr lang="en-US" sz="2000" b="1" dirty="0"/>
              <a:t>User Agent (UA)</a:t>
            </a:r>
            <a:r>
              <a:rPr lang="en-US" sz="2000" dirty="0"/>
              <a:t>. The Mail Transfer Agent </a:t>
            </a:r>
            <a:r>
              <a:rPr lang="en-US" sz="2000" b="1" dirty="0"/>
              <a:t>(MTA)</a:t>
            </a:r>
            <a:r>
              <a:rPr lang="en-US" sz="2000" dirty="0"/>
              <a:t> mainly helps to exchange all the messages in between both sender and receiver using the TCP/IP. The system administrator has the authority to configure the set up of local MTA, thus the users who are sending the email do not need to deal with the MTA.</a:t>
            </a:r>
          </a:p>
          <a:p>
            <a:pPr algn="just"/>
            <a:r>
              <a:rPr lang="en-US" sz="2000" dirty="0"/>
              <a:t>The MTA keeps the queue in the pool of messages, if the receiver is not available at that moment then MTA can schedule the repeat delivery of all the messages.</a:t>
            </a:r>
          </a:p>
          <a:p>
            <a:endParaRPr lang="en-US" dirty="0"/>
          </a:p>
        </p:txBody>
      </p:sp>
    </p:spTree>
    <p:extLst>
      <p:ext uri="{BB962C8B-B14F-4D97-AF65-F5344CB8AC3E}">
        <p14:creationId xmlns:p14="http://schemas.microsoft.com/office/powerpoint/2010/main" val="42469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1674"/>
            <a:ext cx="9905998" cy="1366981"/>
          </a:xfrm>
        </p:spPr>
        <p:txBody>
          <a:bodyPr/>
          <a:lstStyle/>
          <a:p>
            <a:r>
              <a:rPr lang="en-US" b="1" dirty="0"/>
              <a:t>                Architecture of SMTP</a:t>
            </a:r>
            <a:endParaRPr lang="en-US" dirty="0"/>
          </a:p>
        </p:txBody>
      </p:sp>
      <p:sp>
        <p:nvSpPr>
          <p:cNvPr id="3" name="Content Placeholder 2"/>
          <p:cNvSpPr>
            <a:spLocks noGrp="1"/>
          </p:cNvSpPr>
          <p:nvPr>
            <p:ph idx="1"/>
          </p:nvPr>
        </p:nvSpPr>
        <p:spPr>
          <a:xfrm>
            <a:off x="1141412" y="1588655"/>
            <a:ext cx="9905999" cy="5080000"/>
          </a:xfrm>
        </p:spPr>
        <p:txBody>
          <a:bodyPr>
            <a:normAutofit fontScale="55000" lnSpcReduction="20000"/>
          </a:bodyPr>
          <a:lstStyle/>
          <a:p>
            <a:pPr algn="just"/>
            <a:r>
              <a:rPr lang="en-US" sz="4200" dirty="0"/>
              <a:t>MTA (Mail User Agent) forwards the emails into mailboxes of the user's local system, and then the user agent (UA) can download those messages at any time.</a:t>
            </a:r>
          </a:p>
          <a:p>
            <a:pPr algn="just"/>
            <a:r>
              <a:rPr lang="en-US" sz="4200" dirty="0"/>
              <a:t>The SMTP Client as well as the SMTP server both has two main components and these are:</a:t>
            </a:r>
          </a:p>
          <a:p>
            <a:pPr marL="0" indent="0" algn="just">
              <a:buNone/>
            </a:pPr>
            <a:r>
              <a:rPr lang="en-US" sz="4200" dirty="0"/>
              <a:t>    1) UA(User-Agent)</a:t>
            </a:r>
          </a:p>
          <a:p>
            <a:pPr marL="0" indent="0" algn="just">
              <a:buNone/>
            </a:pPr>
            <a:r>
              <a:rPr lang="en-US" sz="4200" dirty="0"/>
              <a:t>    2) MTA(Mail Transfer Agent)</a:t>
            </a:r>
          </a:p>
          <a:p>
            <a:pPr algn="just"/>
            <a:r>
              <a:rPr lang="en-US" sz="4200" dirty="0"/>
              <a:t>Let us now take a look at communication between the sender and the receiver:</a:t>
            </a:r>
          </a:p>
          <a:p>
            <a:pPr algn="just"/>
            <a:r>
              <a:rPr lang="en-US" sz="4200" dirty="0"/>
              <a:t>The user agent at the sender side prepares the message and then sent it to the MTA. The task of the MTA is to transfer the Email across the network to the Receiver MTA. Also in order to send the Email, a system must have the client MTA and in order to receive the email, a system must have a server MTA.</a:t>
            </a:r>
          </a:p>
          <a:p>
            <a:pPr algn="just"/>
            <a:endParaRPr lang="en-US" dirty="0"/>
          </a:p>
        </p:txBody>
      </p:sp>
    </p:spTree>
    <p:extLst>
      <p:ext uri="{BB962C8B-B14F-4D97-AF65-F5344CB8AC3E}">
        <p14:creationId xmlns:p14="http://schemas.microsoft.com/office/powerpoint/2010/main" val="81330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9900704" cy="1639884"/>
          </a:xfrm>
        </p:spPr>
        <p:txBody>
          <a:bodyPr/>
          <a:lstStyle/>
          <a:p>
            <a:r>
              <a:rPr lang="en-US" b="1" dirty="0"/>
              <a:t>Communication between sender and the receiver :</a:t>
            </a:r>
            <a:r>
              <a:rPr lang="en-US" dirty="0"/>
              <a: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592" y="2382592"/>
            <a:ext cx="4378816" cy="3258355"/>
          </a:xfrm>
        </p:spPr>
      </p:pic>
      <p:sp>
        <p:nvSpPr>
          <p:cNvPr id="4" name="Text Placeholder 3"/>
          <p:cNvSpPr>
            <a:spLocks noGrp="1"/>
          </p:cNvSpPr>
          <p:nvPr>
            <p:ph type="body" sz="half" idx="2"/>
          </p:nvPr>
        </p:nvSpPr>
        <p:spPr>
          <a:xfrm>
            <a:off x="1146705" y="2150772"/>
            <a:ext cx="5550309" cy="3640427"/>
          </a:xfrm>
        </p:spPr>
        <p:txBody>
          <a:bodyPr>
            <a:normAutofit lnSpcReduction="10000"/>
          </a:bodyPr>
          <a:lstStyle/>
          <a:p>
            <a:pPr algn="just"/>
            <a:br>
              <a:rPr lang="en-US" u="sng" dirty="0"/>
            </a:br>
            <a:r>
              <a:rPr lang="en-US" sz="2000" b="1" u="sng" dirty="0"/>
              <a:t>SENDING EMAIL:</a:t>
            </a:r>
            <a:r>
              <a:rPr lang="en-US" sz="2000" u="sng" dirty="0"/>
              <a:t> </a:t>
            </a:r>
          </a:p>
          <a:p>
            <a:pPr algn="just"/>
            <a:r>
              <a:rPr lang="en-US" sz="2000" dirty="0"/>
              <a:t>Mail is sent by a series of request and response messages between the client and the server. The message which is sent across consists of a header and a body. A null line is used to terminate the mail header and everything after the null line is considered as the body of the message, which is a sequence of ASCII characters. The message body contains the actual information read by the receipt. </a:t>
            </a:r>
          </a:p>
          <a:p>
            <a:endParaRPr lang="en-US" dirty="0"/>
          </a:p>
        </p:txBody>
      </p:sp>
    </p:spTree>
    <p:extLst>
      <p:ext uri="{BB962C8B-B14F-4D97-AF65-F5344CB8AC3E}">
        <p14:creationId xmlns:p14="http://schemas.microsoft.com/office/powerpoint/2010/main" val="392491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37" y="609601"/>
            <a:ext cx="10225825" cy="974500"/>
          </a:xfrm>
        </p:spPr>
        <p:txBody>
          <a:bodyPr/>
          <a:lstStyle/>
          <a:p>
            <a:r>
              <a:rPr lang="en-US" b="1" dirty="0"/>
              <a:t>  Communication between sender and the receiver </a:t>
            </a:r>
            <a:endParaRPr lang="en-US" dirty="0"/>
          </a:p>
        </p:txBody>
      </p:sp>
      <p:sp>
        <p:nvSpPr>
          <p:cNvPr id="4" name="Text Placeholder 3"/>
          <p:cNvSpPr>
            <a:spLocks noGrp="1"/>
          </p:cNvSpPr>
          <p:nvPr>
            <p:ph type="body" sz="half" idx="2"/>
          </p:nvPr>
        </p:nvSpPr>
        <p:spPr>
          <a:xfrm>
            <a:off x="953037" y="2086378"/>
            <a:ext cx="5190186" cy="3618964"/>
          </a:xfrm>
        </p:spPr>
        <p:txBody>
          <a:bodyPr>
            <a:normAutofit lnSpcReduction="10000"/>
          </a:bodyPr>
          <a:lstStyle/>
          <a:p>
            <a:pPr algn="just"/>
            <a:br>
              <a:rPr lang="en-US" sz="2000" dirty="0"/>
            </a:br>
            <a:r>
              <a:rPr lang="en-US" sz="2000" b="1" u="sng" dirty="0"/>
              <a:t>RECEIVING EMAIL:</a:t>
            </a:r>
          </a:p>
          <a:p>
            <a:pPr algn="just"/>
            <a:r>
              <a:rPr lang="en-US" sz="2000" dirty="0"/>
              <a:t>The user agent at the server-side checks the mailboxes at a particular time of intervals. If any information is received, it informs the user about the mail. When the user tries to read the mail it displays a list of emails with a short description of each mail in the mailbox. By selecting any of the mail users can view its contents on the terminal.</a:t>
            </a:r>
          </a:p>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8837" y="2575321"/>
            <a:ext cx="4682510" cy="3130020"/>
          </a:xfrm>
        </p:spPr>
      </p:pic>
    </p:spTree>
    <p:extLst>
      <p:ext uri="{BB962C8B-B14F-4D97-AF65-F5344CB8AC3E}">
        <p14:creationId xmlns:p14="http://schemas.microsoft.com/office/powerpoint/2010/main" val="2907590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TotalTime>
  <Words>916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(Body)</vt:lpstr>
      <vt:lpstr>Tw Cen MT Condensed Extra Bold</vt:lpstr>
      <vt:lpstr>Circuit</vt:lpstr>
      <vt:lpstr>MINI PROJECT ON  COMMERCIAL MAILING SERVICE </vt:lpstr>
      <vt:lpstr> COMMERCIAL MAILING SERVICE</vt:lpstr>
      <vt:lpstr>                         Introduction….</vt:lpstr>
      <vt:lpstr>                     Working of SMTP…</vt:lpstr>
      <vt:lpstr>                     HOW SMTP WORKS :-</vt:lpstr>
      <vt:lpstr>Architecture of SMTP</vt:lpstr>
      <vt:lpstr>                Architecture of SMTP</vt:lpstr>
      <vt:lpstr>Communication between sender and the receiver : </vt:lpstr>
      <vt:lpstr>  Communication between sender and the receiver </vt:lpstr>
      <vt:lpstr>                                 a</vt:lpstr>
      <vt:lpstr>PROJECT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SIMPLE MAIL TRANSFER PROTOCOL(SMTP)</dc:title>
  <dc:creator>AJAY KARODE</dc:creator>
  <cp:lastModifiedBy>Aniket Bada Panda</cp:lastModifiedBy>
  <cp:revision>13</cp:revision>
  <dcterms:created xsi:type="dcterms:W3CDTF">2022-11-08T12:17:48Z</dcterms:created>
  <dcterms:modified xsi:type="dcterms:W3CDTF">2022-11-19T19:04:27Z</dcterms:modified>
</cp:coreProperties>
</file>