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Lexend Deca" charset="1" panose="00000000000000000000"/>
      <p:regular r:id="rId15"/>
    </p:embeddedFont>
    <p:embeddedFont>
      <p:font typeface="Stadio Now Novarese"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grpSp>
        <p:nvGrpSpPr>
          <p:cNvPr name="Group 2" id="2"/>
          <p:cNvGrpSpPr/>
          <p:nvPr/>
        </p:nvGrpSpPr>
        <p:grpSpPr>
          <a:xfrm rot="96118">
            <a:off x="301671" y="3035763"/>
            <a:ext cx="7209585" cy="8688737"/>
            <a:chOff x="0" y="0"/>
            <a:chExt cx="9612779" cy="11584983"/>
          </a:xfrm>
        </p:grpSpPr>
        <p:sp>
          <p:nvSpPr>
            <p:cNvPr name="Freeform 3" id="3"/>
            <p:cNvSpPr/>
            <p:nvPr/>
          </p:nvSpPr>
          <p:spPr>
            <a:xfrm flipH="true" flipV="false" rot="3714635">
              <a:off x="-163336" y="4220451"/>
              <a:ext cx="2832925" cy="1328899"/>
            </a:xfrm>
            <a:custGeom>
              <a:avLst/>
              <a:gdLst/>
              <a:ahLst/>
              <a:cxnLst/>
              <a:rect r="r" b="b" t="t" l="l"/>
              <a:pathLst>
                <a:path h="1328899" w="2832925">
                  <a:moveTo>
                    <a:pt x="2832925" y="0"/>
                  </a:moveTo>
                  <a:lnTo>
                    <a:pt x="0" y="0"/>
                  </a:lnTo>
                  <a:lnTo>
                    <a:pt x="0" y="1328900"/>
                  </a:lnTo>
                  <a:lnTo>
                    <a:pt x="2832925" y="1328900"/>
                  </a:lnTo>
                  <a:lnTo>
                    <a:pt x="283292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45001" y="0"/>
              <a:ext cx="8867778" cy="11584983"/>
            </a:xfrm>
            <a:custGeom>
              <a:avLst/>
              <a:gdLst/>
              <a:ahLst/>
              <a:cxnLst/>
              <a:rect r="r" b="b" t="t" l="l"/>
              <a:pathLst>
                <a:path h="11584983" w="8867778">
                  <a:moveTo>
                    <a:pt x="0" y="0"/>
                  </a:moveTo>
                  <a:lnTo>
                    <a:pt x="8867778" y="0"/>
                  </a:lnTo>
                  <a:lnTo>
                    <a:pt x="8867778" y="11584983"/>
                  </a:lnTo>
                  <a:lnTo>
                    <a:pt x="0" y="11584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sp>
        <p:nvSpPr>
          <p:cNvPr name="Freeform 5" id="5"/>
          <p:cNvSpPr/>
          <p:nvPr/>
        </p:nvSpPr>
        <p:spPr>
          <a:xfrm flipH="false" flipV="false" rot="0">
            <a:off x="882793" y="-1279576"/>
            <a:ext cx="6047339" cy="3091702"/>
          </a:xfrm>
          <a:custGeom>
            <a:avLst/>
            <a:gdLst/>
            <a:ahLst/>
            <a:cxnLst/>
            <a:rect r="r" b="b" t="t" l="l"/>
            <a:pathLst>
              <a:path h="3091702" w="6047339">
                <a:moveTo>
                  <a:pt x="0" y="0"/>
                </a:moveTo>
                <a:lnTo>
                  <a:pt x="6047339" y="0"/>
                </a:lnTo>
                <a:lnTo>
                  <a:pt x="6047339" y="3091702"/>
                </a:lnTo>
                <a:lnTo>
                  <a:pt x="0" y="30917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1268800" y="1488942"/>
            <a:ext cx="4303187" cy="2200005"/>
          </a:xfrm>
          <a:custGeom>
            <a:avLst/>
            <a:gdLst/>
            <a:ahLst/>
            <a:cxnLst/>
            <a:rect r="r" b="b" t="t" l="l"/>
            <a:pathLst>
              <a:path h="2200005" w="4303187">
                <a:moveTo>
                  <a:pt x="0" y="0"/>
                </a:moveTo>
                <a:lnTo>
                  <a:pt x="4303187" y="0"/>
                </a:lnTo>
                <a:lnTo>
                  <a:pt x="4303187" y="2200004"/>
                </a:lnTo>
                <a:lnTo>
                  <a:pt x="0" y="22000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true" flipV="false" rot="-693380">
            <a:off x="4873425" y="535297"/>
            <a:ext cx="3723746" cy="1591055"/>
          </a:xfrm>
          <a:custGeom>
            <a:avLst/>
            <a:gdLst/>
            <a:ahLst/>
            <a:cxnLst/>
            <a:rect r="r" b="b" t="t" l="l"/>
            <a:pathLst>
              <a:path h="1591055" w="3723746">
                <a:moveTo>
                  <a:pt x="3723746" y="0"/>
                </a:moveTo>
                <a:lnTo>
                  <a:pt x="0" y="0"/>
                </a:lnTo>
                <a:lnTo>
                  <a:pt x="0" y="1591055"/>
                </a:lnTo>
                <a:lnTo>
                  <a:pt x="3723746" y="1591055"/>
                </a:lnTo>
                <a:lnTo>
                  <a:pt x="3723746"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true" flipV="false" rot="-127671">
            <a:off x="8613385" y="1521228"/>
            <a:ext cx="1753656" cy="782569"/>
          </a:xfrm>
          <a:custGeom>
            <a:avLst/>
            <a:gdLst/>
            <a:ahLst/>
            <a:cxnLst/>
            <a:rect r="r" b="b" t="t" l="l"/>
            <a:pathLst>
              <a:path h="782569" w="1753656">
                <a:moveTo>
                  <a:pt x="1753656" y="0"/>
                </a:moveTo>
                <a:lnTo>
                  <a:pt x="0" y="0"/>
                </a:lnTo>
                <a:lnTo>
                  <a:pt x="0" y="782569"/>
                </a:lnTo>
                <a:lnTo>
                  <a:pt x="1753656" y="782569"/>
                </a:lnTo>
                <a:lnTo>
                  <a:pt x="1753656"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9" id="9"/>
          <p:cNvGrpSpPr/>
          <p:nvPr/>
        </p:nvGrpSpPr>
        <p:grpSpPr>
          <a:xfrm rot="0">
            <a:off x="8966446" y="1482122"/>
            <a:ext cx="8263947" cy="8216448"/>
            <a:chOff x="0" y="0"/>
            <a:chExt cx="11018596" cy="10955265"/>
          </a:xfrm>
        </p:grpSpPr>
        <p:sp>
          <p:nvSpPr>
            <p:cNvPr name="TextBox 10" id="10"/>
            <p:cNvSpPr txBox="true"/>
            <p:nvPr/>
          </p:nvSpPr>
          <p:spPr>
            <a:xfrm rot="0">
              <a:off x="0" y="9295148"/>
              <a:ext cx="11018596" cy="1660117"/>
            </a:xfrm>
            <a:prstGeom prst="rect">
              <a:avLst/>
            </a:prstGeom>
          </p:spPr>
          <p:txBody>
            <a:bodyPr anchor="t" rtlCol="false" tIns="0" lIns="0" bIns="0" rIns="0">
              <a:spAutoFit/>
            </a:bodyPr>
            <a:lstStyle/>
            <a:p>
              <a:pPr algn="ctr">
                <a:lnSpc>
                  <a:spcPts val="5029"/>
                </a:lnSpc>
              </a:pPr>
              <a:r>
                <a:rPr lang="en-US" sz="3868">
                  <a:solidFill>
                    <a:srgbClr val="000000"/>
                  </a:solidFill>
                  <a:latin typeface="Lexend Deca"/>
                  <a:ea typeface="Lexend Deca"/>
                  <a:cs typeface="Lexend Deca"/>
                  <a:sym typeface="Lexend Deca"/>
                </a:rPr>
                <a:t>customer reviews scraped from British Airways!</a:t>
              </a:r>
            </a:p>
          </p:txBody>
        </p:sp>
        <p:sp>
          <p:nvSpPr>
            <p:cNvPr name="TextBox 11" id="11"/>
            <p:cNvSpPr txBox="true"/>
            <p:nvPr/>
          </p:nvSpPr>
          <p:spPr>
            <a:xfrm rot="0">
              <a:off x="0" y="-152400"/>
              <a:ext cx="11018596" cy="9087362"/>
            </a:xfrm>
            <a:prstGeom prst="rect">
              <a:avLst/>
            </a:prstGeom>
          </p:spPr>
          <p:txBody>
            <a:bodyPr anchor="t" rtlCol="false" tIns="0" lIns="0" bIns="0" rIns="0">
              <a:spAutoFit/>
            </a:bodyPr>
            <a:lstStyle/>
            <a:p>
              <a:pPr algn="ctr">
                <a:lnSpc>
                  <a:spcPts val="10298"/>
                </a:lnSpc>
              </a:pPr>
              <a:r>
                <a:rPr lang="en-US" sz="9715">
                  <a:solidFill>
                    <a:srgbClr val="000000"/>
                  </a:solidFill>
                  <a:latin typeface="Stadio Now Novarese"/>
                  <a:ea typeface="Stadio Now Novarese"/>
                  <a:cs typeface="Stadio Now Novarese"/>
                  <a:sym typeface="Stadio Now Novarese"/>
                </a:rPr>
                <a:t>BRITISH AIRWAYS CUSTOMER REVIEW ANALYSIS </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F622A"/>
        </a:solidFill>
      </p:bgPr>
    </p:bg>
    <p:spTree>
      <p:nvGrpSpPr>
        <p:cNvPr id="1" name=""/>
        <p:cNvGrpSpPr/>
        <p:nvPr/>
      </p:nvGrpSpPr>
      <p:grpSpPr>
        <a:xfrm>
          <a:off x="0" y="0"/>
          <a:ext cx="0" cy="0"/>
          <a:chOff x="0" y="0"/>
          <a:chExt cx="0" cy="0"/>
        </a:xfrm>
      </p:grpSpPr>
      <p:grpSp>
        <p:nvGrpSpPr>
          <p:cNvPr name="Group 2" id="2"/>
          <p:cNvGrpSpPr/>
          <p:nvPr/>
        </p:nvGrpSpPr>
        <p:grpSpPr>
          <a:xfrm rot="0">
            <a:off x="1632152" y="1330824"/>
            <a:ext cx="15627148" cy="7773838"/>
            <a:chOff x="0" y="0"/>
            <a:chExt cx="17969564" cy="8939089"/>
          </a:xfrm>
        </p:grpSpPr>
        <p:sp>
          <p:nvSpPr>
            <p:cNvPr name="Freeform 3" id="3"/>
            <p:cNvSpPr/>
            <p:nvPr/>
          </p:nvSpPr>
          <p:spPr>
            <a:xfrm flipH="false" flipV="false" rot="0">
              <a:off x="0" y="0"/>
              <a:ext cx="18006901" cy="8966013"/>
            </a:xfrm>
            <a:custGeom>
              <a:avLst/>
              <a:gdLst/>
              <a:ahLst/>
              <a:cxnLst/>
              <a:rect r="r" b="b" t="t" l="l"/>
              <a:pathLst>
                <a:path h="8966013" w="18006901">
                  <a:moveTo>
                    <a:pt x="292100" y="0"/>
                  </a:moveTo>
                  <a:cubicBezTo>
                    <a:pt x="131445" y="0"/>
                    <a:pt x="0" y="131445"/>
                    <a:pt x="0" y="292100"/>
                  </a:cubicBezTo>
                  <a:lnTo>
                    <a:pt x="0" y="8701091"/>
                  </a:lnTo>
                  <a:cubicBezTo>
                    <a:pt x="0" y="8861746"/>
                    <a:pt x="128651" y="8966013"/>
                    <a:pt x="285750" y="8932866"/>
                  </a:cubicBezTo>
                  <a:lnTo>
                    <a:pt x="17764585" y="7947854"/>
                  </a:lnTo>
                  <a:cubicBezTo>
                    <a:pt x="17921811" y="7914708"/>
                    <a:pt x="18006901" y="7763577"/>
                    <a:pt x="17953689" y="7611939"/>
                  </a:cubicBezTo>
                  <a:lnTo>
                    <a:pt x="16307769" y="275590"/>
                  </a:lnTo>
                  <a:cubicBezTo>
                    <a:pt x="16254682" y="124079"/>
                    <a:pt x="16079677" y="0"/>
                    <a:pt x="15919022" y="0"/>
                  </a:cubicBezTo>
                  <a:lnTo>
                    <a:pt x="292100" y="0"/>
                  </a:lnTo>
                  <a:close/>
                </a:path>
              </a:pathLst>
            </a:custGeom>
            <a:solidFill>
              <a:srgbClr val="FFFFFF"/>
            </a:solidFill>
          </p:spPr>
        </p:sp>
      </p:grpSp>
      <p:sp>
        <p:nvSpPr>
          <p:cNvPr name="Freeform 4" id="4"/>
          <p:cNvSpPr/>
          <p:nvPr/>
        </p:nvSpPr>
        <p:spPr>
          <a:xfrm flipH="false" flipV="false" rot="0">
            <a:off x="10262487" y="2858710"/>
            <a:ext cx="6494049" cy="6399590"/>
          </a:xfrm>
          <a:custGeom>
            <a:avLst/>
            <a:gdLst/>
            <a:ahLst/>
            <a:cxnLst/>
            <a:rect r="r" b="b" t="t" l="l"/>
            <a:pathLst>
              <a:path h="6399590" w="6494049">
                <a:moveTo>
                  <a:pt x="0" y="0"/>
                </a:moveTo>
                <a:lnTo>
                  <a:pt x="6494049" y="0"/>
                </a:lnTo>
                <a:lnTo>
                  <a:pt x="6494049" y="6399590"/>
                </a:lnTo>
                <a:lnTo>
                  <a:pt x="0" y="63995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5" id="5"/>
          <p:cNvSpPr txBox="true"/>
          <p:nvPr/>
        </p:nvSpPr>
        <p:spPr>
          <a:xfrm rot="0">
            <a:off x="2720075" y="3819232"/>
            <a:ext cx="7354214" cy="4191000"/>
          </a:xfrm>
          <a:prstGeom prst="rect">
            <a:avLst/>
          </a:prstGeom>
        </p:spPr>
        <p:txBody>
          <a:bodyPr anchor="t" rtlCol="false" tIns="0" lIns="0" bIns="0" rIns="0">
            <a:spAutoFit/>
          </a:bodyPr>
          <a:lstStyle/>
          <a:p>
            <a:pPr algn="l">
              <a:lnSpc>
                <a:spcPts val="4199"/>
              </a:lnSpc>
            </a:pPr>
            <a:r>
              <a:rPr lang="en-US" sz="3499">
                <a:solidFill>
                  <a:srgbClr val="000000"/>
                </a:solidFill>
                <a:latin typeface="Lexend Deca"/>
                <a:ea typeface="Lexend Deca"/>
                <a:cs typeface="Lexend Deca"/>
                <a:sym typeface="Lexend Deca"/>
              </a:rPr>
              <a:t>We scraped and analyzed 1,000 verified British Airways customer reviews using Python and BeautifulSoup. This analysis identifies key customer sentiment trends and highlights areas of strength and improvement based on real passenger feedback..</a:t>
            </a:r>
          </a:p>
        </p:txBody>
      </p:sp>
      <p:sp>
        <p:nvSpPr>
          <p:cNvPr name="TextBox 6" id="6"/>
          <p:cNvSpPr txBox="true"/>
          <p:nvPr/>
        </p:nvSpPr>
        <p:spPr>
          <a:xfrm rot="0">
            <a:off x="2720075" y="2039601"/>
            <a:ext cx="7125614" cy="1409700"/>
          </a:xfrm>
          <a:prstGeom prst="rect">
            <a:avLst/>
          </a:prstGeom>
        </p:spPr>
        <p:txBody>
          <a:bodyPr anchor="t" rtlCol="false" tIns="0" lIns="0" bIns="0" rIns="0">
            <a:spAutoFit/>
          </a:bodyPr>
          <a:lstStyle/>
          <a:p>
            <a:pPr algn="l" marL="0" indent="0" lvl="0">
              <a:lnSpc>
                <a:spcPts val="9358"/>
              </a:lnSpc>
              <a:spcBef>
                <a:spcPct val="0"/>
              </a:spcBef>
            </a:pPr>
            <a:r>
              <a:rPr lang="en-US" sz="7798">
                <a:solidFill>
                  <a:srgbClr val="000000"/>
                </a:solidFill>
                <a:latin typeface="Stadio Now Novarese"/>
                <a:ea typeface="Stadio Now Novarese"/>
                <a:cs typeface="Stadio Now Novarese"/>
                <a:sym typeface="Stadio Now Novarese"/>
              </a:rPr>
              <a:t>INTRODUCTION</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grpSp>
        <p:nvGrpSpPr>
          <p:cNvPr name="Group 2" id="2"/>
          <p:cNvGrpSpPr/>
          <p:nvPr/>
        </p:nvGrpSpPr>
        <p:grpSpPr>
          <a:xfrm rot="0">
            <a:off x="3436777" y="1028700"/>
            <a:ext cx="11414446" cy="8229600"/>
            <a:chOff x="0" y="0"/>
            <a:chExt cx="3006274" cy="2167467"/>
          </a:xfrm>
        </p:grpSpPr>
        <p:sp>
          <p:nvSpPr>
            <p:cNvPr name="Freeform 3" id="3"/>
            <p:cNvSpPr/>
            <p:nvPr/>
          </p:nvSpPr>
          <p:spPr>
            <a:xfrm flipH="false" flipV="false" rot="0">
              <a:off x="0" y="0"/>
              <a:ext cx="3006274" cy="2167467"/>
            </a:xfrm>
            <a:custGeom>
              <a:avLst/>
              <a:gdLst/>
              <a:ahLst/>
              <a:cxnLst/>
              <a:rect r="r" b="b" t="t" l="l"/>
              <a:pathLst>
                <a:path h="2167467" w="3006274">
                  <a:moveTo>
                    <a:pt x="0" y="0"/>
                  </a:moveTo>
                  <a:lnTo>
                    <a:pt x="3006274" y="0"/>
                  </a:lnTo>
                  <a:lnTo>
                    <a:pt x="3006274" y="2167467"/>
                  </a:lnTo>
                  <a:lnTo>
                    <a:pt x="0" y="2167467"/>
                  </a:lnTo>
                  <a:close/>
                </a:path>
              </a:pathLst>
            </a:custGeom>
            <a:solidFill>
              <a:srgbClr val="FFFFFF"/>
            </a:solidFill>
          </p:spPr>
        </p:sp>
        <p:sp>
          <p:nvSpPr>
            <p:cNvPr name="TextBox 4" id="4"/>
            <p:cNvSpPr txBox="true"/>
            <p:nvPr/>
          </p:nvSpPr>
          <p:spPr>
            <a:xfrm>
              <a:off x="0" y="-38100"/>
              <a:ext cx="3006274" cy="2205567"/>
            </a:xfrm>
            <a:prstGeom prst="rect">
              <a:avLst/>
            </a:prstGeom>
          </p:spPr>
          <p:txBody>
            <a:bodyPr anchor="ctr" rtlCol="false" tIns="50800" lIns="50800" bIns="50800" rIns="50800"/>
            <a:lstStyle/>
            <a:p>
              <a:pPr algn="ctr" marL="0" indent="0" lvl="0">
                <a:lnSpc>
                  <a:spcPts val="3120"/>
                </a:lnSpc>
                <a:spcBef>
                  <a:spcPct val="0"/>
                </a:spcBef>
              </a:pPr>
            </a:p>
          </p:txBody>
        </p:sp>
      </p:grpSp>
      <p:grpSp>
        <p:nvGrpSpPr>
          <p:cNvPr name="Group 5" id="5"/>
          <p:cNvGrpSpPr/>
          <p:nvPr/>
        </p:nvGrpSpPr>
        <p:grpSpPr>
          <a:xfrm rot="0">
            <a:off x="5119345" y="3597985"/>
            <a:ext cx="3872189" cy="1068082"/>
            <a:chOff x="0" y="0"/>
            <a:chExt cx="1059617" cy="292278"/>
          </a:xfrm>
        </p:grpSpPr>
        <p:sp>
          <p:nvSpPr>
            <p:cNvPr name="Freeform 6" id="6"/>
            <p:cNvSpPr/>
            <p:nvPr/>
          </p:nvSpPr>
          <p:spPr>
            <a:xfrm flipH="false" flipV="false" rot="0">
              <a:off x="0" y="0"/>
              <a:ext cx="1059617" cy="292278"/>
            </a:xfrm>
            <a:custGeom>
              <a:avLst/>
              <a:gdLst/>
              <a:ahLst/>
              <a:cxnLst/>
              <a:rect r="r" b="b" t="t" l="l"/>
              <a:pathLst>
                <a:path h="292278" w="1059617">
                  <a:moveTo>
                    <a:pt x="0" y="0"/>
                  </a:moveTo>
                  <a:lnTo>
                    <a:pt x="1059617" y="0"/>
                  </a:lnTo>
                  <a:lnTo>
                    <a:pt x="1059617" y="292278"/>
                  </a:lnTo>
                  <a:lnTo>
                    <a:pt x="0" y="292278"/>
                  </a:lnTo>
                  <a:close/>
                </a:path>
              </a:pathLst>
            </a:custGeom>
            <a:solidFill>
              <a:srgbClr val="F8CC69"/>
            </a:solidFill>
          </p:spPr>
        </p:sp>
        <p:sp>
          <p:nvSpPr>
            <p:cNvPr name="TextBox 7" id="7"/>
            <p:cNvSpPr txBox="true"/>
            <p:nvPr/>
          </p:nvSpPr>
          <p:spPr>
            <a:xfrm>
              <a:off x="0" y="-47625"/>
              <a:ext cx="1059617" cy="339903"/>
            </a:xfrm>
            <a:prstGeom prst="rect">
              <a:avLst/>
            </a:prstGeom>
          </p:spPr>
          <p:txBody>
            <a:bodyPr anchor="ctr" rtlCol="false" tIns="50800" lIns="50800" bIns="50800" rIns="50800"/>
            <a:lstStyle/>
            <a:p>
              <a:pPr algn="ctr" marL="0" indent="0" lvl="0">
                <a:lnSpc>
                  <a:spcPts val="3180"/>
                </a:lnSpc>
              </a:pPr>
              <a:r>
                <a:rPr lang="en-US" sz="3000">
                  <a:solidFill>
                    <a:srgbClr val="000000"/>
                  </a:solidFill>
                  <a:latin typeface="Stadio Now Novarese"/>
                  <a:ea typeface="Stadio Now Novarese"/>
                  <a:cs typeface="Stadio Now Novarese"/>
                  <a:sym typeface="Stadio Now Novarese"/>
                </a:rPr>
                <a:t>Python</a:t>
              </a:r>
            </a:p>
          </p:txBody>
        </p:sp>
      </p:grpSp>
      <p:grpSp>
        <p:nvGrpSpPr>
          <p:cNvPr name="Group 8" id="8"/>
          <p:cNvGrpSpPr/>
          <p:nvPr/>
        </p:nvGrpSpPr>
        <p:grpSpPr>
          <a:xfrm rot="0">
            <a:off x="9296465" y="3597985"/>
            <a:ext cx="3872189" cy="1068082"/>
            <a:chOff x="0" y="0"/>
            <a:chExt cx="1059617" cy="292278"/>
          </a:xfrm>
        </p:grpSpPr>
        <p:sp>
          <p:nvSpPr>
            <p:cNvPr name="Freeform 9" id="9"/>
            <p:cNvSpPr/>
            <p:nvPr/>
          </p:nvSpPr>
          <p:spPr>
            <a:xfrm flipH="false" flipV="false" rot="0">
              <a:off x="0" y="0"/>
              <a:ext cx="1059617" cy="292278"/>
            </a:xfrm>
            <a:custGeom>
              <a:avLst/>
              <a:gdLst/>
              <a:ahLst/>
              <a:cxnLst/>
              <a:rect r="r" b="b" t="t" l="l"/>
              <a:pathLst>
                <a:path h="292278" w="1059617">
                  <a:moveTo>
                    <a:pt x="0" y="0"/>
                  </a:moveTo>
                  <a:lnTo>
                    <a:pt x="1059617" y="0"/>
                  </a:lnTo>
                  <a:lnTo>
                    <a:pt x="1059617" y="292278"/>
                  </a:lnTo>
                  <a:lnTo>
                    <a:pt x="0" y="292278"/>
                  </a:lnTo>
                  <a:close/>
                </a:path>
              </a:pathLst>
            </a:custGeom>
            <a:solidFill>
              <a:srgbClr val="F8CC69"/>
            </a:solidFill>
          </p:spPr>
        </p:sp>
        <p:sp>
          <p:nvSpPr>
            <p:cNvPr name="TextBox 10" id="10"/>
            <p:cNvSpPr txBox="true"/>
            <p:nvPr/>
          </p:nvSpPr>
          <p:spPr>
            <a:xfrm>
              <a:off x="0" y="-47625"/>
              <a:ext cx="1059617" cy="339903"/>
            </a:xfrm>
            <a:prstGeom prst="rect">
              <a:avLst/>
            </a:prstGeom>
          </p:spPr>
          <p:txBody>
            <a:bodyPr anchor="ctr" rtlCol="false" tIns="50800" lIns="50800" bIns="50800" rIns="50800"/>
            <a:lstStyle/>
            <a:p>
              <a:pPr algn="ctr" marL="0" indent="0" lvl="0">
                <a:lnSpc>
                  <a:spcPts val="3180"/>
                </a:lnSpc>
              </a:pPr>
              <a:r>
                <a:rPr lang="en-US" sz="3000">
                  <a:solidFill>
                    <a:srgbClr val="000000"/>
                  </a:solidFill>
                  <a:latin typeface="Stadio Now Novarese"/>
                  <a:ea typeface="Stadio Now Novarese"/>
                  <a:cs typeface="Stadio Now Novarese"/>
                  <a:sym typeface="Stadio Now Novarese"/>
                </a:rPr>
                <a:t>Pandas</a:t>
              </a:r>
            </a:p>
          </p:txBody>
        </p:sp>
      </p:grpSp>
      <p:grpSp>
        <p:nvGrpSpPr>
          <p:cNvPr name="Group 11" id="11"/>
          <p:cNvGrpSpPr/>
          <p:nvPr/>
        </p:nvGrpSpPr>
        <p:grpSpPr>
          <a:xfrm rot="0">
            <a:off x="5119345" y="5143500"/>
            <a:ext cx="3872189" cy="1068082"/>
            <a:chOff x="0" y="0"/>
            <a:chExt cx="1059617" cy="292278"/>
          </a:xfrm>
        </p:grpSpPr>
        <p:sp>
          <p:nvSpPr>
            <p:cNvPr name="Freeform 12" id="12"/>
            <p:cNvSpPr/>
            <p:nvPr/>
          </p:nvSpPr>
          <p:spPr>
            <a:xfrm flipH="false" flipV="false" rot="0">
              <a:off x="0" y="0"/>
              <a:ext cx="1059617" cy="292278"/>
            </a:xfrm>
            <a:custGeom>
              <a:avLst/>
              <a:gdLst/>
              <a:ahLst/>
              <a:cxnLst/>
              <a:rect r="r" b="b" t="t" l="l"/>
              <a:pathLst>
                <a:path h="292278" w="1059617">
                  <a:moveTo>
                    <a:pt x="0" y="0"/>
                  </a:moveTo>
                  <a:lnTo>
                    <a:pt x="1059617" y="0"/>
                  </a:lnTo>
                  <a:lnTo>
                    <a:pt x="1059617" y="292278"/>
                  </a:lnTo>
                  <a:lnTo>
                    <a:pt x="0" y="292278"/>
                  </a:lnTo>
                  <a:close/>
                </a:path>
              </a:pathLst>
            </a:custGeom>
            <a:solidFill>
              <a:srgbClr val="F8CC69"/>
            </a:solidFill>
          </p:spPr>
        </p:sp>
        <p:sp>
          <p:nvSpPr>
            <p:cNvPr name="TextBox 13" id="13"/>
            <p:cNvSpPr txBox="true"/>
            <p:nvPr/>
          </p:nvSpPr>
          <p:spPr>
            <a:xfrm>
              <a:off x="0" y="-47625"/>
              <a:ext cx="1059617" cy="339903"/>
            </a:xfrm>
            <a:prstGeom prst="rect">
              <a:avLst/>
            </a:prstGeom>
          </p:spPr>
          <p:txBody>
            <a:bodyPr anchor="ctr" rtlCol="false" tIns="50800" lIns="50800" bIns="50800" rIns="50800"/>
            <a:lstStyle/>
            <a:p>
              <a:pPr algn="ctr" marL="0" indent="0" lvl="0">
                <a:lnSpc>
                  <a:spcPts val="3180"/>
                </a:lnSpc>
              </a:pPr>
              <a:r>
                <a:rPr lang="en-US" sz="3000">
                  <a:solidFill>
                    <a:srgbClr val="000000"/>
                  </a:solidFill>
                  <a:latin typeface="Stadio Now Novarese"/>
                  <a:ea typeface="Stadio Now Novarese"/>
                  <a:cs typeface="Stadio Now Novarese"/>
                  <a:sym typeface="Stadio Now Novarese"/>
                </a:rPr>
                <a:t>BeautifulSoup</a:t>
              </a:r>
            </a:p>
          </p:txBody>
        </p:sp>
      </p:grpSp>
      <p:grpSp>
        <p:nvGrpSpPr>
          <p:cNvPr name="Group 14" id="14"/>
          <p:cNvGrpSpPr/>
          <p:nvPr/>
        </p:nvGrpSpPr>
        <p:grpSpPr>
          <a:xfrm rot="0">
            <a:off x="9296465" y="5143500"/>
            <a:ext cx="3872189" cy="1068082"/>
            <a:chOff x="0" y="0"/>
            <a:chExt cx="1059617" cy="292278"/>
          </a:xfrm>
        </p:grpSpPr>
        <p:sp>
          <p:nvSpPr>
            <p:cNvPr name="Freeform 15" id="15"/>
            <p:cNvSpPr/>
            <p:nvPr/>
          </p:nvSpPr>
          <p:spPr>
            <a:xfrm flipH="false" flipV="false" rot="0">
              <a:off x="0" y="0"/>
              <a:ext cx="1059617" cy="292278"/>
            </a:xfrm>
            <a:custGeom>
              <a:avLst/>
              <a:gdLst/>
              <a:ahLst/>
              <a:cxnLst/>
              <a:rect r="r" b="b" t="t" l="l"/>
              <a:pathLst>
                <a:path h="292278" w="1059617">
                  <a:moveTo>
                    <a:pt x="0" y="0"/>
                  </a:moveTo>
                  <a:lnTo>
                    <a:pt x="1059617" y="0"/>
                  </a:lnTo>
                  <a:lnTo>
                    <a:pt x="1059617" y="292278"/>
                  </a:lnTo>
                  <a:lnTo>
                    <a:pt x="0" y="292278"/>
                  </a:lnTo>
                  <a:close/>
                </a:path>
              </a:pathLst>
            </a:custGeom>
            <a:solidFill>
              <a:srgbClr val="F8CC69"/>
            </a:solidFill>
          </p:spPr>
        </p:sp>
        <p:sp>
          <p:nvSpPr>
            <p:cNvPr name="TextBox 16" id="16"/>
            <p:cNvSpPr txBox="true"/>
            <p:nvPr/>
          </p:nvSpPr>
          <p:spPr>
            <a:xfrm>
              <a:off x="0" y="-47625"/>
              <a:ext cx="1059617" cy="339903"/>
            </a:xfrm>
            <a:prstGeom prst="rect">
              <a:avLst/>
            </a:prstGeom>
          </p:spPr>
          <p:txBody>
            <a:bodyPr anchor="ctr" rtlCol="false" tIns="50800" lIns="50800" bIns="50800" rIns="50800"/>
            <a:lstStyle/>
            <a:p>
              <a:pPr algn="ctr" marL="0" indent="0" lvl="0">
                <a:lnSpc>
                  <a:spcPts val="3180"/>
                </a:lnSpc>
              </a:pPr>
              <a:r>
                <a:rPr lang="en-US" sz="3000">
                  <a:solidFill>
                    <a:srgbClr val="000000"/>
                  </a:solidFill>
                  <a:latin typeface="Stadio Now Novarese"/>
                  <a:ea typeface="Stadio Now Novarese"/>
                  <a:cs typeface="Stadio Now Novarese"/>
                  <a:sym typeface="Stadio Now Novarese"/>
                </a:rPr>
                <a:t>Seaborn</a:t>
              </a:r>
            </a:p>
          </p:txBody>
        </p:sp>
      </p:grpSp>
      <p:grpSp>
        <p:nvGrpSpPr>
          <p:cNvPr name="Group 17" id="17"/>
          <p:cNvGrpSpPr/>
          <p:nvPr/>
        </p:nvGrpSpPr>
        <p:grpSpPr>
          <a:xfrm rot="0">
            <a:off x="5119345" y="6785038"/>
            <a:ext cx="3872189" cy="1068082"/>
            <a:chOff x="0" y="0"/>
            <a:chExt cx="1059617" cy="292278"/>
          </a:xfrm>
        </p:grpSpPr>
        <p:sp>
          <p:nvSpPr>
            <p:cNvPr name="Freeform 18" id="18"/>
            <p:cNvSpPr/>
            <p:nvPr/>
          </p:nvSpPr>
          <p:spPr>
            <a:xfrm flipH="false" flipV="false" rot="0">
              <a:off x="0" y="0"/>
              <a:ext cx="1059617" cy="292278"/>
            </a:xfrm>
            <a:custGeom>
              <a:avLst/>
              <a:gdLst/>
              <a:ahLst/>
              <a:cxnLst/>
              <a:rect r="r" b="b" t="t" l="l"/>
              <a:pathLst>
                <a:path h="292278" w="1059617">
                  <a:moveTo>
                    <a:pt x="0" y="0"/>
                  </a:moveTo>
                  <a:lnTo>
                    <a:pt x="1059617" y="0"/>
                  </a:lnTo>
                  <a:lnTo>
                    <a:pt x="1059617" y="292278"/>
                  </a:lnTo>
                  <a:lnTo>
                    <a:pt x="0" y="292278"/>
                  </a:lnTo>
                  <a:close/>
                </a:path>
              </a:pathLst>
            </a:custGeom>
            <a:solidFill>
              <a:srgbClr val="F8CC69"/>
            </a:solidFill>
          </p:spPr>
        </p:sp>
        <p:sp>
          <p:nvSpPr>
            <p:cNvPr name="TextBox 19" id="19"/>
            <p:cNvSpPr txBox="true"/>
            <p:nvPr/>
          </p:nvSpPr>
          <p:spPr>
            <a:xfrm>
              <a:off x="0" y="-47625"/>
              <a:ext cx="1059617" cy="339903"/>
            </a:xfrm>
            <a:prstGeom prst="rect">
              <a:avLst/>
            </a:prstGeom>
          </p:spPr>
          <p:txBody>
            <a:bodyPr anchor="ctr" rtlCol="false" tIns="50800" lIns="50800" bIns="50800" rIns="50800"/>
            <a:lstStyle/>
            <a:p>
              <a:pPr algn="ctr" marL="0" indent="0" lvl="0">
                <a:lnSpc>
                  <a:spcPts val="3180"/>
                </a:lnSpc>
              </a:pPr>
              <a:r>
                <a:rPr lang="en-US" sz="3000">
                  <a:solidFill>
                    <a:srgbClr val="000000"/>
                  </a:solidFill>
                  <a:latin typeface="Stadio Now Novarese"/>
                  <a:ea typeface="Stadio Now Novarese"/>
                  <a:cs typeface="Stadio Now Novarese"/>
                  <a:sym typeface="Stadio Now Novarese"/>
                </a:rPr>
                <a:t>matplotlib</a:t>
              </a:r>
            </a:p>
          </p:txBody>
        </p:sp>
      </p:grpSp>
      <p:grpSp>
        <p:nvGrpSpPr>
          <p:cNvPr name="Group 20" id="20"/>
          <p:cNvGrpSpPr/>
          <p:nvPr/>
        </p:nvGrpSpPr>
        <p:grpSpPr>
          <a:xfrm rot="0">
            <a:off x="9296465" y="6737413"/>
            <a:ext cx="3872189" cy="1068082"/>
            <a:chOff x="0" y="0"/>
            <a:chExt cx="1059617" cy="292278"/>
          </a:xfrm>
        </p:grpSpPr>
        <p:sp>
          <p:nvSpPr>
            <p:cNvPr name="Freeform 21" id="21"/>
            <p:cNvSpPr/>
            <p:nvPr/>
          </p:nvSpPr>
          <p:spPr>
            <a:xfrm flipH="false" flipV="false" rot="0">
              <a:off x="0" y="0"/>
              <a:ext cx="1059617" cy="292278"/>
            </a:xfrm>
            <a:custGeom>
              <a:avLst/>
              <a:gdLst/>
              <a:ahLst/>
              <a:cxnLst/>
              <a:rect r="r" b="b" t="t" l="l"/>
              <a:pathLst>
                <a:path h="292278" w="1059617">
                  <a:moveTo>
                    <a:pt x="0" y="0"/>
                  </a:moveTo>
                  <a:lnTo>
                    <a:pt x="1059617" y="0"/>
                  </a:lnTo>
                  <a:lnTo>
                    <a:pt x="1059617" y="292278"/>
                  </a:lnTo>
                  <a:lnTo>
                    <a:pt x="0" y="292278"/>
                  </a:lnTo>
                  <a:close/>
                </a:path>
              </a:pathLst>
            </a:custGeom>
            <a:solidFill>
              <a:srgbClr val="F8CC69"/>
            </a:solidFill>
          </p:spPr>
        </p:sp>
        <p:sp>
          <p:nvSpPr>
            <p:cNvPr name="TextBox 22" id="22"/>
            <p:cNvSpPr txBox="true"/>
            <p:nvPr/>
          </p:nvSpPr>
          <p:spPr>
            <a:xfrm>
              <a:off x="0" y="-47625"/>
              <a:ext cx="1059617" cy="339903"/>
            </a:xfrm>
            <a:prstGeom prst="rect">
              <a:avLst/>
            </a:prstGeom>
          </p:spPr>
          <p:txBody>
            <a:bodyPr anchor="ctr" rtlCol="false" tIns="50800" lIns="50800" bIns="50800" rIns="50800"/>
            <a:lstStyle/>
            <a:p>
              <a:pPr algn="ctr" marL="0" indent="0" lvl="0">
                <a:lnSpc>
                  <a:spcPts val="3180"/>
                </a:lnSpc>
              </a:pPr>
              <a:r>
                <a:rPr lang="en-US" sz="3000">
                  <a:solidFill>
                    <a:srgbClr val="000000"/>
                  </a:solidFill>
                  <a:latin typeface="Stadio Now Novarese"/>
                  <a:ea typeface="Stadio Now Novarese"/>
                  <a:cs typeface="Stadio Now Novarese"/>
                  <a:sym typeface="Stadio Now Novarese"/>
                </a:rPr>
                <a:t>WordCloud</a:t>
              </a:r>
            </a:p>
          </p:txBody>
        </p:sp>
      </p:grpSp>
      <p:sp>
        <p:nvSpPr>
          <p:cNvPr name="Freeform 23" id="23"/>
          <p:cNvSpPr/>
          <p:nvPr/>
        </p:nvSpPr>
        <p:spPr>
          <a:xfrm flipH="false" flipV="false" rot="0">
            <a:off x="1028700" y="5284607"/>
            <a:ext cx="3785845" cy="3973693"/>
          </a:xfrm>
          <a:custGeom>
            <a:avLst/>
            <a:gdLst/>
            <a:ahLst/>
            <a:cxnLst/>
            <a:rect r="r" b="b" t="t" l="l"/>
            <a:pathLst>
              <a:path h="3973693" w="3785845">
                <a:moveTo>
                  <a:pt x="0" y="0"/>
                </a:moveTo>
                <a:lnTo>
                  <a:pt x="3785845" y="0"/>
                </a:lnTo>
                <a:lnTo>
                  <a:pt x="3785845" y="3973693"/>
                </a:lnTo>
                <a:lnTo>
                  <a:pt x="0" y="39736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true" flipV="false" rot="0">
            <a:off x="14100066" y="5866337"/>
            <a:ext cx="2658066" cy="3391963"/>
          </a:xfrm>
          <a:custGeom>
            <a:avLst/>
            <a:gdLst/>
            <a:ahLst/>
            <a:cxnLst/>
            <a:rect r="r" b="b" t="t" l="l"/>
            <a:pathLst>
              <a:path h="3391963" w="2658066">
                <a:moveTo>
                  <a:pt x="2658066" y="0"/>
                </a:moveTo>
                <a:lnTo>
                  <a:pt x="0" y="0"/>
                </a:lnTo>
                <a:lnTo>
                  <a:pt x="0" y="3391963"/>
                </a:lnTo>
                <a:lnTo>
                  <a:pt x="2658066" y="3391963"/>
                </a:lnTo>
                <a:lnTo>
                  <a:pt x="2658066"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25" id="25"/>
          <p:cNvSpPr txBox="true"/>
          <p:nvPr/>
        </p:nvSpPr>
        <p:spPr>
          <a:xfrm rot="0">
            <a:off x="5119345" y="1706079"/>
            <a:ext cx="8049309" cy="971550"/>
          </a:xfrm>
          <a:prstGeom prst="rect">
            <a:avLst/>
          </a:prstGeom>
        </p:spPr>
        <p:txBody>
          <a:bodyPr anchor="t" rtlCol="false" tIns="0" lIns="0" bIns="0" rIns="0">
            <a:spAutoFit/>
          </a:bodyPr>
          <a:lstStyle/>
          <a:p>
            <a:pPr algn="ctr" marL="0" indent="0" lvl="0">
              <a:lnSpc>
                <a:spcPts val="6480"/>
              </a:lnSpc>
              <a:spcBef>
                <a:spcPct val="0"/>
              </a:spcBef>
            </a:pPr>
            <a:r>
              <a:rPr lang="en-US" b="true" sz="5400">
                <a:solidFill>
                  <a:srgbClr val="000000"/>
                </a:solidFill>
                <a:latin typeface="Stadio Now Novarese"/>
                <a:ea typeface="Stadio Now Novarese"/>
                <a:cs typeface="Stadio Now Novarese"/>
                <a:sym typeface="Stadio Now Novarese"/>
              </a:rPr>
              <a:t>Tools Used</a:t>
            </a:r>
            <a:r>
              <a:rPr lang="en-US" b="true" sz="5400">
                <a:solidFill>
                  <a:srgbClr val="000000"/>
                </a:solidFill>
                <a:latin typeface="Stadio Now Novarese"/>
                <a:ea typeface="Stadio Now Novarese"/>
                <a:cs typeface="Stadio Now Novarese"/>
                <a:sym typeface="Stadio Now Novarese"/>
              </a:rPr>
              <a:t> </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grpSp>
        <p:nvGrpSpPr>
          <p:cNvPr name="Group 2" id="2"/>
          <p:cNvGrpSpPr/>
          <p:nvPr/>
        </p:nvGrpSpPr>
        <p:grpSpPr>
          <a:xfrm rot="0">
            <a:off x="8840385" y="913459"/>
            <a:ext cx="8220024" cy="8479132"/>
            <a:chOff x="0" y="0"/>
            <a:chExt cx="6218167" cy="6414173"/>
          </a:xfrm>
        </p:grpSpPr>
        <p:sp>
          <p:nvSpPr>
            <p:cNvPr name="Freeform 3" id="3"/>
            <p:cNvSpPr/>
            <p:nvPr/>
          </p:nvSpPr>
          <p:spPr>
            <a:xfrm flipH="false" flipV="false" rot="0">
              <a:off x="-29083" y="-27432"/>
              <a:ext cx="6247250" cy="6441605"/>
            </a:xfrm>
            <a:custGeom>
              <a:avLst/>
              <a:gdLst/>
              <a:ahLst/>
              <a:cxnLst/>
              <a:rect r="r" b="b" t="t" l="l"/>
              <a:pathLst>
                <a:path h="6441605" w="6247250">
                  <a:moveTo>
                    <a:pt x="5961881" y="756285"/>
                  </a:moveTo>
                  <a:cubicBezTo>
                    <a:pt x="6118852" y="790448"/>
                    <a:pt x="6247250" y="949833"/>
                    <a:pt x="6247250" y="1110488"/>
                  </a:cubicBezTo>
                  <a:lnTo>
                    <a:pt x="6247250" y="6149505"/>
                  </a:lnTo>
                  <a:cubicBezTo>
                    <a:pt x="6247250" y="6310160"/>
                    <a:pt x="6115804" y="6441605"/>
                    <a:pt x="5955150" y="6441605"/>
                  </a:cubicBezTo>
                  <a:lnTo>
                    <a:pt x="262128" y="6441605"/>
                  </a:lnTo>
                  <a:cubicBezTo>
                    <a:pt x="101473" y="6441605"/>
                    <a:pt x="0" y="6313589"/>
                    <a:pt x="36576" y="6157252"/>
                  </a:cubicBezTo>
                  <a:lnTo>
                    <a:pt x="1389888" y="256413"/>
                  </a:lnTo>
                  <a:cubicBezTo>
                    <a:pt x="1426464" y="99949"/>
                    <a:pt x="1584960" y="0"/>
                    <a:pt x="1741932" y="34163"/>
                  </a:cubicBezTo>
                  <a:lnTo>
                    <a:pt x="5961881" y="756285"/>
                  </a:lnTo>
                  <a:close/>
                </a:path>
              </a:pathLst>
            </a:custGeom>
            <a:solidFill>
              <a:srgbClr val="D0EDE9"/>
            </a:solidFill>
          </p:spPr>
        </p:sp>
      </p:grpSp>
      <p:sp>
        <p:nvSpPr>
          <p:cNvPr name="Freeform 4" id="4"/>
          <p:cNvSpPr/>
          <p:nvPr/>
        </p:nvSpPr>
        <p:spPr>
          <a:xfrm flipH="false" flipV="false" rot="0">
            <a:off x="9461405" y="3717556"/>
            <a:ext cx="7797895" cy="5790276"/>
          </a:xfrm>
          <a:custGeom>
            <a:avLst/>
            <a:gdLst/>
            <a:ahLst/>
            <a:cxnLst/>
            <a:rect r="r" b="b" t="t" l="l"/>
            <a:pathLst>
              <a:path h="5790276" w="7797895">
                <a:moveTo>
                  <a:pt x="0" y="0"/>
                </a:moveTo>
                <a:lnTo>
                  <a:pt x="7797895" y="0"/>
                </a:lnTo>
                <a:lnTo>
                  <a:pt x="7797895" y="5790276"/>
                </a:lnTo>
                <a:lnTo>
                  <a:pt x="0" y="5790276"/>
                </a:lnTo>
                <a:lnTo>
                  <a:pt x="0" y="0"/>
                </a:lnTo>
                <a:close/>
              </a:path>
            </a:pathLst>
          </a:custGeom>
          <a:blipFill>
            <a:blip r:embed="rId2">
              <a:extLst>
                <a:ext uri="{96DAC541-7B7A-43D3-8B79-37D633B846F1}">
                  <asvg:svgBlip xmlns:asvg="http://schemas.microsoft.com/office/drawing/2016/SVG/main" r:embed="rId3"/>
                </a:ext>
              </a:extLst>
            </a:blip>
            <a:stretch>
              <a:fillRect l="0" t="0" r="0" b="-24143"/>
            </a:stretch>
          </a:blipFill>
        </p:spPr>
      </p:sp>
      <p:sp>
        <p:nvSpPr>
          <p:cNvPr name="Freeform 5" id="5"/>
          <p:cNvSpPr/>
          <p:nvPr/>
        </p:nvSpPr>
        <p:spPr>
          <a:xfrm flipH="false" flipV="false" rot="0">
            <a:off x="11969998" y="1253983"/>
            <a:ext cx="3256476" cy="1799203"/>
          </a:xfrm>
          <a:custGeom>
            <a:avLst/>
            <a:gdLst/>
            <a:ahLst/>
            <a:cxnLst/>
            <a:rect r="r" b="b" t="t" l="l"/>
            <a:pathLst>
              <a:path h="1799203" w="3256476">
                <a:moveTo>
                  <a:pt x="0" y="0"/>
                </a:moveTo>
                <a:lnTo>
                  <a:pt x="3256476" y="0"/>
                </a:lnTo>
                <a:lnTo>
                  <a:pt x="3256476" y="1799203"/>
                </a:lnTo>
                <a:lnTo>
                  <a:pt x="0" y="17992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683688" y="4421307"/>
            <a:ext cx="8777717" cy="2817868"/>
          </a:xfrm>
          <a:prstGeom prst="rect">
            <a:avLst/>
          </a:prstGeom>
        </p:spPr>
        <p:txBody>
          <a:bodyPr anchor="t" rtlCol="false" tIns="0" lIns="0" bIns="0" rIns="0">
            <a:spAutoFit/>
          </a:bodyPr>
          <a:lstStyle/>
          <a:p>
            <a:pPr algn="l" marL="1016134" indent="-508067" lvl="1">
              <a:lnSpc>
                <a:spcPts val="5647"/>
              </a:lnSpc>
              <a:buFont typeface="Arial"/>
              <a:buChar char="•"/>
            </a:pPr>
            <a:r>
              <a:rPr lang="en-US" sz="4706">
                <a:solidFill>
                  <a:srgbClr val="000000"/>
                </a:solidFill>
                <a:latin typeface="Lexend Deca"/>
                <a:ea typeface="Lexend Deca"/>
                <a:cs typeface="Lexend Deca"/>
                <a:sym typeface="Lexend Deca"/>
              </a:rPr>
              <a:t>Extract data-driven insights to enhance customer experience and operational excellence </a:t>
            </a:r>
          </a:p>
        </p:txBody>
      </p:sp>
      <p:sp>
        <p:nvSpPr>
          <p:cNvPr name="TextBox 7" id="7"/>
          <p:cNvSpPr txBox="true"/>
          <p:nvPr/>
        </p:nvSpPr>
        <p:spPr>
          <a:xfrm rot="0">
            <a:off x="1902442" y="1643486"/>
            <a:ext cx="6340208" cy="1409700"/>
          </a:xfrm>
          <a:prstGeom prst="rect">
            <a:avLst/>
          </a:prstGeom>
        </p:spPr>
        <p:txBody>
          <a:bodyPr anchor="t" rtlCol="false" tIns="0" lIns="0" bIns="0" rIns="0">
            <a:spAutoFit/>
          </a:bodyPr>
          <a:lstStyle/>
          <a:p>
            <a:pPr algn="ctr" marL="0" indent="0" lvl="0">
              <a:lnSpc>
                <a:spcPts val="9358"/>
              </a:lnSpc>
              <a:spcBef>
                <a:spcPct val="0"/>
              </a:spcBef>
            </a:pPr>
            <a:r>
              <a:rPr lang="en-US" sz="7798">
                <a:solidFill>
                  <a:srgbClr val="000000"/>
                </a:solidFill>
                <a:latin typeface="Stadio Now Novarese"/>
                <a:ea typeface="Stadio Now Novarese"/>
                <a:cs typeface="Stadio Now Novarese"/>
                <a:sym typeface="Stadio Now Novarese"/>
              </a:rPr>
              <a:t>Goal</a:t>
            </a:r>
          </a:p>
        </p:txBody>
      </p:sp>
    </p:spTree>
  </p:cSld>
  <p:clrMapOvr>
    <a:masterClrMapping/>
  </p:clrMapOvr>
  <p:transition spd="fast">
    <p:push dir="u"/>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TextBox 2" id="2"/>
          <p:cNvSpPr txBox="true"/>
          <p:nvPr/>
        </p:nvSpPr>
        <p:spPr>
          <a:xfrm rot="0">
            <a:off x="1028700" y="836786"/>
            <a:ext cx="11358311" cy="1238250"/>
          </a:xfrm>
          <a:prstGeom prst="rect">
            <a:avLst/>
          </a:prstGeom>
        </p:spPr>
        <p:txBody>
          <a:bodyPr anchor="t" rtlCol="false" tIns="0" lIns="0" bIns="0" rIns="0">
            <a:spAutoFit/>
          </a:bodyPr>
          <a:lstStyle/>
          <a:p>
            <a:pPr algn="l" marL="0" indent="0" lvl="0">
              <a:lnSpc>
                <a:spcPts val="8159"/>
              </a:lnSpc>
              <a:spcBef>
                <a:spcPct val="0"/>
              </a:spcBef>
            </a:pPr>
            <a:r>
              <a:rPr lang="en-US" b="true" sz="6799" strike="noStrike" u="none">
                <a:solidFill>
                  <a:srgbClr val="000000"/>
                </a:solidFill>
                <a:latin typeface="Stadio Now Novarese"/>
                <a:ea typeface="Stadio Now Novarese"/>
                <a:cs typeface="Stadio Now Novarese"/>
                <a:sym typeface="Stadio Now Novarese"/>
              </a:rPr>
              <a:t>Sentiment Breakdown</a:t>
            </a:r>
          </a:p>
        </p:txBody>
      </p:sp>
      <p:sp>
        <p:nvSpPr>
          <p:cNvPr name="Freeform 3" id="3"/>
          <p:cNvSpPr/>
          <p:nvPr/>
        </p:nvSpPr>
        <p:spPr>
          <a:xfrm flipH="false" flipV="false" rot="0">
            <a:off x="9778988" y="610849"/>
            <a:ext cx="3502345" cy="1790574"/>
          </a:xfrm>
          <a:custGeom>
            <a:avLst/>
            <a:gdLst/>
            <a:ahLst/>
            <a:cxnLst/>
            <a:rect r="r" b="b" t="t" l="l"/>
            <a:pathLst>
              <a:path h="1790574" w="3502345">
                <a:moveTo>
                  <a:pt x="0" y="0"/>
                </a:moveTo>
                <a:lnTo>
                  <a:pt x="3502345" y="0"/>
                </a:lnTo>
                <a:lnTo>
                  <a:pt x="3502345" y="1790574"/>
                </a:lnTo>
                <a:lnTo>
                  <a:pt x="0" y="17905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453340">
            <a:off x="12804315" y="374224"/>
            <a:ext cx="4477701" cy="1913200"/>
          </a:xfrm>
          <a:custGeom>
            <a:avLst/>
            <a:gdLst/>
            <a:ahLst/>
            <a:cxnLst/>
            <a:rect r="r" b="b" t="t" l="l"/>
            <a:pathLst>
              <a:path h="1913200" w="4477701">
                <a:moveTo>
                  <a:pt x="0" y="0"/>
                </a:moveTo>
                <a:lnTo>
                  <a:pt x="4477701" y="0"/>
                </a:lnTo>
                <a:lnTo>
                  <a:pt x="4477701" y="1913200"/>
                </a:lnTo>
                <a:lnTo>
                  <a:pt x="0" y="1913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16522417" y="1081174"/>
            <a:ext cx="2918983" cy="1492330"/>
          </a:xfrm>
          <a:custGeom>
            <a:avLst/>
            <a:gdLst/>
            <a:ahLst/>
            <a:cxnLst/>
            <a:rect r="r" b="b" t="t" l="l"/>
            <a:pathLst>
              <a:path h="1492330" w="2918983">
                <a:moveTo>
                  <a:pt x="0" y="0"/>
                </a:moveTo>
                <a:lnTo>
                  <a:pt x="2918983" y="0"/>
                </a:lnTo>
                <a:lnTo>
                  <a:pt x="2918983" y="1492330"/>
                </a:lnTo>
                <a:lnTo>
                  <a:pt x="0" y="1492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pic>
        <p:nvPicPr>
          <p:cNvPr name="Picture 6" id="6"/>
          <p:cNvPicPr>
            <a:picLocks noChangeAspect="true"/>
          </p:cNvPicPr>
          <p:nvPr/>
        </p:nvPicPr>
        <p:blipFill>
          <a:blip r:embed="rId6"/>
          <a:stretch>
            <a:fillRect/>
          </a:stretch>
        </p:blipFill>
        <p:spPr>
          <a:xfrm rot="0">
            <a:off x="120943" y="1665747"/>
            <a:ext cx="10893083" cy="9133944"/>
          </a:xfrm>
          <a:prstGeom prst="rect">
            <a:avLst/>
          </a:prstGeom>
        </p:spPr>
      </p:pic>
      <p:grpSp>
        <p:nvGrpSpPr>
          <p:cNvPr name="Group 7" id="7"/>
          <p:cNvGrpSpPr/>
          <p:nvPr/>
        </p:nvGrpSpPr>
        <p:grpSpPr>
          <a:xfrm rot="0">
            <a:off x="10125319" y="3448489"/>
            <a:ext cx="7875639" cy="5568461"/>
            <a:chOff x="0" y="0"/>
            <a:chExt cx="2074242" cy="1466590"/>
          </a:xfrm>
        </p:grpSpPr>
        <p:sp>
          <p:nvSpPr>
            <p:cNvPr name="Freeform 8" id="8"/>
            <p:cNvSpPr/>
            <p:nvPr/>
          </p:nvSpPr>
          <p:spPr>
            <a:xfrm flipH="false" flipV="false" rot="0">
              <a:off x="0" y="0"/>
              <a:ext cx="2074242" cy="1466591"/>
            </a:xfrm>
            <a:custGeom>
              <a:avLst/>
              <a:gdLst/>
              <a:ahLst/>
              <a:cxnLst/>
              <a:rect r="r" b="b" t="t" l="l"/>
              <a:pathLst>
                <a:path h="1466591" w="2074242">
                  <a:moveTo>
                    <a:pt x="0" y="0"/>
                  </a:moveTo>
                  <a:lnTo>
                    <a:pt x="2074242" y="0"/>
                  </a:lnTo>
                  <a:lnTo>
                    <a:pt x="2074242" y="1466591"/>
                  </a:lnTo>
                  <a:lnTo>
                    <a:pt x="0" y="1466591"/>
                  </a:lnTo>
                  <a:close/>
                </a:path>
              </a:pathLst>
            </a:custGeom>
            <a:solidFill>
              <a:srgbClr val="FFFFFF"/>
            </a:solidFill>
            <a:ln cap="sq">
              <a:noFill/>
              <a:prstDash val="solid"/>
              <a:miter/>
            </a:ln>
          </p:spPr>
        </p:sp>
        <p:sp>
          <p:nvSpPr>
            <p:cNvPr name="TextBox 9" id="9"/>
            <p:cNvSpPr txBox="true"/>
            <p:nvPr/>
          </p:nvSpPr>
          <p:spPr>
            <a:xfrm>
              <a:off x="0" y="-38100"/>
              <a:ext cx="2074242" cy="1504690"/>
            </a:xfrm>
            <a:prstGeom prst="rect">
              <a:avLst/>
            </a:prstGeom>
          </p:spPr>
          <p:txBody>
            <a:bodyPr anchor="ctr" rtlCol="false" tIns="50800" lIns="50800" bIns="50800" rIns="50800"/>
            <a:lstStyle/>
            <a:p>
              <a:pPr algn="ctr" marL="0" indent="0" lvl="0">
                <a:lnSpc>
                  <a:spcPts val="4029"/>
                </a:lnSpc>
                <a:spcBef>
                  <a:spcPct val="0"/>
                </a:spcBef>
              </a:pPr>
              <a:r>
                <a:rPr lang="en-US" sz="3099" strike="noStrike" u="none">
                  <a:solidFill>
                    <a:srgbClr val="000000"/>
                  </a:solidFill>
                  <a:latin typeface="Lexend Deca"/>
                  <a:ea typeface="Lexend Deca"/>
                  <a:cs typeface="Lexend Deca"/>
                  <a:sym typeface="Lexend Deca"/>
                </a:rPr>
                <a:t>The sentiment analysis revealed that a majority of customers had a positive experience. However, nearly 1 in 3 reviews reflected dissatisfaction, highlighting recurring service challenges. Neutral sentiments suggest potential for converting undecided customers through targeted improvements.</a:t>
              </a:r>
            </a:p>
          </p:txBody>
        </p:sp>
      </p:grpSp>
    </p:spTree>
  </p:cSld>
  <p:clrMapOvr>
    <a:masterClrMapping/>
  </p:clrMapOvr>
  <p:transition spd="fast">
    <p:push dir="d"/>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false" flipV="false" rot="0">
            <a:off x="2956833" y="3374798"/>
            <a:ext cx="12639942" cy="6794047"/>
          </a:xfrm>
          <a:custGeom>
            <a:avLst/>
            <a:gdLst/>
            <a:ahLst/>
            <a:cxnLst/>
            <a:rect r="r" b="b" t="t" l="l"/>
            <a:pathLst>
              <a:path h="6794047" w="12639942">
                <a:moveTo>
                  <a:pt x="0" y="0"/>
                </a:moveTo>
                <a:lnTo>
                  <a:pt x="12639941" y="0"/>
                </a:lnTo>
                <a:lnTo>
                  <a:pt x="12639941" y="6794047"/>
                </a:lnTo>
                <a:lnTo>
                  <a:pt x="0" y="6794047"/>
                </a:lnTo>
                <a:lnTo>
                  <a:pt x="0" y="0"/>
                </a:lnTo>
                <a:close/>
              </a:path>
            </a:pathLst>
          </a:custGeom>
          <a:blipFill>
            <a:blip r:embed="rId2"/>
            <a:stretch>
              <a:fillRect l="-234" t="0" r="0" b="0"/>
            </a:stretch>
          </a:blipFill>
        </p:spPr>
      </p:sp>
      <p:sp>
        <p:nvSpPr>
          <p:cNvPr name="TextBox 3" id="3"/>
          <p:cNvSpPr txBox="true"/>
          <p:nvPr/>
        </p:nvSpPr>
        <p:spPr>
          <a:xfrm rot="0">
            <a:off x="2956833" y="1619200"/>
            <a:ext cx="12639942" cy="1620057"/>
          </a:xfrm>
          <a:prstGeom prst="rect">
            <a:avLst/>
          </a:prstGeom>
        </p:spPr>
        <p:txBody>
          <a:bodyPr anchor="t" rtlCol="false" tIns="0" lIns="0" bIns="0" rIns="0">
            <a:spAutoFit/>
          </a:bodyPr>
          <a:lstStyle/>
          <a:p>
            <a:pPr algn="ctr">
              <a:lnSpc>
                <a:spcPts val="3237"/>
              </a:lnSpc>
            </a:pPr>
            <a:r>
              <a:rPr lang="en-US" sz="2698">
                <a:solidFill>
                  <a:srgbClr val="000000"/>
                </a:solidFill>
                <a:latin typeface="Lexend Deca"/>
                <a:ea typeface="Lexend Deca"/>
                <a:cs typeface="Lexend Deca"/>
                <a:sym typeface="Lexend Deca"/>
              </a:rPr>
              <a:t>By visualizing word frequency, we identified recurring topics that matter most to travelers. Positive mentions revolve around staff and onboard comfort, whereas complaints often highlight flight delays, baggage handling, and check-in inefficiencies..</a:t>
            </a:r>
          </a:p>
        </p:txBody>
      </p:sp>
      <p:sp>
        <p:nvSpPr>
          <p:cNvPr name="TextBox 4" id="4"/>
          <p:cNvSpPr txBox="true"/>
          <p:nvPr/>
        </p:nvSpPr>
        <p:spPr>
          <a:xfrm rot="0">
            <a:off x="4133286" y="347411"/>
            <a:ext cx="10021428" cy="1172126"/>
          </a:xfrm>
          <a:prstGeom prst="rect">
            <a:avLst/>
          </a:prstGeom>
        </p:spPr>
        <p:txBody>
          <a:bodyPr anchor="t" rtlCol="false" tIns="0" lIns="0" bIns="0" rIns="0">
            <a:spAutoFit/>
          </a:bodyPr>
          <a:lstStyle/>
          <a:p>
            <a:pPr algn="ctr" marL="0" indent="0" lvl="0">
              <a:lnSpc>
                <a:spcPts val="7786"/>
              </a:lnSpc>
              <a:spcBef>
                <a:spcPct val="0"/>
              </a:spcBef>
            </a:pPr>
            <a:r>
              <a:rPr lang="en-US" b="true" sz="6488" strike="noStrike" u="none">
                <a:solidFill>
                  <a:srgbClr val="000000"/>
                </a:solidFill>
                <a:latin typeface="Stadio Now Novarese"/>
                <a:ea typeface="Stadio Now Novarese"/>
                <a:cs typeface="Stadio Now Novarese"/>
                <a:sym typeface="Stadio Now Novarese"/>
              </a:rPr>
              <a:t>Word Cloud</a:t>
            </a:r>
          </a:p>
        </p:txBody>
      </p:sp>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grpSp>
        <p:nvGrpSpPr>
          <p:cNvPr name="Group 2" id="2"/>
          <p:cNvGrpSpPr/>
          <p:nvPr/>
        </p:nvGrpSpPr>
        <p:grpSpPr>
          <a:xfrm rot="0">
            <a:off x="13219227" y="1128831"/>
            <a:ext cx="4040073" cy="2382382"/>
            <a:chOff x="0" y="0"/>
            <a:chExt cx="8297058" cy="4892675"/>
          </a:xfrm>
        </p:grpSpPr>
        <p:sp>
          <p:nvSpPr>
            <p:cNvPr name="Freeform 3" id="3"/>
            <p:cNvSpPr/>
            <p:nvPr/>
          </p:nvSpPr>
          <p:spPr>
            <a:xfrm flipH="false" flipV="false" rot="0">
              <a:off x="-38227" y="-27178"/>
              <a:ext cx="8335285" cy="4919853"/>
            </a:xfrm>
            <a:custGeom>
              <a:avLst/>
              <a:gdLst/>
              <a:ahLst/>
              <a:cxnLst/>
              <a:rect r="r" b="b" t="t" l="l"/>
              <a:pathLst>
                <a:path h="4919853" w="8335285">
                  <a:moveTo>
                    <a:pt x="8049916" y="682752"/>
                  </a:moveTo>
                  <a:cubicBezTo>
                    <a:pt x="8206888" y="716915"/>
                    <a:pt x="8335285" y="876300"/>
                    <a:pt x="8335285" y="1036955"/>
                  </a:cubicBezTo>
                  <a:lnTo>
                    <a:pt x="8335285" y="4627753"/>
                  </a:lnTo>
                  <a:cubicBezTo>
                    <a:pt x="8335285" y="4788408"/>
                    <a:pt x="8203840" y="4919853"/>
                    <a:pt x="8043185" y="4919853"/>
                  </a:cubicBezTo>
                  <a:lnTo>
                    <a:pt x="247269" y="4919853"/>
                  </a:lnTo>
                  <a:cubicBezTo>
                    <a:pt x="86614" y="4919853"/>
                    <a:pt x="0" y="4796282"/>
                    <a:pt x="54610" y="4645279"/>
                  </a:cubicBezTo>
                  <a:lnTo>
                    <a:pt x="2156079" y="246634"/>
                  </a:lnTo>
                  <a:cubicBezTo>
                    <a:pt x="2210816" y="95631"/>
                    <a:pt x="2384044" y="0"/>
                    <a:pt x="2541016" y="34163"/>
                  </a:cubicBezTo>
                  <a:lnTo>
                    <a:pt x="8049916" y="682752"/>
                  </a:lnTo>
                  <a:close/>
                </a:path>
              </a:pathLst>
            </a:custGeom>
            <a:solidFill>
              <a:srgbClr val="DF622A"/>
            </a:solidFill>
          </p:spPr>
        </p:sp>
      </p:grpSp>
      <p:sp>
        <p:nvSpPr>
          <p:cNvPr name="Freeform 4" id="4"/>
          <p:cNvSpPr/>
          <p:nvPr/>
        </p:nvSpPr>
        <p:spPr>
          <a:xfrm flipH="false" flipV="false" rot="0">
            <a:off x="12831547" y="603487"/>
            <a:ext cx="4337644" cy="2907727"/>
          </a:xfrm>
          <a:custGeom>
            <a:avLst/>
            <a:gdLst/>
            <a:ahLst/>
            <a:cxnLst/>
            <a:rect r="r" b="b" t="t" l="l"/>
            <a:pathLst>
              <a:path h="2907727" w="4337644">
                <a:moveTo>
                  <a:pt x="0" y="0"/>
                </a:moveTo>
                <a:lnTo>
                  <a:pt x="4337643" y="0"/>
                </a:lnTo>
                <a:lnTo>
                  <a:pt x="4337643" y="2907727"/>
                </a:lnTo>
                <a:lnTo>
                  <a:pt x="0" y="2907727"/>
                </a:lnTo>
                <a:lnTo>
                  <a:pt x="0" y="0"/>
                </a:lnTo>
                <a:close/>
              </a:path>
            </a:pathLst>
          </a:custGeom>
          <a:blipFill>
            <a:blip r:embed="rId2">
              <a:extLst>
                <a:ext uri="{96DAC541-7B7A-43D3-8B79-37D633B846F1}">
                  <asvg:svgBlip xmlns:asvg="http://schemas.microsoft.com/office/drawing/2016/SVG/main" r:embed="rId3"/>
                </a:ext>
              </a:extLst>
            </a:blip>
            <a:stretch>
              <a:fillRect l="0" t="0" r="-32373" b="-188086"/>
            </a:stretch>
          </a:blipFill>
          <a:ln cap="sq">
            <a:noFill/>
            <a:prstDash val="solid"/>
            <a:miter/>
          </a:ln>
        </p:spPr>
      </p:sp>
      <p:graphicFrame>
        <p:nvGraphicFramePr>
          <p:cNvPr name="Table 5" id="5"/>
          <p:cNvGraphicFramePr>
            <a:graphicFrameLocks noGrp="true"/>
          </p:cNvGraphicFramePr>
          <p:nvPr/>
        </p:nvGraphicFramePr>
        <p:xfrm>
          <a:off x="1209675" y="4574596"/>
          <a:ext cx="14245711" cy="5198974"/>
        </p:xfrm>
        <a:graphic>
          <a:graphicData uri="http://schemas.openxmlformats.org/drawingml/2006/table">
            <a:tbl>
              <a:tblPr/>
              <a:tblGrid>
                <a:gridCol w="4831171"/>
                <a:gridCol w="9414540"/>
              </a:tblGrid>
              <a:tr h="1205057">
                <a:tc>
                  <a:txBody>
                    <a:bodyPr anchor="t" rtlCol="false"/>
                    <a:lstStyle/>
                    <a:p>
                      <a:pPr algn="ctr">
                        <a:lnSpc>
                          <a:spcPts val="4200"/>
                        </a:lnSpc>
                        <a:defRPr/>
                      </a:pPr>
                      <a:r>
                        <a:rPr lang="en-US" sz="3000" b="true">
                          <a:solidFill>
                            <a:srgbClr val="000000"/>
                          </a:solidFill>
                          <a:latin typeface="Stadio Now Novarese"/>
                          <a:ea typeface="Stadio Now Novarese"/>
                          <a:cs typeface="Stadio Now Novarese"/>
                          <a:sym typeface="Stadio Now Novarese"/>
                        </a:rPr>
                        <a:t>Metric</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c>
                  <a:txBody>
                    <a:bodyPr anchor="t" rtlCol="false"/>
                    <a:lstStyle/>
                    <a:p>
                      <a:pPr algn="ctr">
                        <a:lnSpc>
                          <a:spcPts val="4200"/>
                        </a:lnSpc>
                        <a:defRPr/>
                      </a:pPr>
                      <a:r>
                        <a:rPr lang="en-US" sz="3000" b="true">
                          <a:solidFill>
                            <a:srgbClr val="000000"/>
                          </a:solidFill>
                          <a:latin typeface="Stadio Now Novarese"/>
                          <a:ea typeface="Stadio Now Novarese"/>
                          <a:cs typeface="Stadio Now Novarese"/>
                          <a:sym typeface="Stadio Now Novarese"/>
                        </a:rPr>
                        <a:t>Value</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r>
              <a:tr h="1276177">
                <a:tc>
                  <a:txBody>
                    <a:bodyPr anchor="t" rtlCol="false"/>
                    <a:lstStyle/>
                    <a:p>
                      <a:pPr algn="ctr">
                        <a:lnSpc>
                          <a:spcPts val="3359"/>
                        </a:lnSpc>
                        <a:defRPr/>
                      </a:pPr>
                      <a:r>
                        <a:rPr lang="en-US" sz="2400">
                          <a:solidFill>
                            <a:srgbClr val="000000"/>
                          </a:solidFill>
                          <a:latin typeface="Stadio Now Novarese"/>
                          <a:ea typeface="Stadio Now Novarese"/>
                          <a:cs typeface="Stadio Now Novarese"/>
                          <a:sym typeface="Stadio Now Novarese"/>
                        </a:rPr>
                        <a:t>Total Reviews Analyzed</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359"/>
                        </a:lnSpc>
                        <a:defRPr/>
                      </a:pPr>
                      <a:endParaRPr lang="en-US" sz="1100"/>
                    </a:p>
                    <a:p>
                      <a:pPr algn="ctr">
                        <a:lnSpc>
                          <a:spcPts val="3359"/>
                        </a:lnSpc>
                      </a:pPr>
                      <a:r>
                        <a:rPr lang="en-US" sz="2400">
                          <a:solidFill>
                            <a:srgbClr val="000000"/>
                          </a:solidFill>
                          <a:latin typeface="Stadio Now Novarese"/>
                          <a:ea typeface="Stadio Now Novarese"/>
                          <a:cs typeface="Stadio Now Novarese"/>
                          <a:sym typeface="Stadio Now Novarese"/>
                        </a:rPr>
                        <a:t>1000</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276177">
                <a:tc>
                  <a:txBody>
                    <a:bodyPr anchor="t" rtlCol="false"/>
                    <a:lstStyle/>
                    <a:p>
                      <a:pPr algn="ctr">
                        <a:lnSpc>
                          <a:spcPts val="3359"/>
                        </a:lnSpc>
                        <a:defRPr/>
                      </a:pPr>
                      <a:r>
                        <a:rPr lang="en-US" sz="2400">
                          <a:solidFill>
                            <a:srgbClr val="000000"/>
                          </a:solidFill>
                          <a:latin typeface="Stadio Now Novarese"/>
                          <a:ea typeface="Stadio Now Novarese"/>
                          <a:cs typeface="Stadio Now Novarese"/>
                          <a:sym typeface="Stadio Now Novarese"/>
                        </a:rPr>
                        <a:t>Top Praise</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359"/>
                        </a:lnSpc>
                        <a:defRPr/>
                      </a:pPr>
                      <a:endParaRPr lang="en-US" sz="1100"/>
                    </a:p>
                    <a:p>
                      <a:pPr algn="ctr">
                        <a:lnSpc>
                          <a:spcPts val="3359"/>
                        </a:lnSpc>
                      </a:pPr>
                      <a:r>
                        <a:rPr lang="en-US" sz="2400">
                          <a:solidFill>
                            <a:srgbClr val="000000"/>
                          </a:solidFill>
                          <a:latin typeface="Stadio Now Novarese"/>
                          <a:ea typeface="Stadio Now Novarese"/>
                          <a:cs typeface="Stadio Now Novarese"/>
                          <a:sym typeface="Stadio Now Novarese"/>
                        </a:rPr>
                        <a:t>Friendly crew, in-flight service</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441563">
                <a:tc>
                  <a:txBody>
                    <a:bodyPr anchor="t" rtlCol="false"/>
                    <a:lstStyle/>
                    <a:p>
                      <a:pPr algn="ctr">
                        <a:lnSpc>
                          <a:spcPts val="3359"/>
                        </a:lnSpc>
                        <a:defRPr/>
                      </a:pPr>
                      <a:r>
                        <a:rPr lang="en-US" sz="2400">
                          <a:solidFill>
                            <a:srgbClr val="000000"/>
                          </a:solidFill>
                          <a:latin typeface="Stadio Now Novarese"/>
                          <a:ea typeface="Stadio Now Novarese"/>
                          <a:cs typeface="Stadio Now Novarese"/>
                          <a:sym typeface="Stadio Now Novarese"/>
                        </a:rPr>
                        <a:t>Top Complaints</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Stadio Now Novarese"/>
                          <a:ea typeface="Stadio Now Novarese"/>
                          <a:cs typeface="Stadio Now Novarese"/>
                          <a:sym typeface="Stadio Now Novarese"/>
                        </a:rPr>
                        <a:t>Flight delays, baggage handling</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bl>
          </a:graphicData>
        </a:graphic>
      </p:graphicFrame>
      <p:sp>
        <p:nvSpPr>
          <p:cNvPr name="TextBox 6" id="6"/>
          <p:cNvSpPr txBox="true"/>
          <p:nvPr/>
        </p:nvSpPr>
        <p:spPr>
          <a:xfrm rot="0">
            <a:off x="1028700" y="484173"/>
            <a:ext cx="11358311" cy="1238250"/>
          </a:xfrm>
          <a:prstGeom prst="rect">
            <a:avLst/>
          </a:prstGeom>
        </p:spPr>
        <p:txBody>
          <a:bodyPr anchor="t" rtlCol="false" tIns="0" lIns="0" bIns="0" rIns="0">
            <a:spAutoFit/>
          </a:bodyPr>
          <a:lstStyle/>
          <a:p>
            <a:pPr algn="l" marL="0" indent="0" lvl="0">
              <a:lnSpc>
                <a:spcPts val="8159"/>
              </a:lnSpc>
              <a:spcBef>
                <a:spcPct val="0"/>
              </a:spcBef>
            </a:pPr>
            <a:r>
              <a:rPr lang="en-US" b="true" sz="6799" strike="noStrike" u="none">
                <a:solidFill>
                  <a:srgbClr val="000000"/>
                </a:solidFill>
                <a:latin typeface="Stadio Now Novarese"/>
                <a:ea typeface="Stadio Now Novarese"/>
                <a:cs typeface="Stadio Now Novarese"/>
                <a:sym typeface="Stadio Now Novarese"/>
              </a:rPr>
              <a:t>Key Metrics Table</a:t>
            </a:r>
          </a:p>
        </p:txBody>
      </p:sp>
      <p:sp>
        <p:nvSpPr>
          <p:cNvPr name="TextBox 7" id="7"/>
          <p:cNvSpPr txBox="true"/>
          <p:nvPr/>
        </p:nvSpPr>
        <p:spPr>
          <a:xfrm rot="0">
            <a:off x="1028700" y="2246094"/>
            <a:ext cx="11802847" cy="1766731"/>
          </a:xfrm>
          <a:prstGeom prst="rect">
            <a:avLst/>
          </a:prstGeom>
        </p:spPr>
        <p:txBody>
          <a:bodyPr anchor="t" rtlCol="false" tIns="0" lIns="0" bIns="0" rIns="0">
            <a:spAutoFit/>
          </a:bodyPr>
          <a:lstStyle/>
          <a:p>
            <a:pPr algn="l" marL="0" indent="0" lvl="0">
              <a:lnSpc>
                <a:spcPts val="3508"/>
              </a:lnSpc>
              <a:spcBef>
                <a:spcPct val="0"/>
              </a:spcBef>
            </a:pPr>
            <a:r>
              <a:rPr lang="en-US" sz="2699">
                <a:solidFill>
                  <a:srgbClr val="000000"/>
                </a:solidFill>
                <a:latin typeface="Lexend Deca"/>
                <a:ea typeface="Lexend Deca"/>
                <a:cs typeface="Lexend Deca"/>
                <a:sym typeface="Lexend Deca"/>
              </a:rPr>
              <a:t>These metrics offer a quick glance at performance areas. While frontline staff consistently earn praise, operational shortcomings such as delays and baggage mishandling continue to impact customer satisfaction.</a:t>
            </a:r>
          </a:p>
        </p:txBody>
      </p:sp>
    </p:spTree>
  </p:cSld>
  <p:clrMapOvr>
    <a:masterClrMapping/>
  </p:clrMapOvr>
  <p:transition spd="fast">
    <p:push dir="d"/>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grpSp>
        <p:nvGrpSpPr>
          <p:cNvPr name="Group 2" id="2"/>
          <p:cNvGrpSpPr/>
          <p:nvPr/>
        </p:nvGrpSpPr>
        <p:grpSpPr>
          <a:xfrm rot="0">
            <a:off x="1028700" y="4042645"/>
            <a:ext cx="3806120" cy="5184481"/>
            <a:chOff x="0" y="0"/>
            <a:chExt cx="1002435" cy="1365460"/>
          </a:xfrm>
        </p:grpSpPr>
        <p:sp>
          <p:nvSpPr>
            <p:cNvPr name="Freeform 3" id="3"/>
            <p:cNvSpPr/>
            <p:nvPr/>
          </p:nvSpPr>
          <p:spPr>
            <a:xfrm flipH="false" flipV="false" rot="0">
              <a:off x="0" y="0"/>
              <a:ext cx="1002435" cy="1365460"/>
            </a:xfrm>
            <a:custGeom>
              <a:avLst/>
              <a:gdLst/>
              <a:ahLst/>
              <a:cxnLst/>
              <a:rect r="r" b="b" t="t" l="l"/>
              <a:pathLst>
                <a:path h="1365460" w="1002435">
                  <a:moveTo>
                    <a:pt x="0" y="0"/>
                  </a:moveTo>
                  <a:lnTo>
                    <a:pt x="1002435" y="0"/>
                  </a:lnTo>
                  <a:lnTo>
                    <a:pt x="1002435" y="1365460"/>
                  </a:lnTo>
                  <a:lnTo>
                    <a:pt x="0" y="1365460"/>
                  </a:lnTo>
                  <a:close/>
                </a:path>
              </a:pathLst>
            </a:custGeom>
            <a:solidFill>
              <a:srgbClr val="FFFFFF"/>
            </a:solidFill>
          </p:spPr>
        </p:sp>
        <p:sp>
          <p:nvSpPr>
            <p:cNvPr name="TextBox 4" id="4"/>
            <p:cNvSpPr txBox="true"/>
            <p:nvPr/>
          </p:nvSpPr>
          <p:spPr>
            <a:xfrm>
              <a:off x="0" y="-19050"/>
              <a:ext cx="1002435" cy="1384510"/>
            </a:xfrm>
            <a:prstGeom prst="rect">
              <a:avLst/>
            </a:prstGeom>
          </p:spPr>
          <p:txBody>
            <a:bodyPr anchor="ctr" rtlCol="false" tIns="50800" lIns="50800" bIns="50800" rIns="50800"/>
            <a:lstStyle/>
            <a:p>
              <a:pPr algn="ctr">
                <a:lnSpc>
                  <a:spcPts val="3380"/>
                </a:lnSpc>
              </a:pPr>
            </a:p>
            <a:p>
              <a:pPr algn="ctr">
                <a:lnSpc>
                  <a:spcPts val="3380"/>
                </a:lnSpc>
              </a:pPr>
            </a:p>
            <a:p>
              <a:pPr algn="ctr" marL="0" indent="0" lvl="0">
                <a:lnSpc>
                  <a:spcPts val="3380"/>
                </a:lnSpc>
                <a:spcBef>
                  <a:spcPct val="0"/>
                </a:spcBef>
              </a:pPr>
            </a:p>
          </p:txBody>
        </p:sp>
      </p:grpSp>
      <p:grpSp>
        <p:nvGrpSpPr>
          <p:cNvPr name="Group 5" id="5"/>
          <p:cNvGrpSpPr/>
          <p:nvPr/>
        </p:nvGrpSpPr>
        <p:grpSpPr>
          <a:xfrm rot="0">
            <a:off x="1351059" y="4322899"/>
            <a:ext cx="3172071" cy="4649605"/>
            <a:chOff x="0" y="0"/>
            <a:chExt cx="835443" cy="1224587"/>
          </a:xfrm>
        </p:grpSpPr>
        <p:sp>
          <p:nvSpPr>
            <p:cNvPr name="Freeform 6" id="6"/>
            <p:cNvSpPr/>
            <p:nvPr/>
          </p:nvSpPr>
          <p:spPr>
            <a:xfrm flipH="false" flipV="false" rot="0">
              <a:off x="0" y="0"/>
              <a:ext cx="835443" cy="1224587"/>
            </a:xfrm>
            <a:custGeom>
              <a:avLst/>
              <a:gdLst/>
              <a:ahLst/>
              <a:cxnLst/>
              <a:rect r="r" b="b" t="t" l="l"/>
              <a:pathLst>
                <a:path h="1224587" w="835443">
                  <a:moveTo>
                    <a:pt x="0" y="0"/>
                  </a:moveTo>
                  <a:lnTo>
                    <a:pt x="835443" y="0"/>
                  </a:lnTo>
                  <a:lnTo>
                    <a:pt x="835443" y="1224587"/>
                  </a:lnTo>
                  <a:lnTo>
                    <a:pt x="0" y="1224587"/>
                  </a:lnTo>
                  <a:close/>
                </a:path>
              </a:pathLst>
            </a:custGeom>
            <a:solidFill>
              <a:srgbClr val="F8CC69"/>
            </a:solidFill>
          </p:spPr>
        </p:sp>
        <p:sp>
          <p:nvSpPr>
            <p:cNvPr name="TextBox 7" id="7"/>
            <p:cNvSpPr txBox="true"/>
            <p:nvPr/>
          </p:nvSpPr>
          <p:spPr>
            <a:xfrm>
              <a:off x="0" y="-95250"/>
              <a:ext cx="835443" cy="1319837"/>
            </a:xfrm>
            <a:prstGeom prst="rect">
              <a:avLst/>
            </a:prstGeom>
          </p:spPr>
          <p:txBody>
            <a:bodyPr anchor="ctr" rtlCol="false" tIns="50800" lIns="50800" bIns="50800" rIns="50800"/>
            <a:lstStyle/>
            <a:p>
              <a:pPr algn="ctr" marL="0" indent="0" lvl="0">
                <a:lnSpc>
                  <a:spcPts val="3840"/>
                </a:lnSpc>
                <a:spcBef>
                  <a:spcPct val="0"/>
                </a:spcBef>
              </a:pPr>
              <a:r>
                <a:rPr lang="en-US" sz="3200">
                  <a:solidFill>
                    <a:srgbClr val="000000"/>
                  </a:solidFill>
                  <a:latin typeface="Stadio Now Novarese"/>
                  <a:ea typeface="Stadio Now Novarese"/>
                  <a:cs typeface="Stadio Now Novarese"/>
                  <a:sym typeface="Stadio Now Novarese"/>
                </a:rPr>
                <a:t>Prioritize flight punctuality and baggage handling improvements</a:t>
              </a:r>
            </a:p>
          </p:txBody>
        </p:sp>
      </p:grpSp>
      <p:grpSp>
        <p:nvGrpSpPr>
          <p:cNvPr name="Group 8" id="8"/>
          <p:cNvGrpSpPr/>
          <p:nvPr/>
        </p:nvGrpSpPr>
        <p:grpSpPr>
          <a:xfrm rot="0">
            <a:off x="13219227" y="1128831"/>
            <a:ext cx="4040073" cy="2382382"/>
            <a:chOff x="0" y="0"/>
            <a:chExt cx="8297058" cy="4892675"/>
          </a:xfrm>
        </p:grpSpPr>
        <p:sp>
          <p:nvSpPr>
            <p:cNvPr name="Freeform 9" id="9"/>
            <p:cNvSpPr/>
            <p:nvPr/>
          </p:nvSpPr>
          <p:spPr>
            <a:xfrm flipH="false" flipV="false" rot="0">
              <a:off x="-38227" y="-27178"/>
              <a:ext cx="8335285" cy="4919853"/>
            </a:xfrm>
            <a:custGeom>
              <a:avLst/>
              <a:gdLst/>
              <a:ahLst/>
              <a:cxnLst/>
              <a:rect r="r" b="b" t="t" l="l"/>
              <a:pathLst>
                <a:path h="4919853" w="8335285">
                  <a:moveTo>
                    <a:pt x="8049916" y="682752"/>
                  </a:moveTo>
                  <a:cubicBezTo>
                    <a:pt x="8206888" y="716915"/>
                    <a:pt x="8335285" y="876300"/>
                    <a:pt x="8335285" y="1036955"/>
                  </a:cubicBezTo>
                  <a:lnTo>
                    <a:pt x="8335285" y="4627753"/>
                  </a:lnTo>
                  <a:cubicBezTo>
                    <a:pt x="8335285" y="4788408"/>
                    <a:pt x="8203840" y="4919853"/>
                    <a:pt x="8043185" y="4919853"/>
                  </a:cubicBezTo>
                  <a:lnTo>
                    <a:pt x="247269" y="4919853"/>
                  </a:lnTo>
                  <a:cubicBezTo>
                    <a:pt x="86614" y="4919853"/>
                    <a:pt x="0" y="4796282"/>
                    <a:pt x="54610" y="4645279"/>
                  </a:cubicBezTo>
                  <a:lnTo>
                    <a:pt x="2156079" y="246634"/>
                  </a:lnTo>
                  <a:cubicBezTo>
                    <a:pt x="2210816" y="95631"/>
                    <a:pt x="2384044" y="0"/>
                    <a:pt x="2541016" y="34163"/>
                  </a:cubicBezTo>
                  <a:lnTo>
                    <a:pt x="8049916" y="682752"/>
                  </a:lnTo>
                  <a:close/>
                </a:path>
              </a:pathLst>
            </a:custGeom>
            <a:solidFill>
              <a:srgbClr val="DF622A"/>
            </a:solidFill>
          </p:spPr>
        </p:sp>
      </p:grpSp>
      <p:sp>
        <p:nvSpPr>
          <p:cNvPr name="Freeform 10" id="10"/>
          <p:cNvSpPr/>
          <p:nvPr/>
        </p:nvSpPr>
        <p:spPr>
          <a:xfrm flipH="false" flipV="false" rot="0">
            <a:off x="12831547" y="603487"/>
            <a:ext cx="4337644" cy="2907727"/>
          </a:xfrm>
          <a:custGeom>
            <a:avLst/>
            <a:gdLst/>
            <a:ahLst/>
            <a:cxnLst/>
            <a:rect r="r" b="b" t="t" l="l"/>
            <a:pathLst>
              <a:path h="2907727" w="4337644">
                <a:moveTo>
                  <a:pt x="0" y="0"/>
                </a:moveTo>
                <a:lnTo>
                  <a:pt x="4337643" y="0"/>
                </a:lnTo>
                <a:lnTo>
                  <a:pt x="4337643" y="2907727"/>
                </a:lnTo>
                <a:lnTo>
                  <a:pt x="0" y="2907727"/>
                </a:lnTo>
                <a:lnTo>
                  <a:pt x="0" y="0"/>
                </a:lnTo>
                <a:close/>
              </a:path>
            </a:pathLst>
          </a:custGeom>
          <a:blipFill>
            <a:blip r:embed="rId2">
              <a:extLst>
                <a:ext uri="{96DAC541-7B7A-43D3-8B79-37D633B846F1}">
                  <asvg:svgBlip xmlns:asvg="http://schemas.microsoft.com/office/drawing/2016/SVG/main" r:embed="rId3"/>
                </a:ext>
              </a:extLst>
            </a:blip>
            <a:stretch>
              <a:fillRect l="0" t="0" r="-32373" b="-188086"/>
            </a:stretch>
          </a:blipFill>
          <a:ln cap="sq">
            <a:noFill/>
            <a:prstDash val="solid"/>
            <a:miter/>
          </a:ln>
        </p:spPr>
      </p:sp>
      <p:sp>
        <p:nvSpPr>
          <p:cNvPr name="TextBox 11" id="11"/>
          <p:cNvSpPr txBox="true"/>
          <p:nvPr/>
        </p:nvSpPr>
        <p:spPr>
          <a:xfrm rot="0">
            <a:off x="1024083" y="91173"/>
            <a:ext cx="12070375" cy="1866900"/>
          </a:xfrm>
          <a:prstGeom prst="rect">
            <a:avLst/>
          </a:prstGeom>
        </p:spPr>
        <p:txBody>
          <a:bodyPr anchor="t" rtlCol="false" tIns="0" lIns="0" bIns="0" rIns="0">
            <a:spAutoFit/>
          </a:bodyPr>
          <a:lstStyle/>
          <a:p>
            <a:pPr algn="l" marL="0" indent="0" lvl="0">
              <a:lnSpc>
                <a:spcPts val="6720"/>
              </a:lnSpc>
              <a:spcBef>
                <a:spcPct val="0"/>
              </a:spcBef>
            </a:pPr>
            <a:r>
              <a:rPr lang="en-US" b="true" sz="5600" strike="noStrike" u="none">
                <a:solidFill>
                  <a:srgbClr val="000000"/>
                </a:solidFill>
                <a:latin typeface="Stadio Now Novarese"/>
                <a:ea typeface="Stadio Now Novarese"/>
                <a:cs typeface="Stadio Now Novarese"/>
                <a:sym typeface="Stadio Now Novarese"/>
              </a:rPr>
              <a:t>Actionable Insights &amp; Strategic Takeaways</a:t>
            </a:r>
          </a:p>
        </p:txBody>
      </p:sp>
      <p:sp>
        <p:nvSpPr>
          <p:cNvPr name="TextBox 12" id="12"/>
          <p:cNvSpPr txBox="true"/>
          <p:nvPr/>
        </p:nvSpPr>
        <p:spPr>
          <a:xfrm rot="0">
            <a:off x="1024083" y="2292025"/>
            <a:ext cx="12070375" cy="1369620"/>
          </a:xfrm>
          <a:prstGeom prst="rect">
            <a:avLst/>
          </a:prstGeom>
        </p:spPr>
        <p:txBody>
          <a:bodyPr anchor="t" rtlCol="false" tIns="0" lIns="0" bIns="0" rIns="0">
            <a:spAutoFit/>
          </a:bodyPr>
          <a:lstStyle/>
          <a:p>
            <a:pPr algn="l" marL="0" indent="0" lvl="0">
              <a:lnSpc>
                <a:spcPts val="3627"/>
              </a:lnSpc>
              <a:spcBef>
                <a:spcPct val="0"/>
              </a:spcBef>
            </a:pPr>
            <a:r>
              <a:rPr lang="en-US" sz="2790">
                <a:solidFill>
                  <a:srgbClr val="000000"/>
                </a:solidFill>
                <a:latin typeface="Lexend Deca"/>
                <a:ea typeface="Lexend Deca"/>
                <a:cs typeface="Lexend Deca"/>
                <a:sym typeface="Lexend Deca"/>
              </a:rPr>
              <a:t>To drive a better Net Promoter Score (NPS) and elevate brand perception, we recommend investing in core pain points while leveraging existing service excellence.</a:t>
            </a:r>
          </a:p>
        </p:txBody>
      </p:sp>
      <p:grpSp>
        <p:nvGrpSpPr>
          <p:cNvPr name="Group 13" id="13"/>
          <p:cNvGrpSpPr/>
          <p:nvPr/>
        </p:nvGrpSpPr>
        <p:grpSpPr>
          <a:xfrm rot="0">
            <a:off x="5337880" y="4042645"/>
            <a:ext cx="3806120" cy="5184481"/>
            <a:chOff x="0" y="0"/>
            <a:chExt cx="1002435" cy="1365460"/>
          </a:xfrm>
        </p:grpSpPr>
        <p:sp>
          <p:nvSpPr>
            <p:cNvPr name="Freeform 14" id="14"/>
            <p:cNvSpPr/>
            <p:nvPr/>
          </p:nvSpPr>
          <p:spPr>
            <a:xfrm flipH="false" flipV="false" rot="0">
              <a:off x="0" y="0"/>
              <a:ext cx="1002435" cy="1365460"/>
            </a:xfrm>
            <a:custGeom>
              <a:avLst/>
              <a:gdLst/>
              <a:ahLst/>
              <a:cxnLst/>
              <a:rect r="r" b="b" t="t" l="l"/>
              <a:pathLst>
                <a:path h="1365460" w="1002435">
                  <a:moveTo>
                    <a:pt x="0" y="0"/>
                  </a:moveTo>
                  <a:lnTo>
                    <a:pt x="1002435" y="0"/>
                  </a:lnTo>
                  <a:lnTo>
                    <a:pt x="1002435" y="1365460"/>
                  </a:lnTo>
                  <a:lnTo>
                    <a:pt x="0" y="1365460"/>
                  </a:lnTo>
                  <a:close/>
                </a:path>
              </a:pathLst>
            </a:custGeom>
            <a:solidFill>
              <a:srgbClr val="FFFFFF"/>
            </a:solidFill>
          </p:spPr>
        </p:sp>
        <p:sp>
          <p:nvSpPr>
            <p:cNvPr name="TextBox 15" id="15"/>
            <p:cNvSpPr txBox="true"/>
            <p:nvPr/>
          </p:nvSpPr>
          <p:spPr>
            <a:xfrm>
              <a:off x="0" y="-19050"/>
              <a:ext cx="1002435" cy="1384510"/>
            </a:xfrm>
            <a:prstGeom prst="rect">
              <a:avLst/>
            </a:prstGeom>
          </p:spPr>
          <p:txBody>
            <a:bodyPr anchor="ctr" rtlCol="false" tIns="50800" lIns="50800" bIns="50800" rIns="50800"/>
            <a:lstStyle/>
            <a:p>
              <a:pPr algn="ctr">
                <a:lnSpc>
                  <a:spcPts val="3380"/>
                </a:lnSpc>
              </a:pPr>
            </a:p>
            <a:p>
              <a:pPr algn="ctr">
                <a:lnSpc>
                  <a:spcPts val="3380"/>
                </a:lnSpc>
              </a:pPr>
            </a:p>
            <a:p>
              <a:pPr algn="ctr" marL="0" indent="0" lvl="0">
                <a:lnSpc>
                  <a:spcPts val="3380"/>
                </a:lnSpc>
                <a:spcBef>
                  <a:spcPct val="0"/>
                </a:spcBef>
              </a:pPr>
            </a:p>
          </p:txBody>
        </p:sp>
      </p:grpSp>
      <p:grpSp>
        <p:nvGrpSpPr>
          <p:cNvPr name="Group 16" id="16"/>
          <p:cNvGrpSpPr/>
          <p:nvPr/>
        </p:nvGrpSpPr>
        <p:grpSpPr>
          <a:xfrm rot="0">
            <a:off x="5654905" y="4322899"/>
            <a:ext cx="3172071" cy="4649605"/>
            <a:chOff x="0" y="0"/>
            <a:chExt cx="835443" cy="1224587"/>
          </a:xfrm>
        </p:grpSpPr>
        <p:sp>
          <p:nvSpPr>
            <p:cNvPr name="Freeform 17" id="17"/>
            <p:cNvSpPr/>
            <p:nvPr/>
          </p:nvSpPr>
          <p:spPr>
            <a:xfrm flipH="false" flipV="false" rot="0">
              <a:off x="0" y="0"/>
              <a:ext cx="835443" cy="1224587"/>
            </a:xfrm>
            <a:custGeom>
              <a:avLst/>
              <a:gdLst/>
              <a:ahLst/>
              <a:cxnLst/>
              <a:rect r="r" b="b" t="t" l="l"/>
              <a:pathLst>
                <a:path h="1224587" w="835443">
                  <a:moveTo>
                    <a:pt x="0" y="0"/>
                  </a:moveTo>
                  <a:lnTo>
                    <a:pt x="835443" y="0"/>
                  </a:lnTo>
                  <a:lnTo>
                    <a:pt x="835443" y="1224587"/>
                  </a:lnTo>
                  <a:lnTo>
                    <a:pt x="0" y="1224587"/>
                  </a:lnTo>
                  <a:close/>
                </a:path>
              </a:pathLst>
            </a:custGeom>
            <a:solidFill>
              <a:srgbClr val="F8CC69"/>
            </a:solidFill>
          </p:spPr>
        </p:sp>
        <p:sp>
          <p:nvSpPr>
            <p:cNvPr name="TextBox 18" id="18"/>
            <p:cNvSpPr txBox="true"/>
            <p:nvPr/>
          </p:nvSpPr>
          <p:spPr>
            <a:xfrm>
              <a:off x="0" y="-95250"/>
              <a:ext cx="835443" cy="1319837"/>
            </a:xfrm>
            <a:prstGeom prst="rect">
              <a:avLst/>
            </a:prstGeom>
          </p:spPr>
          <p:txBody>
            <a:bodyPr anchor="ctr" rtlCol="false" tIns="50800" lIns="50800" bIns="50800" rIns="50800"/>
            <a:lstStyle/>
            <a:p>
              <a:pPr algn="ctr" marL="0" indent="0" lvl="0">
                <a:lnSpc>
                  <a:spcPts val="3840"/>
                </a:lnSpc>
                <a:spcBef>
                  <a:spcPct val="0"/>
                </a:spcBef>
              </a:pPr>
              <a:r>
                <a:rPr lang="en-US" sz="3200">
                  <a:solidFill>
                    <a:srgbClr val="000000"/>
                  </a:solidFill>
                  <a:latin typeface="Stadio Now Novarese"/>
                  <a:ea typeface="Stadio Now Novarese"/>
                  <a:cs typeface="Stadio Now Novarese"/>
                  <a:sym typeface="Stadio Now Novarese"/>
                </a:rPr>
                <a:t>Recognize and retain high-performing crew members</a:t>
              </a:r>
            </a:p>
          </p:txBody>
        </p:sp>
      </p:grpSp>
      <p:grpSp>
        <p:nvGrpSpPr>
          <p:cNvPr name="Group 19" id="19"/>
          <p:cNvGrpSpPr/>
          <p:nvPr/>
        </p:nvGrpSpPr>
        <p:grpSpPr>
          <a:xfrm rot="0">
            <a:off x="9605362" y="4073819"/>
            <a:ext cx="3806120" cy="5184481"/>
            <a:chOff x="0" y="0"/>
            <a:chExt cx="1002435" cy="1365460"/>
          </a:xfrm>
        </p:grpSpPr>
        <p:sp>
          <p:nvSpPr>
            <p:cNvPr name="Freeform 20" id="20"/>
            <p:cNvSpPr/>
            <p:nvPr/>
          </p:nvSpPr>
          <p:spPr>
            <a:xfrm flipH="false" flipV="false" rot="0">
              <a:off x="0" y="0"/>
              <a:ext cx="1002435" cy="1365460"/>
            </a:xfrm>
            <a:custGeom>
              <a:avLst/>
              <a:gdLst/>
              <a:ahLst/>
              <a:cxnLst/>
              <a:rect r="r" b="b" t="t" l="l"/>
              <a:pathLst>
                <a:path h="1365460" w="1002435">
                  <a:moveTo>
                    <a:pt x="0" y="0"/>
                  </a:moveTo>
                  <a:lnTo>
                    <a:pt x="1002435" y="0"/>
                  </a:lnTo>
                  <a:lnTo>
                    <a:pt x="1002435" y="1365460"/>
                  </a:lnTo>
                  <a:lnTo>
                    <a:pt x="0" y="1365460"/>
                  </a:lnTo>
                  <a:close/>
                </a:path>
              </a:pathLst>
            </a:custGeom>
            <a:solidFill>
              <a:srgbClr val="FFFFFF"/>
            </a:solidFill>
          </p:spPr>
        </p:sp>
        <p:sp>
          <p:nvSpPr>
            <p:cNvPr name="TextBox 21" id="21"/>
            <p:cNvSpPr txBox="true"/>
            <p:nvPr/>
          </p:nvSpPr>
          <p:spPr>
            <a:xfrm>
              <a:off x="0" y="-19050"/>
              <a:ext cx="1002435" cy="1384510"/>
            </a:xfrm>
            <a:prstGeom prst="rect">
              <a:avLst/>
            </a:prstGeom>
          </p:spPr>
          <p:txBody>
            <a:bodyPr anchor="ctr" rtlCol="false" tIns="50800" lIns="50800" bIns="50800" rIns="50800"/>
            <a:lstStyle/>
            <a:p>
              <a:pPr algn="ctr">
                <a:lnSpc>
                  <a:spcPts val="3380"/>
                </a:lnSpc>
              </a:pPr>
            </a:p>
            <a:p>
              <a:pPr algn="ctr">
                <a:lnSpc>
                  <a:spcPts val="3380"/>
                </a:lnSpc>
              </a:pPr>
            </a:p>
            <a:p>
              <a:pPr algn="ctr" marL="0" indent="0" lvl="0">
                <a:lnSpc>
                  <a:spcPts val="3380"/>
                </a:lnSpc>
                <a:spcBef>
                  <a:spcPct val="0"/>
                </a:spcBef>
              </a:pPr>
            </a:p>
          </p:txBody>
        </p:sp>
      </p:grpSp>
      <p:grpSp>
        <p:nvGrpSpPr>
          <p:cNvPr name="Group 22" id="22"/>
          <p:cNvGrpSpPr/>
          <p:nvPr/>
        </p:nvGrpSpPr>
        <p:grpSpPr>
          <a:xfrm rot="0">
            <a:off x="9922386" y="4310082"/>
            <a:ext cx="3172071" cy="4649605"/>
            <a:chOff x="0" y="0"/>
            <a:chExt cx="835443" cy="1224587"/>
          </a:xfrm>
        </p:grpSpPr>
        <p:sp>
          <p:nvSpPr>
            <p:cNvPr name="Freeform 23" id="23"/>
            <p:cNvSpPr/>
            <p:nvPr/>
          </p:nvSpPr>
          <p:spPr>
            <a:xfrm flipH="false" flipV="false" rot="0">
              <a:off x="0" y="0"/>
              <a:ext cx="835443" cy="1224587"/>
            </a:xfrm>
            <a:custGeom>
              <a:avLst/>
              <a:gdLst/>
              <a:ahLst/>
              <a:cxnLst/>
              <a:rect r="r" b="b" t="t" l="l"/>
              <a:pathLst>
                <a:path h="1224587" w="835443">
                  <a:moveTo>
                    <a:pt x="0" y="0"/>
                  </a:moveTo>
                  <a:lnTo>
                    <a:pt x="835443" y="0"/>
                  </a:lnTo>
                  <a:lnTo>
                    <a:pt x="835443" y="1224587"/>
                  </a:lnTo>
                  <a:lnTo>
                    <a:pt x="0" y="1224587"/>
                  </a:lnTo>
                  <a:close/>
                </a:path>
              </a:pathLst>
            </a:custGeom>
            <a:solidFill>
              <a:srgbClr val="F8CC69"/>
            </a:solidFill>
          </p:spPr>
        </p:sp>
        <p:sp>
          <p:nvSpPr>
            <p:cNvPr name="TextBox 24" id="24"/>
            <p:cNvSpPr txBox="true"/>
            <p:nvPr/>
          </p:nvSpPr>
          <p:spPr>
            <a:xfrm>
              <a:off x="0" y="-95250"/>
              <a:ext cx="835443" cy="1319837"/>
            </a:xfrm>
            <a:prstGeom prst="rect">
              <a:avLst/>
            </a:prstGeom>
          </p:spPr>
          <p:txBody>
            <a:bodyPr anchor="ctr" rtlCol="false" tIns="50800" lIns="50800" bIns="50800" rIns="50800"/>
            <a:lstStyle/>
            <a:p>
              <a:pPr algn="ctr">
                <a:lnSpc>
                  <a:spcPts val="3840"/>
                </a:lnSpc>
                <a:spcBef>
                  <a:spcPct val="0"/>
                </a:spcBef>
              </a:pPr>
              <a:r>
                <a:rPr lang="en-US" sz="3200">
                  <a:solidFill>
                    <a:srgbClr val="000000"/>
                  </a:solidFill>
                  <a:latin typeface="Stadio Now Novarese"/>
                  <a:ea typeface="Stadio Now Novarese"/>
                  <a:cs typeface="Stadio Now Novarese"/>
                  <a:sym typeface="Stadio Now Novarese"/>
                </a:rPr>
                <a:t>Implement real-time customer feedback loops</a:t>
              </a:r>
            </a:p>
          </p:txBody>
        </p:sp>
      </p:grpSp>
      <p:grpSp>
        <p:nvGrpSpPr>
          <p:cNvPr name="Group 25" id="25"/>
          <p:cNvGrpSpPr/>
          <p:nvPr/>
        </p:nvGrpSpPr>
        <p:grpSpPr>
          <a:xfrm rot="0">
            <a:off x="13916307" y="4073819"/>
            <a:ext cx="3806120" cy="5184481"/>
            <a:chOff x="0" y="0"/>
            <a:chExt cx="1002435" cy="1365460"/>
          </a:xfrm>
        </p:grpSpPr>
        <p:sp>
          <p:nvSpPr>
            <p:cNvPr name="Freeform 26" id="26"/>
            <p:cNvSpPr/>
            <p:nvPr/>
          </p:nvSpPr>
          <p:spPr>
            <a:xfrm flipH="false" flipV="false" rot="0">
              <a:off x="0" y="0"/>
              <a:ext cx="1002435" cy="1365460"/>
            </a:xfrm>
            <a:custGeom>
              <a:avLst/>
              <a:gdLst/>
              <a:ahLst/>
              <a:cxnLst/>
              <a:rect r="r" b="b" t="t" l="l"/>
              <a:pathLst>
                <a:path h="1365460" w="1002435">
                  <a:moveTo>
                    <a:pt x="0" y="0"/>
                  </a:moveTo>
                  <a:lnTo>
                    <a:pt x="1002435" y="0"/>
                  </a:lnTo>
                  <a:lnTo>
                    <a:pt x="1002435" y="1365460"/>
                  </a:lnTo>
                  <a:lnTo>
                    <a:pt x="0" y="1365460"/>
                  </a:lnTo>
                  <a:close/>
                </a:path>
              </a:pathLst>
            </a:custGeom>
            <a:solidFill>
              <a:srgbClr val="FFFFFF"/>
            </a:solidFill>
          </p:spPr>
        </p:sp>
        <p:sp>
          <p:nvSpPr>
            <p:cNvPr name="TextBox 27" id="27"/>
            <p:cNvSpPr txBox="true"/>
            <p:nvPr/>
          </p:nvSpPr>
          <p:spPr>
            <a:xfrm>
              <a:off x="0" y="-19050"/>
              <a:ext cx="1002435" cy="1384510"/>
            </a:xfrm>
            <a:prstGeom prst="rect">
              <a:avLst/>
            </a:prstGeom>
          </p:spPr>
          <p:txBody>
            <a:bodyPr anchor="ctr" rtlCol="false" tIns="50800" lIns="50800" bIns="50800" rIns="50800"/>
            <a:lstStyle/>
            <a:p>
              <a:pPr algn="ctr">
                <a:lnSpc>
                  <a:spcPts val="3380"/>
                </a:lnSpc>
              </a:pPr>
            </a:p>
            <a:p>
              <a:pPr algn="ctr">
                <a:lnSpc>
                  <a:spcPts val="3380"/>
                </a:lnSpc>
              </a:pPr>
            </a:p>
            <a:p>
              <a:pPr algn="ctr" marL="0" indent="0" lvl="0">
                <a:lnSpc>
                  <a:spcPts val="3380"/>
                </a:lnSpc>
                <a:spcBef>
                  <a:spcPct val="0"/>
                </a:spcBef>
              </a:pPr>
            </a:p>
          </p:txBody>
        </p:sp>
      </p:grpSp>
      <p:grpSp>
        <p:nvGrpSpPr>
          <p:cNvPr name="Group 28" id="28"/>
          <p:cNvGrpSpPr/>
          <p:nvPr/>
        </p:nvGrpSpPr>
        <p:grpSpPr>
          <a:xfrm rot="0">
            <a:off x="14233331" y="4341257"/>
            <a:ext cx="3172071" cy="4649605"/>
            <a:chOff x="0" y="0"/>
            <a:chExt cx="835443" cy="1224587"/>
          </a:xfrm>
        </p:grpSpPr>
        <p:sp>
          <p:nvSpPr>
            <p:cNvPr name="Freeform 29" id="29"/>
            <p:cNvSpPr/>
            <p:nvPr/>
          </p:nvSpPr>
          <p:spPr>
            <a:xfrm flipH="false" flipV="false" rot="0">
              <a:off x="0" y="0"/>
              <a:ext cx="835443" cy="1224587"/>
            </a:xfrm>
            <a:custGeom>
              <a:avLst/>
              <a:gdLst/>
              <a:ahLst/>
              <a:cxnLst/>
              <a:rect r="r" b="b" t="t" l="l"/>
              <a:pathLst>
                <a:path h="1224587" w="835443">
                  <a:moveTo>
                    <a:pt x="0" y="0"/>
                  </a:moveTo>
                  <a:lnTo>
                    <a:pt x="835443" y="0"/>
                  </a:lnTo>
                  <a:lnTo>
                    <a:pt x="835443" y="1224587"/>
                  </a:lnTo>
                  <a:lnTo>
                    <a:pt x="0" y="1224587"/>
                  </a:lnTo>
                  <a:close/>
                </a:path>
              </a:pathLst>
            </a:custGeom>
            <a:solidFill>
              <a:srgbClr val="F8CC69"/>
            </a:solidFill>
          </p:spPr>
        </p:sp>
        <p:sp>
          <p:nvSpPr>
            <p:cNvPr name="TextBox 30" id="30"/>
            <p:cNvSpPr txBox="true"/>
            <p:nvPr/>
          </p:nvSpPr>
          <p:spPr>
            <a:xfrm>
              <a:off x="0" y="-95250"/>
              <a:ext cx="835443" cy="1319837"/>
            </a:xfrm>
            <a:prstGeom prst="rect">
              <a:avLst/>
            </a:prstGeom>
          </p:spPr>
          <p:txBody>
            <a:bodyPr anchor="ctr" rtlCol="false" tIns="50800" lIns="50800" bIns="50800" rIns="50800"/>
            <a:lstStyle/>
            <a:p>
              <a:pPr algn="ctr" marL="0" indent="0" lvl="0">
                <a:lnSpc>
                  <a:spcPts val="3840"/>
                </a:lnSpc>
                <a:spcBef>
                  <a:spcPct val="0"/>
                </a:spcBef>
              </a:pPr>
              <a:r>
                <a:rPr lang="en-US" sz="3200">
                  <a:solidFill>
                    <a:srgbClr val="000000"/>
                  </a:solidFill>
                  <a:latin typeface="Stadio Now Novarese"/>
                  <a:ea typeface="Stadio Now Novarese"/>
                  <a:cs typeface="Stadio Now Novarese"/>
                  <a:sym typeface="Stadio Now Novarese"/>
                </a:rPr>
                <a:t>Address neutral reviews through personalized follow-up strategies</a:t>
              </a:r>
            </a:p>
          </p:txBody>
        </p:sp>
      </p:grpSp>
    </p:spTree>
  </p:cSld>
  <p:clrMapOvr>
    <a:masterClrMapping/>
  </p:clrMapOvr>
  <p:transition spd="fast">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ED8D3"/>
        </a:solidFill>
      </p:bgPr>
    </p:bg>
    <p:spTree>
      <p:nvGrpSpPr>
        <p:cNvPr id="1" name=""/>
        <p:cNvGrpSpPr/>
        <p:nvPr/>
      </p:nvGrpSpPr>
      <p:grpSpPr>
        <a:xfrm>
          <a:off x="0" y="0"/>
          <a:ext cx="0" cy="0"/>
          <a:chOff x="0" y="0"/>
          <a:chExt cx="0" cy="0"/>
        </a:xfrm>
      </p:grpSpPr>
      <p:sp>
        <p:nvSpPr>
          <p:cNvPr name="Freeform 2" id="2"/>
          <p:cNvSpPr/>
          <p:nvPr/>
        </p:nvSpPr>
        <p:spPr>
          <a:xfrm flipH="false" flipV="false" rot="-784809">
            <a:off x="-2645322" y="5976833"/>
            <a:ext cx="11061870" cy="5655381"/>
          </a:xfrm>
          <a:custGeom>
            <a:avLst/>
            <a:gdLst/>
            <a:ahLst/>
            <a:cxnLst/>
            <a:rect r="r" b="b" t="t" l="l"/>
            <a:pathLst>
              <a:path h="5655381" w="11061870">
                <a:moveTo>
                  <a:pt x="0" y="0"/>
                </a:moveTo>
                <a:lnTo>
                  <a:pt x="11061869" y="0"/>
                </a:lnTo>
                <a:lnTo>
                  <a:pt x="11061869" y="5655381"/>
                </a:lnTo>
                <a:lnTo>
                  <a:pt x="0" y="56553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1261294" y="4854053"/>
            <a:ext cx="3880329" cy="1983818"/>
          </a:xfrm>
          <a:custGeom>
            <a:avLst/>
            <a:gdLst/>
            <a:ahLst/>
            <a:cxnLst/>
            <a:rect r="r" b="b" t="t" l="l"/>
            <a:pathLst>
              <a:path h="1983818" w="3880329">
                <a:moveTo>
                  <a:pt x="0" y="0"/>
                </a:moveTo>
                <a:lnTo>
                  <a:pt x="3880329" y="0"/>
                </a:lnTo>
                <a:lnTo>
                  <a:pt x="3880329" y="1983818"/>
                </a:lnTo>
                <a:lnTo>
                  <a:pt x="0" y="1983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5141623" y="8575727"/>
            <a:ext cx="4826276" cy="2467434"/>
          </a:xfrm>
          <a:custGeom>
            <a:avLst/>
            <a:gdLst/>
            <a:ahLst/>
            <a:cxnLst/>
            <a:rect r="r" b="b" t="t" l="l"/>
            <a:pathLst>
              <a:path h="2467434" w="4826276">
                <a:moveTo>
                  <a:pt x="0" y="0"/>
                </a:moveTo>
                <a:lnTo>
                  <a:pt x="4826276" y="0"/>
                </a:lnTo>
                <a:lnTo>
                  <a:pt x="4826276" y="2467433"/>
                </a:lnTo>
                <a:lnTo>
                  <a:pt x="0" y="24674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0">
            <a:off x="935117" y="5132968"/>
            <a:ext cx="16417766" cy="8618381"/>
          </a:xfrm>
          <a:custGeom>
            <a:avLst/>
            <a:gdLst/>
            <a:ahLst/>
            <a:cxnLst/>
            <a:rect r="r" b="b" t="t" l="l"/>
            <a:pathLst>
              <a:path h="8618381" w="16417766">
                <a:moveTo>
                  <a:pt x="0" y="0"/>
                </a:moveTo>
                <a:lnTo>
                  <a:pt x="16417766" y="0"/>
                </a:lnTo>
                <a:lnTo>
                  <a:pt x="16417766" y="8618381"/>
                </a:lnTo>
                <a:lnTo>
                  <a:pt x="0" y="8618381"/>
                </a:lnTo>
                <a:lnTo>
                  <a:pt x="0" y="0"/>
                </a:lnTo>
                <a:close/>
              </a:path>
            </a:pathLst>
          </a:custGeom>
          <a:blipFill>
            <a:blip r:embed="rId4">
              <a:extLst>
                <a:ext uri="{96DAC541-7B7A-43D3-8B79-37D633B846F1}">
                  <asvg:svgBlip xmlns:asvg="http://schemas.microsoft.com/office/drawing/2016/SVG/main" r:embed="rId5"/>
                </a:ext>
              </a:extLst>
            </a:blip>
            <a:stretch>
              <a:fillRect l="0" t="-7024" r="0" b="0"/>
            </a:stretch>
          </a:blipFill>
        </p:spPr>
      </p:sp>
      <p:sp>
        <p:nvSpPr>
          <p:cNvPr name="Freeform 6" id="6"/>
          <p:cNvSpPr/>
          <p:nvPr/>
        </p:nvSpPr>
        <p:spPr>
          <a:xfrm flipH="true" flipV="false" rot="-127671">
            <a:off x="16505382" y="6059158"/>
            <a:ext cx="1464895" cy="653710"/>
          </a:xfrm>
          <a:custGeom>
            <a:avLst/>
            <a:gdLst/>
            <a:ahLst/>
            <a:cxnLst/>
            <a:rect r="r" b="b" t="t" l="l"/>
            <a:pathLst>
              <a:path h="653710" w="1464895">
                <a:moveTo>
                  <a:pt x="1464896" y="0"/>
                </a:moveTo>
                <a:lnTo>
                  <a:pt x="0" y="0"/>
                </a:lnTo>
                <a:lnTo>
                  <a:pt x="0" y="653710"/>
                </a:lnTo>
                <a:lnTo>
                  <a:pt x="1464896" y="653710"/>
                </a:lnTo>
                <a:lnTo>
                  <a:pt x="1464896"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true" flipV="false" rot="-693380">
            <a:off x="4062676" y="5836081"/>
            <a:ext cx="917949" cy="392214"/>
          </a:xfrm>
          <a:custGeom>
            <a:avLst/>
            <a:gdLst/>
            <a:ahLst/>
            <a:cxnLst/>
            <a:rect r="r" b="b" t="t" l="l"/>
            <a:pathLst>
              <a:path h="392214" w="917949">
                <a:moveTo>
                  <a:pt x="917949" y="0"/>
                </a:moveTo>
                <a:lnTo>
                  <a:pt x="0" y="0"/>
                </a:lnTo>
                <a:lnTo>
                  <a:pt x="0" y="392214"/>
                </a:lnTo>
                <a:lnTo>
                  <a:pt x="917949" y="392214"/>
                </a:lnTo>
                <a:lnTo>
                  <a:pt x="917949"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8" id="8"/>
          <p:cNvGrpSpPr/>
          <p:nvPr/>
        </p:nvGrpSpPr>
        <p:grpSpPr>
          <a:xfrm rot="0">
            <a:off x="-252228" y="10083274"/>
            <a:ext cx="18792455" cy="398100"/>
            <a:chOff x="0" y="0"/>
            <a:chExt cx="4949453" cy="104849"/>
          </a:xfrm>
        </p:grpSpPr>
        <p:sp>
          <p:nvSpPr>
            <p:cNvPr name="Freeform 9" id="9"/>
            <p:cNvSpPr/>
            <p:nvPr/>
          </p:nvSpPr>
          <p:spPr>
            <a:xfrm flipH="false" flipV="false" rot="0">
              <a:off x="0" y="0"/>
              <a:ext cx="4949453" cy="104849"/>
            </a:xfrm>
            <a:custGeom>
              <a:avLst/>
              <a:gdLst/>
              <a:ahLst/>
              <a:cxnLst/>
              <a:rect r="r" b="b" t="t" l="l"/>
              <a:pathLst>
                <a:path h="104849" w="4949453">
                  <a:moveTo>
                    <a:pt x="0" y="0"/>
                  </a:moveTo>
                  <a:lnTo>
                    <a:pt x="4949453" y="0"/>
                  </a:lnTo>
                  <a:lnTo>
                    <a:pt x="4949453" y="104849"/>
                  </a:lnTo>
                  <a:lnTo>
                    <a:pt x="0" y="104849"/>
                  </a:lnTo>
                  <a:close/>
                </a:path>
              </a:pathLst>
            </a:custGeom>
            <a:solidFill>
              <a:srgbClr val="000000"/>
            </a:solidFill>
          </p:spPr>
        </p:sp>
        <p:sp>
          <p:nvSpPr>
            <p:cNvPr name="TextBox 10" id="10"/>
            <p:cNvSpPr txBox="true"/>
            <p:nvPr/>
          </p:nvSpPr>
          <p:spPr>
            <a:xfrm>
              <a:off x="0" y="-104775"/>
              <a:ext cx="4949453" cy="209624"/>
            </a:xfrm>
            <a:prstGeom prst="rect">
              <a:avLst/>
            </a:prstGeom>
          </p:spPr>
          <p:txBody>
            <a:bodyPr anchor="ctr" rtlCol="false" tIns="50800" lIns="50800" bIns="50800" rIns="50800"/>
            <a:lstStyle/>
            <a:p>
              <a:pPr algn="ctr">
                <a:lnSpc>
                  <a:spcPts val="3120"/>
                </a:lnSpc>
              </a:pPr>
            </a:p>
          </p:txBody>
        </p:sp>
      </p:grpSp>
      <p:sp>
        <p:nvSpPr>
          <p:cNvPr name="TextBox 11" id="11"/>
          <p:cNvSpPr txBox="true"/>
          <p:nvPr/>
        </p:nvSpPr>
        <p:spPr>
          <a:xfrm rot="0">
            <a:off x="3292922" y="2827844"/>
            <a:ext cx="10502006" cy="1571625"/>
          </a:xfrm>
          <a:prstGeom prst="rect">
            <a:avLst/>
          </a:prstGeom>
        </p:spPr>
        <p:txBody>
          <a:bodyPr anchor="t" rtlCol="false" tIns="0" lIns="0" bIns="0" rIns="0">
            <a:spAutoFit/>
          </a:bodyPr>
          <a:lstStyle/>
          <a:p>
            <a:pPr algn="ctr">
              <a:lnSpc>
                <a:spcPts val="4199"/>
              </a:lnSpc>
            </a:pPr>
            <a:r>
              <a:rPr lang="en-US" sz="3499">
                <a:solidFill>
                  <a:srgbClr val="000000"/>
                </a:solidFill>
                <a:latin typeface="Lexend Deca"/>
                <a:ea typeface="Lexend Deca"/>
                <a:cs typeface="Lexend Deca"/>
                <a:sym typeface="Lexend Deca"/>
              </a:rPr>
              <a:t>Towards Smarter Decisions.</a:t>
            </a:r>
          </a:p>
          <a:p>
            <a:pPr algn="ctr">
              <a:lnSpc>
                <a:spcPts val="4199"/>
              </a:lnSpc>
            </a:pPr>
            <a:r>
              <a:rPr lang="en-US" sz="3499">
                <a:solidFill>
                  <a:srgbClr val="000000"/>
                </a:solidFill>
                <a:latin typeface="Lexend Deca"/>
                <a:ea typeface="Lexend Deca"/>
                <a:cs typeface="Lexend Deca"/>
                <a:sym typeface="Lexend Deca"/>
              </a:rPr>
              <a:t> Towards Better Experiences.</a:t>
            </a:r>
          </a:p>
          <a:p>
            <a:pPr algn="ctr">
              <a:lnSpc>
                <a:spcPts val="4199"/>
              </a:lnSpc>
            </a:pPr>
            <a:r>
              <a:rPr lang="en-US" sz="3499">
                <a:solidFill>
                  <a:srgbClr val="000000"/>
                </a:solidFill>
                <a:latin typeface="Lexend Deca"/>
                <a:ea typeface="Lexend Deca"/>
                <a:cs typeface="Lexend Deca"/>
                <a:sym typeface="Lexend Deca"/>
              </a:rPr>
              <a:t> Together.</a:t>
            </a:r>
          </a:p>
        </p:txBody>
      </p:sp>
      <p:sp>
        <p:nvSpPr>
          <p:cNvPr name="TextBox 12" id="12"/>
          <p:cNvSpPr txBox="true"/>
          <p:nvPr/>
        </p:nvSpPr>
        <p:spPr>
          <a:xfrm rot="0">
            <a:off x="3835608" y="933598"/>
            <a:ext cx="10154764" cy="1160747"/>
          </a:xfrm>
          <a:prstGeom prst="rect">
            <a:avLst/>
          </a:prstGeom>
        </p:spPr>
        <p:txBody>
          <a:bodyPr anchor="t" rtlCol="false" tIns="0" lIns="0" bIns="0" rIns="0">
            <a:spAutoFit/>
          </a:bodyPr>
          <a:lstStyle/>
          <a:p>
            <a:pPr algn="ctr" marL="0" indent="0" lvl="0">
              <a:lnSpc>
                <a:spcPts val="7208"/>
              </a:lnSpc>
            </a:pPr>
            <a:r>
              <a:rPr lang="en-US" sz="6998">
                <a:solidFill>
                  <a:srgbClr val="000000"/>
                </a:solidFill>
                <a:latin typeface="Stadio Now Novarese"/>
                <a:ea typeface="Stadio Now Novarese"/>
                <a:cs typeface="Stadio Now Novarese"/>
                <a:sym typeface="Stadio Now Novarese"/>
              </a:rPr>
              <a:t>Thank You</a:t>
            </a:r>
          </a:p>
        </p:txBody>
      </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DAGkcF8T2fY</dc:identifier>
  <dcterms:modified xsi:type="dcterms:W3CDTF">2011-08-01T06:04:30Z</dcterms:modified>
  <cp:revision>1</cp:revision>
  <dc:title>British Airways Customer Review Analysis</dc:title>
</cp:coreProperties>
</file>