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Lexend Deca" charset="1" panose="00000000000000000000"/>
      <p:regular r:id="rId15"/>
    </p:embeddedFont>
    <p:embeddedFont>
      <p:font typeface="Stadio Now Novarese" charset="1" panose="000000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23.png" Type="http://schemas.openxmlformats.org/officeDocument/2006/relationships/image"/><Relationship Id="rId7" Target="../media/image24.png" Type="http://schemas.openxmlformats.org/officeDocument/2006/relationships/image"/><Relationship Id="rId8" Target="../media/image2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2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29.png" Type="http://schemas.openxmlformats.org/officeDocument/2006/relationships/image"/><Relationship Id="rId5" Target="../media/image30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ED8D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96118">
            <a:off x="301671" y="3035763"/>
            <a:ext cx="7209585" cy="8688737"/>
            <a:chOff x="0" y="0"/>
            <a:chExt cx="9612779" cy="11584983"/>
          </a:xfrm>
        </p:grpSpPr>
        <p:sp>
          <p:nvSpPr>
            <p:cNvPr name="Freeform 3" id="3"/>
            <p:cNvSpPr/>
            <p:nvPr/>
          </p:nvSpPr>
          <p:spPr>
            <a:xfrm flipH="true" flipV="false" rot="3714635">
              <a:off x="-163336" y="4220451"/>
              <a:ext cx="2832925" cy="1328899"/>
            </a:xfrm>
            <a:custGeom>
              <a:avLst/>
              <a:gdLst/>
              <a:ahLst/>
              <a:cxnLst/>
              <a:rect r="r" b="b" t="t" l="l"/>
              <a:pathLst>
                <a:path h="1328899" w="2832925">
                  <a:moveTo>
                    <a:pt x="2832925" y="0"/>
                  </a:moveTo>
                  <a:lnTo>
                    <a:pt x="0" y="0"/>
                  </a:lnTo>
                  <a:lnTo>
                    <a:pt x="0" y="1328900"/>
                  </a:lnTo>
                  <a:lnTo>
                    <a:pt x="2832925" y="1328900"/>
                  </a:lnTo>
                  <a:lnTo>
                    <a:pt x="2832925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745001" y="0"/>
              <a:ext cx="8867778" cy="11584983"/>
            </a:xfrm>
            <a:custGeom>
              <a:avLst/>
              <a:gdLst/>
              <a:ahLst/>
              <a:cxnLst/>
              <a:rect r="r" b="b" t="t" l="l"/>
              <a:pathLst>
                <a:path h="11584983" w="8867778">
                  <a:moveTo>
                    <a:pt x="0" y="0"/>
                  </a:moveTo>
                  <a:lnTo>
                    <a:pt x="8867778" y="0"/>
                  </a:lnTo>
                  <a:lnTo>
                    <a:pt x="8867778" y="11584983"/>
                  </a:lnTo>
                  <a:lnTo>
                    <a:pt x="0" y="115849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882793" y="-1279576"/>
            <a:ext cx="6047339" cy="3091702"/>
          </a:xfrm>
          <a:custGeom>
            <a:avLst/>
            <a:gdLst/>
            <a:ahLst/>
            <a:cxnLst/>
            <a:rect r="r" b="b" t="t" l="l"/>
            <a:pathLst>
              <a:path h="3091702" w="6047339">
                <a:moveTo>
                  <a:pt x="0" y="0"/>
                </a:moveTo>
                <a:lnTo>
                  <a:pt x="6047339" y="0"/>
                </a:lnTo>
                <a:lnTo>
                  <a:pt x="6047339" y="3091702"/>
                </a:lnTo>
                <a:lnTo>
                  <a:pt x="0" y="309170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1268800" y="1488942"/>
            <a:ext cx="4303187" cy="2200005"/>
          </a:xfrm>
          <a:custGeom>
            <a:avLst/>
            <a:gdLst/>
            <a:ahLst/>
            <a:cxnLst/>
            <a:rect r="r" b="b" t="t" l="l"/>
            <a:pathLst>
              <a:path h="2200005" w="4303187">
                <a:moveTo>
                  <a:pt x="0" y="0"/>
                </a:moveTo>
                <a:lnTo>
                  <a:pt x="4303187" y="0"/>
                </a:lnTo>
                <a:lnTo>
                  <a:pt x="4303187" y="2200004"/>
                </a:lnTo>
                <a:lnTo>
                  <a:pt x="0" y="220000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true" flipV="false" rot="-693380">
            <a:off x="4873425" y="535297"/>
            <a:ext cx="3723746" cy="1591055"/>
          </a:xfrm>
          <a:custGeom>
            <a:avLst/>
            <a:gdLst/>
            <a:ahLst/>
            <a:cxnLst/>
            <a:rect r="r" b="b" t="t" l="l"/>
            <a:pathLst>
              <a:path h="1591055" w="3723746">
                <a:moveTo>
                  <a:pt x="3723746" y="0"/>
                </a:moveTo>
                <a:lnTo>
                  <a:pt x="0" y="0"/>
                </a:lnTo>
                <a:lnTo>
                  <a:pt x="0" y="1591055"/>
                </a:lnTo>
                <a:lnTo>
                  <a:pt x="3723746" y="1591055"/>
                </a:lnTo>
                <a:lnTo>
                  <a:pt x="3723746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true" flipV="false" rot="-127671">
            <a:off x="8613385" y="1521228"/>
            <a:ext cx="1753656" cy="782569"/>
          </a:xfrm>
          <a:custGeom>
            <a:avLst/>
            <a:gdLst/>
            <a:ahLst/>
            <a:cxnLst/>
            <a:rect r="r" b="b" t="t" l="l"/>
            <a:pathLst>
              <a:path h="782569" w="1753656">
                <a:moveTo>
                  <a:pt x="1753656" y="0"/>
                </a:moveTo>
                <a:lnTo>
                  <a:pt x="0" y="0"/>
                </a:lnTo>
                <a:lnTo>
                  <a:pt x="0" y="782569"/>
                </a:lnTo>
                <a:lnTo>
                  <a:pt x="1753656" y="782569"/>
                </a:lnTo>
                <a:lnTo>
                  <a:pt x="1753656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9" id="9"/>
          <p:cNvGrpSpPr/>
          <p:nvPr/>
        </p:nvGrpSpPr>
        <p:grpSpPr>
          <a:xfrm rot="0">
            <a:off x="9490213" y="2109904"/>
            <a:ext cx="8263947" cy="7381643"/>
            <a:chOff x="0" y="0"/>
            <a:chExt cx="11018596" cy="9842190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8182074"/>
              <a:ext cx="11018596" cy="16601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029"/>
                </a:lnSpc>
              </a:pPr>
              <a:r>
                <a:rPr lang="en-US" sz="3868">
                  <a:solidFill>
                    <a:srgbClr val="000000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Ba</a:t>
              </a:r>
              <a:r>
                <a:rPr lang="en-US" sz="3868">
                  <a:solidFill>
                    <a:srgbClr val="000000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sed on Behavioral and Demographic Factors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-142875"/>
              <a:ext cx="11018596" cy="79647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027"/>
                </a:lnSpc>
              </a:pPr>
              <a:r>
                <a:rPr lang="en-US" sz="8516">
                  <a:solidFill>
                    <a:srgbClr val="000000"/>
                  </a:solidFill>
                  <a:latin typeface="Stadio Now Novarese"/>
                  <a:ea typeface="Stadio Now Novarese"/>
                  <a:cs typeface="Stadio Now Novarese"/>
                  <a:sym typeface="Stadio Now Novarese"/>
                </a:rPr>
                <a:t>CUSTOMER BOOKING PREDICTION USING MACHINE LEARNING 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62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32152" y="1330824"/>
            <a:ext cx="15627148" cy="7773838"/>
            <a:chOff x="0" y="0"/>
            <a:chExt cx="17969564" cy="893908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006901" cy="8966013"/>
            </a:xfrm>
            <a:custGeom>
              <a:avLst/>
              <a:gdLst/>
              <a:ahLst/>
              <a:cxnLst/>
              <a:rect r="r" b="b" t="t" l="l"/>
              <a:pathLst>
                <a:path h="8966013" w="18006901">
                  <a:moveTo>
                    <a:pt x="292100" y="0"/>
                  </a:moveTo>
                  <a:cubicBezTo>
                    <a:pt x="131445" y="0"/>
                    <a:pt x="0" y="131445"/>
                    <a:pt x="0" y="292100"/>
                  </a:cubicBezTo>
                  <a:lnTo>
                    <a:pt x="0" y="8701091"/>
                  </a:lnTo>
                  <a:cubicBezTo>
                    <a:pt x="0" y="8861746"/>
                    <a:pt x="128651" y="8966013"/>
                    <a:pt x="285750" y="8932866"/>
                  </a:cubicBezTo>
                  <a:lnTo>
                    <a:pt x="17764585" y="7947854"/>
                  </a:lnTo>
                  <a:cubicBezTo>
                    <a:pt x="17921811" y="7914708"/>
                    <a:pt x="18006901" y="7763577"/>
                    <a:pt x="17953689" y="7611939"/>
                  </a:cubicBezTo>
                  <a:lnTo>
                    <a:pt x="16307769" y="275590"/>
                  </a:lnTo>
                  <a:cubicBezTo>
                    <a:pt x="16254682" y="124079"/>
                    <a:pt x="16079677" y="0"/>
                    <a:pt x="15919022" y="0"/>
                  </a:cubicBezTo>
                  <a:lnTo>
                    <a:pt x="2921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0262487" y="2858710"/>
            <a:ext cx="6494049" cy="6399590"/>
          </a:xfrm>
          <a:custGeom>
            <a:avLst/>
            <a:gdLst/>
            <a:ahLst/>
            <a:cxnLst/>
            <a:rect r="r" b="b" t="t" l="l"/>
            <a:pathLst>
              <a:path h="6399590" w="6494049">
                <a:moveTo>
                  <a:pt x="0" y="0"/>
                </a:moveTo>
                <a:lnTo>
                  <a:pt x="6494049" y="0"/>
                </a:lnTo>
                <a:lnTo>
                  <a:pt x="6494049" y="6399590"/>
                </a:lnTo>
                <a:lnTo>
                  <a:pt x="0" y="63995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5" id="5"/>
          <p:cNvSpPr txBox="true"/>
          <p:nvPr/>
        </p:nvSpPr>
        <p:spPr>
          <a:xfrm rot="0">
            <a:off x="2720075" y="3819232"/>
            <a:ext cx="7354214" cy="4191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3499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rPr>
              <a:t>We explored a travel dataset consisting of thousands of booking records to predict whether a customer will complete a booking. This involved cleaning the data, encoding flight-day formats, and building a predictive ML model.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720075" y="2039601"/>
            <a:ext cx="7125614" cy="1409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358"/>
              </a:lnSpc>
              <a:spcBef>
                <a:spcPct val="0"/>
              </a:spcBef>
            </a:pPr>
            <a:r>
              <a:rPr lang="en-US" sz="7798">
                <a:solidFill>
                  <a:srgbClr val="000000"/>
                </a:solidFill>
                <a:latin typeface="Stadio Now Novarese"/>
                <a:ea typeface="Stadio Now Novarese"/>
                <a:cs typeface="Stadio Now Novarese"/>
                <a:sym typeface="Stadio Now Novarese"/>
              </a:rPr>
              <a:t>INTRODUCTION</a:t>
            </a:r>
          </a:p>
        </p:txBody>
      </p:sp>
    </p:spTree>
  </p:cSld>
  <p:clrMapOvr>
    <a:masterClrMapping/>
  </p:clrMapOvr>
  <p:transition spd="fast">
    <p:fade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ED8D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436777" y="1028700"/>
            <a:ext cx="11414446" cy="8229600"/>
            <a:chOff x="0" y="0"/>
            <a:chExt cx="3006274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006274" cy="2167467"/>
            </a:xfrm>
            <a:custGeom>
              <a:avLst/>
              <a:gdLst/>
              <a:ahLst/>
              <a:cxnLst/>
              <a:rect r="r" b="b" t="t" l="l"/>
              <a:pathLst>
                <a:path h="2167467" w="3006274">
                  <a:moveTo>
                    <a:pt x="0" y="0"/>
                  </a:moveTo>
                  <a:lnTo>
                    <a:pt x="3006274" y="0"/>
                  </a:lnTo>
                  <a:lnTo>
                    <a:pt x="3006274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006274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12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119345" y="3597985"/>
            <a:ext cx="3872189" cy="1068082"/>
            <a:chOff x="0" y="0"/>
            <a:chExt cx="1059617" cy="29227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59617" cy="292278"/>
            </a:xfrm>
            <a:custGeom>
              <a:avLst/>
              <a:gdLst/>
              <a:ahLst/>
              <a:cxnLst/>
              <a:rect r="r" b="b" t="t" l="l"/>
              <a:pathLst>
                <a:path h="292278" w="1059617">
                  <a:moveTo>
                    <a:pt x="0" y="0"/>
                  </a:moveTo>
                  <a:lnTo>
                    <a:pt x="1059617" y="0"/>
                  </a:lnTo>
                  <a:lnTo>
                    <a:pt x="1059617" y="292278"/>
                  </a:lnTo>
                  <a:lnTo>
                    <a:pt x="0" y="292278"/>
                  </a:lnTo>
                  <a:close/>
                </a:path>
              </a:pathLst>
            </a:custGeom>
            <a:solidFill>
              <a:srgbClr val="F8CC6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059617" cy="3399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180"/>
                </a:lnSpc>
              </a:pPr>
              <a:r>
                <a:rPr lang="en-US" sz="3000">
                  <a:solidFill>
                    <a:srgbClr val="000000"/>
                  </a:solidFill>
                  <a:latin typeface="Stadio Now Novarese"/>
                  <a:ea typeface="Stadio Now Novarese"/>
                  <a:cs typeface="Stadio Now Novarese"/>
                  <a:sym typeface="Stadio Now Novarese"/>
                </a:rPr>
                <a:t>Python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296465" y="3597985"/>
            <a:ext cx="3872189" cy="1068082"/>
            <a:chOff x="0" y="0"/>
            <a:chExt cx="1059617" cy="29227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59617" cy="292278"/>
            </a:xfrm>
            <a:custGeom>
              <a:avLst/>
              <a:gdLst/>
              <a:ahLst/>
              <a:cxnLst/>
              <a:rect r="r" b="b" t="t" l="l"/>
              <a:pathLst>
                <a:path h="292278" w="1059617">
                  <a:moveTo>
                    <a:pt x="0" y="0"/>
                  </a:moveTo>
                  <a:lnTo>
                    <a:pt x="1059617" y="0"/>
                  </a:lnTo>
                  <a:lnTo>
                    <a:pt x="1059617" y="292278"/>
                  </a:lnTo>
                  <a:lnTo>
                    <a:pt x="0" y="292278"/>
                  </a:lnTo>
                  <a:close/>
                </a:path>
              </a:pathLst>
            </a:custGeom>
            <a:solidFill>
              <a:srgbClr val="F8CC69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059617" cy="3399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180"/>
                </a:lnSpc>
              </a:pPr>
              <a:r>
                <a:rPr lang="en-US" sz="3000">
                  <a:solidFill>
                    <a:srgbClr val="000000"/>
                  </a:solidFill>
                  <a:latin typeface="Stadio Now Novarese"/>
                  <a:ea typeface="Stadio Now Novarese"/>
                  <a:cs typeface="Stadio Now Novarese"/>
                  <a:sym typeface="Stadio Now Novarese"/>
                </a:rPr>
                <a:t>Pandas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296465" y="6785038"/>
            <a:ext cx="3872189" cy="1068082"/>
            <a:chOff x="0" y="0"/>
            <a:chExt cx="1059617" cy="29227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059617" cy="292278"/>
            </a:xfrm>
            <a:custGeom>
              <a:avLst/>
              <a:gdLst/>
              <a:ahLst/>
              <a:cxnLst/>
              <a:rect r="r" b="b" t="t" l="l"/>
              <a:pathLst>
                <a:path h="292278" w="1059617">
                  <a:moveTo>
                    <a:pt x="0" y="0"/>
                  </a:moveTo>
                  <a:lnTo>
                    <a:pt x="1059617" y="0"/>
                  </a:lnTo>
                  <a:lnTo>
                    <a:pt x="1059617" y="292278"/>
                  </a:lnTo>
                  <a:lnTo>
                    <a:pt x="0" y="292278"/>
                  </a:lnTo>
                  <a:close/>
                </a:path>
              </a:pathLst>
            </a:custGeom>
            <a:solidFill>
              <a:srgbClr val="F8CC69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1059617" cy="3399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180"/>
                </a:lnSpc>
              </a:pPr>
              <a:r>
                <a:rPr lang="en-US" sz="3000">
                  <a:solidFill>
                    <a:srgbClr val="000000"/>
                  </a:solidFill>
                  <a:latin typeface="Stadio Now Novarese"/>
                  <a:ea typeface="Stadio Now Novarese"/>
                  <a:cs typeface="Stadio Now Novarese"/>
                  <a:sym typeface="Stadio Now Novarese"/>
                </a:rPr>
                <a:t>Seaborn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5119345" y="6785038"/>
            <a:ext cx="3872189" cy="1068082"/>
            <a:chOff x="0" y="0"/>
            <a:chExt cx="1059617" cy="29227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059617" cy="292278"/>
            </a:xfrm>
            <a:custGeom>
              <a:avLst/>
              <a:gdLst/>
              <a:ahLst/>
              <a:cxnLst/>
              <a:rect r="r" b="b" t="t" l="l"/>
              <a:pathLst>
                <a:path h="292278" w="1059617">
                  <a:moveTo>
                    <a:pt x="0" y="0"/>
                  </a:moveTo>
                  <a:lnTo>
                    <a:pt x="1059617" y="0"/>
                  </a:lnTo>
                  <a:lnTo>
                    <a:pt x="1059617" y="292278"/>
                  </a:lnTo>
                  <a:lnTo>
                    <a:pt x="0" y="292278"/>
                  </a:lnTo>
                  <a:close/>
                </a:path>
              </a:pathLst>
            </a:custGeom>
            <a:solidFill>
              <a:srgbClr val="F8CC69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1059617" cy="3399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180"/>
                </a:lnSpc>
              </a:pPr>
              <a:r>
                <a:rPr lang="en-US" sz="3000">
                  <a:solidFill>
                    <a:srgbClr val="000000"/>
                  </a:solidFill>
                  <a:latin typeface="Stadio Now Novarese"/>
                  <a:ea typeface="Stadio Now Novarese"/>
                  <a:cs typeface="Stadio Now Novarese"/>
                  <a:sym typeface="Stadio Now Novarese"/>
                </a:rPr>
                <a:t>matplotlib</a:t>
              </a: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028700" y="5284607"/>
            <a:ext cx="3785845" cy="3973693"/>
          </a:xfrm>
          <a:custGeom>
            <a:avLst/>
            <a:gdLst/>
            <a:ahLst/>
            <a:cxnLst/>
            <a:rect r="r" b="b" t="t" l="l"/>
            <a:pathLst>
              <a:path h="3973693" w="3785845">
                <a:moveTo>
                  <a:pt x="0" y="0"/>
                </a:moveTo>
                <a:lnTo>
                  <a:pt x="3785845" y="0"/>
                </a:lnTo>
                <a:lnTo>
                  <a:pt x="3785845" y="3973693"/>
                </a:lnTo>
                <a:lnTo>
                  <a:pt x="0" y="39736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8" id="18"/>
          <p:cNvSpPr/>
          <p:nvPr/>
        </p:nvSpPr>
        <p:spPr>
          <a:xfrm flipH="true" flipV="false" rot="0">
            <a:off x="14100066" y="5866337"/>
            <a:ext cx="2658066" cy="3391963"/>
          </a:xfrm>
          <a:custGeom>
            <a:avLst/>
            <a:gdLst/>
            <a:ahLst/>
            <a:cxnLst/>
            <a:rect r="r" b="b" t="t" l="l"/>
            <a:pathLst>
              <a:path h="3391963" w="2658066">
                <a:moveTo>
                  <a:pt x="2658066" y="0"/>
                </a:moveTo>
                <a:lnTo>
                  <a:pt x="0" y="0"/>
                </a:lnTo>
                <a:lnTo>
                  <a:pt x="0" y="3391963"/>
                </a:lnTo>
                <a:lnTo>
                  <a:pt x="2658066" y="3391963"/>
                </a:lnTo>
                <a:lnTo>
                  <a:pt x="265806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9" id="19"/>
          <p:cNvSpPr txBox="true"/>
          <p:nvPr/>
        </p:nvSpPr>
        <p:spPr>
          <a:xfrm rot="0">
            <a:off x="5119345" y="1706079"/>
            <a:ext cx="8049309" cy="97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480"/>
              </a:lnSpc>
              <a:spcBef>
                <a:spcPct val="0"/>
              </a:spcBef>
            </a:pPr>
            <a:r>
              <a:rPr lang="en-US" b="true" sz="5400">
                <a:solidFill>
                  <a:srgbClr val="000000"/>
                </a:solidFill>
                <a:latin typeface="Stadio Now Novarese"/>
                <a:ea typeface="Stadio Now Novarese"/>
                <a:cs typeface="Stadio Now Novarese"/>
                <a:sym typeface="Stadio Now Novarese"/>
              </a:rPr>
              <a:t>Tools Used</a:t>
            </a:r>
            <a:r>
              <a:rPr lang="en-US" b="true" sz="5400">
                <a:solidFill>
                  <a:srgbClr val="000000"/>
                </a:solidFill>
                <a:latin typeface="Stadio Now Novarese"/>
                <a:ea typeface="Stadio Now Novarese"/>
                <a:cs typeface="Stadio Now Novarese"/>
                <a:sym typeface="Stadio Now Novarese"/>
              </a:rPr>
              <a:t> </a:t>
            </a:r>
          </a:p>
        </p:txBody>
      </p:sp>
    </p:spTree>
  </p:cSld>
  <p:clrMapOvr>
    <a:masterClrMapping/>
  </p:clrMapOvr>
  <p:transition spd="fast">
    <p:fade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ED8D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840385" y="913459"/>
            <a:ext cx="8220024" cy="8479132"/>
            <a:chOff x="0" y="0"/>
            <a:chExt cx="6218167" cy="641417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29083" y="-27432"/>
              <a:ext cx="6247250" cy="6441605"/>
            </a:xfrm>
            <a:custGeom>
              <a:avLst/>
              <a:gdLst/>
              <a:ahLst/>
              <a:cxnLst/>
              <a:rect r="r" b="b" t="t" l="l"/>
              <a:pathLst>
                <a:path h="6441605" w="6247250">
                  <a:moveTo>
                    <a:pt x="5961881" y="756285"/>
                  </a:moveTo>
                  <a:cubicBezTo>
                    <a:pt x="6118852" y="790448"/>
                    <a:pt x="6247250" y="949833"/>
                    <a:pt x="6247250" y="1110488"/>
                  </a:cubicBezTo>
                  <a:lnTo>
                    <a:pt x="6247250" y="6149505"/>
                  </a:lnTo>
                  <a:cubicBezTo>
                    <a:pt x="6247250" y="6310160"/>
                    <a:pt x="6115804" y="6441605"/>
                    <a:pt x="5955150" y="6441605"/>
                  </a:cubicBezTo>
                  <a:lnTo>
                    <a:pt x="262128" y="6441605"/>
                  </a:lnTo>
                  <a:cubicBezTo>
                    <a:pt x="101473" y="6441605"/>
                    <a:pt x="0" y="6313589"/>
                    <a:pt x="36576" y="6157252"/>
                  </a:cubicBezTo>
                  <a:lnTo>
                    <a:pt x="1389888" y="256413"/>
                  </a:lnTo>
                  <a:cubicBezTo>
                    <a:pt x="1426464" y="99949"/>
                    <a:pt x="1584960" y="0"/>
                    <a:pt x="1741932" y="34163"/>
                  </a:cubicBezTo>
                  <a:lnTo>
                    <a:pt x="5961881" y="756285"/>
                  </a:lnTo>
                  <a:close/>
                </a:path>
              </a:pathLst>
            </a:custGeom>
            <a:solidFill>
              <a:srgbClr val="D0EDE9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9461405" y="3717556"/>
            <a:ext cx="7797895" cy="5790276"/>
          </a:xfrm>
          <a:custGeom>
            <a:avLst/>
            <a:gdLst/>
            <a:ahLst/>
            <a:cxnLst/>
            <a:rect r="r" b="b" t="t" l="l"/>
            <a:pathLst>
              <a:path h="5790276" w="7797895">
                <a:moveTo>
                  <a:pt x="0" y="0"/>
                </a:moveTo>
                <a:lnTo>
                  <a:pt x="7797895" y="0"/>
                </a:lnTo>
                <a:lnTo>
                  <a:pt x="7797895" y="5790276"/>
                </a:lnTo>
                <a:lnTo>
                  <a:pt x="0" y="57902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-24143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969998" y="1253983"/>
            <a:ext cx="3256476" cy="1799203"/>
          </a:xfrm>
          <a:custGeom>
            <a:avLst/>
            <a:gdLst/>
            <a:ahLst/>
            <a:cxnLst/>
            <a:rect r="r" b="b" t="t" l="l"/>
            <a:pathLst>
              <a:path h="1799203" w="3256476">
                <a:moveTo>
                  <a:pt x="0" y="0"/>
                </a:moveTo>
                <a:lnTo>
                  <a:pt x="3256476" y="0"/>
                </a:lnTo>
                <a:lnTo>
                  <a:pt x="3256476" y="1799203"/>
                </a:lnTo>
                <a:lnTo>
                  <a:pt x="0" y="17992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83688" y="4049832"/>
            <a:ext cx="8777717" cy="3522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16134" indent="-508067" lvl="1">
              <a:lnSpc>
                <a:spcPts val="5647"/>
              </a:lnSpc>
              <a:buFont typeface="Arial"/>
              <a:buChar char="•"/>
            </a:pPr>
            <a:r>
              <a:rPr lang="en-US" sz="4706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rPr>
              <a:t>Predict booking completion and uncover behavioral drivers influencing customer decisions.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902442" y="1643486"/>
            <a:ext cx="6340208" cy="1409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358"/>
              </a:lnSpc>
              <a:spcBef>
                <a:spcPct val="0"/>
              </a:spcBef>
            </a:pPr>
            <a:r>
              <a:rPr lang="en-US" sz="7798">
                <a:solidFill>
                  <a:srgbClr val="000000"/>
                </a:solidFill>
                <a:latin typeface="Stadio Now Novarese"/>
                <a:ea typeface="Stadio Now Novarese"/>
                <a:cs typeface="Stadio Now Novarese"/>
                <a:sym typeface="Stadio Now Novarese"/>
              </a:rPr>
              <a:t>Goal</a:t>
            </a:r>
          </a:p>
        </p:txBody>
      </p:sp>
    </p:spTree>
  </p:cSld>
  <p:clrMapOvr>
    <a:masterClrMapping/>
  </p:clrMapOvr>
  <p:transition spd="fast">
    <p:push dir="u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ED8D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28522">
            <a:off x="11661315" y="-96101"/>
            <a:ext cx="4477701" cy="1913200"/>
          </a:xfrm>
          <a:custGeom>
            <a:avLst/>
            <a:gdLst/>
            <a:ahLst/>
            <a:cxnLst/>
            <a:rect r="r" b="b" t="t" l="l"/>
            <a:pathLst>
              <a:path h="1913200" w="4477701">
                <a:moveTo>
                  <a:pt x="0" y="0"/>
                </a:moveTo>
                <a:lnTo>
                  <a:pt x="4477701" y="0"/>
                </a:lnTo>
                <a:lnTo>
                  <a:pt x="4477701" y="1913200"/>
                </a:lnTo>
                <a:lnTo>
                  <a:pt x="0" y="19132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6173207" y="407782"/>
            <a:ext cx="2918983" cy="1492330"/>
          </a:xfrm>
          <a:custGeom>
            <a:avLst/>
            <a:gdLst/>
            <a:ahLst/>
            <a:cxnLst/>
            <a:rect r="r" b="b" t="t" l="l"/>
            <a:pathLst>
              <a:path h="1492330" w="2918983">
                <a:moveTo>
                  <a:pt x="0" y="0"/>
                </a:moveTo>
                <a:lnTo>
                  <a:pt x="2918982" y="0"/>
                </a:lnTo>
                <a:lnTo>
                  <a:pt x="2918982" y="1492330"/>
                </a:lnTo>
                <a:lnTo>
                  <a:pt x="0" y="14923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466748" y="1028700"/>
            <a:ext cx="10029283" cy="4681821"/>
          </a:xfrm>
          <a:custGeom>
            <a:avLst/>
            <a:gdLst/>
            <a:ahLst/>
            <a:cxnLst/>
            <a:rect r="r" b="b" t="t" l="l"/>
            <a:pathLst>
              <a:path h="4681821" w="10029283">
                <a:moveTo>
                  <a:pt x="0" y="0"/>
                </a:moveTo>
                <a:lnTo>
                  <a:pt x="10029284" y="0"/>
                </a:lnTo>
                <a:lnTo>
                  <a:pt x="10029284" y="4681821"/>
                </a:lnTo>
                <a:lnTo>
                  <a:pt x="0" y="468182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2876" r="0" b="-2876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66748" y="5940394"/>
            <a:ext cx="9972133" cy="4118288"/>
          </a:xfrm>
          <a:custGeom>
            <a:avLst/>
            <a:gdLst/>
            <a:ahLst/>
            <a:cxnLst/>
            <a:rect r="r" b="b" t="t" l="l"/>
            <a:pathLst>
              <a:path h="4118288" w="9972133">
                <a:moveTo>
                  <a:pt x="0" y="0"/>
                </a:moveTo>
                <a:lnTo>
                  <a:pt x="9972134" y="0"/>
                </a:lnTo>
                <a:lnTo>
                  <a:pt x="9972134" y="4118289"/>
                </a:lnTo>
                <a:lnTo>
                  <a:pt x="0" y="411828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2441" t="0" r="-2441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719508" y="3117913"/>
            <a:ext cx="7307434" cy="5644962"/>
          </a:xfrm>
          <a:custGeom>
            <a:avLst/>
            <a:gdLst/>
            <a:ahLst/>
            <a:cxnLst/>
            <a:rect r="r" b="b" t="t" l="l"/>
            <a:pathLst>
              <a:path h="5644962" w="7307434">
                <a:moveTo>
                  <a:pt x="0" y="0"/>
                </a:moveTo>
                <a:lnTo>
                  <a:pt x="7307434" y="0"/>
                </a:lnTo>
                <a:lnTo>
                  <a:pt x="7307434" y="5644962"/>
                </a:lnTo>
                <a:lnTo>
                  <a:pt x="0" y="564496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95323" y="22299"/>
            <a:ext cx="9358614" cy="838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523"/>
              </a:lnSpc>
              <a:spcBef>
                <a:spcPct val="0"/>
              </a:spcBef>
            </a:pPr>
            <a:r>
              <a:rPr lang="en-US" b="true" sz="4602">
                <a:solidFill>
                  <a:srgbClr val="000000"/>
                </a:solidFill>
                <a:latin typeface="Stadio Now Novarese"/>
                <a:ea typeface="Stadio Now Novarese"/>
                <a:cs typeface="Stadio Now Novarese"/>
                <a:sym typeface="Stadio Now Novarese"/>
              </a:rPr>
              <a:t>Da</a:t>
            </a:r>
            <a:r>
              <a:rPr lang="en-US" b="true" sz="4602" strike="noStrike" u="none">
                <a:solidFill>
                  <a:srgbClr val="000000"/>
                </a:solidFill>
                <a:latin typeface="Stadio Now Novarese"/>
                <a:ea typeface="Stadio Now Novarese"/>
                <a:cs typeface="Stadio Now Novarese"/>
                <a:sym typeface="Stadio Now Novarese"/>
              </a:rPr>
              <a:t>ta Exploration Snapshot</a:t>
            </a:r>
          </a:p>
        </p:txBody>
      </p:sp>
    </p:spTree>
  </p:cSld>
  <p:clrMapOvr>
    <a:masterClrMapping/>
  </p:clrMapOvr>
  <p:transition spd="fast">
    <p:push dir="d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ED8D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28522">
            <a:off x="11661315" y="-96101"/>
            <a:ext cx="4477701" cy="1913200"/>
          </a:xfrm>
          <a:custGeom>
            <a:avLst/>
            <a:gdLst/>
            <a:ahLst/>
            <a:cxnLst/>
            <a:rect r="r" b="b" t="t" l="l"/>
            <a:pathLst>
              <a:path h="1913200" w="4477701">
                <a:moveTo>
                  <a:pt x="0" y="0"/>
                </a:moveTo>
                <a:lnTo>
                  <a:pt x="4477701" y="0"/>
                </a:lnTo>
                <a:lnTo>
                  <a:pt x="4477701" y="1913200"/>
                </a:lnTo>
                <a:lnTo>
                  <a:pt x="0" y="19132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6173207" y="407782"/>
            <a:ext cx="2918983" cy="1492330"/>
          </a:xfrm>
          <a:custGeom>
            <a:avLst/>
            <a:gdLst/>
            <a:ahLst/>
            <a:cxnLst/>
            <a:rect r="r" b="b" t="t" l="l"/>
            <a:pathLst>
              <a:path h="1492330" w="2918983">
                <a:moveTo>
                  <a:pt x="0" y="0"/>
                </a:moveTo>
                <a:lnTo>
                  <a:pt x="2918982" y="0"/>
                </a:lnTo>
                <a:lnTo>
                  <a:pt x="2918982" y="1492330"/>
                </a:lnTo>
                <a:lnTo>
                  <a:pt x="0" y="14923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673152" y="2089375"/>
            <a:ext cx="16586148" cy="7961351"/>
          </a:xfrm>
          <a:custGeom>
            <a:avLst/>
            <a:gdLst/>
            <a:ahLst/>
            <a:cxnLst/>
            <a:rect r="r" b="b" t="t" l="l"/>
            <a:pathLst>
              <a:path h="7961351" w="16586148">
                <a:moveTo>
                  <a:pt x="0" y="0"/>
                </a:moveTo>
                <a:lnTo>
                  <a:pt x="16586148" y="0"/>
                </a:lnTo>
                <a:lnTo>
                  <a:pt x="16586148" y="7961351"/>
                </a:lnTo>
                <a:lnTo>
                  <a:pt x="0" y="796135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73152" y="369962"/>
            <a:ext cx="9358614" cy="838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523"/>
              </a:lnSpc>
              <a:spcBef>
                <a:spcPct val="0"/>
              </a:spcBef>
            </a:pPr>
            <a:r>
              <a:rPr lang="en-US" b="true" sz="4602">
                <a:solidFill>
                  <a:srgbClr val="000000"/>
                </a:solidFill>
                <a:latin typeface="Stadio Now Novarese"/>
                <a:ea typeface="Stadio Now Novarese"/>
                <a:cs typeface="Stadio Now Novarese"/>
                <a:sym typeface="Stadio Now Novarese"/>
              </a:rPr>
              <a:t>Da</a:t>
            </a:r>
            <a:r>
              <a:rPr lang="en-US" b="true" sz="4602" strike="noStrike" u="none">
                <a:solidFill>
                  <a:srgbClr val="000000"/>
                </a:solidFill>
                <a:latin typeface="Stadio Now Novarese"/>
                <a:ea typeface="Stadio Now Novarese"/>
                <a:cs typeface="Stadio Now Novarese"/>
                <a:sym typeface="Stadio Now Novarese"/>
              </a:rPr>
              <a:t>ta Exploration Snapshot</a:t>
            </a:r>
          </a:p>
        </p:txBody>
      </p:sp>
    </p:spTree>
  </p:cSld>
  <p:clrMapOvr>
    <a:masterClrMapping/>
  </p:clrMapOvr>
  <p:transition spd="fast">
    <p:push dir="l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ED8D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219227" y="1128831"/>
            <a:ext cx="4040073" cy="2382382"/>
            <a:chOff x="0" y="0"/>
            <a:chExt cx="8297058" cy="48926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38227" y="-27178"/>
              <a:ext cx="8335285" cy="4919853"/>
            </a:xfrm>
            <a:custGeom>
              <a:avLst/>
              <a:gdLst/>
              <a:ahLst/>
              <a:cxnLst/>
              <a:rect r="r" b="b" t="t" l="l"/>
              <a:pathLst>
                <a:path h="4919853" w="8335285">
                  <a:moveTo>
                    <a:pt x="8049916" y="682752"/>
                  </a:moveTo>
                  <a:cubicBezTo>
                    <a:pt x="8206888" y="716915"/>
                    <a:pt x="8335285" y="876300"/>
                    <a:pt x="8335285" y="1036955"/>
                  </a:cubicBezTo>
                  <a:lnTo>
                    <a:pt x="8335285" y="4627753"/>
                  </a:lnTo>
                  <a:cubicBezTo>
                    <a:pt x="8335285" y="4788408"/>
                    <a:pt x="8203840" y="4919853"/>
                    <a:pt x="8043185" y="4919853"/>
                  </a:cubicBezTo>
                  <a:lnTo>
                    <a:pt x="247269" y="4919853"/>
                  </a:lnTo>
                  <a:cubicBezTo>
                    <a:pt x="86614" y="4919853"/>
                    <a:pt x="0" y="4796282"/>
                    <a:pt x="54610" y="4645279"/>
                  </a:cubicBezTo>
                  <a:lnTo>
                    <a:pt x="2156079" y="246634"/>
                  </a:lnTo>
                  <a:cubicBezTo>
                    <a:pt x="2210816" y="95631"/>
                    <a:pt x="2384044" y="0"/>
                    <a:pt x="2541016" y="34163"/>
                  </a:cubicBezTo>
                  <a:lnTo>
                    <a:pt x="8049916" y="682752"/>
                  </a:lnTo>
                  <a:close/>
                </a:path>
              </a:pathLst>
            </a:custGeom>
            <a:solidFill>
              <a:srgbClr val="DF622A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2831547" y="603487"/>
            <a:ext cx="4337644" cy="2907727"/>
          </a:xfrm>
          <a:custGeom>
            <a:avLst/>
            <a:gdLst/>
            <a:ahLst/>
            <a:cxnLst/>
            <a:rect r="r" b="b" t="t" l="l"/>
            <a:pathLst>
              <a:path h="2907727" w="4337644">
                <a:moveTo>
                  <a:pt x="0" y="0"/>
                </a:moveTo>
                <a:lnTo>
                  <a:pt x="4337643" y="0"/>
                </a:lnTo>
                <a:lnTo>
                  <a:pt x="4337643" y="2907727"/>
                </a:lnTo>
                <a:lnTo>
                  <a:pt x="0" y="29077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32373" b="-188086"/>
            </a:stretch>
          </a:blipFill>
          <a:ln cap="sq">
            <a:noFill/>
            <a:prstDash val="solid"/>
            <a:miter/>
          </a:ln>
        </p:spPr>
      </p: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1028700" y="3777914"/>
          <a:ext cx="14245711" cy="5553151"/>
        </p:xfrm>
        <a:graphic>
          <a:graphicData uri="http://schemas.openxmlformats.org/drawingml/2006/table">
            <a:tbl>
              <a:tblPr/>
              <a:tblGrid>
                <a:gridCol w="4831171"/>
                <a:gridCol w="9414540"/>
              </a:tblGrid>
              <a:tr h="120448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000000"/>
                          </a:solidFill>
                          <a:latin typeface="Stadio Now Novarese"/>
                          <a:ea typeface="Stadio Now Novarese"/>
                          <a:cs typeface="Stadio Now Novarese"/>
                          <a:sym typeface="Stadio Now Novarese"/>
                        </a:rPr>
                        <a:t>Metric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000000"/>
                          </a:solidFill>
                          <a:latin typeface="Stadio Now Novarese"/>
                          <a:ea typeface="Stadio Now Novarese"/>
                          <a:cs typeface="Stadio Now Novarese"/>
                          <a:sym typeface="Stadio Now Novarese"/>
                        </a:rPr>
                        <a:t>Value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</a:tr>
              <a:tr h="127396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Stadio Now Novarese"/>
                          <a:ea typeface="Stadio Now Novarese"/>
                          <a:cs typeface="Stadio Now Novarese"/>
                          <a:sym typeface="Stadio Now Novarese"/>
                        </a:rPr>
                        <a:t>🎯 Accuracy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Stadio Now Novarese"/>
                          <a:ea typeface="Stadio Now Novarese"/>
                          <a:cs typeface="Stadio Now Novarese"/>
                          <a:sym typeface="Stadio Now Novarese"/>
                        </a:rPr>
                        <a:t>~87%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448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Stadio Now Novarese"/>
                          <a:ea typeface="Stadio Now Novarese"/>
                          <a:cs typeface="Stadio Now Novarese"/>
                          <a:sym typeface="Stadio Now Novarese"/>
                        </a:rPr>
                        <a:t>📉 F1 Score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Stadio Now Novarese"/>
                          <a:ea typeface="Stadio Now Novarese"/>
                          <a:cs typeface="Stadio Now Novarese"/>
                          <a:sym typeface="Stadio Now Novarese"/>
                        </a:rPr>
                        <a:t>Balanc</a:t>
                      </a:r>
                      <a:r>
                        <a:rPr lang="en-US" sz="2999">
                          <a:solidFill>
                            <a:srgbClr val="000000"/>
                          </a:solidFill>
                          <a:latin typeface="Stadio Now Novarese"/>
                          <a:ea typeface="Stadio Now Novarese"/>
                          <a:cs typeface="Stadio Now Novarese"/>
                          <a:sym typeface="Stadio Now Novarese"/>
                        </a:rPr>
                        <a:t>ed performance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020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Stadio Now Novarese"/>
                          <a:ea typeface="Stadio Now Novarese"/>
                          <a:cs typeface="Stadio Now Novarese"/>
                          <a:sym typeface="Stadio Now Novarese"/>
                        </a:rPr>
                        <a:t>✅ Best Predictors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en-US" sz="2899">
                          <a:solidFill>
                            <a:srgbClr val="000000"/>
                          </a:solidFill>
                          <a:latin typeface="Stadio Now Novarese"/>
                          <a:ea typeface="Stadio Now Novarese"/>
                          <a:cs typeface="Stadio Now Novarese"/>
                          <a:sym typeface="Stadio Now Novarese"/>
                        </a:rPr>
                        <a:t>Purchase Lead, </a:t>
                      </a:r>
                      <a:r>
                        <a:rPr lang="en-US" sz="2899">
                          <a:solidFill>
                            <a:srgbClr val="000000"/>
                          </a:solidFill>
                          <a:latin typeface="Stadio Now Novarese"/>
                          <a:ea typeface="Stadio Now Novarese"/>
                          <a:cs typeface="Stadio Now Novarese"/>
                          <a:sym typeface="Stadio Now Novarese"/>
                        </a:rPr>
                        <a:t>Wants Extra Baggage, Booking Origin, Flight Duration, Preferred Seat</a:t>
                      </a:r>
                      <a:endParaRPr lang="en-US" sz="1100"/>
                    </a:p>
                    <a:p>
                      <a:pPr algn="ctr">
                        <a:lnSpc>
                          <a:spcPts val="3220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6" id="6"/>
          <p:cNvSpPr txBox="true"/>
          <p:nvPr/>
        </p:nvSpPr>
        <p:spPr>
          <a:xfrm rot="0">
            <a:off x="1028700" y="123775"/>
            <a:ext cx="11490064" cy="1933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934"/>
              </a:lnSpc>
              <a:spcBef>
                <a:spcPct val="0"/>
              </a:spcBef>
            </a:pPr>
            <a:r>
              <a:rPr lang="en-US" b="true" sz="5778">
                <a:solidFill>
                  <a:srgbClr val="000000"/>
                </a:solidFill>
                <a:latin typeface="Stadio Now Novarese"/>
                <a:ea typeface="Stadio Now Novarese"/>
                <a:cs typeface="Stadio Now Novarese"/>
                <a:sym typeface="Stadio Now Novarese"/>
              </a:rPr>
              <a:t>Machin</a:t>
            </a:r>
            <a:r>
              <a:rPr lang="en-US" b="true" sz="5778" strike="noStrike" u="none">
                <a:solidFill>
                  <a:srgbClr val="000000"/>
                </a:solidFill>
                <a:latin typeface="Stadio Now Novarese"/>
                <a:ea typeface="Stadio Now Novarese"/>
                <a:cs typeface="Stadio Now Novarese"/>
                <a:sym typeface="Stadio Now Novarese"/>
              </a:rPr>
              <a:t>e Learning Model: Random Forest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281923"/>
            <a:ext cx="11802847" cy="5035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028"/>
              </a:lnSpc>
              <a:spcBef>
                <a:spcPct val="0"/>
              </a:spcBef>
            </a:pPr>
            <a:r>
              <a:rPr lang="en-US" sz="3099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rPr>
              <a:t>Key Metrics:</a:t>
            </a:r>
          </a:p>
        </p:txBody>
      </p:sp>
    </p:spTree>
  </p:cSld>
  <p:clrMapOvr>
    <a:masterClrMapping/>
  </p:clrMapOvr>
  <p:transition spd="fast">
    <p:push dir="l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ED8D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4042645"/>
            <a:ext cx="3806120" cy="5184481"/>
            <a:chOff x="0" y="0"/>
            <a:chExt cx="1002435" cy="13654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02435" cy="1365460"/>
            </a:xfrm>
            <a:custGeom>
              <a:avLst/>
              <a:gdLst/>
              <a:ahLst/>
              <a:cxnLst/>
              <a:rect r="r" b="b" t="t" l="l"/>
              <a:pathLst>
                <a:path h="1365460" w="1002435">
                  <a:moveTo>
                    <a:pt x="0" y="0"/>
                  </a:moveTo>
                  <a:lnTo>
                    <a:pt x="1002435" y="0"/>
                  </a:lnTo>
                  <a:lnTo>
                    <a:pt x="1002435" y="1365460"/>
                  </a:lnTo>
                  <a:lnTo>
                    <a:pt x="0" y="136546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1002435" cy="13845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80"/>
                </a:lnSpc>
              </a:pPr>
            </a:p>
            <a:p>
              <a:pPr algn="ctr">
                <a:lnSpc>
                  <a:spcPts val="3380"/>
                </a:lnSpc>
              </a:pPr>
            </a:p>
            <a:p>
              <a:pPr algn="ctr" marL="0" indent="0" lvl="0">
                <a:lnSpc>
                  <a:spcPts val="338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351059" y="4322899"/>
            <a:ext cx="3172071" cy="4649605"/>
            <a:chOff x="0" y="0"/>
            <a:chExt cx="835443" cy="122458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35443" cy="1224587"/>
            </a:xfrm>
            <a:custGeom>
              <a:avLst/>
              <a:gdLst/>
              <a:ahLst/>
              <a:cxnLst/>
              <a:rect r="r" b="b" t="t" l="l"/>
              <a:pathLst>
                <a:path h="1224587" w="835443">
                  <a:moveTo>
                    <a:pt x="0" y="0"/>
                  </a:moveTo>
                  <a:lnTo>
                    <a:pt x="835443" y="0"/>
                  </a:lnTo>
                  <a:lnTo>
                    <a:pt x="835443" y="1224587"/>
                  </a:lnTo>
                  <a:lnTo>
                    <a:pt x="0" y="1224587"/>
                  </a:lnTo>
                  <a:close/>
                </a:path>
              </a:pathLst>
            </a:custGeom>
            <a:solidFill>
              <a:srgbClr val="F8CC6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95250"/>
              <a:ext cx="835443" cy="13198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840"/>
                </a:lnSpc>
                <a:spcBef>
                  <a:spcPct val="0"/>
                </a:spcBef>
              </a:pPr>
              <a:r>
                <a:rPr lang="en-US" sz="3200">
                  <a:solidFill>
                    <a:srgbClr val="000000"/>
                  </a:solidFill>
                  <a:latin typeface="Stadio Now Novarese"/>
                  <a:ea typeface="Stadio Now Novarese"/>
                  <a:cs typeface="Stadio Now Novarese"/>
                  <a:sym typeface="Stadio Now Novarese"/>
                </a:rPr>
                <a:t>Offer incentives for long purchase lead customers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3219227" y="1128831"/>
            <a:ext cx="4040073" cy="2382382"/>
            <a:chOff x="0" y="0"/>
            <a:chExt cx="8297058" cy="489267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-38227" y="-27178"/>
              <a:ext cx="8335285" cy="4919853"/>
            </a:xfrm>
            <a:custGeom>
              <a:avLst/>
              <a:gdLst/>
              <a:ahLst/>
              <a:cxnLst/>
              <a:rect r="r" b="b" t="t" l="l"/>
              <a:pathLst>
                <a:path h="4919853" w="8335285">
                  <a:moveTo>
                    <a:pt x="8049916" y="682752"/>
                  </a:moveTo>
                  <a:cubicBezTo>
                    <a:pt x="8206888" y="716915"/>
                    <a:pt x="8335285" y="876300"/>
                    <a:pt x="8335285" y="1036955"/>
                  </a:cubicBezTo>
                  <a:lnTo>
                    <a:pt x="8335285" y="4627753"/>
                  </a:lnTo>
                  <a:cubicBezTo>
                    <a:pt x="8335285" y="4788408"/>
                    <a:pt x="8203840" y="4919853"/>
                    <a:pt x="8043185" y="4919853"/>
                  </a:cubicBezTo>
                  <a:lnTo>
                    <a:pt x="247269" y="4919853"/>
                  </a:lnTo>
                  <a:cubicBezTo>
                    <a:pt x="86614" y="4919853"/>
                    <a:pt x="0" y="4796282"/>
                    <a:pt x="54610" y="4645279"/>
                  </a:cubicBezTo>
                  <a:lnTo>
                    <a:pt x="2156079" y="246634"/>
                  </a:lnTo>
                  <a:cubicBezTo>
                    <a:pt x="2210816" y="95631"/>
                    <a:pt x="2384044" y="0"/>
                    <a:pt x="2541016" y="34163"/>
                  </a:cubicBezTo>
                  <a:lnTo>
                    <a:pt x="8049916" y="682752"/>
                  </a:lnTo>
                  <a:close/>
                </a:path>
              </a:pathLst>
            </a:custGeom>
            <a:solidFill>
              <a:srgbClr val="DF622A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2831547" y="603487"/>
            <a:ext cx="4337644" cy="2907727"/>
          </a:xfrm>
          <a:custGeom>
            <a:avLst/>
            <a:gdLst/>
            <a:ahLst/>
            <a:cxnLst/>
            <a:rect r="r" b="b" t="t" l="l"/>
            <a:pathLst>
              <a:path h="2907727" w="4337644">
                <a:moveTo>
                  <a:pt x="0" y="0"/>
                </a:moveTo>
                <a:lnTo>
                  <a:pt x="4337643" y="0"/>
                </a:lnTo>
                <a:lnTo>
                  <a:pt x="4337643" y="2907727"/>
                </a:lnTo>
                <a:lnTo>
                  <a:pt x="0" y="29077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32373" b="-188086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1" id="11"/>
          <p:cNvSpPr txBox="true"/>
          <p:nvPr/>
        </p:nvSpPr>
        <p:spPr>
          <a:xfrm rot="0">
            <a:off x="1024083" y="451087"/>
            <a:ext cx="12070375" cy="1752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360"/>
              </a:lnSpc>
              <a:spcBef>
                <a:spcPct val="0"/>
              </a:spcBef>
            </a:pPr>
            <a:r>
              <a:rPr lang="en-US" b="true" sz="5300">
                <a:solidFill>
                  <a:srgbClr val="000000"/>
                </a:solidFill>
                <a:latin typeface="Stadio Now Novarese"/>
                <a:ea typeface="Stadio Now Novarese"/>
                <a:cs typeface="Stadio Now Novarese"/>
                <a:sym typeface="Stadio Now Novarese"/>
              </a:rPr>
              <a:t>A</a:t>
            </a:r>
            <a:r>
              <a:rPr lang="en-US" b="true" sz="5300" strike="noStrike" u="none">
                <a:solidFill>
                  <a:srgbClr val="000000"/>
                </a:solidFill>
                <a:latin typeface="Stadio Now Novarese"/>
                <a:ea typeface="Stadio Now Novarese"/>
                <a:cs typeface="Stadio Now Novarese"/>
                <a:sym typeface="Stadio Now Novarese"/>
              </a:rPr>
              <a:t>ctionable Insights &amp; Business Takeaways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4083" y="2597247"/>
            <a:ext cx="12070375" cy="9139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27"/>
              </a:lnSpc>
              <a:spcBef>
                <a:spcPct val="0"/>
              </a:spcBef>
            </a:pPr>
            <a:r>
              <a:rPr lang="en-US" sz="2790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rPr>
              <a:t>Informed strategies can lift conversion rates, improve marketing ROI, and enhance customer personalization.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5337880" y="4042645"/>
            <a:ext cx="3806120" cy="5184481"/>
            <a:chOff x="0" y="0"/>
            <a:chExt cx="1002435" cy="136546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002435" cy="1365460"/>
            </a:xfrm>
            <a:custGeom>
              <a:avLst/>
              <a:gdLst/>
              <a:ahLst/>
              <a:cxnLst/>
              <a:rect r="r" b="b" t="t" l="l"/>
              <a:pathLst>
                <a:path h="1365460" w="1002435">
                  <a:moveTo>
                    <a:pt x="0" y="0"/>
                  </a:moveTo>
                  <a:lnTo>
                    <a:pt x="1002435" y="0"/>
                  </a:lnTo>
                  <a:lnTo>
                    <a:pt x="1002435" y="1365460"/>
                  </a:lnTo>
                  <a:lnTo>
                    <a:pt x="0" y="136546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19050"/>
              <a:ext cx="1002435" cy="13845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80"/>
                </a:lnSpc>
              </a:pPr>
            </a:p>
            <a:p>
              <a:pPr algn="ctr">
                <a:lnSpc>
                  <a:spcPts val="3380"/>
                </a:lnSpc>
              </a:pPr>
            </a:p>
            <a:p>
              <a:pPr algn="ctr" marL="0" indent="0" lvl="0">
                <a:lnSpc>
                  <a:spcPts val="338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5654905" y="4322899"/>
            <a:ext cx="3172071" cy="4649605"/>
            <a:chOff x="0" y="0"/>
            <a:chExt cx="835443" cy="1224587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35443" cy="1224587"/>
            </a:xfrm>
            <a:custGeom>
              <a:avLst/>
              <a:gdLst/>
              <a:ahLst/>
              <a:cxnLst/>
              <a:rect r="r" b="b" t="t" l="l"/>
              <a:pathLst>
                <a:path h="1224587" w="835443">
                  <a:moveTo>
                    <a:pt x="0" y="0"/>
                  </a:moveTo>
                  <a:lnTo>
                    <a:pt x="835443" y="0"/>
                  </a:lnTo>
                  <a:lnTo>
                    <a:pt x="835443" y="1224587"/>
                  </a:lnTo>
                  <a:lnTo>
                    <a:pt x="0" y="1224587"/>
                  </a:lnTo>
                  <a:close/>
                </a:path>
              </a:pathLst>
            </a:custGeom>
            <a:solidFill>
              <a:srgbClr val="F8CC69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95250"/>
              <a:ext cx="835443" cy="13198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840"/>
                </a:lnSpc>
                <a:spcBef>
                  <a:spcPct val="0"/>
                </a:spcBef>
              </a:pPr>
              <a:r>
                <a:rPr lang="en-US" sz="3200">
                  <a:solidFill>
                    <a:srgbClr val="000000"/>
                  </a:solidFill>
                  <a:latin typeface="Stadio Now Novarese"/>
                  <a:ea typeface="Stadio Now Novarese"/>
                  <a:cs typeface="Stadio Now Novarese"/>
                  <a:sym typeface="Stadio Now Novarese"/>
                </a:rPr>
                <a:t>Highlight meal/seat preferences to increase booking conversions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9605362" y="4073819"/>
            <a:ext cx="3806120" cy="5184481"/>
            <a:chOff x="0" y="0"/>
            <a:chExt cx="1002435" cy="136546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002435" cy="1365460"/>
            </a:xfrm>
            <a:custGeom>
              <a:avLst/>
              <a:gdLst/>
              <a:ahLst/>
              <a:cxnLst/>
              <a:rect r="r" b="b" t="t" l="l"/>
              <a:pathLst>
                <a:path h="1365460" w="1002435">
                  <a:moveTo>
                    <a:pt x="0" y="0"/>
                  </a:moveTo>
                  <a:lnTo>
                    <a:pt x="1002435" y="0"/>
                  </a:lnTo>
                  <a:lnTo>
                    <a:pt x="1002435" y="1365460"/>
                  </a:lnTo>
                  <a:lnTo>
                    <a:pt x="0" y="136546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19050"/>
              <a:ext cx="1002435" cy="13845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80"/>
                </a:lnSpc>
              </a:pPr>
            </a:p>
            <a:p>
              <a:pPr algn="ctr">
                <a:lnSpc>
                  <a:spcPts val="3380"/>
                </a:lnSpc>
              </a:pPr>
            </a:p>
            <a:p>
              <a:pPr algn="ctr" marL="0" indent="0" lvl="0">
                <a:lnSpc>
                  <a:spcPts val="338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9922386" y="4310082"/>
            <a:ext cx="3172071" cy="4649605"/>
            <a:chOff x="0" y="0"/>
            <a:chExt cx="835443" cy="1224587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35443" cy="1224587"/>
            </a:xfrm>
            <a:custGeom>
              <a:avLst/>
              <a:gdLst/>
              <a:ahLst/>
              <a:cxnLst/>
              <a:rect r="r" b="b" t="t" l="l"/>
              <a:pathLst>
                <a:path h="1224587" w="835443">
                  <a:moveTo>
                    <a:pt x="0" y="0"/>
                  </a:moveTo>
                  <a:lnTo>
                    <a:pt x="835443" y="0"/>
                  </a:lnTo>
                  <a:lnTo>
                    <a:pt x="835443" y="1224587"/>
                  </a:lnTo>
                  <a:lnTo>
                    <a:pt x="0" y="1224587"/>
                  </a:lnTo>
                  <a:close/>
                </a:path>
              </a:pathLst>
            </a:custGeom>
            <a:solidFill>
              <a:srgbClr val="F8CC69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95250"/>
              <a:ext cx="835443" cy="13198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840"/>
                </a:lnSpc>
                <a:spcBef>
                  <a:spcPct val="0"/>
                </a:spcBef>
              </a:pPr>
              <a:r>
                <a:rPr lang="en-US" sz="3200">
                  <a:solidFill>
                    <a:srgbClr val="000000"/>
                  </a:solidFill>
                  <a:latin typeface="Stadio Now Novarese"/>
                  <a:ea typeface="Stadio Now Novarese"/>
                  <a:cs typeface="Stadio Now Novarese"/>
                  <a:sym typeface="Stadio Now Novarese"/>
                </a:rPr>
                <a:t>Use predicted insights to target high-intent customers with real-time promotions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3916307" y="4073819"/>
            <a:ext cx="3806120" cy="5184481"/>
            <a:chOff x="0" y="0"/>
            <a:chExt cx="1002435" cy="136546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002435" cy="1365460"/>
            </a:xfrm>
            <a:custGeom>
              <a:avLst/>
              <a:gdLst/>
              <a:ahLst/>
              <a:cxnLst/>
              <a:rect r="r" b="b" t="t" l="l"/>
              <a:pathLst>
                <a:path h="1365460" w="1002435">
                  <a:moveTo>
                    <a:pt x="0" y="0"/>
                  </a:moveTo>
                  <a:lnTo>
                    <a:pt x="1002435" y="0"/>
                  </a:lnTo>
                  <a:lnTo>
                    <a:pt x="1002435" y="1365460"/>
                  </a:lnTo>
                  <a:lnTo>
                    <a:pt x="0" y="136546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19050"/>
              <a:ext cx="1002435" cy="13845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80"/>
                </a:lnSpc>
              </a:pPr>
            </a:p>
            <a:p>
              <a:pPr algn="ctr">
                <a:lnSpc>
                  <a:spcPts val="3380"/>
                </a:lnSpc>
              </a:pPr>
            </a:p>
            <a:p>
              <a:pPr algn="ctr" marL="0" indent="0" lvl="0">
                <a:lnSpc>
                  <a:spcPts val="338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14233331" y="4341257"/>
            <a:ext cx="3172071" cy="4649605"/>
            <a:chOff x="0" y="0"/>
            <a:chExt cx="835443" cy="1224587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35443" cy="1224587"/>
            </a:xfrm>
            <a:custGeom>
              <a:avLst/>
              <a:gdLst/>
              <a:ahLst/>
              <a:cxnLst/>
              <a:rect r="r" b="b" t="t" l="l"/>
              <a:pathLst>
                <a:path h="1224587" w="835443">
                  <a:moveTo>
                    <a:pt x="0" y="0"/>
                  </a:moveTo>
                  <a:lnTo>
                    <a:pt x="835443" y="0"/>
                  </a:lnTo>
                  <a:lnTo>
                    <a:pt x="835443" y="1224587"/>
                  </a:lnTo>
                  <a:lnTo>
                    <a:pt x="0" y="1224587"/>
                  </a:lnTo>
                  <a:close/>
                </a:path>
              </a:pathLst>
            </a:custGeom>
            <a:solidFill>
              <a:srgbClr val="F8CC69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95250"/>
              <a:ext cx="835443" cy="13198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840"/>
                </a:lnSpc>
                <a:spcBef>
                  <a:spcPct val="0"/>
                </a:spcBef>
              </a:pPr>
              <a:r>
                <a:rPr lang="en-US" sz="3200">
                  <a:solidFill>
                    <a:srgbClr val="000000"/>
                  </a:solidFill>
                  <a:latin typeface="Stadio Now Novarese"/>
                  <a:ea typeface="Stadio Now Novarese"/>
                  <a:cs typeface="Stadio Now Novarese"/>
                  <a:sym typeface="Stadio Now Novarese"/>
                </a:rPr>
                <a:t>Consider regional trends (booking_origin) for localized marketing</a:t>
              </a:r>
            </a:p>
          </p:txBody>
        </p:sp>
      </p:grpSp>
    </p:spTree>
  </p:cSld>
  <p:clrMapOvr>
    <a:masterClrMapping/>
  </p:clrMapOvr>
  <p:transition spd="fast">
    <p:push dir="l"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ED8D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784809">
            <a:off x="-2645322" y="5976833"/>
            <a:ext cx="11061870" cy="5655381"/>
          </a:xfrm>
          <a:custGeom>
            <a:avLst/>
            <a:gdLst/>
            <a:ahLst/>
            <a:cxnLst/>
            <a:rect r="r" b="b" t="t" l="l"/>
            <a:pathLst>
              <a:path h="5655381" w="11061870">
                <a:moveTo>
                  <a:pt x="0" y="0"/>
                </a:moveTo>
                <a:lnTo>
                  <a:pt x="11061869" y="0"/>
                </a:lnTo>
                <a:lnTo>
                  <a:pt x="11061869" y="5655381"/>
                </a:lnTo>
                <a:lnTo>
                  <a:pt x="0" y="56553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1261294" y="4854053"/>
            <a:ext cx="3880329" cy="1983818"/>
          </a:xfrm>
          <a:custGeom>
            <a:avLst/>
            <a:gdLst/>
            <a:ahLst/>
            <a:cxnLst/>
            <a:rect r="r" b="b" t="t" l="l"/>
            <a:pathLst>
              <a:path h="1983818" w="3880329">
                <a:moveTo>
                  <a:pt x="0" y="0"/>
                </a:moveTo>
                <a:lnTo>
                  <a:pt x="3880329" y="0"/>
                </a:lnTo>
                <a:lnTo>
                  <a:pt x="3880329" y="1983818"/>
                </a:lnTo>
                <a:lnTo>
                  <a:pt x="0" y="19838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5141623" y="8575727"/>
            <a:ext cx="4826276" cy="2467434"/>
          </a:xfrm>
          <a:custGeom>
            <a:avLst/>
            <a:gdLst/>
            <a:ahLst/>
            <a:cxnLst/>
            <a:rect r="r" b="b" t="t" l="l"/>
            <a:pathLst>
              <a:path h="2467434" w="4826276">
                <a:moveTo>
                  <a:pt x="0" y="0"/>
                </a:moveTo>
                <a:lnTo>
                  <a:pt x="4826276" y="0"/>
                </a:lnTo>
                <a:lnTo>
                  <a:pt x="4826276" y="2467433"/>
                </a:lnTo>
                <a:lnTo>
                  <a:pt x="0" y="24674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935117" y="5132968"/>
            <a:ext cx="16417766" cy="8618381"/>
          </a:xfrm>
          <a:custGeom>
            <a:avLst/>
            <a:gdLst/>
            <a:ahLst/>
            <a:cxnLst/>
            <a:rect r="r" b="b" t="t" l="l"/>
            <a:pathLst>
              <a:path h="8618381" w="16417766">
                <a:moveTo>
                  <a:pt x="0" y="0"/>
                </a:moveTo>
                <a:lnTo>
                  <a:pt x="16417766" y="0"/>
                </a:lnTo>
                <a:lnTo>
                  <a:pt x="16417766" y="8618381"/>
                </a:lnTo>
                <a:lnTo>
                  <a:pt x="0" y="86183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7024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-127671">
            <a:off x="16505382" y="6059158"/>
            <a:ext cx="1464895" cy="653710"/>
          </a:xfrm>
          <a:custGeom>
            <a:avLst/>
            <a:gdLst/>
            <a:ahLst/>
            <a:cxnLst/>
            <a:rect r="r" b="b" t="t" l="l"/>
            <a:pathLst>
              <a:path h="653710" w="1464895">
                <a:moveTo>
                  <a:pt x="1464896" y="0"/>
                </a:moveTo>
                <a:lnTo>
                  <a:pt x="0" y="0"/>
                </a:lnTo>
                <a:lnTo>
                  <a:pt x="0" y="653710"/>
                </a:lnTo>
                <a:lnTo>
                  <a:pt x="1464896" y="653710"/>
                </a:lnTo>
                <a:lnTo>
                  <a:pt x="1464896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true" flipV="false" rot="-693380">
            <a:off x="4062676" y="5836081"/>
            <a:ext cx="917949" cy="392214"/>
          </a:xfrm>
          <a:custGeom>
            <a:avLst/>
            <a:gdLst/>
            <a:ahLst/>
            <a:cxnLst/>
            <a:rect r="r" b="b" t="t" l="l"/>
            <a:pathLst>
              <a:path h="392214" w="917949">
                <a:moveTo>
                  <a:pt x="917949" y="0"/>
                </a:moveTo>
                <a:lnTo>
                  <a:pt x="0" y="0"/>
                </a:lnTo>
                <a:lnTo>
                  <a:pt x="0" y="392214"/>
                </a:lnTo>
                <a:lnTo>
                  <a:pt x="917949" y="392214"/>
                </a:lnTo>
                <a:lnTo>
                  <a:pt x="917949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8" id="8"/>
          <p:cNvGrpSpPr/>
          <p:nvPr/>
        </p:nvGrpSpPr>
        <p:grpSpPr>
          <a:xfrm rot="0">
            <a:off x="-252228" y="10083274"/>
            <a:ext cx="18792455" cy="398100"/>
            <a:chOff x="0" y="0"/>
            <a:chExt cx="4949453" cy="10484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949453" cy="104849"/>
            </a:xfrm>
            <a:custGeom>
              <a:avLst/>
              <a:gdLst/>
              <a:ahLst/>
              <a:cxnLst/>
              <a:rect r="r" b="b" t="t" l="l"/>
              <a:pathLst>
                <a:path h="104849" w="4949453">
                  <a:moveTo>
                    <a:pt x="0" y="0"/>
                  </a:moveTo>
                  <a:lnTo>
                    <a:pt x="4949453" y="0"/>
                  </a:lnTo>
                  <a:lnTo>
                    <a:pt x="4949453" y="104849"/>
                  </a:lnTo>
                  <a:lnTo>
                    <a:pt x="0" y="104849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04775"/>
              <a:ext cx="4949453" cy="2096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20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3564265" y="2813220"/>
            <a:ext cx="10697450" cy="16008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78"/>
              </a:lnSpc>
            </a:pPr>
            <a:r>
              <a:rPr lang="en-US" sz="3565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rPr>
              <a:t>Towards Smarter Travel.</a:t>
            </a:r>
          </a:p>
          <a:p>
            <a:pPr algn="ctr">
              <a:lnSpc>
                <a:spcPts val="4278"/>
              </a:lnSpc>
            </a:pPr>
            <a:r>
              <a:rPr lang="en-US" sz="3565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rPr>
              <a:t> Towards Higher Conversions.</a:t>
            </a:r>
          </a:p>
          <a:p>
            <a:pPr algn="ctr">
              <a:lnSpc>
                <a:spcPts val="4278"/>
              </a:lnSpc>
            </a:pPr>
            <a:r>
              <a:rPr lang="en-US" sz="3565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rPr>
              <a:t> Together.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835608" y="933598"/>
            <a:ext cx="10154764" cy="11607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08"/>
              </a:lnSpc>
            </a:pPr>
            <a:r>
              <a:rPr lang="en-US" sz="6998">
                <a:solidFill>
                  <a:srgbClr val="000000"/>
                </a:solidFill>
                <a:latin typeface="Stadio Now Novarese"/>
                <a:ea typeface="Stadio Now Novarese"/>
                <a:cs typeface="Stadio Now Novarese"/>
                <a:sym typeface="Stadio Now Novarese"/>
              </a:rPr>
              <a:t>Thank You</a:t>
            </a:r>
          </a:p>
        </p:txBody>
      </p:sp>
    </p:spTree>
  </p:cSld>
  <p:clrMapOvr>
    <a:masterClrMapping/>
  </p:clrMapOvr>
  <p:transition spd="fast">
    <p:push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DAGkcF8T2fY</dc:identifier>
  <dcterms:modified xsi:type="dcterms:W3CDTF">2011-08-01T06:04:30Z</dcterms:modified>
  <cp:revision>1</cp:revision>
  <dc:title>British Airways Customer Review Analysis</dc:title>
</cp:coreProperties>
</file>