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65" r:id="rId9"/>
    <p:sldId id="262" r:id="rId10"/>
    <p:sldId id="263" r:id="rId11"/>
    <p:sldId id="266" r:id="rId12"/>
    <p:sldId id="264" r:id="rId13"/>
    <p:sldId id="267" r:id="rId14"/>
    <p:sldId id="268" r:id="rId15"/>
    <p:sldId id="269" r:id="rId16"/>
    <p:sldId id="270" r:id="rId17"/>
    <p:sldId id="271" r:id="rId18"/>
    <p:sldId id="272" r:id="rId19"/>
    <p:sldId id="273" r:id="rId20"/>
    <p:sldId id="274" r:id="rId21"/>
    <p:sldId id="285" r:id="rId22"/>
    <p:sldId id="286" r:id="rId23"/>
    <p:sldId id="287" r:id="rId24"/>
    <p:sldId id="288" r:id="rId25"/>
    <p:sldId id="277" r:id="rId26"/>
    <p:sldId id="275" r:id="rId27"/>
    <p:sldId id="283" r:id="rId28"/>
    <p:sldId id="282" r:id="rId29"/>
    <p:sldId id="276" r:id="rId30"/>
    <p:sldId id="278" r:id="rId31"/>
    <p:sldId id="280" r:id="rId32"/>
    <p:sldId id="279" r:id="rId33"/>
  </p:sldIdLst>
  <p:sldSz cx="12192000" cy="6858000"/>
  <p:notesSz cx="6858000" cy="12192000"/>
  <p:embeddedFontLst>
    <p:embeddedFont>
      <p:font typeface="Abril Fatface" panose="020B0604020202020204" charset="0"/>
      <p:regular r:id="rId35"/>
    </p:embeddedFont>
    <p:embeddedFont>
      <p:font typeface="Calibri" panose="020F0502020204030204" pitchFamily="34" charset="0"/>
      <p:regular r:id="rId36"/>
      <p:bold r:id="rId37"/>
      <p:italic r:id="rId38"/>
      <p:boldItalic r:id="rId39"/>
    </p:embeddedFont>
    <p:embeddedFont>
      <p:font typeface="Century" panose="02040604050505020304" pitchFamily="18" charset="0"/>
      <p:regular r:id="rId40"/>
    </p:embeddedFont>
    <p:embeddedFont>
      <p:font typeface="Century Gothic" panose="020B0502020202020204" pitchFamily="34"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xUgZgnEEI8SoOfF4GFW4uz9VX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27E24E-F744-4495-88A2-3F10B013FCEA}">
  <a:tblStyle styleId="{E627E24E-F744-4495-88A2-3F10B013FCE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92" d="100"/>
          <a:sy n="92" d="100"/>
        </p:scale>
        <p:origin x="86" y="101"/>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914400"/>
            <a:ext cx="4572225" cy="4572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5791200"/>
            <a:ext cx="5486400" cy="548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dc2edd7a2_3_134:notes"/>
          <p:cNvSpPr txBox="1">
            <a:spLocks noGrp="1"/>
          </p:cNvSpPr>
          <p:nvPr>
            <p:ph type="body" idx="1"/>
          </p:nvPr>
        </p:nvSpPr>
        <p:spPr>
          <a:xfrm>
            <a:off x="385763" y="7823200"/>
            <a:ext cx="30861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ddc2edd7a2_3_134:notes"/>
          <p:cNvSpPr>
            <a:spLocks noGrp="1" noRot="1" noChangeAspect="1"/>
          </p:cNvSpPr>
          <p:nvPr>
            <p:ph type="sldImg" idx="2"/>
          </p:nvPr>
        </p:nvSpPr>
        <p:spPr>
          <a:xfrm>
            <a:off x="-2947988" y="2032000"/>
            <a:ext cx="9753601"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dc2edd7a2_3_194: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298" name="Google Shape;298;gddc2edd7a2_3_194: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dc2edd7a2_3_184: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286" name="Google Shape;286;gddc2edd7a2_3_184: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dc2edd7a2_3_199: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ddc2edd7a2_3_199: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dc2edd7a2_3_204: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10" name="Google Shape;310;gddc2edd7a2_3_204: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dc2edd7a2_3_210: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ddc2edd7a2_3_210: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dc2edd7a2_3_215:notes"/>
          <p:cNvSpPr>
            <a:spLocks noGrp="1" noRot="1" noChangeAspect="1"/>
          </p:cNvSpPr>
          <p:nvPr>
            <p:ph type="sldImg" idx="2"/>
          </p:nvPr>
        </p:nvSpPr>
        <p:spPr>
          <a:xfrm>
            <a:off x="-357187" y="1625600"/>
            <a:ext cx="4572000"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ddc2edd7a2_3_215: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dc2edd7a2_3_220: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29" name="Google Shape;329;gddc2edd7a2_3_220:notes"/>
          <p:cNvSpPr>
            <a:spLocks noGrp="1" noRot="1" noChangeAspect="1"/>
          </p:cNvSpPr>
          <p:nvPr>
            <p:ph type="sldImg" idx="2"/>
          </p:nvPr>
        </p:nvSpPr>
        <p:spPr>
          <a:xfrm>
            <a:off x="-357187" y="1625600"/>
            <a:ext cx="4572000"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dc2edd7a2_3_226: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36" name="Google Shape;336;gddc2edd7a2_3_226: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c2edd7a2_3_231: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42" name="Google Shape;342;gddc2edd7a2_3_231: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dc2edd7a2_3_236: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48" name="Google Shape;348;gddc2edd7a2_3_236: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dc2edd7a2_3_143: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238" name="Google Shape;238;gddc2edd7a2_3_143: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0d5fb28b4_0_0: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0d5fb28b4_0_0: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0d5fb28b4_0_5: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0d5fb28b4_0_5: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0d5fb28b4_0_16: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0d5fb28b4_0_16: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0d5fb28b4_0_23:notes"/>
          <p:cNvSpPr>
            <a:spLocks noGrp="1" noRot="1" noChangeAspect="1"/>
          </p:cNvSpPr>
          <p:nvPr>
            <p:ph type="sldImg" idx="2"/>
          </p:nvPr>
        </p:nvSpPr>
        <p:spPr>
          <a:xfrm>
            <a:off x="1143225" y="914400"/>
            <a:ext cx="45723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0d5fb28b4_0_23: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dc2edd7a2_3_251:notes"/>
          <p:cNvSpPr txBox="1">
            <a:spLocks noGrp="1"/>
          </p:cNvSpPr>
          <p:nvPr>
            <p:ph type="body" idx="1"/>
          </p:nvPr>
        </p:nvSpPr>
        <p:spPr>
          <a:xfrm>
            <a:off x="385763" y="7823200"/>
            <a:ext cx="30861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ddc2edd7a2_3_251:notes"/>
          <p:cNvSpPr>
            <a:spLocks noGrp="1" noRot="1" noChangeAspect="1"/>
          </p:cNvSpPr>
          <p:nvPr>
            <p:ph type="sldImg" idx="2"/>
          </p:nvPr>
        </p:nvSpPr>
        <p:spPr>
          <a:xfrm>
            <a:off x="-2947988" y="2032000"/>
            <a:ext cx="9753601"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dc2edd7a2_3_241: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ddc2edd7a2_3_241: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dc2edd7a2_3_246: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60" name="Google Shape;360;gddc2edd7a2_3_246: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dc2edd7a2_3_256:notes"/>
          <p:cNvSpPr txBox="1">
            <a:spLocks noGrp="1"/>
          </p:cNvSpPr>
          <p:nvPr>
            <p:ph type="body" idx="1"/>
          </p:nvPr>
        </p:nvSpPr>
        <p:spPr>
          <a:xfrm>
            <a:off x="385763" y="7823200"/>
            <a:ext cx="30861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ddc2edd7a2_3_256:notes"/>
          <p:cNvSpPr>
            <a:spLocks noGrp="1" noRot="1" noChangeAspect="1"/>
          </p:cNvSpPr>
          <p:nvPr>
            <p:ph type="sldImg" idx="2"/>
          </p:nvPr>
        </p:nvSpPr>
        <p:spPr>
          <a:xfrm>
            <a:off x="-2947988" y="2032000"/>
            <a:ext cx="9753601"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dc2edd7a2_3_265: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ddc2edd7a2_3_265: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dc2edd7a2_3_260: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376" name="Google Shape;376;gddc2edd7a2_3_260: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dc2edd7a2_3_148: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244" name="Google Shape;244;gddc2edd7a2_3_148: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dc2edd7a2_3_153: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
        <p:nvSpPr>
          <p:cNvPr id="250" name="Google Shape;250;gddc2edd7a2_3_153: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dc2edd7a2_3_161:notes"/>
          <p:cNvSpPr txBox="1">
            <a:spLocks noGrp="1"/>
          </p:cNvSpPr>
          <p:nvPr>
            <p:ph type="body" idx="1"/>
          </p:nvPr>
        </p:nvSpPr>
        <p:spPr>
          <a:xfrm>
            <a:off x="385763" y="7823200"/>
            <a:ext cx="30861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ddc2edd7a2_3_161:notes"/>
          <p:cNvSpPr>
            <a:spLocks noGrp="1" noRot="1" noChangeAspect="1"/>
          </p:cNvSpPr>
          <p:nvPr>
            <p:ph type="sldImg" idx="2"/>
          </p:nvPr>
        </p:nvSpPr>
        <p:spPr>
          <a:xfrm>
            <a:off x="-2947988" y="2032000"/>
            <a:ext cx="9753601"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dc2edd7a2_3_168:notes"/>
          <p:cNvSpPr txBox="1">
            <a:spLocks noGrp="1"/>
          </p:cNvSpPr>
          <p:nvPr>
            <p:ph type="body" idx="1"/>
          </p:nvPr>
        </p:nvSpPr>
        <p:spPr>
          <a:xfrm>
            <a:off x="385763" y="7823200"/>
            <a:ext cx="30861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ddc2edd7a2_3_168:notes"/>
          <p:cNvSpPr>
            <a:spLocks noGrp="1" noRot="1" noChangeAspect="1"/>
          </p:cNvSpPr>
          <p:nvPr>
            <p:ph type="sldImg" idx="2"/>
          </p:nvPr>
        </p:nvSpPr>
        <p:spPr>
          <a:xfrm>
            <a:off x="-2947988" y="2032000"/>
            <a:ext cx="9753601"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dc2edd7a2_3_189: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ddc2edd7a2_3_189: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dc2edd7a2_3_174: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ddc2edd7a2_3_174: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dc2edd7a2_3_179:notes"/>
          <p:cNvSpPr>
            <a:spLocks noGrp="1" noRot="1" noChangeAspect="1"/>
          </p:cNvSpPr>
          <p:nvPr>
            <p:ph type="sldImg" idx="2"/>
          </p:nvPr>
        </p:nvSpPr>
        <p:spPr>
          <a:xfrm>
            <a:off x="-5295900" y="1625600"/>
            <a:ext cx="14449425" cy="812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ddc2edd7a2_3_179:notes"/>
          <p:cNvSpPr txBox="1">
            <a:spLocks noGrp="1"/>
          </p:cNvSpPr>
          <p:nvPr>
            <p:ph type="body" idx="1"/>
          </p:nvPr>
        </p:nvSpPr>
        <p:spPr>
          <a:xfrm>
            <a:off x="385763" y="10295467"/>
            <a:ext cx="3086100" cy="9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Trebuchet MS"/>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 name="Google Shape;13;p19"/>
          <p:cNvSpPr txBox="1">
            <a:spLocks noGrp="1"/>
          </p:cNvSpPr>
          <p:nvPr>
            <p:ph type="ctrTitle"/>
          </p:nvPr>
        </p:nvSpPr>
        <p:spPr>
          <a:xfrm>
            <a:off x="1508759" y="1591056"/>
            <a:ext cx="5705856" cy="32644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28" descr="Tag=AccentColor&#10;Flavor=Light&#10;Target=Fill"/>
          <p:cNvSpPr/>
          <p:nvPr/>
        </p:nvSpPr>
        <p:spPr>
          <a:xfrm>
            <a:off x="684965" y="1332237"/>
            <a:ext cx="5263732" cy="3841101"/>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Google Shape;75;p28"/>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28"/>
          <p:cNvSpPr txBox="1">
            <a:spLocks noGrp="1"/>
          </p:cNvSpPr>
          <p:nvPr>
            <p:ph type="body" idx="1"/>
          </p:nvPr>
        </p:nvSpPr>
        <p:spPr>
          <a:xfrm>
            <a:off x="1655063"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0"/>
        <p:cNvGrpSpPr/>
        <p:nvPr/>
      </p:nvGrpSpPr>
      <p:grpSpPr>
        <a:xfrm>
          <a:off x="0" y="0"/>
          <a:ext cx="0" cy="0"/>
          <a:chOff x="0" y="0"/>
          <a:chExt cx="0" cy="0"/>
        </a:xfrm>
      </p:grpSpPr>
      <p:grpSp>
        <p:nvGrpSpPr>
          <p:cNvPr id="111" name="Google Shape;111;gddc2edd7a2_3_17"/>
          <p:cNvGrpSpPr/>
          <p:nvPr/>
        </p:nvGrpSpPr>
        <p:grpSpPr>
          <a:xfrm>
            <a:off x="0" y="-8467"/>
            <a:ext cx="12192000" cy="6866467"/>
            <a:chOff x="0" y="-8467"/>
            <a:chExt cx="12192000" cy="6866467"/>
          </a:xfrm>
        </p:grpSpPr>
        <p:cxnSp>
          <p:nvCxnSpPr>
            <p:cNvPr id="112" name="Google Shape;112;gddc2edd7a2_3_17"/>
            <p:cNvCxnSpPr/>
            <p:nvPr/>
          </p:nvCxnSpPr>
          <p:spPr>
            <a:xfrm>
              <a:off x="9371012" y="0"/>
              <a:ext cx="1219200" cy="6858000"/>
            </a:xfrm>
            <a:prstGeom prst="straightConnector1">
              <a:avLst/>
            </a:prstGeom>
            <a:noFill/>
            <a:ln w="9525" cap="flat" cmpd="sng">
              <a:solidFill>
                <a:srgbClr val="262626"/>
              </a:solidFill>
              <a:prstDash val="solid"/>
              <a:round/>
              <a:headEnd type="none" w="sm" len="sm"/>
              <a:tailEnd type="none" w="sm" len="sm"/>
            </a:ln>
          </p:spPr>
        </p:cxnSp>
        <p:cxnSp>
          <p:nvCxnSpPr>
            <p:cNvPr id="113" name="Google Shape;113;gddc2edd7a2_3_17"/>
            <p:cNvCxnSpPr/>
            <p:nvPr/>
          </p:nvCxnSpPr>
          <p:spPr>
            <a:xfrm flipH="1">
              <a:off x="7425267" y="3681412"/>
              <a:ext cx="4763558" cy="3176587"/>
            </a:xfrm>
            <a:prstGeom prst="straightConnector1">
              <a:avLst/>
            </a:prstGeom>
            <a:noFill/>
            <a:ln w="9525" cap="flat" cmpd="sng">
              <a:solidFill>
                <a:srgbClr val="262626"/>
              </a:solidFill>
              <a:prstDash val="solid"/>
              <a:round/>
              <a:headEnd type="none" w="sm" len="sm"/>
              <a:tailEnd type="none" w="sm" len="sm"/>
            </a:ln>
          </p:spPr>
        </p:cxnSp>
        <p:sp>
          <p:nvSpPr>
            <p:cNvPr id="114" name="Google Shape;114;gddc2edd7a2_3_17"/>
            <p:cNvSpPr/>
            <p:nvPr/>
          </p:nvSpPr>
          <p:spPr>
            <a:xfrm>
              <a:off x="9181475" y="-8467"/>
              <a:ext cx="3007349" cy="6866466"/>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15" name="Google Shape;115;gddc2edd7a2_3_17"/>
            <p:cNvSpPr/>
            <p:nvPr/>
          </p:nvSpPr>
          <p:spPr>
            <a:xfrm>
              <a:off x="9603442" y="-8467"/>
              <a:ext cx="2588558" cy="6866466"/>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19607"/>
              </a:schemeClr>
            </a:solidFill>
            <a:ln>
              <a:noFill/>
            </a:ln>
          </p:spPr>
        </p:sp>
        <p:sp>
          <p:nvSpPr>
            <p:cNvPr id="116" name="Google Shape;116;gddc2edd7a2_3_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dc2edd7a2_3_17"/>
            <p:cNvSpPr/>
            <p:nvPr/>
          </p:nvSpPr>
          <p:spPr>
            <a:xfrm>
              <a:off x="9334500" y="-8467"/>
              <a:ext cx="2854326" cy="6866466"/>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18" name="Google Shape;118;gddc2edd7a2_3_17"/>
            <p:cNvSpPr/>
            <p:nvPr/>
          </p:nvSpPr>
          <p:spPr>
            <a:xfrm>
              <a:off x="10898730" y="-8467"/>
              <a:ext cx="1290094" cy="6866466"/>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19" name="Google Shape;119;gddc2edd7a2_3_17"/>
            <p:cNvSpPr/>
            <p:nvPr/>
          </p:nvSpPr>
          <p:spPr>
            <a:xfrm>
              <a:off x="10938999" y="-8467"/>
              <a:ext cx="1249825" cy="6866466"/>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20" name="Google Shape;120;gddc2edd7a2_3_17"/>
            <p:cNvSpPr/>
            <p:nvPr/>
          </p:nvSpPr>
          <p:spPr>
            <a:xfrm>
              <a:off x="10371667"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ddc2edd7a2_3_1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gddc2edd7a2_3_17"/>
          <p:cNvSpPr txBox="1">
            <a:spLocks noGrp="1"/>
          </p:cNvSpPr>
          <p:nvPr>
            <p:ph type="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gddc2edd7a2_3_1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a:endParaRPr/>
          </a:p>
        </p:txBody>
      </p:sp>
      <p:sp>
        <p:nvSpPr>
          <p:cNvPr id="124" name="Google Shape;124;gddc2edd7a2_3_17"/>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gddc2edd7a2_3_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gddc2edd7a2_3_17"/>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7"/>
        <p:cNvGrpSpPr/>
        <p:nvPr/>
      </p:nvGrpSpPr>
      <p:grpSpPr>
        <a:xfrm>
          <a:off x="0" y="0"/>
          <a:ext cx="0" cy="0"/>
          <a:chOff x="0" y="0"/>
          <a:chExt cx="0" cy="0"/>
        </a:xfrm>
      </p:grpSpPr>
      <p:sp>
        <p:nvSpPr>
          <p:cNvPr id="128" name="Google Shape;128;gddc2edd7a2_3_34"/>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gddc2edd7a2_3_34"/>
          <p:cNvSpPr txBox="1">
            <a:spLocks noGrp="1"/>
          </p:cNvSpPr>
          <p:nvPr>
            <p:ph type="body" idx="1"/>
          </p:nvPr>
        </p:nvSpPr>
        <p:spPr>
          <a:xfrm>
            <a:off x="677334" y="2160588"/>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gddc2edd7a2_3_34"/>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ddc2edd7a2_3_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ddc2edd7a2_3_34"/>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gddc2edd7a2_3_40"/>
          <p:cNvSpPr txBox="1">
            <a:spLocks noGrp="1"/>
          </p:cNvSpPr>
          <p:nvPr>
            <p:ph type="title"/>
          </p:nvPr>
        </p:nvSpPr>
        <p:spPr>
          <a:xfrm>
            <a:off x="677334"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gddc2edd7a2_3_40"/>
          <p:cNvSpPr txBox="1">
            <a:spLocks noGrp="1"/>
          </p:cNvSpPr>
          <p:nvPr>
            <p:ph type="body" idx="1"/>
          </p:nvPr>
        </p:nvSpPr>
        <p:spPr>
          <a:xfrm>
            <a:off x="677334"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36" name="Google Shape;136;gddc2edd7a2_3_40"/>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gddc2edd7a2_3_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ddc2edd7a2_3_40"/>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9"/>
        <p:cNvGrpSpPr/>
        <p:nvPr/>
      </p:nvGrpSpPr>
      <p:grpSpPr>
        <a:xfrm>
          <a:off x="0" y="0"/>
          <a:ext cx="0" cy="0"/>
          <a:chOff x="0" y="0"/>
          <a:chExt cx="0" cy="0"/>
        </a:xfrm>
      </p:grpSpPr>
      <p:sp>
        <p:nvSpPr>
          <p:cNvPr id="140" name="Google Shape;140;gddc2edd7a2_3_46"/>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gddc2edd7a2_3_46"/>
          <p:cNvSpPr txBox="1">
            <a:spLocks noGrp="1"/>
          </p:cNvSpPr>
          <p:nvPr>
            <p:ph type="body" idx="1"/>
          </p:nvPr>
        </p:nvSpPr>
        <p:spPr>
          <a:xfrm>
            <a:off x="677334" y="2160588"/>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2" name="Google Shape;142;gddc2edd7a2_3_46"/>
          <p:cNvSpPr txBox="1">
            <a:spLocks noGrp="1"/>
          </p:cNvSpPr>
          <p:nvPr>
            <p:ph type="body" idx="2"/>
          </p:nvPr>
        </p:nvSpPr>
        <p:spPr>
          <a:xfrm>
            <a:off x="5089969" y="2160588"/>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3" name="Google Shape;143;gddc2edd7a2_3_46"/>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gddc2edd7a2_3_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ddc2edd7a2_3_46"/>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6"/>
        <p:cNvGrpSpPr/>
        <p:nvPr/>
      </p:nvGrpSpPr>
      <p:grpSpPr>
        <a:xfrm>
          <a:off x="0" y="0"/>
          <a:ext cx="0" cy="0"/>
          <a:chOff x="0" y="0"/>
          <a:chExt cx="0" cy="0"/>
        </a:xfrm>
      </p:grpSpPr>
      <p:sp>
        <p:nvSpPr>
          <p:cNvPr id="147" name="Google Shape;147;gddc2edd7a2_3_53"/>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gddc2edd7a2_3_5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atin typeface="Trebuchet MS"/>
                <a:ea typeface="Trebuchet MS"/>
                <a:cs typeface="Trebuchet MS"/>
                <a:sym typeface="Trebuchet MS"/>
              </a:defRPr>
            </a:lvl1pPr>
            <a:lvl2pPr marL="914400" lvl="1" indent="-228600" algn="l">
              <a:spcBef>
                <a:spcPts val="1000"/>
              </a:spcBef>
              <a:spcAft>
                <a:spcPts val="0"/>
              </a:spcAft>
              <a:buSzPts val="1600"/>
              <a:buNone/>
              <a:defRPr sz="2000" b="1">
                <a:latin typeface="Trebuchet MS"/>
                <a:ea typeface="Trebuchet MS"/>
                <a:cs typeface="Trebuchet MS"/>
                <a:sym typeface="Trebuchet MS"/>
              </a:defRPr>
            </a:lvl2pPr>
            <a:lvl3pPr marL="1371600" lvl="2" indent="-228600" algn="l">
              <a:spcBef>
                <a:spcPts val="1000"/>
              </a:spcBef>
              <a:spcAft>
                <a:spcPts val="0"/>
              </a:spcAft>
              <a:buSzPts val="1440"/>
              <a:buNone/>
              <a:defRPr sz="1800" b="1">
                <a:latin typeface="Trebuchet MS"/>
                <a:ea typeface="Trebuchet MS"/>
                <a:cs typeface="Trebuchet MS"/>
                <a:sym typeface="Trebuchet MS"/>
              </a:defRPr>
            </a:lvl3pPr>
            <a:lvl4pPr marL="1828800" lvl="3" indent="-228600" algn="l">
              <a:spcBef>
                <a:spcPts val="1000"/>
              </a:spcBef>
              <a:spcAft>
                <a:spcPts val="0"/>
              </a:spcAft>
              <a:buSzPts val="1280"/>
              <a:buNone/>
              <a:defRPr sz="1600" b="1">
                <a:latin typeface="Trebuchet MS"/>
                <a:ea typeface="Trebuchet MS"/>
                <a:cs typeface="Trebuchet MS"/>
                <a:sym typeface="Trebuchet MS"/>
              </a:defRPr>
            </a:lvl4pPr>
            <a:lvl5pPr marL="2286000" lvl="4" indent="-228600" algn="l">
              <a:spcBef>
                <a:spcPts val="1000"/>
              </a:spcBef>
              <a:spcAft>
                <a:spcPts val="0"/>
              </a:spcAft>
              <a:buSzPts val="1280"/>
              <a:buNone/>
              <a:defRPr sz="1600" b="1">
                <a:latin typeface="Trebuchet MS"/>
                <a:ea typeface="Trebuchet MS"/>
                <a:cs typeface="Trebuchet MS"/>
                <a:sym typeface="Trebuchet MS"/>
              </a:defRPr>
            </a:lvl5pPr>
            <a:lvl6pPr marL="2743200" lvl="5" indent="-228600" algn="l">
              <a:spcBef>
                <a:spcPts val="1000"/>
              </a:spcBef>
              <a:spcAft>
                <a:spcPts val="0"/>
              </a:spcAft>
              <a:buSzPts val="1280"/>
              <a:buNone/>
              <a:defRPr sz="1600" b="1">
                <a:latin typeface="Trebuchet MS"/>
                <a:ea typeface="Trebuchet MS"/>
                <a:cs typeface="Trebuchet MS"/>
                <a:sym typeface="Trebuchet MS"/>
              </a:defRPr>
            </a:lvl6pPr>
            <a:lvl7pPr marL="3200400" lvl="6" indent="-228600" algn="l">
              <a:spcBef>
                <a:spcPts val="1000"/>
              </a:spcBef>
              <a:spcAft>
                <a:spcPts val="0"/>
              </a:spcAft>
              <a:buSzPts val="1280"/>
              <a:buNone/>
              <a:defRPr sz="1600" b="1">
                <a:latin typeface="Trebuchet MS"/>
                <a:ea typeface="Trebuchet MS"/>
                <a:cs typeface="Trebuchet MS"/>
                <a:sym typeface="Trebuchet MS"/>
              </a:defRPr>
            </a:lvl7pPr>
            <a:lvl8pPr marL="3657600" lvl="7" indent="-228600" algn="l">
              <a:spcBef>
                <a:spcPts val="1000"/>
              </a:spcBef>
              <a:spcAft>
                <a:spcPts val="0"/>
              </a:spcAft>
              <a:buSzPts val="1280"/>
              <a:buNone/>
              <a:defRPr sz="1600" b="1">
                <a:latin typeface="Trebuchet MS"/>
                <a:ea typeface="Trebuchet MS"/>
                <a:cs typeface="Trebuchet MS"/>
                <a:sym typeface="Trebuchet MS"/>
              </a:defRPr>
            </a:lvl8pPr>
            <a:lvl9pPr marL="4114800" lvl="8" indent="-228600" algn="l">
              <a:spcBef>
                <a:spcPts val="1000"/>
              </a:spcBef>
              <a:spcAft>
                <a:spcPts val="0"/>
              </a:spcAft>
              <a:buSzPts val="1280"/>
              <a:buNone/>
              <a:defRPr sz="1600" b="1">
                <a:latin typeface="Trebuchet MS"/>
                <a:ea typeface="Trebuchet MS"/>
                <a:cs typeface="Trebuchet MS"/>
                <a:sym typeface="Trebuchet MS"/>
              </a:defRPr>
            </a:lvl9pPr>
          </a:lstStyle>
          <a:p>
            <a:endParaRPr/>
          </a:p>
        </p:txBody>
      </p:sp>
      <p:sp>
        <p:nvSpPr>
          <p:cNvPr id="149" name="Google Shape;149;gddc2edd7a2_3_5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50" name="Google Shape;150;gddc2edd7a2_3_53"/>
          <p:cNvSpPr txBox="1">
            <a:spLocks noGrp="1"/>
          </p:cNvSpPr>
          <p:nvPr>
            <p:ph type="body" idx="3"/>
          </p:nvPr>
        </p:nvSpPr>
        <p:spPr>
          <a:xfrm>
            <a:off x="5088383" y="2160983"/>
            <a:ext cx="418561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atin typeface="Trebuchet MS"/>
                <a:ea typeface="Trebuchet MS"/>
                <a:cs typeface="Trebuchet MS"/>
                <a:sym typeface="Trebuchet MS"/>
              </a:defRPr>
            </a:lvl1pPr>
            <a:lvl2pPr marL="914400" lvl="1" indent="-228600" algn="l">
              <a:spcBef>
                <a:spcPts val="1000"/>
              </a:spcBef>
              <a:spcAft>
                <a:spcPts val="0"/>
              </a:spcAft>
              <a:buSzPts val="1600"/>
              <a:buNone/>
              <a:defRPr sz="2000" b="1">
                <a:latin typeface="Trebuchet MS"/>
                <a:ea typeface="Trebuchet MS"/>
                <a:cs typeface="Trebuchet MS"/>
                <a:sym typeface="Trebuchet MS"/>
              </a:defRPr>
            </a:lvl2pPr>
            <a:lvl3pPr marL="1371600" lvl="2" indent="-228600" algn="l">
              <a:spcBef>
                <a:spcPts val="1000"/>
              </a:spcBef>
              <a:spcAft>
                <a:spcPts val="0"/>
              </a:spcAft>
              <a:buSzPts val="1440"/>
              <a:buNone/>
              <a:defRPr sz="1800" b="1">
                <a:latin typeface="Trebuchet MS"/>
                <a:ea typeface="Trebuchet MS"/>
                <a:cs typeface="Trebuchet MS"/>
                <a:sym typeface="Trebuchet MS"/>
              </a:defRPr>
            </a:lvl3pPr>
            <a:lvl4pPr marL="1828800" lvl="3" indent="-228600" algn="l">
              <a:spcBef>
                <a:spcPts val="1000"/>
              </a:spcBef>
              <a:spcAft>
                <a:spcPts val="0"/>
              </a:spcAft>
              <a:buSzPts val="1280"/>
              <a:buNone/>
              <a:defRPr sz="1600" b="1">
                <a:latin typeface="Trebuchet MS"/>
                <a:ea typeface="Trebuchet MS"/>
                <a:cs typeface="Trebuchet MS"/>
                <a:sym typeface="Trebuchet MS"/>
              </a:defRPr>
            </a:lvl4pPr>
            <a:lvl5pPr marL="2286000" lvl="4" indent="-228600" algn="l">
              <a:spcBef>
                <a:spcPts val="1000"/>
              </a:spcBef>
              <a:spcAft>
                <a:spcPts val="0"/>
              </a:spcAft>
              <a:buSzPts val="1280"/>
              <a:buNone/>
              <a:defRPr sz="1600" b="1">
                <a:latin typeface="Trebuchet MS"/>
                <a:ea typeface="Trebuchet MS"/>
                <a:cs typeface="Trebuchet MS"/>
                <a:sym typeface="Trebuchet MS"/>
              </a:defRPr>
            </a:lvl5pPr>
            <a:lvl6pPr marL="2743200" lvl="5" indent="-228600" algn="l">
              <a:spcBef>
                <a:spcPts val="1000"/>
              </a:spcBef>
              <a:spcAft>
                <a:spcPts val="0"/>
              </a:spcAft>
              <a:buSzPts val="1280"/>
              <a:buNone/>
              <a:defRPr sz="1600" b="1">
                <a:latin typeface="Trebuchet MS"/>
                <a:ea typeface="Trebuchet MS"/>
                <a:cs typeface="Trebuchet MS"/>
                <a:sym typeface="Trebuchet MS"/>
              </a:defRPr>
            </a:lvl6pPr>
            <a:lvl7pPr marL="3200400" lvl="6" indent="-228600" algn="l">
              <a:spcBef>
                <a:spcPts val="1000"/>
              </a:spcBef>
              <a:spcAft>
                <a:spcPts val="0"/>
              </a:spcAft>
              <a:buSzPts val="1280"/>
              <a:buNone/>
              <a:defRPr sz="1600" b="1">
                <a:latin typeface="Trebuchet MS"/>
                <a:ea typeface="Trebuchet MS"/>
                <a:cs typeface="Trebuchet MS"/>
                <a:sym typeface="Trebuchet MS"/>
              </a:defRPr>
            </a:lvl7pPr>
            <a:lvl8pPr marL="3657600" lvl="7" indent="-228600" algn="l">
              <a:spcBef>
                <a:spcPts val="1000"/>
              </a:spcBef>
              <a:spcAft>
                <a:spcPts val="0"/>
              </a:spcAft>
              <a:buSzPts val="1280"/>
              <a:buNone/>
              <a:defRPr sz="1600" b="1">
                <a:latin typeface="Trebuchet MS"/>
                <a:ea typeface="Trebuchet MS"/>
                <a:cs typeface="Trebuchet MS"/>
                <a:sym typeface="Trebuchet MS"/>
              </a:defRPr>
            </a:lvl8pPr>
            <a:lvl9pPr marL="4114800" lvl="8" indent="-228600" algn="l">
              <a:spcBef>
                <a:spcPts val="1000"/>
              </a:spcBef>
              <a:spcAft>
                <a:spcPts val="0"/>
              </a:spcAft>
              <a:buSzPts val="1280"/>
              <a:buNone/>
              <a:defRPr sz="1600" b="1">
                <a:latin typeface="Trebuchet MS"/>
                <a:ea typeface="Trebuchet MS"/>
                <a:cs typeface="Trebuchet MS"/>
                <a:sym typeface="Trebuchet MS"/>
              </a:defRPr>
            </a:lvl9pPr>
          </a:lstStyle>
          <a:p>
            <a:endParaRPr/>
          </a:p>
        </p:txBody>
      </p:sp>
      <p:sp>
        <p:nvSpPr>
          <p:cNvPr id="151" name="Google Shape;151;gddc2edd7a2_3_5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52" name="Google Shape;152;gddc2edd7a2_3_53"/>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ddc2edd7a2_3_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gddc2edd7a2_3_53"/>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gddc2edd7a2_3_62"/>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ddc2edd7a2_3_62"/>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ddc2edd7a2_3_6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gddc2edd7a2_3_62"/>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
        <p:nvSpPr>
          <p:cNvPr id="161" name="Google Shape;161;gddc2edd7a2_3_67"/>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gddc2edd7a2_3_6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gddc2edd7a2_3_67"/>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0"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 name="Google Shape;2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1"/>
          </p:nvPr>
        </p:nvSpPr>
        <p:spPr>
          <a:xfrm>
            <a:off x="838200" y="2011680"/>
            <a:ext cx="10515600" cy="416051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4"/>
        <p:cNvGrpSpPr/>
        <p:nvPr/>
      </p:nvGrpSpPr>
      <p:grpSpPr>
        <a:xfrm>
          <a:off x="0" y="0"/>
          <a:ext cx="0" cy="0"/>
          <a:chOff x="0" y="0"/>
          <a:chExt cx="0" cy="0"/>
        </a:xfrm>
      </p:grpSpPr>
      <p:sp>
        <p:nvSpPr>
          <p:cNvPr id="165" name="Google Shape;165;gddc2edd7a2_3_7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gddc2edd7a2_3_7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7" name="Google Shape;167;gddc2edd7a2_3_71"/>
          <p:cNvSpPr txBox="1">
            <a:spLocks noGrp="1"/>
          </p:cNvSpPr>
          <p:nvPr>
            <p:ph type="body" idx="2"/>
          </p:nvPr>
        </p:nvSpPr>
        <p:spPr>
          <a:xfrm>
            <a:off x="677334" y="2777068"/>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168" name="Google Shape;168;gddc2edd7a2_3_71"/>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gddc2edd7a2_3_7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gddc2edd7a2_3_71"/>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1"/>
        <p:cNvGrpSpPr/>
        <p:nvPr/>
      </p:nvGrpSpPr>
      <p:grpSpPr>
        <a:xfrm>
          <a:off x="0" y="0"/>
          <a:ext cx="0" cy="0"/>
          <a:chOff x="0" y="0"/>
          <a:chExt cx="0" cy="0"/>
        </a:xfrm>
      </p:grpSpPr>
      <p:sp>
        <p:nvSpPr>
          <p:cNvPr id="172" name="Google Shape;172;gddc2edd7a2_3_7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gddc2edd7a2_3_7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9pPr>
          </a:lstStyle>
          <a:p>
            <a:endParaRPr/>
          </a:p>
        </p:txBody>
      </p:sp>
      <p:sp>
        <p:nvSpPr>
          <p:cNvPr id="174" name="Google Shape;174;gddc2edd7a2_3_78"/>
          <p:cNvSpPr txBox="1">
            <a:spLocks noGrp="1"/>
          </p:cNvSpPr>
          <p:nvPr>
            <p:ph type="body" idx="1"/>
          </p:nvPr>
        </p:nvSpPr>
        <p:spPr>
          <a:xfrm>
            <a:off x="677334" y="5367337"/>
            <a:ext cx="8596667" cy="67402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5" name="Google Shape;175;gddc2edd7a2_3_78"/>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gddc2edd7a2_3_7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gddc2edd7a2_3_78"/>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8"/>
        <p:cNvGrpSpPr/>
        <p:nvPr/>
      </p:nvGrpSpPr>
      <p:grpSpPr>
        <a:xfrm>
          <a:off x="0" y="0"/>
          <a:ext cx="0" cy="0"/>
          <a:chOff x="0" y="0"/>
          <a:chExt cx="0" cy="0"/>
        </a:xfrm>
      </p:grpSpPr>
      <p:sp>
        <p:nvSpPr>
          <p:cNvPr id="179" name="Google Shape;179;gddc2edd7a2_3_85"/>
          <p:cNvSpPr txBox="1">
            <a:spLocks noGrp="1"/>
          </p:cNvSpPr>
          <p:nvPr>
            <p:ph type="title"/>
          </p:nvPr>
        </p:nvSpPr>
        <p:spPr>
          <a:xfrm>
            <a:off x="677334"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gddc2edd7a2_3_85"/>
          <p:cNvSpPr txBox="1">
            <a:spLocks noGrp="1"/>
          </p:cNvSpPr>
          <p:nvPr>
            <p:ph type="body" idx="1"/>
          </p:nvPr>
        </p:nvSpPr>
        <p:spPr>
          <a:xfrm>
            <a:off x="677334" y="4470399"/>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81" name="Google Shape;181;gddc2edd7a2_3_85"/>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gddc2edd7a2_3_8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gddc2edd7a2_3_85"/>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4"/>
        <p:cNvGrpSpPr/>
        <p:nvPr/>
      </p:nvGrpSpPr>
      <p:grpSpPr>
        <a:xfrm>
          <a:off x="0" y="0"/>
          <a:ext cx="0" cy="0"/>
          <a:chOff x="0" y="0"/>
          <a:chExt cx="0" cy="0"/>
        </a:xfrm>
      </p:grpSpPr>
      <p:sp>
        <p:nvSpPr>
          <p:cNvPr id="185" name="Google Shape;185;gddc2edd7a2_3_9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gddc2edd7a2_3_91"/>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None/>
              <a:defRPr sz="1600">
                <a:solidFill>
                  <a:srgbClr val="FEFEFE"/>
                </a:solidFill>
              </a:defRPr>
            </a:lvl1pPr>
            <a:lvl2pPr marL="914400" lvl="1" indent="-228600" algn="l">
              <a:spcBef>
                <a:spcPts val="1000"/>
              </a:spcBef>
              <a:spcAft>
                <a:spcPts val="0"/>
              </a:spcAft>
              <a:buSzPts val="1440"/>
              <a:buNone/>
              <a:defRPr/>
            </a:lvl2pPr>
            <a:lvl3pPr marL="1371600" lvl="2" indent="-228600" algn="l">
              <a:spcBef>
                <a:spcPts val="1000"/>
              </a:spcBef>
              <a:spcAft>
                <a:spcPts val="0"/>
              </a:spcAft>
              <a:buSzPts val="1440"/>
              <a:buNone/>
              <a:defRPr/>
            </a:lvl3pPr>
            <a:lvl4pPr marL="1828800" lvl="3" indent="-228600" algn="l">
              <a:spcBef>
                <a:spcPts val="1000"/>
              </a:spcBef>
              <a:spcAft>
                <a:spcPts val="0"/>
              </a:spcAft>
              <a:buSzPts val="1440"/>
              <a:buNone/>
              <a:defRPr/>
            </a:lvl4pPr>
            <a:lvl5pPr marL="2286000" lvl="4" indent="-228600" algn="l">
              <a:spcBef>
                <a:spcPts val="1000"/>
              </a:spcBef>
              <a:spcAft>
                <a:spcPts val="0"/>
              </a:spcAft>
              <a:buSzPts val="1440"/>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87" name="Google Shape;187;gddc2edd7a2_3_91"/>
          <p:cNvSpPr txBox="1">
            <a:spLocks noGrp="1"/>
          </p:cNvSpPr>
          <p:nvPr>
            <p:ph type="body" idx="2"/>
          </p:nvPr>
        </p:nvSpPr>
        <p:spPr>
          <a:xfrm>
            <a:off x="677334" y="4470399"/>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88" name="Google Shape;188;gddc2edd7a2_3_91"/>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gddc2edd7a2_3_9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gddc2edd7a2_3_91"/>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
        <p:nvSpPr>
          <p:cNvPr id="191" name="Google Shape;191;gddc2edd7a2_3_91"/>
          <p:cNvSpPr txBox="1"/>
          <p:nvPr/>
        </p:nvSpPr>
        <p:spPr>
          <a:xfrm>
            <a:off x="541869"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92" name="Google Shape;192;gddc2edd7a2_3_91"/>
          <p:cNvSpPr txBox="1"/>
          <p:nvPr/>
        </p:nvSpPr>
        <p:spPr>
          <a:xfrm>
            <a:off x="8893011" y="288655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transition spd="med">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3"/>
        <p:cNvGrpSpPr/>
        <p:nvPr/>
      </p:nvGrpSpPr>
      <p:grpSpPr>
        <a:xfrm>
          <a:off x="0" y="0"/>
          <a:ext cx="0" cy="0"/>
          <a:chOff x="0" y="0"/>
          <a:chExt cx="0" cy="0"/>
        </a:xfrm>
      </p:grpSpPr>
      <p:sp>
        <p:nvSpPr>
          <p:cNvPr id="194" name="Google Shape;194;gddc2edd7a2_3_100"/>
          <p:cNvSpPr txBox="1">
            <a:spLocks noGrp="1"/>
          </p:cNvSpPr>
          <p:nvPr>
            <p:ph type="title"/>
          </p:nvPr>
        </p:nvSpPr>
        <p:spPr>
          <a:xfrm>
            <a:off x="677334"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gddc2edd7a2_3_100"/>
          <p:cNvSpPr txBox="1">
            <a:spLocks noGrp="1"/>
          </p:cNvSpPr>
          <p:nvPr>
            <p:ph type="body" idx="1"/>
          </p:nvPr>
        </p:nvSpPr>
        <p:spPr>
          <a:xfrm>
            <a:off x="677334"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96" name="Google Shape;196;gddc2edd7a2_3_100"/>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gddc2edd7a2_3_10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gddc2edd7a2_3_100"/>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gddc2edd7a2_3_10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gddc2edd7a2_3_106"/>
          <p:cNvSpPr txBox="1">
            <a:spLocks noGrp="1"/>
          </p:cNvSpPr>
          <p:nvPr>
            <p:ph type="body" idx="1"/>
          </p:nvPr>
        </p:nvSpPr>
        <p:spPr>
          <a:xfrm>
            <a:off x="677332" y="4013199"/>
            <a:ext cx="8596668"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a:solidFill>
                  <a:srgbClr val="FEFEFE"/>
                </a:solidFill>
              </a:defRPr>
            </a:lvl1pPr>
            <a:lvl2pPr marL="914400" lvl="1" indent="-228600" algn="l">
              <a:spcBef>
                <a:spcPts val="1000"/>
              </a:spcBef>
              <a:spcAft>
                <a:spcPts val="0"/>
              </a:spcAft>
              <a:buSzPts val="1440"/>
              <a:buNone/>
              <a:defRPr/>
            </a:lvl2pPr>
            <a:lvl3pPr marL="1371600" lvl="2" indent="-228600" algn="l">
              <a:spcBef>
                <a:spcPts val="1000"/>
              </a:spcBef>
              <a:spcAft>
                <a:spcPts val="0"/>
              </a:spcAft>
              <a:buSzPts val="1440"/>
              <a:buNone/>
              <a:defRPr/>
            </a:lvl3pPr>
            <a:lvl4pPr marL="1828800" lvl="3" indent="-228600" algn="l">
              <a:spcBef>
                <a:spcPts val="1000"/>
              </a:spcBef>
              <a:spcAft>
                <a:spcPts val="0"/>
              </a:spcAft>
              <a:buSzPts val="1440"/>
              <a:buNone/>
              <a:defRPr/>
            </a:lvl4pPr>
            <a:lvl5pPr marL="2286000" lvl="4" indent="-228600" algn="l">
              <a:spcBef>
                <a:spcPts val="1000"/>
              </a:spcBef>
              <a:spcAft>
                <a:spcPts val="0"/>
              </a:spcAft>
              <a:buSzPts val="1440"/>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02" name="Google Shape;202;gddc2edd7a2_3_106"/>
          <p:cNvSpPr txBox="1">
            <a:spLocks noGrp="1"/>
          </p:cNvSpPr>
          <p:nvPr>
            <p:ph type="body" idx="2"/>
          </p:nvPr>
        </p:nvSpPr>
        <p:spPr>
          <a:xfrm>
            <a:off x="677334"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203" name="Google Shape;203;gddc2edd7a2_3_106"/>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gddc2edd7a2_3_10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gddc2edd7a2_3_106"/>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
        <p:nvSpPr>
          <p:cNvPr id="206" name="Google Shape;206;gddc2edd7a2_3_106"/>
          <p:cNvSpPr txBox="1"/>
          <p:nvPr/>
        </p:nvSpPr>
        <p:spPr>
          <a:xfrm>
            <a:off x="541869"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207" name="Google Shape;207;gddc2edd7a2_3_106"/>
          <p:cNvSpPr txBox="1"/>
          <p:nvPr/>
        </p:nvSpPr>
        <p:spPr>
          <a:xfrm>
            <a:off x="8893011" y="288655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transition spd="med">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08"/>
        <p:cNvGrpSpPr/>
        <p:nvPr/>
      </p:nvGrpSpPr>
      <p:grpSpPr>
        <a:xfrm>
          <a:off x="0" y="0"/>
          <a:ext cx="0" cy="0"/>
          <a:chOff x="0" y="0"/>
          <a:chExt cx="0" cy="0"/>
        </a:xfrm>
      </p:grpSpPr>
      <p:sp>
        <p:nvSpPr>
          <p:cNvPr id="209" name="Google Shape;209;gddc2edd7a2_3_1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gddc2edd7a2_3_115"/>
          <p:cNvSpPr txBox="1">
            <a:spLocks noGrp="1"/>
          </p:cNvSpPr>
          <p:nvPr>
            <p:ph type="body" idx="1"/>
          </p:nvPr>
        </p:nvSpPr>
        <p:spPr>
          <a:xfrm>
            <a:off x="677332" y="4013199"/>
            <a:ext cx="8596668"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a:solidFill>
                  <a:schemeClr val="accent1"/>
                </a:solidFill>
              </a:defRPr>
            </a:lvl1pPr>
            <a:lvl2pPr marL="914400" lvl="1" indent="-228600" algn="l">
              <a:spcBef>
                <a:spcPts val="1000"/>
              </a:spcBef>
              <a:spcAft>
                <a:spcPts val="0"/>
              </a:spcAft>
              <a:buSzPts val="1440"/>
              <a:buNone/>
              <a:defRPr/>
            </a:lvl2pPr>
            <a:lvl3pPr marL="1371600" lvl="2" indent="-228600" algn="l">
              <a:spcBef>
                <a:spcPts val="1000"/>
              </a:spcBef>
              <a:spcAft>
                <a:spcPts val="0"/>
              </a:spcAft>
              <a:buSzPts val="1440"/>
              <a:buNone/>
              <a:defRPr/>
            </a:lvl3pPr>
            <a:lvl4pPr marL="1828800" lvl="3" indent="-228600" algn="l">
              <a:spcBef>
                <a:spcPts val="1000"/>
              </a:spcBef>
              <a:spcAft>
                <a:spcPts val="0"/>
              </a:spcAft>
              <a:buSzPts val="1440"/>
              <a:buNone/>
              <a:defRPr/>
            </a:lvl4pPr>
            <a:lvl5pPr marL="2286000" lvl="4" indent="-228600" algn="l">
              <a:spcBef>
                <a:spcPts val="1000"/>
              </a:spcBef>
              <a:spcAft>
                <a:spcPts val="0"/>
              </a:spcAft>
              <a:buSzPts val="1440"/>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1" name="Google Shape;211;gddc2edd7a2_3_115"/>
          <p:cNvSpPr txBox="1">
            <a:spLocks noGrp="1"/>
          </p:cNvSpPr>
          <p:nvPr>
            <p:ph type="body" idx="2"/>
          </p:nvPr>
        </p:nvSpPr>
        <p:spPr>
          <a:xfrm>
            <a:off x="677334"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212" name="Google Shape;212;gddc2edd7a2_3_115"/>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gddc2edd7a2_3_1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gddc2edd7a2_3_115"/>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5"/>
        <p:cNvGrpSpPr/>
        <p:nvPr/>
      </p:nvGrpSpPr>
      <p:grpSpPr>
        <a:xfrm>
          <a:off x="0" y="0"/>
          <a:ext cx="0" cy="0"/>
          <a:chOff x="0" y="0"/>
          <a:chExt cx="0" cy="0"/>
        </a:xfrm>
      </p:grpSpPr>
      <p:sp>
        <p:nvSpPr>
          <p:cNvPr id="216" name="Google Shape;216;gddc2edd7a2_3_122"/>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gddc2edd7a2_3_122"/>
          <p:cNvSpPr txBox="1">
            <a:spLocks noGrp="1"/>
          </p:cNvSpPr>
          <p:nvPr>
            <p:ph type="body" idx="1"/>
          </p:nvPr>
        </p:nvSpPr>
        <p:spPr>
          <a:xfrm>
            <a:off x="677334" y="2160588"/>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8" name="Google Shape;218;gddc2edd7a2_3_122"/>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gddc2edd7a2_3_1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gddc2edd7a2_3_122"/>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1"/>
        <p:cNvGrpSpPr/>
        <p:nvPr/>
      </p:nvGrpSpPr>
      <p:grpSpPr>
        <a:xfrm>
          <a:off x="0" y="0"/>
          <a:ext cx="0" cy="0"/>
          <a:chOff x="0" y="0"/>
          <a:chExt cx="0" cy="0"/>
        </a:xfrm>
      </p:grpSpPr>
      <p:sp>
        <p:nvSpPr>
          <p:cNvPr id="222" name="Google Shape;222;gddc2edd7a2_3_128"/>
          <p:cNvSpPr txBox="1">
            <a:spLocks noGrp="1"/>
          </p:cNvSpPr>
          <p:nvPr>
            <p:ph type="title"/>
          </p:nvPr>
        </p:nvSpPr>
        <p:spPr>
          <a:xfrm>
            <a:off x="7967672" y="609599"/>
            <a:ext cx="1304743" cy="525145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gddc2edd7a2_3_128"/>
          <p:cNvSpPr txBox="1">
            <a:spLocks noGrp="1"/>
          </p:cNvSpPr>
          <p:nvPr>
            <p:ph type="body" idx="1"/>
          </p:nvPr>
        </p:nvSpPr>
        <p:spPr>
          <a:xfrm>
            <a:off x="677334" y="609600"/>
            <a:ext cx="7060150" cy="52514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gddc2edd7a2_3_128"/>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gddc2edd7a2_3_1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gddc2edd7a2_3_128"/>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accent1"/>
                </a:solidFill>
              </a:defRPr>
            </a:lvl1pPr>
            <a:lvl2pPr marL="0" lvl="1" indent="0" algn="r">
              <a:spcBef>
                <a:spcPts val="0"/>
              </a:spcBef>
              <a:buNone/>
              <a:defRPr sz="900">
                <a:solidFill>
                  <a:schemeClr val="accent1"/>
                </a:solidFill>
              </a:defRPr>
            </a:lvl2pPr>
            <a:lvl3pPr marL="0" lvl="2" indent="0" algn="r">
              <a:spcBef>
                <a:spcPts val="0"/>
              </a:spcBef>
              <a:buNone/>
              <a:defRPr sz="900">
                <a:solidFill>
                  <a:schemeClr val="accent1"/>
                </a:solidFill>
              </a:defRPr>
            </a:lvl3pPr>
            <a:lvl4pPr marL="0" lvl="3" indent="0" algn="r">
              <a:spcBef>
                <a:spcPts val="0"/>
              </a:spcBef>
              <a:buNone/>
              <a:defRPr sz="900">
                <a:solidFill>
                  <a:schemeClr val="accent1"/>
                </a:solidFill>
              </a:defRPr>
            </a:lvl4pPr>
            <a:lvl5pPr marL="0" lvl="4" indent="0" algn="r">
              <a:spcBef>
                <a:spcPts val="0"/>
              </a:spcBef>
              <a:buNone/>
              <a:defRPr sz="900">
                <a:solidFill>
                  <a:schemeClr val="accent1"/>
                </a:solidFill>
              </a:defRPr>
            </a:lvl5pPr>
            <a:lvl6pPr marL="0" lvl="5" indent="0" algn="r">
              <a:spcBef>
                <a:spcPts val="0"/>
              </a:spcBef>
              <a:buNone/>
              <a:defRPr sz="900">
                <a:solidFill>
                  <a:schemeClr val="accent1"/>
                </a:solidFill>
              </a:defRPr>
            </a:lvl6pPr>
            <a:lvl7pPr marL="0" lvl="6" indent="0" algn="r">
              <a:spcBef>
                <a:spcPts val="0"/>
              </a:spcBef>
              <a:buNone/>
              <a:defRPr sz="900">
                <a:solidFill>
                  <a:schemeClr val="accent1"/>
                </a:solidFill>
              </a:defRPr>
            </a:lvl7pPr>
            <a:lvl8pPr marL="0" lvl="7" indent="0" algn="r">
              <a:spcBef>
                <a:spcPts val="0"/>
              </a:spcBef>
              <a:buNone/>
              <a:defRPr sz="900">
                <a:solidFill>
                  <a:schemeClr val="accent1"/>
                </a:solidFill>
              </a:defRPr>
            </a:lvl8pPr>
            <a:lvl9pPr marL="0" lvl="8" indent="0" algn="r">
              <a:spcBef>
                <a:spcPts val="0"/>
              </a:spcBef>
              <a:buNone/>
              <a:defRPr sz="900">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1" descr="Tag=AccentColor&#10;Flavor=Light&#10;Target=Fill"/>
          <p:cNvSpPr/>
          <p:nvPr/>
        </p:nvSpPr>
        <p:spPr>
          <a:xfrm>
            <a:off x="7209816" y="0"/>
            <a:ext cx="4143983"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Google Shape;27;p21"/>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2"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2011680"/>
            <a:ext cx="4937760" cy="416051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419088" y="2011680"/>
            <a:ext cx="4937760" cy="416051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 name="Google Shape;52;p24"/>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56"/>
        <p:cNvGrpSpPr/>
        <p:nvPr/>
      </p:nvGrpSpPr>
      <p:grpSpPr>
        <a:xfrm>
          <a:off x="0" y="0"/>
          <a:ext cx="0" cy="0"/>
          <a:chOff x="0" y="0"/>
          <a:chExt cx="0" cy="0"/>
        </a:xfrm>
      </p:grpSpPr>
      <p:sp>
        <p:nvSpPr>
          <p:cNvPr id="57" name="Google Shape;5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0"/>
        <p:cNvGrpSpPr/>
        <p:nvPr/>
      </p:nvGrpSpPr>
      <p:grpSpPr>
        <a:xfrm>
          <a:off x="0" y="0"/>
          <a:ext cx="0" cy="0"/>
          <a:chOff x="0" y="0"/>
          <a:chExt cx="0" cy="0"/>
        </a:xfrm>
      </p:grpSpPr>
      <p:sp>
        <p:nvSpPr>
          <p:cNvPr id="61" name="Google Shape;61;p26"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7"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 name="Google Shape;67;p27"/>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7"/>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rm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27"/>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3"/>
        <p:cNvGrpSpPr/>
        <p:nvPr/>
      </p:nvGrpSpPr>
      <p:grpSpPr>
        <a:xfrm>
          <a:off x="0" y="0"/>
          <a:ext cx="0" cy="0"/>
          <a:chOff x="0" y="0"/>
          <a:chExt cx="0" cy="0"/>
        </a:xfrm>
      </p:grpSpPr>
      <p:grpSp>
        <p:nvGrpSpPr>
          <p:cNvPr id="94" name="Google Shape;94;gddc2edd7a2_3_0"/>
          <p:cNvGrpSpPr/>
          <p:nvPr/>
        </p:nvGrpSpPr>
        <p:grpSpPr>
          <a:xfrm>
            <a:off x="0" y="-8467"/>
            <a:ext cx="12192000" cy="6866467"/>
            <a:chOff x="0" y="-8467"/>
            <a:chExt cx="12192000" cy="6866467"/>
          </a:xfrm>
        </p:grpSpPr>
        <p:cxnSp>
          <p:nvCxnSpPr>
            <p:cNvPr id="95" name="Google Shape;95;gddc2edd7a2_3_0"/>
            <p:cNvCxnSpPr/>
            <p:nvPr/>
          </p:nvCxnSpPr>
          <p:spPr>
            <a:xfrm>
              <a:off x="9371012" y="0"/>
              <a:ext cx="1219200" cy="6858000"/>
            </a:xfrm>
            <a:prstGeom prst="straightConnector1">
              <a:avLst/>
            </a:prstGeom>
            <a:noFill/>
            <a:ln w="9525" cap="flat" cmpd="sng">
              <a:solidFill>
                <a:srgbClr val="262626"/>
              </a:solidFill>
              <a:prstDash val="solid"/>
              <a:round/>
              <a:headEnd type="none" w="sm" len="sm"/>
              <a:tailEnd type="none" w="sm" len="sm"/>
            </a:ln>
          </p:spPr>
        </p:cxnSp>
        <p:cxnSp>
          <p:nvCxnSpPr>
            <p:cNvPr id="96" name="Google Shape;96;gddc2edd7a2_3_0"/>
            <p:cNvCxnSpPr/>
            <p:nvPr/>
          </p:nvCxnSpPr>
          <p:spPr>
            <a:xfrm flipH="1">
              <a:off x="7425267" y="3681412"/>
              <a:ext cx="4763558" cy="3176587"/>
            </a:xfrm>
            <a:prstGeom prst="straightConnector1">
              <a:avLst/>
            </a:prstGeom>
            <a:noFill/>
            <a:ln w="9525" cap="flat" cmpd="sng">
              <a:solidFill>
                <a:srgbClr val="262626"/>
              </a:solidFill>
              <a:prstDash val="solid"/>
              <a:round/>
              <a:headEnd type="none" w="sm" len="sm"/>
              <a:tailEnd type="none" w="sm" len="sm"/>
            </a:ln>
          </p:spPr>
        </p:cxnSp>
        <p:sp>
          <p:nvSpPr>
            <p:cNvPr id="97" name="Google Shape;97;gddc2edd7a2_3_0"/>
            <p:cNvSpPr/>
            <p:nvPr/>
          </p:nvSpPr>
          <p:spPr>
            <a:xfrm>
              <a:off x="9181475" y="-8467"/>
              <a:ext cx="3007349" cy="6866466"/>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8" name="Google Shape;98;gddc2edd7a2_3_0"/>
            <p:cNvSpPr/>
            <p:nvPr/>
          </p:nvSpPr>
          <p:spPr>
            <a:xfrm>
              <a:off x="9603442" y="-8467"/>
              <a:ext cx="2588558" cy="6866466"/>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19607"/>
              </a:schemeClr>
            </a:solidFill>
            <a:ln>
              <a:noFill/>
            </a:ln>
          </p:spPr>
        </p:sp>
        <p:sp>
          <p:nvSpPr>
            <p:cNvPr id="99" name="Google Shape;99;gddc2edd7a2_3_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dc2edd7a2_3_0"/>
            <p:cNvSpPr/>
            <p:nvPr/>
          </p:nvSpPr>
          <p:spPr>
            <a:xfrm>
              <a:off x="9334500" y="-8467"/>
              <a:ext cx="2854326" cy="6866466"/>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01" name="Google Shape;101;gddc2edd7a2_3_0"/>
            <p:cNvSpPr/>
            <p:nvPr/>
          </p:nvSpPr>
          <p:spPr>
            <a:xfrm>
              <a:off x="10898730" y="-8467"/>
              <a:ext cx="1290094" cy="6866466"/>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02" name="Google Shape;102;gddc2edd7a2_3_0"/>
            <p:cNvSpPr/>
            <p:nvPr/>
          </p:nvSpPr>
          <p:spPr>
            <a:xfrm>
              <a:off x="10938999" y="-8467"/>
              <a:ext cx="1249825" cy="6866466"/>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03" name="Google Shape;103;gddc2edd7a2_3_0"/>
            <p:cNvSpPr/>
            <p:nvPr/>
          </p:nvSpPr>
          <p:spPr>
            <a:xfrm>
              <a:off x="10371667"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dc2edd7a2_3_0"/>
            <p:cNvSpPr/>
            <p:nvPr/>
          </p:nvSpPr>
          <p:spPr>
            <a:xfrm>
              <a:off x="0" y="4013199"/>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gddc2edd7a2_3_0"/>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6" name="Google Shape;106;gddc2edd7a2_3_0"/>
          <p:cNvSpPr txBox="1">
            <a:spLocks noGrp="1"/>
          </p:cNvSpPr>
          <p:nvPr>
            <p:ph type="body" idx="1"/>
          </p:nvPr>
        </p:nvSpPr>
        <p:spPr>
          <a:xfrm>
            <a:off x="677334" y="2160588"/>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FEFEF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FEFEF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FEFEF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07" name="Google Shape;107;gddc2edd7a2_3_0"/>
          <p:cNvSpPr txBox="1">
            <a:spLocks noGrp="1"/>
          </p:cNvSpPr>
          <p:nvPr>
            <p:ph type="dt" idx="10"/>
          </p:nvPr>
        </p:nvSpPr>
        <p:spPr>
          <a:xfrm>
            <a:off x="7205132"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8" name="Google Shape;108;gddc2edd7a2_3_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9" name="Google Shape;109;gddc2edd7a2_3_0"/>
          <p:cNvSpPr txBox="1">
            <a:spLocks noGrp="1"/>
          </p:cNvSpPr>
          <p:nvPr>
            <p:ph type="sldNum" idx="12"/>
          </p:nvPr>
        </p:nvSpPr>
        <p:spPr>
          <a:xfrm>
            <a:off x="8590663" y="6041362"/>
            <a:ext cx="6833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18.jp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ddc2edd7a2_3_134"/>
          <p:cNvSpPr txBox="1">
            <a:spLocks noGrp="1"/>
          </p:cNvSpPr>
          <p:nvPr>
            <p:ph type="title"/>
          </p:nvPr>
        </p:nvSpPr>
        <p:spPr>
          <a:xfrm>
            <a:off x="990601" y="419251"/>
            <a:ext cx="9334500" cy="13201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7000"/>
              <a:buFont typeface="Trebuchet MS"/>
              <a:buNone/>
            </a:pPr>
            <a:r>
              <a:rPr lang="en-US" sz="7000" dirty="0">
                <a:solidFill>
                  <a:schemeClr val="accent2"/>
                </a:solidFill>
              </a:rPr>
              <a:t>BE Project Stage – 2 </a:t>
            </a:r>
            <a:endParaRPr dirty="0">
              <a:solidFill>
                <a:schemeClr val="accent2"/>
              </a:solidFill>
            </a:endParaRPr>
          </a:p>
        </p:txBody>
      </p:sp>
      <p:sp>
        <p:nvSpPr>
          <p:cNvPr id="232" name="Google Shape;232;gddc2edd7a2_3_134"/>
          <p:cNvSpPr txBox="1"/>
          <p:nvPr/>
        </p:nvSpPr>
        <p:spPr>
          <a:xfrm>
            <a:off x="1447800" y="1905000"/>
            <a:ext cx="9454978" cy="15240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3200"/>
              <a:buFont typeface="Trebuchet MS"/>
              <a:buNone/>
            </a:pPr>
            <a:r>
              <a:rPr lang="en-US" sz="3200" b="0" i="0" u="none" strike="noStrike" cap="none">
                <a:solidFill>
                  <a:schemeClr val="accent1"/>
                </a:solidFill>
                <a:latin typeface="Trebuchet MS"/>
                <a:ea typeface="Trebuchet MS"/>
                <a:cs typeface="Trebuchet MS"/>
                <a:sym typeface="Trebuchet MS"/>
              </a:rPr>
              <a:t>Title : </a:t>
            </a:r>
            <a:r>
              <a:rPr lang="en-US" sz="3200" b="0" i="0" u="none" strike="noStrike" cap="none">
                <a:solidFill>
                  <a:schemeClr val="accent1"/>
                </a:solidFill>
                <a:latin typeface="Century Gothic"/>
                <a:ea typeface="Century Gothic"/>
                <a:cs typeface="Century Gothic"/>
                <a:sym typeface="Century Gothic"/>
              </a:rPr>
              <a:t>Smartphone Application for Smooth Path Detection</a:t>
            </a:r>
            <a:endParaRPr sz="3200" b="0" i="0" u="none" strike="noStrike" cap="none">
              <a:solidFill>
                <a:schemeClr val="accent1"/>
              </a:solidFill>
              <a:latin typeface="Arial"/>
              <a:ea typeface="Arial"/>
              <a:cs typeface="Arial"/>
              <a:sym typeface="Arial"/>
            </a:endParaRPr>
          </a:p>
          <a:p>
            <a:pPr marL="0" marR="0" lvl="0" indent="0" algn="r" rtl="0">
              <a:spcBef>
                <a:spcPts val="0"/>
              </a:spcBef>
              <a:spcAft>
                <a:spcPts val="0"/>
              </a:spcAft>
              <a:buClr>
                <a:schemeClr val="accent1"/>
              </a:buClr>
              <a:buSzPts val="3200"/>
              <a:buFont typeface="Trebuchet MS"/>
              <a:buNone/>
            </a:pPr>
            <a:endParaRPr sz="3200" b="0" i="0" u="none" strike="noStrike" cap="none">
              <a:solidFill>
                <a:schemeClr val="accent1"/>
              </a:solidFill>
              <a:latin typeface="Trebuchet MS"/>
              <a:ea typeface="Trebuchet MS"/>
              <a:cs typeface="Trebuchet MS"/>
              <a:sym typeface="Trebuchet MS"/>
            </a:endParaRPr>
          </a:p>
        </p:txBody>
      </p:sp>
      <p:sp>
        <p:nvSpPr>
          <p:cNvPr id="233" name="Google Shape;233;gddc2edd7a2_3_134"/>
          <p:cNvSpPr txBox="1"/>
          <p:nvPr/>
        </p:nvSpPr>
        <p:spPr>
          <a:xfrm>
            <a:off x="7848600" y="3124200"/>
            <a:ext cx="3505200" cy="132556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00000"/>
              </a:buClr>
              <a:buSzPts val="2600"/>
              <a:buFont typeface="Arial"/>
              <a:buNone/>
            </a:pPr>
            <a:r>
              <a:rPr lang="en-US" sz="2000" b="1" i="0" u="none" strike="noStrike" cap="none" dirty="0">
                <a:solidFill>
                  <a:schemeClr val="accent2"/>
                </a:solidFill>
                <a:latin typeface="Century Gothic"/>
                <a:ea typeface="Century Gothic"/>
                <a:cs typeface="Century Gothic"/>
                <a:sym typeface="Century Gothic"/>
              </a:rPr>
              <a:t>Guided by:</a:t>
            </a:r>
            <a:endParaRPr dirty="0">
              <a:solidFill>
                <a:schemeClr val="accent2"/>
              </a:solidFill>
            </a:endParaRPr>
          </a:p>
          <a:p>
            <a:pPr marL="0" marR="0" lvl="0" indent="0" algn="l" rtl="0">
              <a:spcBef>
                <a:spcPts val="0"/>
              </a:spcBef>
              <a:spcAft>
                <a:spcPts val="0"/>
              </a:spcAft>
              <a:buClr>
                <a:srgbClr val="000000"/>
              </a:buClr>
              <a:buSzPts val="2600"/>
              <a:buFont typeface="Arial"/>
              <a:buNone/>
            </a:pPr>
            <a:br>
              <a:rPr lang="en-US" sz="2000" b="1" i="0" u="none" strike="noStrike" cap="none" dirty="0">
                <a:solidFill>
                  <a:schemeClr val="accent1"/>
                </a:solidFill>
                <a:latin typeface="Century Gothic"/>
                <a:ea typeface="Century Gothic"/>
                <a:cs typeface="Century Gothic"/>
                <a:sym typeface="Century Gothic"/>
              </a:rPr>
            </a:br>
            <a:r>
              <a:rPr lang="en-US" sz="1500" b="0" i="0" u="none" strike="noStrike" cap="none" dirty="0">
                <a:solidFill>
                  <a:schemeClr val="accent1"/>
                </a:solidFill>
                <a:latin typeface="Century Gothic"/>
                <a:ea typeface="Century Gothic"/>
                <a:cs typeface="Century Gothic"/>
                <a:sym typeface="Century Gothic"/>
              </a:rPr>
              <a:t>Prof. Sobha Raskar</a:t>
            </a:r>
            <a:br>
              <a:rPr lang="en-US" sz="1500" b="0" i="0" u="none" strike="noStrike" cap="none" dirty="0">
                <a:solidFill>
                  <a:schemeClr val="accent1"/>
                </a:solidFill>
                <a:latin typeface="Century Gothic"/>
                <a:ea typeface="Century Gothic"/>
                <a:cs typeface="Century Gothic"/>
                <a:sym typeface="Century Gothic"/>
              </a:rPr>
            </a:br>
            <a:r>
              <a:rPr lang="en-US" sz="1500" b="0" i="0" u="none" strike="noStrike" cap="none" dirty="0">
                <a:solidFill>
                  <a:schemeClr val="accent1"/>
                </a:solidFill>
                <a:latin typeface="Century Gothic"/>
                <a:ea typeface="Century Gothic"/>
                <a:cs typeface="Century Gothic"/>
                <a:sym typeface="Century Gothic"/>
              </a:rPr>
              <a:t>Prof. Jaya Mane</a:t>
            </a:r>
            <a:endParaRPr dirty="0"/>
          </a:p>
        </p:txBody>
      </p:sp>
      <p:sp>
        <p:nvSpPr>
          <p:cNvPr id="234" name="Google Shape;234;gddc2edd7a2_3_134"/>
          <p:cNvSpPr txBox="1"/>
          <p:nvPr/>
        </p:nvSpPr>
        <p:spPr>
          <a:xfrm>
            <a:off x="7854778" y="4800600"/>
            <a:ext cx="3505200" cy="1325563"/>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spcBef>
                <a:spcPts val="0"/>
              </a:spcBef>
              <a:spcAft>
                <a:spcPts val="0"/>
              </a:spcAft>
              <a:buClr>
                <a:srgbClr val="000000"/>
              </a:buClr>
              <a:buSzPct val="140540"/>
              <a:buFont typeface="Arial"/>
              <a:buNone/>
            </a:pPr>
            <a:r>
              <a:rPr lang="en-US" sz="2000" b="1" i="0" u="none" strike="noStrike" cap="none" dirty="0">
                <a:solidFill>
                  <a:schemeClr val="accent2"/>
                </a:solidFill>
                <a:latin typeface="Century Gothic"/>
                <a:ea typeface="Century Gothic"/>
                <a:cs typeface="Century Gothic"/>
                <a:sym typeface="Century Gothic"/>
              </a:rPr>
              <a:t>Presentation by :</a:t>
            </a:r>
            <a:endParaRPr dirty="0">
              <a:solidFill>
                <a:schemeClr val="accent2"/>
              </a:solidFill>
            </a:endParaRPr>
          </a:p>
          <a:p>
            <a:pPr marL="0" marR="0" lvl="0" indent="0" algn="l" rtl="0">
              <a:spcBef>
                <a:spcPts val="0"/>
              </a:spcBef>
              <a:spcAft>
                <a:spcPts val="0"/>
              </a:spcAft>
              <a:buClr>
                <a:srgbClr val="000000"/>
              </a:buClr>
              <a:buSzPct val="140540"/>
              <a:buFont typeface="Arial"/>
              <a:buNone/>
            </a:pPr>
            <a:br>
              <a:rPr lang="en-US" sz="2000" b="1" i="0" u="none" strike="noStrike" cap="none" dirty="0">
                <a:solidFill>
                  <a:schemeClr val="accent1"/>
                </a:solidFill>
                <a:latin typeface="Century Gothic"/>
                <a:ea typeface="Century Gothic"/>
                <a:cs typeface="Century Gothic"/>
                <a:sym typeface="Century Gothic"/>
              </a:rPr>
            </a:br>
            <a:r>
              <a:rPr lang="en-US" sz="1600" b="0" i="0" u="none" strike="noStrike" cap="none" dirty="0">
                <a:solidFill>
                  <a:schemeClr val="accent1"/>
                </a:solidFill>
                <a:latin typeface="Century" panose="02040604050505020304" pitchFamily="18" charset="0"/>
                <a:ea typeface="Century Gothic"/>
                <a:cs typeface="Century Gothic"/>
                <a:sym typeface="Century Gothic"/>
              </a:rPr>
              <a:t>Abhishek Gaurav(F17112064)</a:t>
            </a:r>
            <a:endParaRPr dirty="0">
              <a:latin typeface="Century" panose="02040604050505020304" pitchFamily="18" charset="0"/>
            </a:endParaRPr>
          </a:p>
          <a:p>
            <a:pPr marL="0" marR="0" lvl="0" indent="0" algn="l" rtl="0">
              <a:spcBef>
                <a:spcPts val="0"/>
              </a:spcBef>
              <a:spcAft>
                <a:spcPts val="0"/>
              </a:spcAft>
              <a:buClr>
                <a:srgbClr val="000000"/>
              </a:buClr>
              <a:buSzPct val="175675"/>
              <a:buFont typeface="Arial"/>
              <a:buNone/>
            </a:pPr>
            <a:r>
              <a:rPr lang="en-US" sz="1600" b="0" i="0" u="none" strike="noStrike" cap="none" dirty="0">
                <a:solidFill>
                  <a:schemeClr val="accent1"/>
                </a:solidFill>
                <a:latin typeface="Century" panose="02040604050505020304" pitchFamily="18" charset="0"/>
                <a:ea typeface="Century Gothic"/>
                <a:cs typeface="Century Gothic"/>
                <a:sym typeface="Century Gothic"/>
              </a:rPr>
              <a:t>Prasad Mulherkar (F17112037)</a:t>
            </a:r>
            <a:endParaRPr dirty="0">
              <a:latin typeface="Century" panose="02040604050505020304" pitchFamily="18" charset="0"/>
            </a:endParaRPr>
          </a:p>
          <a:p>
            <a:pPr marL="0" marR="0" lvl="0" indent="0" algn="l" rtl="0">
              <a:spcBef>
                <a:spcPts val="0"/>
              </a:spcBef>
              <a:spcAft>
                <a:spcPts val="0"/>
              </a:spcAft>
              <a:buClr>
                <a:srgbClr val="000000"/>
              </a:buClr>
              <a:buSzPct val="175675"/>
              <a:buFont typeface="Arial"/>
              <a:buNone/>
            </a:pPr>
            <a:r>
              <a:rPr lang="en-US" sz="1600" b="0" i="0" u="none" strike="noStrike" cap="none" dirty="0">
                <a:solidFill>
                  <a:schemeClr val="accent1"/>
                </a:solidFill>
                <a:latin typeface="Century" panose="02040604050505020304" pitchFamily="18" charset="0"/>
                <a:ea typeface="Century Gothic"/>
                <a:cs typeface="Century Gothic"/>
                <a:sym typeface="Century Gothic"/>
              </a:rPr>
              <a:t>Aniket Patil (F17112046)</a:t>
            </a:r>
            <a:endParaRPr dirty="0">
              <a:latin typeface="Century" panose="02040604050505020304" pitchFamily="18" charset="0"/>
            </a:endParaRPr>
          </a:p>
          <a:p>
            <a:pPr marL="0" marR="0" lvl="0" indent="0" algn="l" rtl="0">
              <a:spcBef>
                <a:spcPts val="0"/>
              </a:spcBef>
              <a:spcAft>
                <a:spcPts val="0"/>
              </a:spcAft>
              <a:buClr>
                <a:srgbClr val="000000"/>
              </a:buClr>
              <a:buSzPct val="175675"/>
              <a:buFont typeface="Arial"/>
              <a:buNone/>
            </a:pPr>
            <a:r>
              <a:rPr lang="en-US" sz="1600" b="0" i="0" u="none" strike="noStrike" cap="none" dirty="0">
                <a:solidFill>
                  <a:schemeClr val="accent1"/>
                </a:solidFill>
                <a:latin typeface="Century" panose="02040604050505020304" pitchFamily="18" charset="0"/>
                <a:ea typeface="Century Gothic"/>
                <a:cs typeface="Century Gothic"/>
                <a:sym typeface="Century Gothic"/>
              </a:rPr>
              <a:t>Viraj Hinge (F17112065)</a:t>
            </a:r>
            <a:endParaRPr dirty="0">
              <a:latin typeface="Century" panose="02040604050505020304" pitchFamily="18" charset="0"/>
            </a:endParaRPr>
          </a:p>
        </p:txBody>
      </p:sp>
      <p:pic>
        <p:nvPicPr>
          <p:cNvPr id="235" name="Google Shape;235;gddc2edd7a2_3_134"/>
          <p:cNvPicPr preferRelativeResize="0"/>
          <p:nvPr/>
        </p:nvPicPr>
        <p:blipFill rotWithShape="1">
          <a:blip r:embed="rId3">
            <a:alphaModFix/>
          </a:blip>
          <a:srcRect/>
          <a:stretch/>
        </p:blipFill>
        <p:spPr>
          <a:xfrm>
            <a:off x="728863" y="417192"/>
            <a:ext cx="1437873" cy="1701483"/>
          </a:xfrm>
          <a:prstGeom prst="rect">
            <a:avLst/>
          </a:prstGeom>
          <a:ln>
            <a:noFill/>
          </a:ln>
          <a:effectLst>
            <a:softEdge rad="112500"/>
          </a:effectLst>
        </p:spPr>
      </p:pic>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ddc2edd7a2_3_1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t>System Architecture</a:t>
            </a:r>
          </a:p>
        </p:txBody>
      </p:sp>
      <p:sp>
        <p:nvSpPr>
          <p:cNvPr id="301" name="Google Shape;301;gddc2edd7a2_3_194"/>
          <p:cNvSpPr txBox="1">
            <a:spLocks noGrp="1"/>
          </p:cNvSpPr>
          <p:nvPr>
            <p:ph type="body" idx="1"/>
          </p:nvPr>
        </p:nvSpPr>
        <p:spPr>
          <a:xfrm>
            <a:off x="838200" y="1861026"/>
            <a:ext cx="10515600" cy="3496500"/>
          </a:xfrm>
          <a:prstGeom prst="rect">
            <a:avLst/>
          </a:prstGeom>
          <a:noFill/>
          <a:ln>
            <a:noFill/>
          </a:ln>
        </p:spPr>
        <p:txBody>
          <a:bodyPr spcFirstLastPara="1" wrap="square" lIns="91425" tIns="45700" rIns="91425" bIns="45700" anchor="t" anchorCtr="0">
            <a:noAutofit/>
          </a:bodyPr>
          <a:lstStyle/>
          <a:p>
            <a:pPr marL="228600" lvl="0" indent="-215900" algn="just" rtl="0">
              <a:lnSpc>
                <a:spcPct val="95000"/>
              </a:lnSpc>
              <a:spcBef>
                <a:spcPts val="0"/>
              </a:spcBef>
              <a:spcAft>
                <a:spcPts val="0"/>
              </a:spcAft>
              <a:buClr>
                <a:schemeClr val="dk1"/>
              </a:buClr>
              <a:buSzPts val="2200"/>
              <a:buChar char="●"/>
            </a:pPr>
            <a:r>
              <a:rPr lang="en-US" sz="2000" dirty="0">
                <a:solidFill>
                  <a:schemeClr val="accent2">
                    <a:lumMod val="60000"/>
                    <a:lumOff val="40000"/>
                  </a:schemeClr>
                </a:solidFill>
                <a:latin typeface="Times New Roman"/>
                <a:ea typeface="Times New Roman"/>
                <a:cs typeface="Times New Roman"/>
                <a:sym typeface="Times New Roman"/>
              </a:rPr>
              <a:t>Built a system to tell the user the health of the road while traveling from source to destination.</a:t>
            </a:r>
            <a:endParaRPr sz="2000" dirty="0">
              <a:solidFill>
                <a:schemeClr val="accent2">
                  <a:lumMod val="60000"/>
                  <a:lumOff val="40000"/>
                </a:schemeClr>
              </a:solidFill>
              <a:latin typeface="Times New Roman"/>
              <a:ea typeface="Times New Roman"/>
              <a:cs typeface="Times New Roman"/>
              <a:sym typeface="Times New Roman"/>
            </a:endParaRPr>
          </a:p>
          <a:p>
            <a:pPr marL="228600" lvl="0" indent="-215900" algn="just" rtl="0">
              <a:lnSpc>
                <a:spcPct val="80000"/>
              </a:lnSpc>
              <a:spcBef>
                <a:spcPts val="1000"/>
              </a:spcBef>
              <a:spcAft>
                <a:spcPts val="0"/>
              </a:spcAft>
              <a:buClr>
                <a:schemeClr val="dk1"/>
              </a:buClr>
              <a:buSzPts val="2200"/>
              <a:buChar char="●"/>
            </a:pPr>
            <a:r>
              <a:rPr lang="en-US" sz="2000" dirty="0">
                <a:solidFill>
                  <a:schemeClr val="accent2">
                    <a:lumMod val="60000"/>
                    <a:lumOff val="40000"/>
                  </a:schemeClr>
                </a:solidFill>
                <a:latin typeface="Times New Roman"/>
                <a:ea typeface="Times New Roman"/>
                <a:cs typeface="Times New Roman"/>
                <a:sym typeface="Times New Roman"/>
              </a:rPr>
              <a:t>The system will be integrating app based route determining system on the basis of health of the road. </a:t>
            </a:r>
            <a:endParaRPr sz="2000" dirty="0">
              <a:solidFill>
                <a:schemeClr val="accent2">
                  <a:lumMod val="60000"/>
                  <a:lumOff val="40000"/>
                </a:schemeClr>
              </a:solidFill>
              <a:latin typeface="Times New Roman"/>
              <a:ea typeface="Times New Roman"/>
              <a:cs typeface="Times New Roman"/>
              <a:sym typeface="Times New Roman"/>
            </a:endParaRPr>
          </a:p>
          <a:p>
            <a:pPr marL="228600" lvl="0" indent="-215900" algn="just" rtl="0">
              <a:lnSpc>
                <a:spcPct val="80000"/>
              </a:lnSpc>
              <a:spcBef>
                <a:spcPts val="1000"/>
              </a:spcBef>
              <a:spcAft>
                <a:spcPts val="0"/>
              </a:spcAft>
              <a:buClr>
                <a:schemeClr val="dk1"/>
              </a:buClr>
              <a:buSzPts val="2200"/>
              <a:buChar char="●"/>
            </a:pPr>
            <a:r>
              <a:rPr lang="en-US" sz="2000" dirty="0">
                <a:solidFill>
                  <a:schemeClr val="accent2">
                    <a:lumMod val="60000"/>
                    <a:lumOff val="40000"/>
                  </a:schemeClr>
                </a:solidFill>
                <a:latin typeface="Times New Roman"/>
                <a:ea typeface="Times New Roman"/>
                <a:cs typeface="Times New Roman"/>
                <a:sym typeface="Times New Roman"/>
              </a:rPr>
              <a:t>So basically 3 modules of project are : </a:t>
            </a:r>
            <a:endParaRPr dirty="0">
              <a:solidFill>
                <a:schemeClr val="accent2">
                  <a:lumMod val="60000"/>
                  <a:lumOff val="40000"/>
                </a:schemeClr>
              </a:solidFill>
            </a:endParaRPr>
          </a:p>
          <a:p>
            <a:pPr marL="228600" lvl="0" indent="-76200" algn="just" rtl="0">
              <a:lnSpc>
                <a:spcPct val="80000"/>
              </a:lnSpc>
              <a:spcBef>
                <a:spcPts val="1000"/>
              </a:spcBef>
              <a:spcAft>
                <a:spcPts val="0"/>
              </a:spcAft>
              <a:buClr>
                <a:schemeClr val="dk1"/>
              </a:buClr>
              <a:buSzPts val="2200"/>
              <a:buNone/>
            </a:pPr>
            <a:endParaRPr sz="2000" dirty="0">
              <a:solidFill>
                <a:schemeClr val="accent2">
                  <a:lumMod val="60000"/>
                  <a:lumOff val="40000"/>
                </a:schemeClr>
              </a:solidFill>
              <a:latin typeface="Times New Roman"/>
              <a:ea typeface="Times New Roman"/>
              <a:cs typeface="Times New Roman"/>
              <a:sym typeface="Times New Roman"/>
            </a:endParaRPr>
          </a:p>
          <a:p>
            <a:pPr marL="685800" lvl="1" indent="-215900" algn="just" rtl="0">
              <a:lnSpc>
                <a:spcPct val="80000"/>
              </a:lnSpc>
              <a:spcBef>
                <a:spcPts val="500"/>
              </a:spcBef>
              <a:spcAft>
                <a:spcPts val="0"/>
              </a:spcAft>
              <a:buClr>
                <a:schemeClr val="dk1"/>
              </a:buClr>
              <a:buSzPts val="2000"/>
              <a:buFont typeface="Noto Sans Symbols"/>
              <a:buChar char="○"/>
            </a:pPr>
            <a:r>
              <a:rPr lang="en-US" sz="2000" dirty="0">
                <a:solidFill>
                  <a:schemeClr val="accent2">
                    <a:lumMod val="60000"/>
                    <a:lumOff val="40000"/>
                  </a:schemeClr>
                </a:solidFill>
                <a:latin typeface="Times New Roman"/>
                <a:ea typeface="Times New Roman"/>
                <a:cs typeface="Times New Roman"/>
                <a:sym typeface="Times New Roman"/>
              </a:rPr>
              <a:t>Android app</a:t>
            </a:r>
            <a:endParaRPr dirty="0">
              <a:solidFill>
                <a:schemeClr val="accent2">
                  <a:lumMod val="60000"/>
                  <a:lumOff val="40000"/>
                </a:schemeClr>
              </a:solidFill>
            </a:endParaRPr>
          </a:p>
          <a:p>
            <a:pPr marL="469900" lvl="1" indent="0" algn="just" rtl="0">
              <a:lnSpc>
                <a:spcPct val="80000"/>
              </a:lnSpc>
              <a:spcBef>
                <a:spcPts val="500"/>
              </a:spcBef>
              <a:spcAft>
                <a:spcPts val="0"/>
              </a:spcAft>
              <a:buClr>
                <a:schemeClr val="dk1"/>
              </a:buClr>
              <a:buSzPts val="2000"/>
              <a:buNone/>
            </a:pPr>
            <a:endParaRPr sz="2000" dirty="0">
              <a:solidFill>
                <a:schemeClr val="accent2">
                  <a:lumMod val="60000"/>
                  <a:lumOff val="40000"/>
                </a:schemeClr>
              </a:solidFill>
              <a:latin typeface="Times New Roman"/>
              <a:ea typeface="Times New Roman"/>
              <a:cs typeface="Times New Roman"/>
              <a:sym typeface="Times New Roman"/>
            </a:endParaRPr>
          </a:p>
          <a:p>
            <a:pPr marL="1143000" lvl="2" indent="-228600" algn="just" rtl="0">
              <a:lnSpc>
                <a:spcPct val="80000"/>
              </a:lnSpc>
              <a:spcBef>
                <a:spcPts val="500"/>
              </a:spcBef>
              <a:spcAft>
                <a:spcPts val="0"/>
              </a:spcAft>
              <a:buClr>
                <a:schemeClr val="dk1"/>
              </a:buClr>
              <a:buSzPts val="2000"/>
              <a:buFont typeface="Noto Sans Symbols"/>
              <a:buChar char="■"/>
            </a:pPr>
            <a:r>
              <a:rPr lang="en-US" sz="2000" dirty="0">
                <a:solidFill>
                  <a:schemeClr val="accent2">
                    <a:lumMod val="60000"/>
                    <a:lumOff val="40000"/>
                  </a:schemeClr>
                </a:solidFill>
                <a:latin typeface="Times New Roman"/>
                <a:ea typeface="Times New Roman"/>
                <a:cs typeface="Times New Roman"/>
                <a:sym typeface="Times New Roman"/>
              </a:rPr>
              <a:t>User app</a:t>
            </a:r>
            <a:endParaRPr sz="2000" dirty="0">
              <a:solidFill>
                <a:schemeClr val="accent2">
                  <a:lumMod val="60000"/>
                  <a:lumOff val="40000"/>
                </a:schemeClr>
              </a:solidFill>
              <a:latin typeface="Times New Roman"/>
              <a:ea typeface="Times New Roman"/>
              <a:cs typeface="Times New Roman"/>
              <a:sym typeface="Times New Roman"/>
            </a:endParaRPr>
          </a:p>
          <a:p>
            <a:pPr marL="1143000" lvl="2" indent="-228600" algn="just" rtl="0">
              <a:lnSpc>
                <a:spcPct val="80000"/>
              </a:lnSpc>
              <a:spcBef>
                <a:spcPts val="500"/>
              </a:spcBef>
              <a:spcAft>
                <a:spcPts val="0"/>
              </a:spcAft>
              <a:buClr>
                <a:schemeClr val="dk1"/>
              </a:buClr>
              <a:buSzPts val="2000"/>
              <a:buFont typeface="Noto Sans Symbols"/>
              <a:buChar char="■"/>
            </a:pPr>
            <a:r>
              <a:rPr lang="en-US" sz="2000" dirty="0">
                <a:solidFill>
                  <a:schemeClr val="accent2">
                    <a:lumMod val="60000"/>
                    <a:lumOff val="40000"/>
                  </a:schemeClr>
                </a:solidFill>
                <a:latin typeface="Times New Roman"/>
                <a:ea typeface="Times New Roman"/>
                <a:cs typeface="Times New Roman"/>
                <a:sym typeface="Times New Roman"/>
              </a:rPr>
              <a:t>Admin app</a:t>
            </a:r>
            <a:endParaRPr dirty="0">
              <a:solidFill>
                <a:schemeClr val="accent2">
                  <a:lumMod val="60000"/>
                  <a:lumOff val="40000"/>
                </a:schemeClr>
              </a:solidFill>
            </a:endParaRPr>
          </a:p>
          <a:p>
            <a:pPr marL="914400" lvl="2" indent="0" algn="just" rtl="0">
              <a:lnSpc>
                <a:spcPct val="80000"/>
              </a:lnSpc>
              <a:spcBef>
                <a:spcPts val="500"/>
              </a:spcBef>
              <a:spcAft>
                <a:spcPts val="0"/>
              </a:spcAft>
              <a:buClr>
                <a:schemeClr val="dk1"/>
              </a:buClr>
              <a:buSzPts val="2000"/>
              <a:buNone/>
            </a:pPr>
            <a:endParaRPr sz="2000" dirty="0">
              <a:solidFill>
                <a:schemeClr val="accent2">
                  <a:lumMod val="60000"/>
                  <a:lumOff val="40000"/>
                </a:schemeClr>
              </a:solidFill>
              <a:latin typeface="Times New Roman"/>
              <a:ea typeface="Times New Roman"/>
              <a:cs typeface="Times New Roman"/>
              <a:sym typeface="Times New Roman"/>
            </a:endParaRPr>
          </a:p>
          <a:p>
            <a:pPr marL="685800" lvl="1" indent="-215900" algn="just" rtl="0">
              <a:lnSpc>
                <a:spcPct val="80000"/>
              </a:lnSpc>
              <a:spcBef>
                <a:spcPts val="500"/>
              </a:spcBef>
              <a:spcAft>
                <a:spcPts val="0"/>
              </a:spcAft>
              <a:buClr>
                <a:schemeClr val="dk1"/>
              </a:buClr>
              <a:buSzPts val="2000"/>
              <a:buFont typeface="Noto Sans Symbols"/>
              <a:buChar char="○"/>
            </a:pPr>
            <a:r>
              <a:rPr lang="en-US" sz="2000" dirty="0">
                <a:solidFill>
                  <a:schemeClr val="accent2">
                    <a:lumMod val="60000"/>
                    <a:lumOff val="40000"/>
                  </a:schemeClr>
                </a:solidFill>
                <a:latin typeface="Times New Roman"/>
                <a:ea typeface="Times New Roman"/>
                <a:cs typeface="Times New Roman"/>
                <a:sym typeface="Times New Roman"/>
              </a:rPr>
              <a:t>Web Server</a:t>
            </a:r>
            <a:endParaRPr dirty="0">
              <a:solidFill>
                <a:schemeClr val="accent2">
                  <a:lumMod val="60000"/>
                  <a:lumOff val="40000"/>
                </a:schemeClr>
              </a:solidFill>
            </a:endParaRPr>
          </a:p>
          <a:p>
            <a:pPr marL="469900" lvl="1" indent="0" algn="just" rtl="0">
              <a:lnSpc>
                <a:spcPct val="80000"/>
              </a:lnSpc>
              <a:spcBef>
                <a:spcPts val="500"/>
              </a:spcBef>
              <a:spcAft>
                <a:spcPts val="0"/>
              </a:spcAft>
              <a:buClr>
                <a:schemeClr val="dk1"/>
              </a:buClr>
              <a:buSzPts val="2000"/>
              <a:buNone/>
            </a:pPr>
            <a:endParaRPr sz="2000" dirty="0">
              <a:solidFill>
                <a:schemeClr val="accent2">
                  <a:lumMod val="60000"/>
                  <a:lumOff val="40000"/>
                </a:schemeClr>
              </a:solidFill>
              <a:latin typeface="Times New Roman"/>
              <a:ea typeface="Times New Roman"/>
              <a:cs typeface="Times New Roman"/>
              <a:sym typeface="Times New Roman"/>
            </a:endParaRPr>
          </a:p>
          <a:p>
            <a:pPr marL="685800" lvl="1" indent="-215900" algn="just" rtl="0">
              <a:lnSpc>
                <a:spcPct val="80000"/>
              </a:lnSpc>
              <a:spcBef>
                <a:spcPts val="500"/>
              </a:spcBef>
              <a:spcAft>
                <a:spcPts val="0"/>
              </a:spcAft>
              <a:buClr>
                <a:schemeClr val="dk1"/>
              </a:buClr>
              <a:buSzPts val="2000"/>
              <a:buFont typeface="Noto Sans Symbols"/>
              <a:buChar char="○"/>
            </a:pPr>
            <a:r>
              <a:rPr lang="en-US" sz="2000" dirty="0">
                <a:solidFill>
                  <a:schemeClr val="accent2">
                    <a:lumMod val="60000"/>
                    <a:lumOff val="40000"/>
                  </a:schemeClr>
                </a:solidFill>
                <a:latin typeface="Times New Roman"/>
                <a:ea typeface="Times New Roman"/>
                <a:cs typeface="Times New Roman"/>
                <a:sym typeface="Times New Roman"/>
              </a:rPr>
              <a:t>Database</a:t>
            </a:r>
            <a:endParaRPr sz="2000" dirty="0">
              <a:solidFill>
                <a:schemeClr val="accent2">
                  <a:lumMod val="60000"/>
                  <a:lumOff val="40000"/>
                </a:schemeClr>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ddc2edd7a2_3_184"/>
          <p:cNvSpPr txBox="1">
            <a:spLocks noGrp="1"/>
          </p:cNvSpPr>
          <p:nvPr>
            <p:ph type="title"/>
          </p:nvPr>
        </p:nvSpPr>
        <p:spPr>
          <a:xfrm>
            <a:off x="228600" y="76200"/>
            <a:ext cx="9048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t>Architecture Diagram</a:t>
            </a:r>
            <a:endParaRPr b="1" dirty="0"/>
          </a:p>
        </p:txBody>
      </p:sp>
      <p:pic>
        <p:nvPicPr>
          <p:cNvPr id="289" name="Google Shape;289;gddc2edd7a2_3_184"/>
          <p:cNvPicPr preferRelativeResize="0"/>
          <p:nvPr/>
        </p:nvPicPr>
        <p:blipFill rotWithShape="1">
          <a:blip r:embed="rId3">
            <a:alphaModFix/>
          </a:blip>
          <a:srcRect/>
          <a:stretch/>
        </p:blipFill>
        <p:spPr>
          <a:xfrm>
            <a:off x="1905000" y="1600200"/>
            <a:ext cx="8305800" cy="4693975"/>
          </a:xfrm>
          <a:prstGeom prst="rect">
            <a:avLst/>
          </a:prstGeom>
          <a:noFill/>
          <a:ln>
            <a:noFill/>
          </a:ln>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ddc2edd7a2_3_199"/>
          <p:cNvSpPr txBox="1">
            <a:spLocks noGrp="1"/>
          </p:cNvSpPr>
          <p:nvPr>
            <p:ph type="title"/>
          </p:nvPr>
        </p:nvSpPr>
        <p:spPr>
          <a:xfrm>
            <a:off x="838200" y="2889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Trebuchet MS"/>
              <a:buNone/>
            </a:pPr>
            <a:r>
              <a:rPr lang="en-US" b="1" dirty="0"/>
              <a:t>Implemented Algorithm :</a:t>
            </a:r>
            <a:endParaRPr b="1" dirty="0"/>
          </a:p>
        </p:txBody>
      </p:sp>
      <p:sp>
        <p:nvSpPr>
          <p:cNvPr id="307" name="Google Shape;307;gddc2edd7a2_3_199"/>
          <p:cNvSpPr txBox="1">
            <a:spLocks noGrp="1"/>
          </p:cNvSpPr>
          <p:nvPr>
            <p:ph type="body" idx="1"/>
          </p:nvPr>
        </p:nvSpPr>
        <p:spPr>
          <a:xfrm>
            <a:off x="762000" y="1614625"/>
            <a:ext cx="10591800" cy="387647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1000"/>
              </a:spcBef>
              <a:spcAft>
                <a:spcPts val="0"/>
              </a:spcAft>
              <a:buSzPts val="1800"/>
              <a:buNone/>
            </a:pPr>
            <a:r>
              <a:rPr lang="en-US" sz="2200" dirty="0">
                <a:solidFill>
                  <a:schemeClr val="accent2">
                    <a:lumMod val="60000"/>
                    <a:lumOff val="40000"/>
                  </a:schemeClr>
                </a:solidFill>
                <a:latin typeface="Times New Roman"/>
                <a:ea typeface="Times New Roman"/>
                <a:cs typeface="Times New Roman"/>
                <a:sym typeface="Times New Roman"/>
              </a:rPr>
              <a:t>K-Means Algorithm :</a:t>
            </a:r>
            <a:endParaRPr dirty="0">
              <a:solidFill>
                <a:schemeClr val="accent2">
                  <a:lumMod val="60000"/>
                  <a:lumOff val="40000"/>
                </a:schemeClr>
              </a:solidFill>
            </a:endParaRPr>
          </a:p>
          <a:p>
            <a:pPr marL="0" lvl="0" indent="0" algn="l" rtl="0">
              <a:lnSpc>
                <a:spcPct val="100000"/>
              </a:lnSpc>
              <a:spcBef>
                <a:spcPts val="1000"/>
              </a:spcBef>
              <a:spcAft>
                <a:spcPts val="0"/>
              </a:spcAft>
              <a:buSzPts val="1800"/>
              <a:buNone/>
            </a:pPr>
            <a:endParaRPr sz="2200" dirty="0">
              <a:solidFill>
                <a:schemeClr val="accent2">
                  <a:lumMod val="60000"/>
                  <a:lumOff val="40000"/>
                </a:schemeClr>
              </a:solidFill>
              <a:latin typeface="Times New Roman"/>
              <a:ea typeface="Times New Roman"/>
              <a:cs typeface="Times New Roman"/>
              <a:sym typeface="Times New Roman"/>
            </a:endParaRPr>
          </a:p>
          <a:p>
            <a:pPr marL="457200" lvl="0" indent="-368300" algn="just" rtl="0">
              <a:lnSpc>
                <a:spcPct val="115000"/>
              </a:lnSpc>
              <a:spcBef>
                <a:spcPts val="1000"/>
              </a:spcBef>
              <a:spcAft>
                <a:spcPts val="0"/>
              </a:spcAft>
              <a:buSzPts val="22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K-Means is a centroid-based algorithm, or a distance-based algorithm, where we calculate the distances to assign a point to a cluster. In K-Means, each cluster is associated with a centroid.</a:t>
            </a:r>
            <a:endParaRPr dirty="0">
              <a:solidFill>
                <a:schemeClr val="accent2">
                  <a:lumMod val="60000"/>
                  <a:lumOff val="40000"/>
                </a:schemeClr>
              </a:solidFill>
            </a:endParaRPr>
          </a:p>
          <a:p>
            <a:pPr marL="88900" lvl="0" indent="0" algn="just" rtl="0">
              <a:lnSpc>
                <a:spcPct val="115000"/>
              </a:lnSpc>
              <a:spcBef>
                <a:spcPts val="1000"/>
              </a:spcBef>
              <a:spcAft>
                <a:spcPts val="0"/>
              </a:spcAft>
              <a:buSzPts val="2200"/>
              <a:buNone/>
            </a:pPr>
            <a:endParaRPr sz="2200" dirty="0">
              <a:solidFill>
                <a:schemeClr val="accent2">
                  <a:lumMod val="60000"/>
                  <a:lumOff val="40000"/>
                </a:schemeClr>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SzPts val="22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K-Means is a unsupervised machine learning algorithm, so as our dataset, where we are unable to distinguish between features, labels and noisy data. Hence we are using K-Means clustering algorithm.</a:t>
            </a:r>
            <a:endParaRPr sz="2200" dirty="0">
              <a:solidFill>
                <a:schemeClr val="accent2">
                  <a:lumMod val="60000"/>
                  <a:lumOff val="40000"/>
                </a:schemeClr>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ddc2edd7a2_3_204"/>
          <p:cNvSpPr txBox="1">
            <a:spLocks noGrp="1"/>
          </p:cNvSpPr>
          <p:nvPr>
            <p:ph type="body" idx="1"/>
          </p:nvPr>
        </p:nvSpPr>
        <p:spPr>
          <a:xfrm>
            <a:off x="228599" y="304800"/>
            <a:ext cx="5265549" cy="10048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Abril Fatface"/>
              <a:buNone/>
            </a:pPr>
            <a:r>
              <a:rPr lang="en-US" sz="3500" b="1" i="1" dirty="0">
                <a:solidFill>
                  <a:schemeClr val="accent2"/>
                </a:solidFill>
                <a:latin typeface="Trebuchet MS" panose="020B0603020202020204" pitchFamily="34" charset="0"/>
                <a:ea typeface="Abril Fatface"/>
                <a:cs typeface="Abril Fatface"/>
                <a:sym typeface="Abril Fatface"/>
              </a:rPr>
              <a:t>Data Flow Diagram :</a:t>
            </a:r>
            <a:endParaRPr sz="3500" b="1" i="1" dirty="0">
              <a:solidFill>
                <a:schemeClr val="accent2"/>
              </a:solidFill>
              <a:latin typeface="Trebuchet MS" panose="020B0603020202020204" pitchFamily="34" charset="0"/>
              <a:ea typeface="Abril Fatface"/>
              <a:cs typeface="Abril Fatface"/>
              <a:sym typeface="Abril Fatface"/>
            </a:endParaRPr>
          </a:p>
          <a:p>
            <a:pPr marL="0" lvl="0" indent="0" algn="l" rtl="0">
              <a:lnSpc>
                <a:spcPct val="100000"/>
              </a:lnSpc>
              <a:spcBef>
                <a:spcPts val="0"/>
              </a:spcBef>
              <a:spcAft>
                <a:spcPts val="0"/>
              </a:spcAft>
              <a:buSzPts val="1800"/>
              <a:buNone/>
            </a:pPr>
            <a:endParaRPr sz="3500" b="1" dirty="0">
              <a:latin typeface="Trebuchet MS" panose="020B0603020202020204" pitchFamily="34" charset="0"/>
            </a:endParaRPr>
          </a:p>
          <a:p>
            <a:pPr marL="0" lvl="0" indent="0" algn="l" rtl="0">
              <a:lnSpc>
                <a:spcPct val="100000"/>
              </a:lnSpc>
              <a:spcBef>
                <a:spcPts val="0"/>
              </a:spcBef>
              <a:spcAft>
                <a:spcPts val="0"/>
              </a:spcAft>
              <a:buSzPts val="1800"/>
              <a:buNone/>
            </a:pPr>
            <a:endParaRPr sz="3500" b="1" dirty="0">
              <a:latin typeface="Trebuchet MS" panose="020B0603020202020204" pitchFamily="34" charset="0"/>
            </a:endParaRPr>
          </a:p>
        </p:txBody>
      </p:sp>
      <p:sp>
        <p:nvSpPr>
          <p:cNvPr id="313" name="Google Shape;313;gddc2edd7a2_3_204"/>
          <p:cNvSpPr txBox="1"/>
          <p:nvPr/>
        </p:nvSpPr>
        <p:spPr>
          <a:xfrm>
            <a:off x="1066800" y="3343102"/>
            <a:ext cx="34146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i="1" u="sng" strike="noStrike" cap="none" dirty="0">
                <a:solidFill>
                  <a:schemeClr val="accent2"/>
                </a:solidFill>
                <a:latin typeface="Century Gothic"/>
                <a:ea typeface="Century Gothic"/>
                <a:cs typeface="Century Gothic"/>
                <a:sym typeface="Century Gothic"/>
              </a:rPr>
              <a:t>LEVEL 0 DFD :</a:t>
            </a:r>
            <a:endParaRPr sz="2500" i="1" u="sng" strike="noStrike" cap="none" dirty="0">
              <a:solidFill>
                <a:schemeClr val="accent2"/>
              </a:solidFill>
              <a:latin typeface="Century Gothic"/>
              <a:ea typeface="Century Gothic"/>
              <a:cs typeface="Century Gothic"/>
              <a:sym typeface="Century Gothic"/>
            </a:endParaRPr>
          </a:p>
        </p:txBody>
      </p:sp>
      <p:pic>
        <p:nvPicPr>
          <p:cNvPr id="314" name="Google Shape;314;gddc2edd7a2_3_204"/>
          <p:cNvPicPr preferRelativeResize="0"/>
          <p:nvPr/>
        </p:nvPicPr>
        <p:blipFill rotWithShape="1">
          <a:blip r:embed="rId3">
            <a:alphaModFix/>
          </a:blip>
          <a:srcRect/>
          <a:stretch/>
        </p:blipFill>
        <p:spPr>
          <a:xfrm>
            <a:off x="3886200" y="1665729"/>
            <a:ext cx="7424751" cy="4591000"/>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ddc2edd7a2_3_210"/>
          <p:cNvSpPr txBox="1">
            <a:spLocks noGrp="1"/>
          </p:cNvSpPr>
          <p:nvPr>
            <p:ph type="title"/>
          </p:nvPr>
        </p:nvSpPr>
        <p:spPr>
          <a:xfrm>
            <a:off x="1066800" y="2667000"/>
            <a:ext cx="29718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US" sz="2500" u="sng" dirty="0">
                <a:latin typeface="Century Gothic"/>
                <a:ea typeface="Century Gothic"/>
                <a:cs typeface="Century Gothic"/>
                <a:sym typeface="Century Gothic"/>
              </a:rPr>
              <a:t>LEVEL 1 DFD :</a:t>
            </a:r>
            <a:endParaRPr dirty="0"/>
          </a:p>
        </p:txBody>
      </p:sp>
      <p:pic>
        <p:nvPicPr>
          <p:cNvPr id="320" name="Google Shape;320;gddc2edd7a2_3_210"/>
          <p:cNvPicPr preferRelativeResize="0"/>
          <p:nvPr/>
        </p:nvPicPr>
        <p:blipFill rotWithShape="1">
          <a:blip r:embed="rId3">
            <a:alphaModFix/>
          </a:blip>
          <a:srcRect/>
          <a:stretch/>
        </p:blipFill>
        <p:spPr>
          <a:xfrm>
            <a:off x="4274362" y="398076"/>
            <a:ext cx="7056784" cy="5832648"/>
          </a:xfrm>
          <a:prstGeom prst="rect">
            <a:avLst/>
          </a:prstGeom>
          <a:noFill/>
          <a:ln>
            <a:noFill/>
          </a:ln>
        </p:spPr>
      </p:pic>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ddc2edd7a2_3_215"/>
          <p:cNvSpPr txBox="1">
            <a:spLocks noGrp="1"/>
          </p:cNvSpPr>
          <p:nvPr>
            <p:ph type="title"/>
          </p:nvPr>
        </p:nvSpPr>
        <p:spPr>
          <a:xfrm>
            <a:off x="685800" y="2784412"/>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US" sz="2500" b="1" u="sng">
                <a:latin typeface="Century Gothic"/>
                <a:ea typeface="Century Gothic"/>
                <a:cs typeface="Century Gothic"/>
                <a:sym typeface="Century Gothic"/>
              </a:rPr>
              <a:t>LEVEL 2 DFD :</a:t>
            </a:r>
            <a:endParaRPr/>
          </a:p>
        </p:txBody>
      </p:sp>
      <p:pic>
        <p:nvPicPr>
          <p:cNvPr id="326" name="Google Shape;326;gddc2edd7a2_3_215"/>
          <p:cNvPicPr preferRelativeResize="0"/>
          <p:nvPr/>
        </p:nvPicPr>
        <p:blipFill rotWithShape="1">
          <a:blip r:embed="rId3">
            <a:alphaModFix/>
          </a:blip>
          <a:srcRect/>
          <a:stretch/>
        </p:blipFill>
        <p:spPr>
          <a:xfrm>
            <a:off x="3871925" y="408000"/>
            <a:ext cx="7758100" cy="6078525"/>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ddc2edd7a2_3_220"/>
          <p:cNvSpPr txBox="1">
            <a:spLocks noGrp="1"/>
          </p:cNvSpPr>
          <p:nvPr>
            <p:ph type="title"/>
          </p:nvPr>
        </p:nvSpPr>
        <p:spPr>
          <a:xfrm>
            <a:off x="152400" y="76200"/>
            <a:ext cx="4114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a:t>UML Diagrams :</a:t>
            </a:r>
            <a:endParaRPr/>
          </a:p>
        </p:txBody>
      </p:sp>
      <p:sp>
        <p:nvSpPr>
          <p:cNvPr id="332" name="Google Shape;332;gddc2edd7a2_3_220"/>
          <p:cNvSpPr txBox="1">
            <a:spLocks noGrp="1"/>
          </p:cNvSpPr>
          <p:nvPr>
            <p:ph type="body" idx="1"/>
          </p:nvPr>
        </p:nvSpPr>
        <p:spPr>
          <a:xfrm>
            <a:off x="807159" y="3799163"/>
            <a:ext cx="3231600" cy="61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200">
                <a:solidFill>
                  <a:schemeClr val="accent2"/>
                </a:solidFill>
              </a:rPr>
              <a:t>Class Diagram</a:t>
            </a:r>
            <a:endParaRPr sz="2200">
              <a:solidFill>
                <a:schemeClr val="accent2"/>
              </a:solidFill>
            </a:endParaRPr>
          </a:p>
        </p:txBody>
      </p:sp>
      <p:pic>
        <p:nvPicPr>
          <p:cNvPr id="333" name="Google Shape;333;gddc2edd7a2_3_220"/>
          <p:cNvPicPr preferRelativeResize="0"/>
          <p:nvPr/>
        </p:nvPicPr>
        <p:blipFill rotWithShape="1">
          <a:blip r:embed="rId3">
            <a:alphaModFix/>
          </a:blip>
          <a:srcRect/>
          <a:stretch/>
        </p:blipFill>
        <p:spPr>
          <a:xfrm>
            <a:off x="3910250" y="1066800"/>
            <a:ext cx="7724304" cy="5204023"/>
          </a:xfrm>
          <a:prstGeom prst="rect">
            <a:avLst/>
          </a:prstGeom>
          <a:noFill/>
          <a:ln>
            <a:noFill/>
          </a:ln>
        </p:spPr>
      </p:pic>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ddc2edd7a2_3_226"/>
          <p:cNvSpPr txBox="1">
            <a:spLocks noGrp="1"/>
          </p:cNvSpPr>
          <p:nvPr>
            <p:ph type="body" idx="1"/>
          </p:nvPr>
        </p:nvSpPr>
        <p:spPr>
          <a:xfrm>
            <a:off x="838200" y="2971800"/>
            <a:ext cx="3433800" cy="617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200" dirty="0">
                <a:solidFill>
                  <a:schemeClr val="accent2"/>
                </a:solidFill>
              </a:rPr>
              <a:t>Activity Diagram:</a:t>
            </a:r>
            <a:endParaRPr sz="2200" dirty="0">
              <a:solidFill>
                <a:schemeClr val="accent2"/>
              </a:solidFill>
            </a:endParaRPr>
          </a:p>
        </p:txBody>
      </p:sp>
      <p:pic>
        <p:nvPicPr>
          <p:cNvPr id="339" name="Google Shape;339;gddc2edd7a2_3_226"/>
          <p:cNvPicPr preferRelativeResize="0"/>
          <p:nvPr/>
        </p:nvPicPr>
        <p:blipFill rotWithShape="1">
          <a:blip r:embed="rId3">
            <a:alphaModFix/>
          </a:blip>
          <a:srcRect/>
          <a:stretch/>
        </p:blipFill>
        <p:spPr>
          <a:xfrm>
            <a:off x="3474204" y="271462"/>
            <a:ext cx="8382000" cy="6315075"/>
          </a:xfrm>
          <a:prstGeom prst="rect">
            <a:avLst/>
          </a:prstGeom>
          <a:noFill/>
          <a:ln>
            <a:noFill/>
          </a:ln>
        </p:spPr>
      </p:pic>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ddc2edd7a2_3_231"/>
          <p:cNvSpPr txBox="1">
            <a:spLocks noGrp="1"/>
          </p:cNvSpPr>
          <p:nvPr>
            <p:ph type="title"/>
          </p:nvPr>
        </p:nvSpPr>
        <p:spPr>
          <a:xfrm>
            <a:off x="983432" y="2667000"/>
            <a:ext cx="3929100" cy="1325700"/>
          </a:xfrm>
          <a:prstGeom prst="rect">
            <a:avLst/>
          </a:prstGeom>
          <a:noFill/>
          <a:ln>
            <a:noFill/>
          </a:ln>
        </p:spPr>
        <p:txBody>
          <a:bodyPr spcFirstLastPara="1" wrap="square" lIns="91425" tIns="45700" rIns="91425" bIns="45700" anchor="ctr" anchorCtr="0">
            <a:normAutofit/>
          </a:bodyPr>
          <a:lstStyle/>
          <a:p>
            <a:pPr marL="50800" lvl="0" indent="0" algn="l" rtl="0">
              <a:lnSpc>
                <a:spcPct val="90000"/>
              </a:lnSpc>
              <a:spcBef>
                <a:spcPts val="0"/>
              </a:spcBef>
              <a:spcAft>
                <a:spcPts val="0"/>
              </a:spcAft>
              <a:buClr>
                <a:schemeClr val="accent1"/>
              </a:buClr>
              <a:buSzPts val="2800"/>
              <a:buFont typeface="Century Gothic"/>
              <a:buNone/>
            </a:pPr>
            <a:r>
              <a:rPr lang="en-US" sz="2800" i="0">
                <a:latin typeface="Century Gothic"/>
                <a:ea typeface="Century Gothic"/>
                <a:cs typeface="Century Gothic"/>
                <a:sym typeface="Century Gothic"/>
              </a:rPr>
              <a:t>Use  Case View</a:t>
            </a:r>
            <a:endParaRPr u="sng"/>
          </a:p>
        </p:txBody>
      </p:sp>
      <p:pic>
        <p:nvPicPr>
          <p:cNvPr id="345" name="Google Shape;345;gddc2edd7a2_3_231"/>
          <p:cNvPicPr preferRelativeResize="0"/>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a:stretch/>
        </p:blipFill>
        <p:spPr>
          <a:xfrm>
            <a:off x="4912532" y="238724"/>
            <a:ext cx="6296036" cy="6413500"/>
          </a:xfrm>
          <a:prstGeom prst="rect">
            <a:avLst/>
          </a:prstGeom>
        </p:spPr>
      </p:pic>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ddc2edd7a2_3_236"/>
          <p:cNvSpPr txBox="1">
            <a:spLocks noGrp="1"/>
          </p:cNvSpPr>
          <p:nvPr>
            <p:ph type="title"/>
          </p:nvPr>
        </p:nvSpPr>
        <p:spPr>
          <a:xfrm>
            <a:off x="201479" y="2195593"/>
            <a:ext cx="4910176" cy="1971000"/>
          </a:xfrm>
          <a:prstGeom prst="rect">
            <a:avLst/>
          </a:prstGeom>
          <a:noFill/>
          <a:ln>
            <a:noFill/>
          </a:ln>
        </p:spPr>
        <p:txBody>
          <a:bodyPr spcFirstLastPara="1" wrap="square" lIns="91425" tIns="45700" rIns="91425" bIns="45700" anchor="ctr" anchorCtr="0">
            <a:noAutofit/>
          </a:bodyPr>
          <a:lstStyle/>
          <a:p>
            <a:pPr marL="63500" lvl="0" indent="0" algn="l" rtl="0">
              <a:lnSpc>
                <a:spcPct val="90000"/>
              </a:lnSpc>
              <a:spcBef>
                <a:spcPts val="0"/>
              </a:spcBef>
              <a:spcAft>
                <a:spcPts val="0"/>
              </a:spcAft>
              <a:buClr>
                <a:schemeClr val="accent1"/>
              </a:buClr>
              <a:buSzPts val="2600"/>
              <a:buFont typeface="Times New Roman"/>
              <a:buNone/>
            </a:pPr>
            <a:r>
              <a:rPr lang="en-US" sz="2500" i="0" dirty="0">
                <a:latin typeface="Trebuchet MS" panose="020B0603020202020204" pitchFamily="34" charset="0"/>
                <a:ea typeface="Times New Roman"/>
                <a:cs typeface="Times New Roman"/>
                <a:sym typeface="Times New Roman"/>
              </a:rPr>
              <a:t>Entity Relationship Diagram</a:t>
            </a:r>
            <a:endParaRPr sz="2500" u="sng" dirty="0">
              <a:latin typeface="Trebuchet MS" panose="020B0603020202020204" pitchFamily="34" charset="0"/>
              <a:ea typeface="Times New Roman"/>
              <a:cs typeface="Times New Roman"/>
              <a:sym typeface="Times New Roman"/>
            </a:endParaRPr>
          </a:p>
        </p:txBody>
      </p:sp>
      <p:pic>
        <p:nvPicPr>
          <p:cNvPr id="351" name="Google Shape;351;gddc2edd7a2_3_236"/>
          <p:cNvPicPr preferRelativeResize="0"/>
          <p:nvPr/>
        </p:nvPicPr>
        <p:blipFill rotWithShape="1">
          <a:blip r:embed="rId3">
            <a:alphaModFix/>
          </a:blip>
          <a:srcRect/>
          <a:stretch/>
        </p:blipFill>
        <p:spPr>
          <a:xfrm>
            <a:off x="4800600" y="375650"/>
            <a:ext cx="7032100" cy="6106700"/>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ddc2edd7a2_3_1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solidFill>
                  <a:schemeClr val="accent2"/>
                </a:solidFill>
              </a:rPr>
              <a:t>Problem Statement :</a:t>
            </a:r>
            <a:endParaRPr b="1" dirty="0">
              <a:solidFill>
                <a:schemeClr val="accent2"/>
              </a:solidFill>
            </a:endParaRPr>
          </a:p>
        </p:txBody>
      </p:sp>
      <p:sp>
        <p:nvSpPr>
          <p:cNvPr id="241" name="Google Shape;241;gddc2edd7a2_3_143"/>
          <p:cNvSpPr txBox="1">
            <a:spLocks noGrp="1"/>
          </p:cNvSpPr>
          <p:nvPr>
            <p:ph type="body" idx="1"/>
          </p:nvPr>
        </p:nvSpPr>
        <p:spPr>
          <a:xfrm>
            <a:off x="850557" y="2438400"/>
            <a:ext cx="10515600" cy="1790100"/>
          </a:xfrm>
          <a:prstGeom prst="rect">
            <a:avLst/>
          </a:prstGeom>
          <a:noFill/>
          <a:ln>
            <a:noFill/>
          </a:ln>
        </p:spPr>
        <p:txBody>
          <a:bodyPr spcFirstLastPara="1" wrap="square" lIns="91425" tIns="45700" rIns="91425" bIns="45700" anchor="t" anchorCtr="0">
            <a:noAutofit/>
          </a:bodyPr>
          <a:lstStyle/>
          <a:p>
            <a:pPr marL="228600" lvl="0" indent="-228600" algn="just" rtl="0">
              <a:lnSpc>
                <a:spcPct val="115000"/>
              </a:lnSpc>
              <a:spcBef>
                <a:spcPts val="0"/>
              </a:spcBef>
              <a:spcAft>
                <a:spcPts val="0"/>
              </a:spcAft>
              <a:buClr>
                <a:schemeClr val="dk1"/>
              </a:buClr>
              <a:buSzPts val="2800"/>
              <a:buChar char="•"/>
            </a:pPr>
            <a:r>
              <a:rPr lang="en-US" sz="2800" dirty="0">
                <a:solidFill>
                  <a:schemeClr val="accent1">
                    <a:lumMod val="60000"/>
                    <a:lumOff val="40000"/>
                  </a:schemeClr>
                </a:solidFill>
                <a:latin typeface="Times New Roman"/>
                <a:ea typeface="Times New Roman"/>
                <a:cs typeface="Times New Roman"/>
                <a:sym typeface="Times New Roman"/>
              </a:rPr>
              <a:t>To detect the bumps, curves and humps on the roads, hence determine the health of the road and finding best path according to the health.</a:t>
            </a:r>
            <a:endParaRPr sz="2800" dirty="0">
              <a:solidFill>
                <a:schemeClr val="accent1">
                  <a:lumMod val="60000"/>
                  <a:lumOff val="40000"/>
                </a:schemeClr>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e0d5fb28b4_0_0"/>
          <p:cNvSpPr txBox="1">
            <a:spLocks noGrp="1"/>
          </p:cNvSpPr>
          <p:nvPr>
            <p:ph type="title"/>
          </p:nvPr>
        </p:nvSpPr>
        <p:spPr>
          <a:xfrm>
            <a:off x="422525" y="302029"/>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b="1" dirty="0"/>
              <a:t>Outputs:</a:t>
            </a:r>
            <a:endParaRPr b="1" dirty="0"/>
          </a:p>
        </p:txBody>
      </p:sp>
      <p:pic>
        <p:nvPicPr>
          <p:cNvPr id="369" name="Google Shape;369;ge0d5fb28b4_0_0"/>
          <p:cNvPicPr preferRelativeResize="0"/>
          <p:nvPr/>
        </p:nvPicPr>
        <p:blipFill>
          <a:blip r:embed="rId3">
            <a:alphaModFix/>
          </a:blip>
          <a:stretch>
            <a:fillRect/>
          </a:stretch>
        </p:blipFill>
        <p:spPr>
          <a:xfrm>
            <a:off x="2686050" y="1754275"/>
            <a:ext cx="8529648" cy="4622700"/>
          </a:xfrm>
          <a:prstGeom prst="rect">
            <a:avLst/>
          </a:prstGeom>
          <a:noFill/>
          <a:ln>
            <a:noFill/>
          </a:ln>
        </p:spPr>
      </p:pic>
      <p:sp>
        <p:nvSpPr>
          <p:cNvPr id="370" name="Google Shape;370;ge0d5fb28b4_0_0"/>
          <p:cNvSpPr txBox="1"/>
          <p:nvPr/>
        </p:nvSpPr>
        <p:spPr>
          <a:xfrm>
            <a:off x="422525" y="2388925"/>
            <a:ext cx="20478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rgbClr val="3F7818"/>
                </a:solidFill>
                <a:latin typeface="Trebuchet MS"/>
                <a:ea typeface="Trebuchet MS"/>
                <a:cs typeface="Trebuchet MS"/>
                <a:sym typeface="Trebuchet MS"/>
              </a:rPr>
              <a:t>Registration Window</a:t>
            </a:r>
            <a:endParaRPr sz="2300">
              <a:solidFill>
                <a:srgbClr val="3F7818"/>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e0d5fb28b4_0_5"/>
          <p:cNvSpPr txBox="1">
            <a:spLocks noGrp="1"/>
          </p:cNvSpPr>
          <p:nvPr>
            <p:ph type="title"/>
          </p:nvPr>
        </p:nvSpPr>
        <p:spPr>
          <a:xfrm>
            <a:off x="502767" y="15795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b="1" dirty="0"/>
              <a:t>View Log</a:t>
            </a:r>
            <a:endParaRPr b="1" dirty="0"/>
          </a:p>
        </p:txBody>
      </p:sp>
      <p:pic>
        <p:nvPicPr>
          <p:cNvPr id="376" name="Google Shape;376;ge0d5fb28b4_0_5"/>
          <p:cNvPicPr preferRelativeResize="0"/>
          <p:nvPr/>
        </p:nvPicPr>
        <p:blipFill>
          <a:blip r:embed="rId3">
            <a:alphaModFix/>
          </a:blip>
          <a:stretch>
            <a:fillRect/>
          </a:stretch>
        </p:blipFill>
        <p:spPr>
          <a:xfrm>
            <a:off x="2242675" y="1478850"/>
            <a:ext cx="9035650" cy="4956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e0d5fb28b4_0_1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b="1" dirty="0"/>
              <a:t>Mobile</a:t>
            </a:r>
            <a:endParaRPr b="1" dirty="0"/>
          </a:p>
        </p:txBody>
      </p:sp>
      <p:pic>
        <p:nvPicPr>
          <p:cNvPr id="382" name="Google Shape;382;ge0d5fb28b4_0_16"/>
          <p:cNvPicPr preferRelativeResize="0"/>
          <p:nvPr/>
        </p:nvPicPr>
        <p:blipFill>
          <a:blip r:embed="rId3">
            <a:alphaModFix/>
          </a:blip>
          <a:stretch>
            <a:fillRect/>
          </a:stretch>
        </p:blipFill>
        <p:spPr>
          <a:xfrm>
            <a:off x="6745109" y="1647525"/>
            <a:ext cx="2613065" cy="4645450"/>
          </a:xfrm>
          <a:prstGeom prst="rect">
            <a:avLst/>
          </a:prstGeom>
          <a:noFill/>
          <a:ln>
            <a:noFill/>
          </a:ln>
        </p:spPr>
      </p:pic>
      <p:pic>
        <p:nvPicPr>
          <p:cNvPr id="383" name="Google Shape;383;ge0d5fb28b4_0_16"/>
          <p:cNvPicPr preferRelativeResize="0"/>
          <p:nvPr/>
        </p:nvPicPr>
        <p:blipFill>
          <a:blip r:embed="rId4">
            <a:alphaModFix/>
          </a:blip>
          <a:stretch>
            <a:fillRect/>
          </a:stretch>
        </p:blipFill>
        <p:spPr>
          <a:xfrm>
            <a:off x="2701324" y="1796925"/>
            <a:ext cx="2529025" cy="44960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ge0d5fb28b4_0_23"/>
          <p:cNvPicPr preferRelativeResize="0"/>
          <p:nvPr/>
        </p:nvPicPr>
        <p:blipFill>
          <a:blip r:embed="rId3">
            <a:alphaModFix/>
          </a:blip>
          <a:stretch>
            <a:fillRect/>
          </a:stretch>
        </p:blipFill>
        <p:spPr>
          <a:xfrm>
            <a:off x="1317209" y="1180975"/>
            <a:ext cx="2613065" cy="4645450"/>
          </a:xfrm>
          <a:prstGeom prst="rect">
            <a:avLst/>
          </a:prstGeom>
          <a:noFill/>
          <a:ln>
            <a:noFill/>
          </a:ln>
        </p:spPr>
      </p:pic>
      <p:pic>
        <p:nvPicPr>
          <p:cNvPr id="390" name="Google Shape;390;ge0d5fb28b4_0_23"/>
          <p:cNvPicPr preferRelativeResize="0"/>
          <p:nvPr/>
        </p:nvPicPr>
        <p:blipFill>
          <a:blip r:embed="rId4">
            <a:alphaModFix/>
          </a:blip>
          <a:stretch>
            <a:fillRect/>
          </a:stretch>
        </p:blipFill>
        <p:spPr>
          <a:xfrm>
            <a:off x="8470234" y="1180975"/>
            <a:ext cx="2613065" cy="4645450"/>
          </a:xfrm>
          <a:prstGeom prst="rect">
            <a:avLst/>
          </a:prstGeom>
          <a:noFill/>
          <a:ln>
            <a:noFill/>
          </a:ln>
        </p:spPr>
      </p:pic>
      <p:pic>
        <p:nvPicPr>
          <p:cNvPr id="391" name="Google Shape;391;ge0d5fb28b4_0_23"/>
          <p:cNvPicPr preferRelativeResize="0"/>
          <p:nvPr/>
        </p:nvPicPr>
        <p:blipFill>
          <a:blip r:embed="rId5">
            <a:alphaModFix/>
          </a:blip>
          <a:stretch>
            <a:fillRect/>
          </a:stretch>
        </p:blipFill>
        <p:spPr>
          <a:xfrm>
            <a:off x="4943300" y="1180975"/>
            <a:ext cx="2529025" cy="4645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ddc2edd7a2_3_251"/>
          <p:cNvSpPr txBox="1">
            <a:spLocks noGrp="1"/>
          </p:cNvSpPr>
          <p:nvPr>
            <p:ph type="title"/>
          </p:nvPr>
        </p:nvSpPr>
        <p:spPr>
          <a:xfrm>
            <a:off x="314869" y="131806"/>
            <a:ext cx="8596668" cy="13207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400" b="1" dirty="0"/>
              <a:t>Test cases and test results : </a:t>
            </a:r>
            <a:endParaRPr sz="3400" b="1" dirty="0"/>
          </a:p>
        </p:txBody>
      </p:sp>
      <p:graphicFrame>
        <p:nvGraphicFramePr>
          <p:cNvPr id="2" name="Table 1">
            <a:extLst>
              <a:ext uri="{FF2B5EF4-FFF2-40B4-BE49-F238E27FC236}">
                <a16:creationId xmlns:a16="http://schemas.microsoft.com/office/drawing/2014/main" id="{B793361A-9A06-4432-B654-4EB07C18E926}"/>
              </a:ext>
            </a:extLst>
          </p:cNvPr>
          <p:cNvGraphicFramePr>
            <a:graphicFrameLocks noGrp="1"/>
          </p:cNvGraphicFramePr>
          <p:nvPr>
            <p:extLst>
              <p:ext uri="{D42A27DB-BD31-4B8C-83A1-F6EECF244321}">
                <p14:modId xmlns:p14="http://schemas.microsoft.com/office/powerpoint/2010/main" val="4125710745"/>
              </p:ext>
            </p:extLst>
          </p:nvPr>
        </p:nvGraphicFramePr>
        <p:xfrm>
          <a:off x="1830362" y="1118462"/>
          <a:ext cx="8531275" cy="5135104"/>
        </p:xfrm>
        <a:graphic>
          <a:graphicData uri="http://schemas.openxmlformats.org/drawingml/2006/table">
            <a:tbl>
              <a:tblPr firstRow="1" firstCol="1" bandRow="1">
                <a:tableStyleId>{3C2FFA5D-87B4-456A-9821-1D502468CF0F}</a:tableStyleId>
              </a:tblPr>
              <a:tblGrid>
                <a:gridCol w="1663513">
                  <a:extLst>
                    <a:ext uri="{9D8B030D-6E8A-4147-A177-3AD203B41FA5}">
                      <a16:colId xmlns:a16="http://schemas.microsoft.com/office/drawing/2014/main" val="3433180059"/>
                    </a:ext>
                  </a:extLst>
                </a:gridCol>
                <a:gridCol w="1497160">
                  <a:extLst>
                    <a:ext uri="{9D8B030D-6E8A-4147-A177-3AD203B41FA5}">
                      <a16:colId xmlns:a16="http://schemas.microsoft.com/office/drawing/2014/main" val="434120269"/>
                    </a:ext>
                  </a:extLst>
                </a:gridCol>
                <a:gridCol w="2532235">
                  <a:extLst>
                    <a:ext uri="{9D8B030D-6E8A-4147-A177-3AD203B41FA5}">
                      <a16:colId xmlns:a16="http://schemas.microsoft.com/office/drawing/2014/main" val="1571875083"/>
                    </a:ext>
                  </a:extLst>
                </a:gridCol>
                <a:gridCol w="1383949">
                  <a:extLst>
                    <a:ext uri="{9D8B030D-6E8A-4147-A177-3AD203B41FA5}">
                      <a16:colId xmlns:a16="http://schemas.microsoft.com/office/drawing/2014/main" val="3474832478"/>
                    </a:ext>
                  </a:extLst>
                </a:gridCol>
                <a:gridCol w="1454418">
                  <a:extLst>
                    <a:ext uri="{9D8B030D-6E8A-4147-A177-3AD203B41FA5}">
                      <a16:colId xmlns:a16="http://schemas.microsoft.com/office/drawing/2014/main" val="1104698706"/>
                    </a:ext>
                  </a:extLst>
                </a:gridCol>
              </a:tblGrid>
              <a:tr h="590019">
                <a:tc>
                  <a:txBody>
                    <a:bodyPr/>
                    <a:lstStyle/>
                    <a:p>
                      <a:pPr algn="ctr">
                        <a:lnSpc>
                          <a:spcPct val="150000"/>
                        </a:lnSpc>
                      </a:pPr>
                      <a:r>
                        <a:rPr lang="en-US" sz="1200" dirty="0">
                          <a:effectLst/>
                        </a:rPr>
                        <a:t>Description</a:t>
                      </a: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Test Case</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Input</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Actual Output</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Expected Output</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extLst>
                  <a:ext uri="{0D108BD9-81ED-4DB2-BD59-A6C34878D82A}">
                    <a16:rowId xmlns:a16="http://schemas.microsoft.com/office/drawing/2014/main" val="3114221068"/>
                  </a:ext>
                </a:extLst>
              </a:tr>
              <a:tr h="1217901">
                <a:tc>
                  <a:txBody>
                    <a:bodyPr/>
                    <a:lstStyle/>
                    <a:p>
                      <a:pPr algn="ctr">
                        <a:lnSpc>
                          <a:spcPct val="150000"/>
                        </a:lnSpc>
                      </a:pPr>
                      <a:r>
                        <a:rPr lang="en-US" sz="1200">
                          <a:effectLst/>
                        </a:rPr>
                        <a:t>Orientation Test 1</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Bump Detection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Positive elevated reading than standard deviation.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Bump</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Bump</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extLst>
                  <a:ext uri="{0D108BD9-81ED-4DB2-BD59-A6C34878D82A}">
                    <a16:rowId xmlns:a16="http://schemas.microsoft.com/office/drawing/2014/main" val="3728127881"/>
                  </a:ext>
                </a:extLst>
              </a:tr>
              <a:tr h="805572">
                <a:tc>
                  <a:txBody>
                    <a:bodyPr/>
                    <a:lstStyle/>
                    <a:p>
                      <a:pPr algn="ctr">
                        <a:lnSpc>
                          <a:spcPct val="150000"/>
                        </a:lnSpc>
                      </a:pPr>
                      <a:r>
                        <a:rPr lang="en-US" sz="1200">
                          <a:effectLst/>
                        </a:rPr>
                        <a:t>Orientation Test 2</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Hump Detection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Negative elevated reading than standard deviation.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Hump</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Hump</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extLst>
                  <a:ext uri="{0D108BD9-81ED-4DB2-BD59-A6C34878D82A}">
                    <a16:rowId xmlns:a16="http://schemas.microsoft.com/office/drawing/2014/main" val="578255564"/>
                  </a:ext>
                </a:extLst>
              </a:tr>
              <a:tr h="1217901">
                <a:tc>
                  <a:txBody>
                    <a:bodyPr/>
                    <a:lstStyle/>
                    <a:p>
                      <a:pPr algn="ctr">
                        <a:lnSpc>
                          <a:spcPct val="150000"/>
                        </a:lnSpc>
                      </a:pPr>
                      <a:r>
                        <a:rPr lang="en-US" sz="1200" dirty="0">
                          <a:effectLst/>
                        </a:rPr>
                        <a:t>Orientation Test 3</a:t>
                      </a: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Bump Detection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Positive elevated reading than standard deviation.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dirty="0">
                          <a:effectLst/>
                        </a:rPr>
                        <a:t>Bump</a:t>
                      </a:r>
                    </a:p>
                    <a:p>
                      <a:pPr algn="ctr">
                        <a:lnSpc>
                          <a:spcPct val="150000"/>
                        </a:lnSpc>
                      </a:pP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dirty="0">
                          <a:effectLst/>
                        </a:rPr>
                        <a:t>Normal Road</a:t>
                      </a: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extLst>
                  <a:ext uri="{0D108BD9-81ED-4DB2-BD59-A6C34878D82A}">
                    <a16:rowId xmlns:a16="http://schemas.microsoft.com/office/drawing/2014/main" val="3600160733"/>
                  </a:ext>
                </a:extLst>
              </a:tr>
              <a:tr h="713692">
                <a:tc>
                  <a:txBody>
                    <a:bodyPr/>
                    <a:lstStyle/>
                    <a:p>
                      <a:pPr algn="ctr">
                        <a:lnSpc>
                          <a:spcPct val="150000"/>
                        </a:lnSpc>
                      </a:pPr>
                      <a:r>
                        <a:rPr lang="en-US" sz="1200">
                          <a:effectLst/>
                        </a:rPr>
                        <a:t>Orientation Test 4</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Turn Detection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dirty="0">
                          <a:effectLst/>
                        </a:rPr>
                        <a:t>Deflection of Y-axis in North-East</a:t>
                      </a: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Right Turn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Right Turn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extLst>
                  <a:ext uri="{0D108BD9-81ED-4DB2-BD59-A6C34878D82A}">
                    <a16:rowId xmlns:a16="http://schemas.microsoft.com/office/drawing/2014/main" val="1290330506"/>
                  </a:ext>
                </a:extLst>
              </a:tr>
              <a:tr h="590019">
                <a:tc>
                  <a:txBody>
                    <a:bodyPr/>
                    <a:lstStyle/>
                    <a:p>
                      <a:pPr algn="ctr">
                        <a:lnSpc>
                          <a:spcPct val="150000"/>
                        </a:lnSpc>
                      </a:pPr>
                      <a:r>
                        <a:rPr lang="en-US" sz="1200">
                          <a:effectLst/>
                        </a:rPr>
                        <a:t>Orientation Test 5</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Turn Detection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dirty="0">
                          <a:effectLst/>
                        </a:rPr>
                        <a:t>Deflection of Y-axis in North-West</a:t>
                      </a: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a:effectLst/>
                        </a:rPr>
                        <a:t>Left  Turn</a:t>
                      </a:r>
                      <a:endParaRPr lang="en-IN" sz="1200">
                        <a:solidFill>
                          <a:srgbClr val="00000A"/>
                        </a:solidFill>
                        <a:effectLst/>
                        <a:latin typeface="Times New Roman" panose="02020603050405020304" pitchFamily="18" charset="0"/>
                        <a:ea typeface="Times New Roman" panose="02020603050405020304" pitchFamily="18" charset="0"/>
                      </a:endParaRPr>
                    </a:p>
                  </a:txBody>
                  <a:tcPr marL="67950" marR="67950" marT="0" marB="0"/>
                </a:tc>
                <a:tc>
                  <a:txBody>
                    <a:bodyPr/>
                    <a:lstStyle/>
                    <a:p>
                      <a:pPr algn="ctr">
                        <a:lnSpc>
                          <a:spcPct val="150000"/>
                        </a:lnSpc>
                      </a:pPr>
                      <a:r>
                        <a:rPr lang="en-US" sz="1200" dirty="0">
                          <a:effectLst/>
                        </a:rPr>
                        <a:t>Left   Turn</a:t>
                      </a:r>
                      <a:endParaRPr lang="en-IN" sz="1200" dirty="0">
                        <a:solidFill>
                          <a:srgbClr val="00000A"/>
                        </a:solidFill>
                        <a:effectLst/>
                        <a:latin typeface="Times New Roman" panose="02020603050405020304" pitchFamily="18" charset="0"/>
                        <a:ea typeface="Times New Roman" panose="02020603050405020304" pitchFamily="18" charset="0"/>
                      </a:endParaRPr>
                    </a:p>
                  </a:txBody>
                  <a:tcPr marL="67950" marR="67950" marT="0" marB="0"/>
                </a:tc>
                <a:extLst>
                  <a:ext uri="{0D108BD9-81ED-4DB2-BD59-A6C34878D82A}">
                    <a16:rowId xmlns:a16="http://schemas.microsoft.com/office/drawing/2014/main" val="72584600"/>
                  </a:ext>
                </a:extLst>
              </a:tr>
            </a:tbl>
          </a:graphicData>
        </a:graphic>
      </p:graphicFrame>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ddc2edd7a2_3_241"/>
          <p:cNvSpPr txBox="1">
            <a:spLocks noGrp="1"/>
          </p:cNvSpPr>
          <p:nvPr>
            <p:ph type="title"/>
          </p:nvPr>
        </p:nvSpPr>
        <p:spPr>
          <a:xfrm>
            <a:off x="275628" y="303378"/>
            <a:ext cx="4861637" cy="7024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Trebuchet MS"/>
              <a:buNone/>
            </a:pPr>
            <a:r>
              <a:rPr lang="en-US" sz="3000" b="1" dirty="0">
                <a:solidFill>
                  <a:schemeClr val="accent2"/>
                </a:solidFill>
              </a:rPr>
              <a:t>Specifications of Project :</a:t>
            </a:r>
            <a:endParaRPr sz="3000" b="1" dirty="0">
              <a:solidFill>
                <a:schemeClr val="accent2"/>
              </a:solidFill>
            </a:endParaRPr>
          </a:p>
        </p:txBody>
      </p:sp>
      <p:sp>
        <p:nvSpPr>
          <p:cNvPr id="357" name="Google Shape;357;gddc2edd7a2_3_241"/>
          <p:cNvSpPr txBox="1">
            <a:spLocks noGrp="1"/>
          </p:cNvSpPr>
          <p:nvPr>
            <p:ph type="body" idx="1"/>
          </p:nvPr>
        </p:nvSpPr>
        <p:spPr>
          <a:xfrm>
            <a:off x="275628" y="1375719"/>
            <a:ext cx="9898102" cy="4382530"/>
          </a:xfrm>
          <a:prstGeom prst="rect">
            <a:avLst/>
          </a:prstGeom>
          <a:noFill/>
          <a:ln>
            <a:noFill/>
          </a:ln>
        </p:spPr>
        <p:txBody>
          <a:bodyPr spcFirstLastPara="1" wrap="square" lIns="91425" tIns="45700" rIns="91425" bIns="45700" anchor="t" anchorCtr="0">
            <a:noAutofit/>
          </a:bodyPr>
          <a:lstStyle/>
          <a:p>
            <a:pPr algn="just"/>
            <a:r>
              <a:rPr lang="en-US" sz="2200" b="1" dirty="0">
                <a:solidFill>
                  <a:schemeClr val="accent1"/>
                </a:solidFill>
                <a:effectLst/>
                <a:latin typeface="Times New Roman" panose="02020603050405020304" pitchFamily="18" charset="0"/>
                <a:ea typeface="Times New Roman" panose="02020603050405020304" pitchFamily="18" charset="0"/>
              </a:rPr>
              <a:t>ADVANTAGES</a:t>
            </a:r>
          </a:p>
          <a:p>
            <a:pPr marL="137160" indent="0" algn="just">
              <a:buNone/>
            </a:pPr>
            <a:endParaRPr lang="en-IN" sz="22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200" dirty="0">
                <a:solidFill>
                  <a:schemeClr val="accent1"/>
                </a:solidFill>
                <a:effectLst/>
                <a:latin typeface="Times New Roman" panose="02020603050405020304" pitchFamily="18" charset="0"/>
                <a:ea typeface="Times New Roman" panose="02020603050405020304" pitchFamily="18" charset="0"/>
              </a:rPr>
              <a:t>This system will help user for faster and safer traveling. </a:t>
            </a: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200" dirty="0">
                <a:solidFill>
                  <a:schemeClr val="accent1"/>
                </a:solidFill>
                <a:effectLst/>
                <a:latin typeface="Times New Roman" panose="02020603050405020304" pitchFamily="18" charset="0"/>
                <a:ea typeface="Times New Roman" panose="02020603050405020304" pitchFamily="18" charset="0"/>
              </a:rPr>
              <a:t>Requires no additional sensors.</a:t>
            </a: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200" dirty="0">
                <a:solidFill>
                  <a:schemeClr val="accent1"/>
                </a:solidFill>
                <a:effectLst/>
                <a:latin typeface="Times New Roman" panose="02020603050405020304" pitchFamily="18" charset="0"/>
                <a:ea typeface="Times New Roman" panose="02020603050405020304" pitchFamily="18" charset="0"/>
              </a:rPr>
              <a:t>Low cost solution with realistic readings.</a:t>
            </a: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200" dirty="0">
                <a:solidFill>
                  <a:schemeClr val="accent1"/>
                </a:solidFill>
                <a:effectLst/>
                <a:latin typeface="Times New Roman" panose="02020603050405020304" pitchFamily="18" charset="0"/>
                <a:ea typeface="Times New Roman" panose="02020603050405020304" pitchFamily="18" charset="0"/>
              </a:rPr>
              <a:t>Accuracy increases every time a new reading comes up for same travelled route.</a:t>
            </a: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200" dirty="0">
                <a:solidFill>
                  <a:schemeClr val="accent1"/>
                </a:solidFill>
                <a:effectLst/>
                <a:latin typeface="Times New Roman" panose="02020603050405020304" pitchFamily="18" charset="0"/>
                <a:ea typeface="Times New Roman" panose="02020603050405020304" pitchFamily="18" charset="0"/>
              </a:rPr>
              <a:t>No predefined orientation required for the Smart-phones.</a:t>
            </a:r>
            <a:endParaRPr lang="en-IN" sz="2200" dirty="0">
              <a:solidFill>
                <a:schemeClr val="accent1"/>
              </a:solidFill>
              <a:effectLst/>
              <a:latin typeface="Times New Roman" panose="02020603050405020304" pitchFamily="18" charset="0"/>
              <a:ea typeface="Times New Roman" panose="02020603050405020304" pitchFamily="18" charset="0"/>
            </a:endParaRPr>
          </a:p>
        </p:txBody>
      </p:sp>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9B20-BF99-478F-B00E-768B27BE23BF}"/>
              </a:ext>
            </a:extLst>
          </p:cNvPr>
          <p:cNvSpPr>
            <a:spLocks noGrp="1"/>
          </p:cNvSpPr>
          <p:nvPr>
            <p:ph type="title"/>
          </p:nvPr>
        </p:nvSpPr>
        <p:spPr/>
        <p:txBody>
          <a:bodyPr>
            <a:normAutofit/>
          </a:bodyPr>
          <a:lstStyle/>
          <a:p>
            <a:r>
              <a:rPr lang="en-US" sz="2800" b="1" dirty="0">
                <a:solidFill>
                  <a:schemeClr val="accent2"/>
                </a:solidFill>
                <a:effectLst/>
                <a:latin typeface="Times New Roman" panose="02020603050405020304" pitchFamily="18" charset="0"/>
                <a:ea typeface="Times New Roman" panose="02020603050405020304" pitchFamily="18" charset="0"/>
              </a:rPr>
              <a:t>LIMITATIONS</a:t>
            </a:r>
            <a:endParaRPr lang="en-IN" sz="2800" dirty="0">
              <a:solidFill>
                <a:schemeClr val="accent2"/>
              </a:solidFill>
            </a:endParaRPr>
          </a:p>
        </p:txBody>
      </p:sp>
      <p:sp>
        <p:nvSpPr>
          <p:cNvPr id="3" name="Text Placeholder 2">
            <a:extLst>
              <a:ext uri="{FF2B5EF4-FFF2-40B4-BE49-F238E27FC236}">
                <a16:creationId xmlns:a16="http://schemas.microsoft.com/office/drawing/2014/main" id="{28937742-2562-4CA7-9AAA-5A1FD0CAD69F}"/>
              </a:ext>
            </a:extLst>
          </p:cNvPr>
          <p:cNvSpPr>
            <a:spLocks noGrp="1"/>
          </p:cNvSpPr>
          <p:nvPr>
            <p:ph type="body" idx="1"/>
          </p:nvPr>
        </p:nvSpPr>
        <p:spPr>
          <a:xfrm>
            <a:off x="677334" y="1439260"/>
            <a:ext cx="9698781" cy="4214679"/>
          </a:xfrm>
        </p:spPr>
        <p:txBody>
          <a:bodyPr>
            <a:normAutofit/>
          </a:bodyPr>
          <a:lstStyle/>
          <a:p>
            <a:pPr algn="just"/>
            <a:endParaRPr lang="en-IN" sz="2200" dirty="0">
              <a:solidFill>
                <a:schemeClr val="bg1"/>
              </a:solidFill>
              <a:effectLst/>
              <a:latin typeface="Times New Roman" panose="02020603050405020304" pitchFamily="18" charset="0"/>
              <a:ea typeface="Times New Roman" panose="02020603050405020304" pitchFamily="18" charset="0"/>
            </a:endParaRPr>
          </a:p>
          <a:p>
            <a:pPr marL="342900" indent="-342900" algn="just"/>
            <a:r>
              <a:rPr lang="en-US" sz="2200" dirty="0">
                <a:solidFill>
                  <a:schemeClr val="accent1"/>
                </a:solidFill>
                <a:effectLst/>
                <a:latin typeface="Times New Roman" panose="02020603050405020304" pitchFamily="18" charset="0"/>
                <a:ea typeface="Times New Roman" panose="02020603050405020304" pitchFamily="18" charset="0"/>
              </a:rPr>
              <a:t>Less Accuracy.</a:t>
            </a:r>
          </a:p>
          <a:p>
            <a:pPr marL="0" indent="0" algn="just">
              <a:buNone/>
            </a:pP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indent="-342900" algn="just"/>
            <a:r>
              <a:rPr lang="en-US" sz="2200" dirty="0">
                <a:solidFill>
                  <a:schemeClr val="accent1"/>
                </a:solidFill>
                <a:effectLst/>
                <a:latin typeface="Times New Roman" panose="02020603050405020304" pitchFamily="18" charset="0"/>
                <a:ea typeface="Times New Roman" panose="02020603050405020304" pitchFamily="18" charset="0"/>
              </a:rPr>
              <a:t>For uploading data to server, Smart-phone and server should be connected to same network.</a:t>
            </a:r>
          </a:p>
          <a:p>
            <a:pPr marL="0" indent="0" algn="just">
              <a:buNone/>
            </a:pP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indent="-342900" algn="just"/>
            <a:r>
              <a:rPr lang="en-US" sz="2200" dirty="0">
                <a:solidFill>
                  <a:schemeClr val="accent1"/>
                </a:solidFill>
                <a:effectLst/>
                <a:latin typeface="Times New Roman" panose="02020603050405020304" pitchFamily="18" charset="0"/>
                <a:ea typeface="Times New Roman" panose="02020603050405020304" pitchFamily="18" charset="0"/>
              </a:rPr>
              <a:t>Constant GPS tracking needed, which might not be possible in bad network area.</a:t>
            </a:r>
          </a:p>
          <a:p>
            <a:pPr marL="0" indent="0" algn="just">
              <a:buNone/>
            </a:pPr>
            <a:endParaRPr lang="en-IN" sz="2200" dirty="0">
              <a:solidFill>
                <a:schemeClr val="accent1"/>
              </a:solidFill>
              <a:effectLst/>
              <a:latin typeface="Times New Roman" panose="02020603050405020304" pitchFamily="18" charset="0"/>
              <a:ea typeface="Times New Roman" panose="02020603050405020304" pitchFamily="18" charset="0"/>
            </a:endParaRPr>
          </a:p>
          <a:p>
            <a:pPr marL="342900" indent="-342900" algn="just"/>
            <a:r>
              <a:rPr lang="en-US" sz="2200" dirty="0">
                <a:solidFill>
                  <a:schemeClr val="accent1"/>
                </a:solidFill>
                <a:effectLst/>
                <a:latin typeface="Times New Roman" panose="02020603050405020304" pitchFamily="18" charset="0"/>
                <a:ea typeface="Times New Roman" panose="02020603050405020304" pitchFamily="18" charset="0"/>
              </a:rPr>
              <a:t>For free access of Google Map API’s we are limited with 20,000 API hit calls..</a:t>
            </a:r>
            <a:endParaRPr lang="en-IN" sz="2200" dirty="0">
              <a:solidFill>
                <a:schemeClr val="accent1"/>
              </a:solidFill>
              <a:effectLst/>
              <a:latin typeface="Times New Roman" panose="02020603050405020304" pitchFamily="18" charset="0"/>
              <a:ea typeface="Times New Roman" panose="02020603050405020304" pitchFamily="18" charset="0"/>
            </a:endParaRPr>
          </a:p>
          <a:p>
            <a:endParaRPr lang="en-IN" sz="2200" dirty="0"/>
          </a:p>
        </p:txBody>
      </p:sp>
    </p:spTree>
    <p:extLst>
      <p:ext uri="{BB962C8B-B14F-4D97-AF65-F5344CB8AC3E}">
        <p14:creationId xmlns:p14="http://schemas.microsoft.com/office/powerpoint/2010/main" val="1331149885"/>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0D96B5-100D-471B-A87C-1BCC45158A58}"/>
              </a:ext>
            </a:extLst>
          </p:cNvPr>
          <p:cNvSpPr>
            <a:spLocks noGrp="1"/>
          </p:cNvSpPr>
          <p:nvPr>
            <p:ph type="body" idx="1"/>
          </p:nvPr>
        </p:nvSpPr>
        <p:spPr>
          <a:xfrm>
            <a:off x="596682" y="671790"/>
            <a:ext cx="10081649" cy="5047085"/>
          </a:xfrm>
        </p:spPr>
        <p:txBody>
          <a:bodyPr>
            <a:normAutofit/>
          </a:bodyPr>
          <a:lstStyle/>
          <a:p>
            <a:pPr marL="137160" indent="0" algn="just">
              <a:buNone/>
            </a:pPr>
            <a:r>
              <a:rPr lang="en-US" sz="2400" b="1" dirty="0">
                <a:solidFill>
                  <a:schemeClr val="accent2"/>
                </a:solidFill>
                <a:effectLst/>
                <a:latin typeface="Times New Roman" panose="02020603050405020304" pitchFamily="18" charset="0"/>
                <a:ea typeface="Times New Roman" panose="02020603050405020304" pitchFamily="18" charset="0"/>
              </a:rPr>
              <a:t>APPLICATIONS</a:t>
            </a:r>
          </a:p>
          <a:p>
            <a:pPr marL="137160" indent="0" algn="just">
              <a:buNone/>
            </a:pPr>
            <a:endParaRPr lang="en-US" sz="2400" dirty="0">
              <a:solidFill>
                <a:schemeClr val="bg1"/>
              </a:solidFill>
              <a:effectLst/>
              <a:latin typeface="Times New Roman" panose="02020603050405020304" pitchFamily="18" charset="0"/>
              <a:ea typeface="Times New Roman" panose="02020603050405020304" pitchFamily="18" charset="0"/>
            </a:endParaRPr>
          </a:p>
          <a:p>
            <a:pPr marL="285750" indent="-285750" algn="just"/>
            <a:r>
              <a:rPr lang="en-US" sz="2000" dirty="0">
                <a:solidFill>
                  <a:schemeClr val="accent1"/>
                </a:solidFill>
                <a:effectLst/>
                <a:latin typeface="Times New Roman" panose="02020603050405020304" pitchFamily="18" charset="0"/>
                <a:ea typeface="Times New Roman" panose="02020603050405020304" pitchFamily="18" charset="0"/>
              </a:rPr>
              <a:t>To navigate from one place to another with the best quality road.</a:t>
            </a:r>
          </a:p>
          <a:p>
            <a:pPr marL="0" indent="0" algn="just">
              <a:buNone/>
            </a:pPr>
            <a:endParaRPr lang="en-US" sz="2000" dirty="0">
              <a:solidFill>
                <a:schemeClr val="accent1"/>
              </a:solidFill>
              <a:effectLst/>
              <a:latin typeface="Times New Roman" panose="02020603050405020304" pitchFamily="18" charset="0"/>
              <a:ea typeface="Times New Roman" panose="02020603050405020304" pitchFamily="18" charset="0"/>
            </a:endParaRPr>
          </a:p>
          <a:p>
            <a:pPr marL="285750" indent="-285750" algn="just"/>
            <a:r>
              <a:rPr lang="en-US" sz="2000" dirty="0">
                <a:solidFill>
                  <a:schemeClr val="accent1"/>
                </a:solidFill>
                <a:effectLst/>
                <a:latin typeface="Times New Roman" panose="02020603050405020304" pitchFamily="18" charset="0"/>
                <a:ea typeface="Times New Roman" panose="02020603050405020304" pitchFamily="18" charset="0"/>
              </a:rPr>
              <a:t>Detect the bumps and humps on traveling route with their precise location.</a:t>
            </a:r>
          </a:p>
          <a:p>
            <a:pPr marL="0" indent="0" algn="just">
              <a:buNone/>
            </a:pPr>
            <a:endParaRPr lang="en-US" sz="2000" dirty="0">
              <a:solidFill>
                <a:schemeClr val="accent1"/>
              </a:solidFill>
              <a:effectLst/>
              <a:latin typeface="Times New Roman" panose="02020603050405020304" pitchFamily="18" charset="0"/>
              <a:ea typeface="Times New Roman" panose="02020603050405020304" pitchFamily="18" charset="0"/>
            </a:endParaRPr>
          </a:p>
          <a:p>
            <a:pPr marL="285750" indent="-285750" algn="just"/>
            <a:r>
              <a:rPr lang="en-US" sz="2000" dirty="0">
                <a:solidFill>
                  <a:schemeClr val="accent1"/>
                </a:solidFill>
                <a:effectLst/>
                <a:latin typeface="Times New Roman" panose="02020603050405020304" pitchFamily="18" charset="0"/>
                <a:ea typeface="Times New Roman" panose="02020603050405020304" pitchFamily="18" charset="0"/>
              </a:rPr>
              <a:t>Detect bad road condition on the route.</a:t>
            </a:r>
          </a:p>
          <a:p>
            <a:pPr marL="0" indent="0" algn="just">
              <a:buNone/>
            </a:pPr>
            <a:endParaRPr lang="en-US" sz="2000" dirty="0">
              <a:solidFill>
                <a:schemeClr val="accent1"/>
              </a:solidFill>
              <a:effectLst/>
              <a:latin typeface="Times New Roman" panose="02020603050405020304" pitchFamily="18" charset="0"/>
              <a:ea typeface="Times New Roman" panose="02020603050405020304" pitchFamily="18" charset="0"/>
            </a:endParaRPr>
          </a:p>
          <a:p>
            <a:pPr marL="285750" indent="-285750" algn="just"/>
            <a:r>
              <a:rPr lang="en-US" sz="2000" dirty="0">
                <a:solidFill>
                  <a:schemeClr val="accent1"/>
                </a:solidFill>
                <a:effectLst/>
                <a:latin typeface="Times New Roman" panose="02020603050405020304" pitchFamily="18" charset="0"/>
                <a:ea typeface="Times New Roman" panose="02020603050405020304" pitchFamily="18" charset="0"/>
              </a:rPr>
              <a:t>Government bodies can notice and repair the roads with very bad quality.</a:t>
            </a:r>
            <a:endParaRPr lang="en-US" sz="2000" dirty="0">
              <a:solidFill>
                <a:schemeClr val="accent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3593907936"/>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ddc2edd7a2_3_246"/>
          <p:cNvSpPr txBox="1">
            <a:spLocks noGrp="1"/>
          </p:cNvSpPr>
          <p:nvPr>
            <p:ph type="title"/>
          </p:nvPr>
        </p:nvSpPr>
        <p:spPr>
          <a:xfrm>
            <a:off x="838200" y="3079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dirty="0">
                <a:solidFill>
                  <a:schemeClr val="accent2"/>
                </a:solidFill>
              </a:rPr>
              <a:t>Feasibility And Scope</a:t>
            </a:r>
            <a:endParaRPr dirty="0">
              <a:solidFill>
                <a:schemeClr val="accent2"/>
              </a:solidFill>
            </a:endParaRPr>
          </a:p>
        </p:txBody>
      </p:sp>
      <p:sp>
        <p:nvSpPr>
          <p:cNvPr id="363" name="Google Shape;363;gddc2edd7a2_3_246"/>
          <p:cNvSpPr txBox="1">
            <a:spLocks noGrp="1"/>
          </p:cNvSpPr>
          <p:nvPr>
            <p:ph type="body" idx="1"/>
          </p:nvPr>
        </p:nvSpPr>
        <p:spPr>
          <a:xfrm>
            <a:off x="838200" y="2011680"/>
            <a:ext cx="10515600" cy="4160519"/>
          </a:xfrm>
          <a:prstGeom prst="rect">
            <a:avLst/>
          </a:prstGeom>
          <a:noFill/>
          <a:ln>
            <a:noFill/>
          </a:ln>
        </p:spPr>
        <p:txBody>
          <a:bodyPr spcFirstLastPara="1" wrap="square" lIns="91425" tIns="45700" rIns="91425" bIns="45700" anchor="t" anchorCtr="0">
            <a:normAutofit/>
          </a:bodyPr>
          <a:lstStyle/>
          <a:p>
            <a:pPr marL="228600" lvl="0" indent="-228600" algn="just" rtl="0">
              <a:lnSpc>
                <a:spcPct val="115000"/>
              </a:lnSpc>
              <a:spcBef>
                <a:spcPts val="0"/>
              </a:spcBef>
              <a:spcAft>
                <a:spcPts val="0"/>
              </a:spcAft>
              <a:buClr>
                <a:schemeClr val="dk1"/>
              </a:buClr>
              <a:buSzPts val="2800"/>
              <a:buFont typeface="Times New Roman"/>
              <a:buChar char="•"/>
            </a:pPr>
            <a:r>
              <a:rPr lang="en-US" sz="2500" b="1" dirty="0">
                <a:solidFill>
                  <a:schemeClr val="accent1"/>
                </a:solidFill>
                <a:latin typeface="Times New Roman"/>
                <a:ea typeface="Times New Roman"/>
                <a:cs typeface="Times New Roman"/>
                <a:sym typeface="Times New Roman"/>
              </a:rPr>
              <a:t>Feasibility :</a:t>
            </a:r>
            <a:r>
              <a:rPr lang="en-US" sz="2500" dirty="0">
                <a:solidFill>
                  <a:schemeClr val="accent1"/>
                </a:solidFill>
                <a:latin typeface="Times New Roman"/>
                <a:ea typeface="Times New Roman"/>
                <a:cs typeface="Times New Roman"/>
                <a:sym typeface="Times New Roman"/>
              </a:rPr>
              <a:t> </a:t>
            </a:r>
            <a:endParaRPr dirty="0">
              <a:solidFill>
                <a:schemeClr val="accent1"/>
              </a:solidFill>
            </a:endParaRPr>
          </a:p>
          <a:p>
            <a:pPr marL="228600" lvl="0" indent="-50800" algn="just" rtl="0">
              <a:lnSpc>
                <a:spcPct val="115000"/>
              </a:lnSpc>
              <a:spcBef>
                <a:spcPts val="0"/>
              </a:spcBef>
              <a:spcAft>
                <a:spcPts val="0"/>
              </a:spcAft>
              <a:buClr>
                <a:schemeClr val="dk1"/>
              </a:buClr>
              <a:buSzPts val="2800"/>
              <a:buFont typeface="Times New Roman"/>
              <a:buNone/>
            </a:pPr>
            <a:endParaRPr dirty="0">
              <a:solidFill>
                <a:schemeClr val="accent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2800"/>
              <a:buNone/>
            </a:pPr>
            <a:r>
              <a:rPr lang="en-US" dirty="0">
                <a:solidFill>
                  <a:schemeClr val="accent1"/>
                </a:solidFill>
                <a:latin typeface="Times New Roman"/>
                <a:ea typeface="Times New Roman"/>
                <a:cs typeface="Times New Roman"/>
                <a:sym typeface="Times New Roman"/>
              </a:rPr>
              <a:t>As the project doesn’t required any extra gadgets to be installed on vehicle rather use Smartphone sensor like accelerometer which reduces any costs of installation of any extra gadgets on vehicle.</a:t>
            </a:r>
            <a:endParaRPr dirty="0">
              <a:solidFill>
                <a:schemeClr val="accent1"/>
              </a:solidFill>
            </a:endParaRPr>
          </a:p>
          <a:p>
            <a:pPr marL="0" lvl="0" indent="0" algn="just" rtl="0">
              <a:lnSpc>
                <a:spcPct val="115000"/>
              </a:lnSpc>
              <a:spcBef>
                <a:spcPts val="0"/>
              </a:spcBef>
              <a:spcAft>
                <a:spcPts val="0"/>
              </a:spcAft>
              <a:buClr>
                <a:schemeClr val="dk1"/>
              </a:buClr>
              <a:buSzPts val="2800"/>
              <a:buNone/>
            </a:pPr>
            <a:endParaRPr dirty="0">
              <a:solidFill>
                <a:schemeClr val="accent1"/>
              </a:solidFill>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chemeClr val="dk1"/>
              </a:buClr>
              <a:buSzPts val="2800"/>
              <a:buFont typeface="Times New Roman"/>
              <a:buChar char="•"/>
            </a:pPr>
            <a:r>
              <a:rPr lang="en-US" sz="2500" b="1" dirty="0">
                <a:solidFill>
                  <a:schemeClr val="accent1"/>
                </a:solidFill>
                <a:latin typeface="Times New Roman"/>
                <a:ea typeface="Times New Roman"/>
                <a:cs typeface="Times New Roman"/>
                <a:sym typeface="Times New Roman"/>
              </a:rPr>
              <a:t>Scope :</a:t>
            </a:r>
            <a:r>
              <a:rPr lang="en-US" sz="2500" dirty="0">
                <a:solidFill>
                  <a:schemeClr val="accent1"/>
                </a:solidFill>
                <a:latin typeface="Times New Roman"/>
                <a:ea typeface="Times New Roman"/>
                <a:cs typeface="Times New Roman"/>
                <a:sym typeface="Times New Roman"/>
              </a:rPr>
              <a:t> </a:t>
            </a:r>
            <a:endParaRPr dirty="0">
              <a:solidFill>
                <a:schemeClr val="accent1"/>
              </a:solidFill>
            </a:endParaRPr>
          </a:p>
          <a:p>
            <a:pPr marL="0" lvl="0" indent="0" algn="just" rtl="0">
              <a:lnSpc>
                <a:spcPct val="115000"/>
              </a:lnSpc>
              <a:spcBef>
                <a:spcPts val="1000"/>
              </a:spcBef>
              <a:spcAft>
                <a:spcPts val="0"/>
              </a:spcAft>
              <a:buClr>
                <a:schemeClr val="dk1"/>
              </a:buClr>
              <a:buSzPts val="2800"/>
              <a:buNone/>
            </a:pPr>
            <a:r>
              <a:rPr lang="en-US" dirty="0">
                <a:solidFill>
                  <a:schemeClr val="accent1"/>
                </a:solidFill>
                <a:latin typeface="Times New Roman"/>
                <a:ea typeface="Times New Roman"/>
                <a:cs typeface="Times New Roman"/>
                <a:sym typeface="Times New Roman"/>
              </a:rPr>
              <a:t>It is implemented throughout the city roads to identify accident prone routes which depends on the number of admins who collect the data.</a:t>
            </a:r>
            <a:endParaRPr dirty="0">
              <a:solidFill>
                <a:schemeClr val="accent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ddc2edd7a2_3_256"/>
          <p:cNvSpPr txBox="1">
            <a:spLocks noGrp="1"/>
          </p:cNvSpPr>
          <p:nvPr>
            <p:ph type="title"/>
          </p:nvPr>
        </p:nvSpPr>
        <p:spPr>
          <a:xfrm>
            <a:off x="677334" y="609600"/>
            <a:ext cx="8596668" cy="13207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dirty="0">
                <a:solidFill>
                  <a:schemeClr val="accent2"/>
                </a:solidFill>
              </a:rPr>
              <a:t>Future work :</a:t>
            </a:r>
            <a:endParaRPr b="1" dirty="0">
              <a:solidFill>
                <a:schemeClr val="accent2"/>
              </a:solidFill>
            </a:endParaRPr>
          </a:p>
        </p:txBody>
      </p:sp>
      <p:sp>
        <p:nvSpPr>
          <p:cNvPr id="3" name="Google Shape;363;gddc2edd7a2_3_246">
            <a:extLst>
              <a:ext uri="{FF2B5EF4-FFF2-40B4-BE49-F238E27FC236}">
                <a16:creationId xmlns:a16="http://schemas.microsoft.com/office/drawing/2014/main" id="{9E69CB3D-F596-4A66-89B5-59400C817CEA}"/>
              </a:ext>
            </a:extLst>
          </p:cNvPr>
          <p:cNvSpPr txBox="1">
            <a:spLocks noGrp="1"/>
          </p:cNvSpPr>
          <p:nvPr>
            <p:ph type="body" idx="1"/>
          </p:nvPr>
        </p:nvSpPr>
        <p:spPr>
          <a:xfrm>
            <a:off x="605726" y="1662968"/>
            <a:ext cx="10515600" cy="4160519"/>
          </a:xfrm>
          <a:prstGeom prst="rect">
            <a:avLst/>
          </a:prstGeom>
          <a:noFill/>
          <a:ln>
            <a:noFill/>
          </a:ln>
        </p:spPr>
        <p:txBody>
          <a:bodyPr spcFirstLastPara="1" wrap="square" lIns="91425" tIns="45700" rIns="91425" bIns="45700" anchor="t" anchorCtr="0">
            <a:normAutofit/>
          </a:bodyPr>
          <a:lstStyle/>
          <a:p>
            <a:pPr marL="228600" lvl="0" indent="-228600" algn="just" rtl="0">
              <a:lnSpc>
                <a:spcPct val="115000"/>
              </a:lnSpc>
              <a:spcBef>
                <a:spcPts val="0"/>
              </a:spcBef>
              <a:spcAft>
                <a:spcPts val="0"/>
              </a:spcAft>
              <a:buClr>
                <a:schemeClr val="dk1"/>
              </a:buClr>
              <a:buSzPts val="2800"/>
              <a:buFont typeface="Times New Roman"/>
              <a:buChar char="•"/>
            </a:pPr>
            <a:r>
              <a:rPr lang="en-US" sz="2200" dirty="0">
                <a:solidFill>
                  <a:schemeClr val="accent1"/>
                </a:solidFill>
                <a:effectLst/>
                <a:latin typeface="Times New Roman" panose="02020603050405020304" pitchFamily="18" charset="0"/>
                <a:ea typeface="Times New Roman" panose="02020603050405020304" pitchFamily="18" charset="0"/>
              </a:rPr>
              <a:t>In future we will try to reduce the error rate of the existing system for correct road quality estimation. And starting and ending of the route is automatically detected in future. </a:t>
            </a:r>
          </a:p>
          <a:p>
            <a:pPr marL="228600" lvl="0" indent="-228600" algn="just" rtl="0">
              <a:lnSpc>
                <a:spcPct val="115000"/>
              </a:lnSpc>
              <a:spcBef>
                <a:spcPts val="0"/>
              </a:spcBef>
              <a:spcAft>
                <a:spcPts val="0"/>
              </a:spcAft>
              <a:buClr>
                <a:schemeClr val="dk1"/>
              </a:buClr>
              <a:buSzPts val="2800"/>
              <a:buFont typeface="Times New Roman"/>
              <a:buChar char="•"/>
            </a:pPr>
            <a:endParaRPr lang="en-US" sz="2200" dirty="0">
              <a:solidFill>
                <a:schemeClr val="accent1"/>
              </a:solidFill>
              <a:latin typeface="Times New Roman" panose="02020603050405020304" pitchFamily="18" charset="0"/>
              <a:ea typeface="Times New Roman" panose="02020603050405020304" pitchFamily="18" charset="0"/>
            </a:endParaRPr>
          </a:p>
          <a:p>
            <a:pPr marL="228600" lvl="0" indent="-228600" algn="just" rtl="0">
              <a:lnSpc>
                <a:spcPct val="115000"/>
              </a:lnSpc>
              <a:spcBef>
                <a:spcPts val="0"/>
              </a:spcBef>
              <a:spcAft>
                <a:spcPts val="0"/>
              </a:spcAft>
              <a:buClr>
                <a:schemeClr val="dk1"/>
              </a:buClr>
              <a:buSzPts val="2800"/>
              <a:buFont typeface="Times New Roman"/>
              <a:buChar char="•"/>
            </a:pPr>
            <a:r>
              <a:rPr lang="en-US" sz="2200" dirty="0">
                <a:solidFill>
                  <a:schemeClr val="accent1"/>
                </a:solidFill>
                <a:effectLst/>
                <a:latin typeface="Times New Roman" panose="02020603050405020304" pitchFamily="18" charset="0"/>
                <a:ea typeface="Times New Roman" panose="02020603050405020304" pitchFamily="18" charset="0"/>
              </a:rPr>
              <a:t>The system can be upgraded to perform collaborative analysis of road complexity by extracting data from various diverse sources. </a:t>
            </a:r>
          </a:p>
          <a:p>
            <a:pPr marL="228600" lvl="0" indent="-228600" algn="just" rtl="0">
              <a:lnSpc>
                <a:spcPct val="115000"/>
              </a:lnSpc>
              <a:spcBef>
                <a:spcPts val="0"/>
              </a:spcBef>
              <a:spcAft>
                <a:spcPts val="0"/>
              </a:spcAft>
              <a:buClr>
                <a:schemeClr val="dk1"/>
              </a:buClr>
              <a:buSzPts val="2800"/>
              <a:buFont typeface="Times New Roman"/>
              <a:buChar char="•"/>
            </a:pPr>
            <a:endParaRPr lang="en-US" sz="2200" dirty="0">
              <a:solidFill>
                <a:schemeClr val="accent1"/>
              </a:solidFill>
              <a:latin typeface="Times New Roman" panose="02020603050405020304" pitchFamily="18" charset="0"/>
              <a:ea typeface="Times New Roman" panose="02020603050405020304" pitchFamily="18" charset="0"/>
            </a:endParaRPr>
          </a:p>
          <a:p>
            <a:pPr marL="228600" lvl="0" indent="-228600" algn="just" rtl="0">
              <a:lnSpc>
                <a:spcPct val="115000"/>
              </a:lnSpc>
              <a:spcBef>
                <a:spcPts val="0"/>
              </a:spcBef>
              <a:spcAft>
                <a:spcPts val="0"/>
              </a:spcAft>
              <a:buClr>
                <a:schemeClr val="dk1"/>
              </a:buClr>
              <a:buSzPts val="2800"/>
              <a:buFont typeface="Times New Roman"/>
              <a:buChar char="•"/>
            </a:pPr>
            <a:r>
              <a:rPr lang="en-US" sz="2200" dirty="0">
                <a:solidFill>
                  <a:schemeClr val="accent1"/>
                </a:solidFill>
                <a:effectLst/>
                <a:latin typeface="Times New Roman" panose="02020603050405020304" pitchFamily="18" charset="0"/>
                <a:ea typeface="Times New Roman" panose="02020603050405020304" pitchFamily="18" charset="0"/>
              </a:rPr>
              <a:t>The system can be hosted on cloud platform in future to scale it on larger levels. </a:t>
            </a: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ddc2edd7a2_3_1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solidFill>
                  <a:schemeClr val="accent2"/>
                </a:solidFill>
              </a:rPr>
              <a:t>Objective :</a:t>
            </a:r>
            <a:endParaRPr b="1" dirty="0">
              <a:solidFill>
                <a:schemeClr val="accent2"/>
              </a:solidFill>
            </a:endParaRPr>
          </a:p>
        </p:txBody>
      </p:sp>
      <p:sp>
        <p:nvSpPr>
          <p:cNvPr id="247" name="Google Shape;247;gddc2edd7a2_3_148"/>
          <p:cNvSpPr txBox="1">
            <a:spLocks noGrp="1"/>
          </p:cNvSpPr>
          <p:nvPr>
            <p:ph type="body" idx="1"/>
          </p:nvPr>
        </p:nvSpPr>
        <p:spPr>
          <a:xfrm>
            <a:off x="838200" y="2011680"/>
            <a:ext cx="10226352" cy="4160519"/>
          </a:xfrm>
          <a:prstGeom prst="rect">
            <a:avLst/>
          </a:prstGeom>
          <a:noFill/>
          <a:ln>
            <a:noFill/>
          </a:ln>
        </p:spPr>
        <p:txBody>
          <a:bodyPr spcFirstLastPara="1" wrap="square" lIns="91425" tIns="45700" rIns="91425" bIns="45700" anchor="t" anchorCtr="0">
            <a:normAutofit/>
          </a:bodyPr>
          <a:lstStyle/>
          <a:p>
            <a:pPr marL="228600" lvl="0" indent="-228600" algn="just" rtl="0">
              <a:lnSpc>
                <a:spcPct val="115000"/>
              </a:lnSpc>
              <a:spcBef>
                <a:spcPts val="0"/>
              </a:spcBef>
              <a:spcAft>
                <a:spcPts val="0"/>
              </a:spcAft>
              <a:buClr>
                <a:schemeClr val="dk1"/>
              </a:buClr>
              <a:buSzPts val="3000"/>
              <a:buFont typeface="Times New Roman"/>
              <a:buChar char="•"/>
            </a:pPr>
            <a:r>
              <a:rPr lang="en-US" sz="2200" dirty="0">
                <a:solidFill>
                  <a:schemeClr val="accent1"/>
                </a:solidFill>
                <a:latin typeface="Times New Roman"/>
                <a:ea typeface="Times New Roman"/>
                <a:cs typeface="Times New Roman"/>
                <a:sym typeface="Times New Roman"/>
              </a:rPr>
              <a:t>Road are becoming Unsafe and Accident prone nowadays because of the bumps and sharp turns, especially during rainy season.</a:t>
            </a:r>
          </a:p>
          <a:p>
            <a:pPr marL="0" lvl="0" indent="0" algn="just" rtl="0">
              <a:lnSpc>
                <a:spcPct val="115000"/>
              </a:lnSpc>
              <a:spcBef>
                <a:spcPts val="0"/>
              </a:spcBef>
              <a:spcAft>
                <a:spcPts val="0"/>
              </a:spcAft>
              <a:buClr>
                <a:schemeClr val="dk1"/>
              </a:buClr>
              <a:buSzPts val="3000"/>
              <a:buNone/>
            </a:pPr>
            <a:endParaRPr lang="en-US" sz="2200" dirty="0">
              <a:solidFill>
                <a:schemeClr val="accent1"/>
              </a:solidFill>
              <a:latin typeface="Times New Roman"/>
              <a:ea typeface="Times New Roman"/>
              <a:cs typeface="Times New Roman"/>
              <a:sym typeface="Times New Roman"/>
            </a:endParaRPr>
          </a:p>
          <a:p>
            <a:pPr marL="228600" lvl="0" indent="-228600" algn="just" rtl="0">
              <a:lnSpc>
                <a:spcPct val="115000"/>
              </a:lnSpc>
              <a:spcBef>
                <a:spcPts val="0"/>
              </a:spcBef>
              <a:spcAft>
                <a:spcPts val="0"/>
              </a:spcAft>
              <a:buClr>
                <a:schemeClr val="dk1"/>
              </a:buClr>
              <a:buSzPts val="3000"/>
              <a:buFont typeface="Times New Roman"/>
              <a:buChar char="•"/>
            </a:pPr>
            <a:r>
              <a:rPr lang="en-US" sz="2200" dirty="0">
                <a:solidFill>
                  <a:schemeClr val="accent1"/>
                </a:solidFill>
                <a:latin typeface="Times New Roman"/>
                <a:ea typeface="Times New Roman"/>
                <a:cs typeface="Times New Roman"/>
                <a:sym typeface="Times New Roman"/>
              </a:rPr>
              <a:t>Know the road condition in advance.</a:t>
            </a:r>
          </a:p>
          <a:p>
            <a:pPr marL="0" lvl="0" indent="0" algn="just" rtl="0">
              <a:lnSpc>
                <a:spcPct val="115000"/>
              </a:lnSpc>
              <a:spcBef>
                <a:spcPts val="0"/>
              </a:spcBef>
              <a:spcAft>
                <a:spcPts val="0"/>
              </a:spcAft>
              <a:buClr>
                <a:schemeClr val="dk1"/>
              </a:buClr>
              <a:buSzPts val="3000"/>
              <a:buNone/>
            </a:pPr>
            <a:endParaRPr sz="2200" dirty="0">
              <a:solidFill>
                <a:schemeClr val="accent1"/>
              </a:solidFill>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chemeClr val="dk1"/>
              </a:buClr>
              <a:buSzPts val="3000"/>
              <a:buFont typeface="Times New Roman"/>
              <a:buChar char="•"/>
            </a:pPr>
            <a:r>
              <a:rPr lang="en-US" sz="2200" dirty="0">
                <a:solidFill>
                  <a:schemeClr val="accent1"/>
                </a:solidFill>
                <a:latin typeface="Times New Roman"/>
                <a:ea typeface="Times New Roman"/>
                <a:cs typeface="Times New Roman"/>
                <a:sym typeface="Times New Roman"/>
              </a:rPr>
              <a:t>So it will be beneficial for the User as well as the Government to identify such routes and repair them as early as possible.</a:t>
            </a:r>
            <a:endParaRPr sz="2200" dirty="0">
              <a:solidFill>
                <a:schemeClr val="accent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ddc2edd7a2_3_265"/>
          <p:cNvSpPr txBox="1">
            <a:spLocks noGrp="1"/>
          </p:cNvSpPr>
          <p:nvPr>
            <p:ph type="title"/>
          </p:nvPr>
        </p:nvSpPr>
        <p:spPr>
          <a:xfrm>
            <a:off x="489065" y="17393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Trebuchet MS"/>
              <a:buNone/>
            </a:pPr>
            <a:r>
              <a:rPr lang="en-US" b="1" dirty="0">
                <a:solidFill>
                  <a:schemeClr val="accent2"/>
                </a:solidFill>
              </a:rPr>
              <a:t>Publication Details</a:t>
            </a:r>
            <a:endParaRPr b="1" dirty="0">
              <a:solidFill>
                <a:schemeClr val="accent2"/>
              </a:solidFill>
            </a:endParaRPr>
          </a:p>
        </p:txBody>
      </p:sp>
      <p:sp>
        <p:nvSpPr>
          <p:cNvPr id="385" name="Google Shape;385;gddc2edd7a2_3_265"/>
          <p:cNvSpPr txBox="1">
            <a:spLocks noGrp="1"/>
          </p:cNvSpPr>
          <p:nvPr>
            <p:ph type="body" idx="1"/>
          </p:nvPr>
        </p:nvSpPr>
        <p:spPr>
          <a:xfrm>
            <a:off x="152400" y="1733100"/>
            <a:ext cx="11850130" cy="3736823"/>
          </a:xfrm>
          <a:prstGeom prst="rect">
            <a:avLst/>
          </a:prstGeom>
          <a:noFill/>
          <a:ln>
            <a:noFill/>
          </a:ln>
        </p:spPr>
        <p:txBody>
          <a:bodyPr spcFirstLastPara="1" wrap="square" lIns="91425" tIns="45700" rIns="91425" bIns="45700" anchor="t" anchorCtr="0">
            <a:normAutofit lnSpcReduction="10000"/>
          </a:bodyPr>
          <a:lstStyle/>
          <a:p>
            <a:pPr marL="457200" lvl="0" indent="-393700" algn="just" rtl="0">
              <a:lnSpc>
                <a:spcPct val="115000"/>
              </a:lnSpc>
              <a:spcBef>
                <a:spcPts val="0"/>
              </a:spcBef>
              <a:spcAft>
                <a:spcPts val="0"/>
              </a:spcAft>
              <a:buSzPts val="2600"/>
              <a:buFont typeface="Times New Roman"/>
              <a:buChar char="•"/>
            </a:pPr>
            <a:r>
              <a:rPr lang="en-US" sz="2300" dirty="0">
                <a:solidFill>
                  <a:schemeClr val="accent1"/>
                </a:solidFill>
                <a:latin typeface="Times New Roman"/>
                <a:ea typeface="Times New Roman"/>
                <a:cs typeface="Times New Roman"/>
                <a:sym typeface="Times New Roman"/>
              </a:rPr>
              <a:t>Paper Title  : 	“SMART PHONE APP FOR SMOOTH PATH DETECTION”</a:t>
            </a:r>
          </a:p>
          <a:p>
            <a:pPr marL="63500" lvl="0" indent="0" algn="just" rtl="0">
              <a:lnSpc>
                <a:spcPct val="115000"/>
              </a:lnSpc>
              <a:spcBef>
                <a:spcPts val="0"/>
              </a:spcBef>
              <a:spcAft>
                <a:spcPts val="0"/>
              </a:spcAft>
              <a:buSzPts val="2600"/>
              <a:buNone/>
            </a:pPr>
            <a:endParaRPr sz="2300" dirty="0">
              <a:solidFill>
                <a:schemeClr val="accent1"/>
              </a:solidFill>
              <a:latin typeface="Times New Roman"/>
              <a:ea typeface="Times New Roman"/>
              <a:cs typeface="Times New Roman"/>
              <a:sym typeface="Times New Roman"/>
            </a:endParaRPr>
          </a:p>
          <a:p>
            <a:pPr marL="457200" lvl="0" indent="-393700" algn="just" rtl="0">
              <a:lnSpc>
                <a:spcPct val="115000"/>
              </a:lnSpc>
              <a:spcBef>
                <a:spcPts val="0"/>
              </a:spcBef>
              <a:spcAft>
                <a:spcPts val="0"/>
              </a:spcAft>
              <a:buSzPts val="2600"/>
              <a:buFont typeface="Times New Roman"/>
              <a:buChar char="•"/>
            </a:pPr>
            <a:r>
              <a:rPr lang="en-US" sz="2300" dirty="0">
                <a:solidFill>
                  <a:schemeClr val="accent1"/>
                </a:solidFill>
                <a:latin typeface="Times New Roman"/>
                <a:ea typeface="Times New Roman"/>
                <a:cs typeface="Times New Roman"/>
                <a:sym typeface="Times New Roman"/>
              </a:rPr>
              <a:t>Publication : 	      International Research Journal of Modernization in </a:t>
            </a:r>
            <a:endParaRPr sz="2300" dirty="0">
              <a:solidFill>
                <a:schemeClr val="accent1"/>
              </a:solidFill>
              <a:latin typeface="Times New Roman"/>
              <a:ea typeface="Times New Roman"/>
              <a:cs typeface="Times New Roman"/>
              <a:sym typeface="Times New Roman"/>
            </a:endParaRPr>
          </a:p>
          <a:p>
            <a:pPr marL="2743200" lvl="0" indent="457200" algn="just" rtl="0">
              <a:lnSpc>
                <a:spcPct val="150000"/>
              </a:lnSpc>
              <a:spcBef>
                <a:spcPts val="0"/>
              </a:spcBef>
              <a:spcAft>
                <a:spcPts val="0"/>
              </a:spcAft>
              <a:buSzPts val="1800"/>
              <a:buNone/>
            </a:pPr>
            <a:r>
              <a:rPr lang="en-US" sz="2300" dirty="0">
                <a:solidFill>
                  <a:schemeClr val="accent1"/>
                </a:solidFill>
                <a:latin typeface="Times New Roman"/>
                <a:ea typeface="Times New Roman"/>
                <a:cs typeface="Times New Roman"/>
                <a:sym typeface="Times New Roman"/>
              </a:rPr>
              <a:t>Engineering Technology and Science (IRJMETS).</a:t>
            </a:r>
          </a:p>
          <a:p>
            <a:pPr marL="2743200" lvl="0" indent="457200" algn="just" rtl="0">
              <a:lnSpc>
                <a:spcPct val="150000"/>
              </a:lnSpc>
              <a:spcBef>
                <a:spcPts val="0"/>
              </a:spcBef>
              <a:spcAft>
                <a:spcPts val="0"/>
              </a:spcAft>
              <a:buSzPts val="1800"/>
              <a:buNone/>
            </a:pPr>
            <a:endParaRPr sz="2300" dirty="0">
              <a:solidFill>
                <a:schemeClr val="accent1"/>
              </a:solidFill>
              <a:latin typeface="Times New Roman"/>
              <a:ea typeface="Times New Roman"/>
              <a:cs typeface="Times New Roman"/>
              <a:sym typeface="Times New Roman"/>
            </a:endParaRPr>
          </a:p>
          <a:p>
            <a:pPr marL="457200" lvl="0" indent="-393700" algn="just" rtl="0">
              <a:lnSpc>
                <a:spcPct val="150000"/>
              </a:lnSpc>
              <a:spcBef>
                <a:spcPts val="0"/>
              </a:spcBef>
              <a:spcAft>
                <a:spcPts val="0"/>
              </a:spcAft>
              <a:buSzPts val="2600"/>
              <a:buFont typeface="Times New Roman"/>
              <a:buChar char="•"/>
            </a:pPr>
            <a:r>
              <a:rPr lang="en-US" sz="2300" dirty="0">
                <a:solidFill>
                  <a:schemeClr val="accent1"/>
                </a:solidFill>
                <a:latin typeface="Times New Roman"/>
                <a:ea typeface="Times New Roman"/>
                <a:cs typeface="Times New Roman"/>
                <a:sym typeface="Times New Roman"/>
              </a:rPr>
              <a:t>Publication ID  :   IRJMETS551096</a:t>
            </a:r>
          </a:p>
          <a:p>
            <a:pPr marL="457200" lvl="0" indent="-393700" algn="just" rtl="0">
              <a:lnSpc>
                <a:spcPct val="150000"/>
              </a:lnSpc>
              <a:spcBef>
                <a:spcPts val="0"/>
              </a:spcBef>
              <a:spcAft>
                <a:spcPts val="0"/>
              </a:spcAft>
              <a:buSzPts val="2600"/>
              <a:buFont typeface="Times New Roman"/>
              <a:buChar char="•"/>
            </a:pPr>
            <a:endParaRPr sz="2300" dirty="0">
              <a:solidFill>
                <a:schemeClr val="accent1"/>
              </a:solidFill>
              <a:latin typeface="Times New Roman"/>
              <a:ea typeface="Times New Roman"/>
              <a:cs typeface="Times New Roman"/>
              <a:sym typeface="Times New Roman"/>
            </a:endParaRPr>
          </a:p>
          <a:p>
            <a:pPr marL="457200" lvl="0" indent="-393700" algn="just" rtl="0">
              <a:lnSpc>
                <a:spcPct val="150000"/>
              </a:lnSpc>
              <a:spcBef>
                <a:spcPts val="0"/>
              </a:spcBef>
              <a:spcAft>
                <a:spcPts val="0"/>
              </a:spcAft>
              <a:buSzPts val="2600"/>
              <a:buFont typeface="Times New Roman"/>
              <a:buChar char="•"/>
            </a:pPr>
            <a:r>
              <a:rPr lang="en-US" sz="2300" dirty="0">
                <a:solidFill>
                  <a:schemeClr val="accent1"/>
                </a:solidFill>
                <a:latin typeface="Times New Roman"/>
                <a:ea typeface="Times New Roman"/>
                <a:cs typeface="Times New Roman"/>
                <a:sym typeface="Times New Roman"/>
              </a:rPr>
              <a:t>Published in :	  </a:t>
            </a:r>
            <a:r>
              <a:rPr lang="en-US" sz="2300" i="1" dirty="0">
                <a:solidFill>
                  <a:schemeClr val="accent1"/>
                </a:solidFill>
                <a:latin typeface="Times New Roman"/>
                <a:ea typeface="Times New Roman"/>
                <a:cs typeface="Times New Roman"/>
                <a:sym typeface="Times New Roman"/>
              </a:rPr>
              <a:t>Volume 3, Issue 1, January 2021</a:t>
            </a:r>
            <a:endParaRPr sz="2300" i="1" dirty="0">
              <a:solidFill>
                <a:schemeClr val="accent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ddc2edd7a2_3_260"/>
          <p:cNvSpPr txBox="1">
            <a:spLocks noGrp="1"/>
          </p:cNvSpPr>
          <p:nvPr>
            <p:ph type="title"/>
          </p:nvPr>
        </p:nvSpPr>
        <p:spPr>
          <a:xfrm>
            <a:off x="762000" y="1524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solidFill>
                  <a:schemeClr val="accent2"/>
                </a:solidFill>
              </a:rPr>
              <a:t>References :</a:t>
            </a:r>
            <a:endParaRPr b="1" dirty="0">
              <a:solidFill>
                <a:schemeClr val="accent2"/>
              </a:solidFill>
            </a:endParaRPr>
          </a:p>
        </p:txBody>
      </p:sp>
      <p:sp>
        <p:nvSpPr>
          <p:cNvPr id="379" name="Google Shape;379;gddc2edd7a2_3_260"/>
          <p:cNvSpPr txBox="1">
            <a:spLocks noGrp="1"/>
          </p:cNvSpPr>
          <p:nvPr>
            <p:ph type="body" idx="1"/>
          </p:nvPr>
        </p:nvSpPr>
        <p:spPr>
          <a:xfrm>
            <a:off x="749643" y="1477963"/>
            <a:ext cx="10515600" cy="4358400"/>
          </a:xfrm>
          <a:prstGeom prst="rect">
            <a:avLst/>
          </a:prstGeom>
          <a:noFill/>
          <a:ln>
            <a:noFill/>
          </a:ln>
        </p:spPr>
        <p:txBody>
          <a:bodyPr spcFirstLastPara="1" wrap="square" lIns="91425" tIns="45700" rIns="91425" bIns="45700" anchor="t" anchorCtr="0">
            <a:noAutofit/>
          </a:bodyPr>
          <a:lstStyle/>
          <a:p>
            <a:pPr marL="228600" lvl="0" indent="-227330" algn="just" rtl="0">
              <a:lnSpc>
                <a:spcPct val="100000"/>
              </a:lnSpc>
              <a:spcBef>
                <a:spcPts val="0"/>
              </a:spcBef>
              <a:spcAft>
                <a:spcPts val="0"/>
              </a:spcAft>
              <a:buClr>
                <a:schemeClr val="dk1"/>
              </a:buClr>
              <a:buSzPts val="2200"/>
              <a:buFont typeface="Times New Roman"/>
              <a:buChar char="•"/>
            </a:pPr>
            <a:r>
              <a:rPr lang="en-US" sz="2200" dirty="0">
                <a:solidFill>
                  <a:schemeClr val="accent1"/>
                </a:solidFill>
                <a:latin typeface="Times New Roman"/>
                <a:ea typeface="Times New Roman"/>
                <a:cs typeface="Times New Roman"/>
                <a:sym typeface="Times New Roman"/>
              </a:rPr>
              <a:t>Pothole Detection Using Computer Vision and Learning: Application to detect pothole using accelerometer IEEE transaction 2019</a:t>
            </a:r>
            <a:endParaRPr sz="2200" dirty="0">
              <a:solidFill>
                <a:schemeClr val="accent1"/>
              </a:solidFill>
              <a:latin typeface="Times New Roman"/>
              <a:ea typeface="Times New Roman"/>
              <a:cs typeface="Times New Roman"/>
              <a:sym typeface="Times New Roman"/>
            </a:endParaRPr>
          </a:p>
          <a:p>
            <a:pPr marL="228600" lvl="0" indent="-227330" algn="just" rtl="0">
              <a:lnSpc>
                <a:spcPct val="100000"/>
              </a:lnSpc>
              <a:spcBef>
                <a:spcPts val="1000"/>
              </a:spcBef>
              <a:spcAft>
                <a:spcPts val="0"/>
              </a:spcAft>
              <a:buClr>
                <a:schemeClr val="dk1"/>
              </a:buClr>
              <a:buSzPts val="2200"/>
              <a:buFont typeface="Times New Roman"/>
              <a:buChar char="•"/>
            </a:pPr>
            <a:r>
              <a:rPr lang="en-US" sz="2200" dirty="0">
                <a:solidFill>
                  <a:schemeClr val="accent1"/>
                </a:solidFill>
                <a:latin typeface="Times New Roman"/>
                <a:ea typeface="Times New Roman"/>
                <a:cs typeface="Times New Roman"/>
                <a:sym typeface="Times New Roman"/>
              </a:rPr>
              <a:t>IoT Based Humps and Pothole Detection on Roads and Information Sharing : Application to detect humps using accelerometer IEEE transaction 2018.</a:t>
            </a:r>
            <a:endParaRPr sz="2200" dirty="0">
              <a:solidFill>
                <a:schemeClr val="accent1"/>
              </a:solidFill>
              <a:latin typeface="Times New Roman"/>
              <a:ea typeface="Times New Roman"/>
              <a:cs typeface="Times New Roman"/>
              <a:sym typeface="Times New Roman"/>
            </a:endParaRPr>
          </a:p>
          <a:p>
            <a:pPr marL="228600" lvl="0" indent="-227330" algn="just" rtl="0">
              <a:lnSpc>
                <a:spcPct val="104999"/>
              </a:lnSpc>
              <a:spcBef>
                <a:spcPts val="1000"/>
              </a:spcBef>
              <a:spcAft>
                <a:spcPts val="0"/>
              </a:spcAft>
              <a:buClr>
                <a:schemeClr val="dk1"/>
              </a:buClr>
              <a:buSzPts val="2200"/>
              <a:buFont typeface="Times New Roman"/>
              <a:buChar char="•"/>
            </a:pPr>
            <a:r>
              <a:rPr lang="en-US" sz="2200" dirty="0">
                <a:solidFill>
                  <a:schemeClr val="accent1"/>
                </a:solidFill>
                <a:latin typeface="Times New Roman"/>
                <a:ea typeface="Times New Roman"/>
                <a:cs typeface="Times New Roman"/>
                <a:sym typeface="Times New Roman"/>
              </a:rPr>
              <a:t>Road Sense: Smartphone Application to Estimate Road Conditions using Accelerometer and Gyroscope IEEE transaction 2017.</a:t>
            </a:r>
            <a:endParaRPr sz="2200" dirty="0">
              <a:solidFill>
                <a:schemeClr val="accent1"/>
              </a:solidFill>
              <a:latin typeface="Times New Roman"/>
              <a:ea typeface="Times New Roman"/>
              <a:cs typeface="Times New Roman"/>
              <a:sym typeface="Times New Roman"/>
            </a:endParaRPr>
          </a:p>
          <a:p>
            <a:pPr marL="228600" lvl="0" indent="-227330" algn="just" rtl="0">
              <a:lnSpc>
                <a:spcPct val="90000"/>
              </a:lnSpc>
              <a:spcBef>
                <a:spcPts val="1000"/>
              </a:spcBef>
              <a:spcAft>
                <a:spcPts val="0"/>
              </a:spcAft>
              <a:buClr>
                <a:schemeClr val="dk1"/>
              </a:buClr>
              <a:buSzPts val="2200"/>
              <a:buFont typeface="Times New Roman"/>
              <a:buChar char="•"/>
            </a:pPr>
            <a:r>
              <a:rPr lang="en-US" sz="2200" dirty="0">
                <a:solidFill>
                  <a:schemeClr val="accent1"/>
                </a:solidFill>
                <a:latin typeface="Times New Roman"/>
                <a:ea typeface="Times New Roman"/>
                <a:cs typeface="Times New Roman"/>
                <a:sym typeface="Times New Roman"/>
              </a:rPr>
              <a:t>Road Disturbance Estimation and Cloud-Aided Comfort-Based Route Planning IEEE transaction 2017.</a:t>
            </a:r>
            <a:endParaRPr sz="2200" dirty="0">
              <a:solidFill>
                <a:schemeClr val="accent1"/>
              </a:solidFill>
              <a:latin typeface="Times New Roman"/>
              <a:ea typeface="Times New Roman"/>
              <a:cs typeface="Times New Roman"/>
              <a:sym typeface="Times New Roman"/>
            </a:endParaRPr>
          </a:p>
          <a:p>
            <a:pPr marL="228600" lvl="0" indent="-227330" algn="just" rtl="0">
              <a:lnSpc>
                <a:spcPct val="90000"/>
              </a:lnSpc>
              <a:spcBef>
                <a:spcPts val="1000"/>
              </a:spcBef>
              <a:spcAft>
                <a:spcPts val="0"/>
              </a:spcAft>
              <a:buClr>
                <a:schemeClr val="dk1"/>
              </a:buClr>
              <a:buSzPts val="2200"/>
              <a:buFont typeface="Times New Roman"/>
              <a:buChar char="•"/>
            </a:pPr>
            <a:r>
              <a:rPr lang="en-US" sz="2200" dirty="0">
                <a:solidFill>
                  <a:schemeClr val="accent1"/>
                </a:solidFill>
                <a:latin typeface="Times New Roman"/>
                <a:ea typeface="Times New Roman"/>
                <a:cs typeface="Times New Roman"/>
                <a:sym typeface="Times New Roman"/>
              </a:rPr>
              <a:t>Machine Learning Approach for Predicting Bumps on Road IEEE conference paper 2015.</a:t>
            </a:r>
            <a:endParaRPr sz="2200" dirty="0">
              <a:solidFill>
                <a:schemeClr val="accent1"/>
              </a:solidFill>
              <a:latin typeface="Times New Roman"/>
              <a:ea typeface="Times New Roman"/>
              <a:cs typeface="Times New Roman"/>
              <a:sym typeface="Times New Roman"/>
            </a:endParaRPr>
          </a:p>
          <a:p>
            <a:pPr marL="228600" lvl="0" indent="-227330" algn="just" rtl="0">
              <a:lnSpc>
                <a:spcPct val="90000"/>
              </a:lnSpc>
              <a:spcBef>
                <a:spcPts val="1000"/>
              </a:spcBef>
              <a:spcAft>
                <a:spcPts val="0"/>
              </a:spcAft>
              <a:buClr>
                <a:schemeClr val="dk1"/>
              </a:buClr>
              <a:buSzPts val="2200"/>
              <a:buFont typeface="Times New Roman"/>
              <a:buChar char="•"/>
            </a:pPr>
            <a:r>
              <a:rPr lang="en-US" sz="2200" dirty="0">
                <a:solidFill>
                  <a:schemeClr val="accent1"/>
                </a:solidFill>
                <a:latin typeface="Times New Roman"/>
                <a:ea typeface="Times New Roman"/>
                <a:cs typeface="Times New Roman"/>
                <a:sym typeface="Times New Roman"/>
              </a:rPr>
              <a:t>Formulation of a Simple Model to Estimate Road Surface Roughness Condition from Android Smartphone Sensors conference paper 2017.</a:t>
            </a:r>
            <a:endParaRPr sz="2200" dirty="0">
              <a:solidFill>
                <a:schemeClr val="accent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dc2edd7a2_3_153"/>
          <p:cNvSpPr txBox="1">
            <a:spLocks noGrp="1"/>
          </p:cNvSpPr>
          <p:nvPr>
            <p:ph type="title"/>
          </p:nvPr>
        </p:nvSpPr>
        <p:spPr>
          <a:xfrm>
            <a:off x="838200" y="3813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solidFill>
                  <a:schemeClr val="accent2"/>
                </a:solidFill>
              </a:rPr>
              <a:t>Motivation :</a:t>
            </a:r>
            <a:endParaRPr b="1" dirty="0">
              <a:solidFill>
                <a:schemeClr val="accent2"/>
              </a:solidFill>
            </a:endParaRPr>
          </a:p>
        </p:txBody>
      </p:sp>
      <p:sp>
        <p:nvSpPr>
          <p:cNvPr id="253" name="Google Shape;253;gddc2edd7a2_3_153"/>
          <p:cNvSpPr txBox="1">
            <a:spLocks noGrp="1"/>
          </p:cNvSpPr>
          <p:nvPr>
            <p:ph type="body" idx="1"/>
          </p:nvPr>
        </p:nvSpPr>
        <p:spPr>
          <a:xfrm>
            <a:off x="838200" y="2260158"/>
            <a:ext cx="10515600" cy="4160400"/>
          </a:xfrm>
          <a:prstGeom prst="rect">
            <a:avLst/>
          </a:prstGeom>
          <a:noFill/>
          <a:ln>
            <a:noFill/>
          </a:ln>
        </p:spPr>
        <p:txBody>
          <a:bodyPr spcFirstLastPara="1" wrap="square" lIns="91425" tIns="45700" rIns="91425" bIns="45700" anchor="t" anchorCtr="0">
            <a:normAutofit/>
          </a:bodyPr>
          <a:lstStyle/>
          <a:p>
            <a:pPr marL="228600" lvl="0" indent="-228600" algn="just" rtl="0">
              <a:lnSpc>
                <a:spcPct val="115000"/>
              </a:lnSpc>
              <a:spcBef>
                <a:spcPts val="0"/>
              </a:spcBef>
              <a:spcAft>
                <a:spcPts val="0"/>
              </a:spcAft>
              <a:buClr>
                <a:schemeClr val="dk1"/>
              </a:buClr>
              <a:buSzPts val="2800"/>
              <a:buChar char="•"/>
            </a:pPr>
            <a:r>
              <a:rPr lang="en-US" sz="2500" dirty="0">
                <a:solidFill>
                  <a:schemeClr val="accent1"/>
                </a:solidFill>
                <a:latin typeface="Times New Roman"/>
                <a:ea typeface="Times New Roman"/>
                <a:cs typeface="Times New Roman"/>
                <a:sym typeface="Times New Roman"/>
              </a:rPr>
              <a:t>Safety of the rider is dependent upon the quality of the road.</a:t>
            </a:r>
          </a:p>
          <a:p>
            <a:pPr marL="228600" lvl="0" indent="-228600" algn="just" rtl="0">
              <a:lnSpc>
                <a:spcPct val="115000"/>
              </a:lnSpc>
              <a:spcBef>
                <a:spcPts val="0"/>
              </a:spcBef>
              <a:spcAft>
                <a:spcPts val="0"/>
              </a:spcAft>
              <a:buClr>
                <a:schemeClr val="dk1"/>
              </a:buClr>
              <a:buSzPts val="2800"/>
              <a:buChar char="•"/>
            </a:pPr>
            <a:endParaRPr lang="en-US" sz="2500" dirty="0">
              <a:solidFill>
                <a:schemeClr val="accent1"/>
              </a:solidFill>
              <a:latin typeface="Times New Roman"/>
              <a:cs typeface="Times New Roman"/>
              <a:sym typeface="Times New Roman"/>
            </a:endParaRPr>
          </a:p>
          <a:p>
            <a:pPr marL="228600" lvl="0" indent="-228600" algn="just" rtl="0">
              <a:lnSpc>
                <a:spcPct val="115000"/>
              </a:lnSpc>
              <a:spcBef>
                <a:spcPts val="0"/>
              </a:spcBef>
              <a:spcAft>
                <a:spcPts val="0"/>
              </a:spcAft>
              <a:buClr>
                <a:schemeClr val="dk1"/>
              </a:buClr>
              <a:buSzPts val="2800"/>
              <a:buChar char="•"/>
            </a:pPr>
            <a:r>
              <a:rPr lang="en-US" sz="2500" dirty="0">
                <a:solidFill>
                  <a:schemeClr val="accent1"/>
                </a:solidFill>
                <a:latin typeface="Times New Roman"/>
                <a:cs typeface="Times New Roman"/>
                <a:sym typeface="Times New Roman"/>
              </a:rPr>
              <a:t>Save a lot of time and money on fuel.</a:t>
            </a:r>
            <a:endParaRPr dirty="0">
              <a:solidFill>
                <a:schemeClr val="accent1"/>
              </a:solidFill>
            </a:endParaRPr>
          </a:p>
          <a:p>
            <a:pPr marL="0" lvl="0" indent="0" algn="just" rtl="0">
              <a:lnSpc>
                <a:spcPct val="115000"/>
              </a:lnSpc>
              <a:spcBef>
                <a:spcPts val="0"/>
              </a:spcBef>
              <a:spcAft>
                <a:spcPts val="0"/>
              </a:spcAft>
              <a:buClr>
                <a:schemeClr val="dk1"/>
              </a:buClr>
              <a:buSzPts val="2800"/>
              <a:buNone/>
            </a:pPr>
            <a:endParaRPr sz="2500" dirty="0">
              <a:solidFill>
                <a:schemeClr val="accent1"/>
              </a:solidFill>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chemeClr val="dk1"/>
              </a:buClr>
              <a:buSzPts val="2800"/>
              <a:buChar char="•"/>
            </a:pPr>
            <a:r>
              <a:rPr lang="en-US" sz="2500" dirty="0">
                <a:solidFill>
                  <a:schemeClr val="accent1"/>
                </a:solidFill>
                <a:latin typeface="Times New Roman"/>
                <a:ea typeface="Times New Roman"/>
                <a:cs typeface="Times New Roman"/>
                <a:sym typeface="Times New Roman"/>
              </a:rPr>
              <a:t>Road quality may be improved if the information is reached to the respective government bodies.</a:t>
            </a:r>
            <a:endParaRPr sz="2500" dirty="0">
              <a:solidFill>
                <a:schemeClr val="accent1"/>
              </a:solidFill>
              <a:latin typeface="Times New Roman"/>
              <a:ea typeface="Times New Roman"/>
              <a:cs typeface="Times New Roman"/>
              <a:sym typeface="Times New Roman"/>
            </a:endParaRPr>
          </a:p>
        </p:txBody>
      </p:sp>
      <p:sp>
        <p:nvSpPr>
          <p:cNvPr id="254" name="Google Shape;254;gddc2edd7a2_3_153"/>
          <p:cNvSpPr txBox="1"/>
          <p:nvPr/>
        </p:nvSpPr>
        <p:spPr>
          <a:xfrm>
            <a:off x="3050060" y="3246393"/>
            <a:ext cx="61001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 </a:t>
            </a:r>
            <a:endParaRPr sz="1800">
              <a:solidFill>
                <a:schemeClr val="lt1"/>
              </a:solidFill>
              <a:latin typeface="Trebuchet MS"/>
              <a:ea typeface="Trebuchet MS"/>
              <a:cs typeface="Trebuchet MS"/>
              <a:sym typeface="Trebuchet MS"/>
            </a:endParaRPr>
          </a:p>
        </p:txBody>
      </p:sp>
      <p:sp>
        <p:nvSpPr>
          <p:cNvPr id="255" name="Google Shape;255;gddc2edd7a2_3_153"/>
          <p:cNvSpPr txBox="1"/>
          <p:nvPr/>
        </p:nvSpPr>
        <p:spPr>
          <a:xfrm>
            <a:off x="3050060" y="3246393"/>
            <a:ext cx="61001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lt1"/>
                </a:solidFill>
                <a:latin typeface="Trebuchet MS"/>
                <a:ea typeface="Trebuchet MS"/>
                <a:cs typeface="Trebuchet MS"/>
                <a:sym typeface="Trebuchet MS"/>
              </a:rPr>
              <a:t> </a:t>
            </a:r>
            <a:endParaRPr sz="1800">
              <a:solidFill>
                <a:schemeClr val="lt1"/>
              </a:solidFill>
              <a:latin typeface="Trebuchet MS"/>
              <a:ea typeface="Trebuchet MS"/>
              <a:cs typeface="Trebuchet MS"/>
              <a:sym typeface="Trebuchet MS"/>
            </a:endParaRPr>
          </a:p>
        </p:txBody>
      </p:sp>
      <p:sp>
        <p:nvSpPr>
          <p:cNvPr id="256" name="Google Shape;256;gddc2edd7a2_3_153"/>
          <p:cNvSpPr txBox="1"/>
          <p:nvPr/>
        </p:nvSpPr>
        <p:spPr>
          <a:xfrm>
            <a:off x="3050060" y="3246393"/>
            <a:ext cx="61001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lt1"/>
                </a:solidFill>
                <a:latin typeface="Trebuchet MS"/>
                <a:ea typeface="Trebuchet MS"/>
                <a:cs typeface="Trebuchet MS"/>
                <a:sym typeface="Trebuchet MS"/>
              </a:rPr>
              <a:t>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ddc2edd7a2_3_161"/>
          <p:cNvSpPr txBox="1">
            <a:spLocks noGrp="1"/>
          </p:cNvSpPr>
          <p:nvPr>
            <p:ph type="title"/>
          </p:nvPr>
        </p:nvSpPr>
        <p:spPr>
          <a:xfrm>
            <a:off x="609600" y="177006"/>
            <a:ext cx="7018866"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dirty="0"/>
              <a:t>Literature Survey:</a:t>
            </a:r>
            <a:endParaRPr b="1" dirty="0"/>
          </a:p>
        </p:txBody>
      </p:sp>
      <p:sp>
        <p:nvSpPr>
          <p:cNvPr id="262" name="Google Shape;262;gddc2edd7a2_3_161"/>
          <p:cNvSpPr/>
          <p:nvPr/>
        </p:nvSpPr>
        <p:spPr>
          <a:xfrm>
            <a:off x="1570038" y="2160588"/>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aphicFrame>
        <p:nvGraphicFramePr>
          <p:cNvPr id="263" name="Google Shape;263;gddc2edd7a2_3_161"/>
          <p:cNvGraphicFramePr/>
          <p:nvPr>
            <p:extLst>
              <p:ext uri="{D42A27DB-BD31-4B8C-83A1-F6EECF244321}">
                <p14:modId xmlns:p14="http://schemas.microsoft.com/office/powerpoint/2010/main" val="2838284265"/>
              </p:ext>
            </p:extLst>
          </p:nvPr>
        </p:nvGraphicFramePr>
        <p:xfrm>
          <a:off x="266700" y="1224468"/>
          <a:ext cx="11658600" cy="4409063"/>
        </p:xfrm>
        <a:graphic>
          <a:graphicData uri="http://schemas.openxmlformats.org/drawingml/2006/table">
            <a:tbl>
              <a:tblPr>
                <a:noFill/>
                <a:tableStyleId>{E627E24E-F744-4495-88A2-3F10B013FCEA}</a:tableStyleId>
              </a:tblPr>
              <a:tblGrid>
                <a:gridCol w="789425">
                  <a:extLst>
                    <a:ext uri="{9D8B030D-6E8A-4147-A177-3AD203B41FA5}">
                      <a16:colId xmlns:a16="http://schemas.microsoft.com/office/drawing/2014/main" val="20000"/>
                    </a:ext>
                  </a:extLst>
                </a:gridCol>
                <a:gridCol w="2068075">
                  <a:extLst>
                    <a:ext uri="{9D8B030D-6E8A-4147-A177-3AD203B41FA5}">
                      <a16:colId xmlns:a16="http://schemas.microsoft.com/office/drawing/2014/main" val="20001"/>
                    </a:ext>
                  </a:extLst>
                </a:gridCol>
                <a:gridCol w="1879100">
                  <a:extLst>
                    <a:ext uri="{9D8B030D-6E8A-4147-A177-3AD203B41FA5}">
                      <a16:colId xmlns:a16="http://schemas.microsoft.com/office/drawing/2014/main" val="20002"/>
                    </a:ext>
                  </a:extLst>
                </a:gridCol>
                <a:gridCol w="6922000">
                  <a:extLst>
                    <a:ext uri="{9D8B030D-6E8A-4147-A177-3AD203B41FA5}">
                      <a16:colId xmlns:a16="http://schemas.microsoft.com/office/drawing/2014/main" val="20003"/>
                    </a:ext>
                  </a:extLst>
                </a:gridCol>
              </a:tblGrid>
              <a:tr h="263100">
                <a:tc>
                  <a:txBody>
                    <a:bodyPr/>
                    <a:lstStyle/>
                    <a:p>
                      <a:pPr marL="0" marR="0" lvl="0" indent="0" algn="l" rtl="0">
                        <a:spcBef>
                          <a:spcPts val="0"/>
                        </a:spcBef>
                        <a:spcAft>
                          <a:spcPts val="0"/>
                        </a:spcAft>
                        <a:buNone/>
                      </a:pPr>
                      <a:r>
                        <a:rPr lang="en-US" sz="900" b="1" i="0" u="none" strike="noStrike" cap="none">
                          <a:solidFill>
                            <a:srgbClr val="FFFFFF"/>
                          </a:solidFill>
                          <a:latin typeface="Calibri"/>
                          <a:ea typeface="Calibri"/>
                          <a:cs typeface="Calibri"/>
                          <a:sym typeface="Calibri"/>
                        </a:rPr>
                        <a:t>Sr No</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4F81BD"/>
                    </a:solidFill>
                  </a:tcPr>
                </a:tc>
                <a:tc>
                  <a:txBody>
                    <a:bodyPr/>
                    <a:lstStyle/>
                    <a:p>
                      <a:pPr marL="0" marR="0" lvl="0" indent="0" algn="l" rtl="0">
                        <a:spcBef>
                          <a:spcPts val="0"/>
                        </a:spcBef>
                        <a:spcAft>
                          <a:spcPts val="0"/>
                        </a:spcAft>
                        <a:buNone/>
                      </a:pPr>
                      <a:r>
                        <a:rPr lang="en-US" sz="900" b="1" i="0" u="none" strike="noStrike" cap="none">
                          <a:solidFill>
                            <a:srgbClr val="FFFFFF"/>
                          </a:solidFill>
                          <a:latin typeface="Calibri"/>
                          <a:ea typeface="Calibri"/>
                          <a:cs typeface="Calibri"/>
                          <a:sym typeface="Calibri"/>
                        </a:rPr>
                        <a:t>                      Title</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4F81BD"/>
                    </a:solidFill>
                  </a:tcPr>
                </a:tc>
                <a:tc>
                  <a:txBody>
                    <a:bodyPr/>
                    <a:lstStyle/>
                    <a:p>
                      <a:pPr marL="0" marR="0" lvl="0" indent="0" algn="l" rtl="0">
                        <a:spcBef>
                          <a:spcPts val="0"/>
                        </a:spcBef>
                        <a:spcAft>
                          <a:spcPts val="0"/>
                        </a:spcAft>
                        <a:buNone/>
                      </a:pPr>
                      <a:r>
                        <a:rPr lang="en-US" sz="900" b="1" i="0" u="none" strike="noStrike" cap="none">
                          <a:solidFill>
                            <a:srgbClr val="FFFFFF"/>
                          </a:solidFill>
                          <a:latin typeface="Arial"/>
                          <a:ea typeface="Arial"/>
                          <a:cs typeface="Arial"/>
                          <a:sym typeface="Arial"/>
                        </a:rPr>
                        <a:t>   Study By</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4F81BD"/>
                    </a:solidFill>
                  </a:tcPr>
                </a:tc>
                <a:tc>
                  <a:txBody>
                    <a:bodyPr/>
                    <a:lstStyle/>
                    <a:p>
                      <a:pPr marL="0" marR="0" lvl="0" indent="0" algn="just" rtl="0">
                        <a:spcBef>
                          <a:spcPts val="0"/>
                        </a:spcBef>
                        <a:spcAft>
                          <a:spcPts val="0"/>
                        </a:spcAft>
                        <a:buNone/>
                      </a:pPr>
                      <a:r>
                        <a:rPr lang="en-US" sz="900" b="1" i="0" u="none" strike="noStrike" cap="none">
                          <a:solidFill>
                            <a:srgbClr val="FFFFFF"/>
                          </a:solidFill>
                          <a:latin typeface="Calibri"/>
                          <a:ea typeface="Calibri"/>
                          <a:cs typeface="Calibri"/>
                          <a:sym typeface="Calibri"/>
                        </a:rPr>
                        <a:t>                                                                      Description</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1373263">
                <a:tc>
                  <a:txBody>
                    <a:bodyPr/>
                    <a:lstStyle/>
                    <a:p>
                      <a:pPr marL="0" marR="0" lvl="0" indent="0" algn="just" rtl="0">
                        <a:spcBef>
                          <a:spcPts val="0"/>
                        </a:spcBef>
                        <a:spcAft>
                          <a:spcPts val="0"/>
                        </a:spcAft>
                        <a:buNone/>
                      </a:pPr>
                      <a:r>
                        <a:rPr lang="en-US" sz="900" b="0" i="0" u="none" strike="noStrike" cap="none">
                          <a:solidFill>
                            <a:srgbClr val="000000"/>
                          </a:solidFill>
                          <a:latin typeface="Calibri"/>
                          <a:ea typeface="Calibri"/>
                          <a:cs typeface="Calibri"/>
                          <a:sym typeface="Calibri"/>
                        </a:rPr>
                        <a:t>1</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400" b="1" i="1" u="none" strike="noStrike" cap="none" dirty="0">
                          <a:solidFill>
                            <a:srgbClr val="000000"/>
                          </a:solidFill>
                          <a:latin typeface="Times New Roman"/>
                          <a:ea typeface="Times New Roman"/>
                          <a:cs typeface="Times New Roman"/>
                          <a:sym typeface="Times New Roman"/>
                        </a:rPr>
                        <a:t>Pothole Detection Using Computer Vision and Learning</a:t>
                      </a:r>
                      <a:endParaRPr lang="en-US" sz="1400" b="1" i="1" u="none" strike="noStrike" cap="none" dirty="0"/>
                    </a:p>
                    <a:p>
                      <a:pPr marL="0" marR="0" lvl="0" indent="0" algn="l" rtl="0">
                        <a:spcBef>
                          <a:spcPts val="0"/>
                        </a:spcBef>
                        <a:spcAft>
                          <a:spcPts val="0"/>
                        </a:spcAft>
                        <a:buNone/>
                      </a:pPr>
                      <a:br>
                        <a:rPr lang="en-US" sz="1100" u="none" strike="noStrike" cap="none" dirty="0"/>
                      </a:br>
                      <a:br>
                        <a:rPr lang="en-US" sz="1100" u="none" strike="noStrike" cap="none" dirty="0"/>
                      </a:br>
                      <a:endParaRPr sz="1100" u="none" strike="noStrike" cap="none" dirty="0"/>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de-DE" sz="1200" b="0" i="0" u="none" strike="noStrike" cap="none" dirty="0">
                          <a:solidFill>
                            <a:srgbClr val="000000"/>
                          </a:solidFill>
                          <a:latin typeface="Times New Roman"/>
                          <a:ea typeface="Times New Roman"/>
                          <a:cs typeface="Times New Roman"/>
                          <a:sym typeface="Times New Roman"/>
                        </a:rPr>
                        <a:t>Amita Dhiman and Reinhard Klette</a:t>
                      </a:r>
                      <a:br>
                        <a:rPr lang="en-US" sz="1200" u="none" strike="noStrike" cap="none" dirty="0"/>
                      </a:br>
                      <a:endParaRPr sz="1200" u="none" strike="noStrike" cap="none" dirty="0"/>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Times New Roman"/>
                          <a:ea typeface="Times New Roman"/>
                          <a:cs typeface="Times New Roman"/>
                          <a:sym typeface="Times New Roman"/>
                        </a:rPr>
                        <a:t>The study conducted by </a:t>
                      </a:r>
                      <a:r>
                        <a:rPr lang="en-US" sz="1200" b="0" i="0" u="none" strike="noStrike" cap="none" dirty="0" err="1">
                          <a:solidFill>
                            <a:srgbClr val="000000"/>
                          </a:solidFill>
                          <a:latin typeface="Times New Roman"/>
                          <a:ea typeface="Times New Roman"/>
                          <a:cs typeface="Times New Roman"/>
                          <a:sym typeface="Times New Roman"/>
                        </a:rPr>
                        <a:t>Amita</a:t>
                      </a:r>
                      <a:r>
                        <a:rPr lang="en-US" sz="1200" b="0" i="0" u="none" strike="noStrike" cap="none" dirty="0">
                          <a:solidFill>
                            <a:srgbClr val="000000"/>
                          </a:solidFill>
                          <a:latin typeface="Times New Roman"/>
                          <a:ea typeface="Times New Roman"/>
                          <a:cs typeface="Times New Roman"/>
                          <a:sym typeface="Times New Roman"/>
                        </a:rPr>
                        <a:t> Dhiman and Reinhard </a:t>
                      </a:r>
                      <a:r>
                        <a:rPr lang="en-US" sz="1200" b="0" i="0" u="none" strike="noStrike" cap="none" dirty="0" err="1">
                          <a:solidFill>
                            <a:srgbClr val="000000"/>
                          </a:solidFill>
                          <a:latin typeface="Times New Roman"/>
                          <a:ea typeface="Times New Roman"/>
                          <a:cs typeface="Times New Roman"/>
                          <a:sym typeface="Times New Roman"/>
                        </a:rPr>
                        <a:t>Klette</a:t>
                      </a:r>
                      <a:r>
                        <a:rPr lang="en-US" sz="1200" b="0" i="0" u="none" strike="noStrike" cap="none" dirty="0">
                          <a:solidFill>
                            <a:srgbClr val="000000"/>
                          </a:solidFill>
                          <a:latin typeface="Times New Roman"/>
                          <a:ea typeface="Times New Roman"/>
                          <a:cs typeface="Times New Roman"/>
                          <a:sym typeface="Times New Roman"/>
                        </a:rPr>
                        <a:t> [1] Techniques for identifying potholes on road surfaces aim at developing strategies for real-time or offline identification of potholes, to support real-time control of a vehicle (for driver assistance or autonomous driving) or offline data collection for road maintenance.</a:t>
                      </a:r>
                      <a:endParaRPr lang="en-US" sz="1200" u="none" strike="noStrike" cap="none" dirty="0"/>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284900">
                <a:tc>
                  <a:txBody>
                    <a:bodyPr/>
                    <a:lstStyle/>
                    <a:p>
                      <a:pPr marL="0" marR="0" lvl="0" indent="0" algn="just" rtl="0">
                        <a:spcBef>
                          <a:spcPts val="0"/>
                        </a:spcBef>
                        <a:spcAft>
                          <a:spcPts val="0"/>
                        </a:spcAft>
                        <a:buNone/>
                      </a:pPr>
                      <a:r>
                        <a:rPr lang="en-US" sz="900" b="0" i="0" u="none" strike="noStrike" cap="none">
                          <a:solidFill>
                            <a:srgbClr val="000000"/>
                          </a:solidFill>
                          <a:latin typeface="Calibri"/>
                          <a:ea typeface="Calibri"/>
                          <a:cs typeface="Calibri"/>
                          <a:sym typeface="Calibri"/>
                        </a:rPr>
                        <a:t>2</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E599"/>
                    </a:solidFill>
                  </a:tcPr>
                </a:tc>
                <a:tc>
                  <a:txBody>
                    <a:bodyPr/>
                    <a:lstStyle/>
                    <a:p>
                      <a:pPr marL="0" marR="0" lvl="0" indent="0" algn="just" rtl="0">
                        <a:spcBef>
                          <a:spcPts val="0"/>
                        </a:spcBef>
                        <a:spcAft>
                          <a:spcPts val="0"/>
                        </a:spcAft>
                        <a:buNone/>
                      </a:pPr>
                      <a:r>
                        <a:rPr lang="en-US" sz="1300" b="1" i="1" u="none" strike="noStrike" cap="none" dirty="0">
                          <a:solidFill>
                            <a:srgbClr val="000000"/>
                          </a:solidFill>
                          <a:latin typeface="Times New Roman"/>
                          <a:ea typeface="Times New Roman"/>
                          <a:cs typeface="Times New Roman"/>
                          <a:sym typeface="Times New Roman"/>
                        </a:rPr>
                        <a:t>IOT based road monitoring system (</a:t>
                      </a:r>
                      <a:r>
                        <a:rPr lang="en-US" sz="1300" b="1" i="1" u="none" strike="noStrike" cap="none" dirty="0" err="1">
                          <a:solidFill>
                            <a:srgbClr val="000000"/>
                          </a:solidFill>
                          <a:latin typeface="Times New Roman"/>
                          <a:ea typeface="Times New Roman"/>
                          <a:cs typeface="Times New Roman"/>
                          <a:sym typeface="Times New Roman"/>
                        </a:rPr>
                        <a:t>IoTRMS</a:t>
                      </a:r>
                      <a:r>
                        <a:rPr lang="en-US" sz="1300" b="1" i="1" u="none" strike="noStrike" cap="none" dirty="0">
                          <a:solidFill>
                            <a:srgbClr val="000000"/>
                          </a:solidFill>
                          <a:latin typeface="Times New Roman"/>
                          <a:ea typeface="Times New Roman"/>
                          <a:cs typeface="Times New Roman"/>
                          <a:sym typeface="Times New Roman"/>
                        </a:rPr>
                        <a:t>)</a:t>
                      </a:r>
                      <a:endParaRPr sz="1300" b="1" i="1" u="none" strike="noStrike" cap="none" dirty="0"/>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E599"/>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Chellaswamy C</a:t>
                      </a:r>
                      <a:endParaRPr sz="12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E599"/>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The study conducted by Chellaswamy C [2] an internet of things based road monitoring system (IoTRMS) is proposed to identify the potholes and humps in the road. The IoT-RMS automatically updates the status of the road with location information in the cloud. Each road vehicles can access the information from the server and estimate the speed according to the potholes and humps present on the road.</a:t>
                      </a:r>
                      <a:endParaRPr sz="12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1487800">
                <a:tc>
                  <a:txBody>
                    <a:bodyPr/>
                    <a:lstStyle/>
                    <a:p>
                      <a:pPr marL="0" marR="0" lvl="0" indent="0" algn="just" rtl="0">
                        <a:spcBef>
                          <a:spcPts val="0"/>
                        </a:spcBef>
                        <a:spcAft>
                          <a:spcPts val="0"/>
                        </a:spcAft>
                        <a:buNone/>
                      </a:pPr>
                      <a:r>
                        <a:rPr lang="en-US" sz="900" b="0" i="0" u="none" strike="noStrike" cap="none">
                          <a:solidFill>
                            <a:srgbClr val="000000"/>
                          </a:solidFill>
                          <a:latin typeface="Calibri"/>
                          <a:ea typeface="Calibri"/>
                          <a:cs typeface="Calibri"/>
                          <a:sym typeface="Calibri"/>
                        </a:rPr>
                        <a:t>3</a:t>
                      </a:r>
                      <a:endParaRPr sz="11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1" i="1" u="none" strike="noStrike" cap="none">
                          <a:solidFill>
                            <a:srgbClr val="000000"/>
                          </a:solidFill>
                          <a:latin typeface="Times New Roman"/>
                          <a:ea typeface="Times New Roman"/>
                          <a:cs typeface="Times New Roman"/>
                          <a:sym typeface="Times New Roman"/>
                        </a:rPr>
                        <a:t>Creating a real-time Android Application Road Sense that automatically predicts the quality of the road.</a:t>
                      </a:r>
                      <a:endParaRPr sz="1200" b="1" i="1"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Azza Allouch,Anis Koubˆaa, Tarek Abbes, Adel Ammar</a:t>
                      </a:r>
                      <a:endParaRPr sz="1200" u="none" strike="noStrike" cap="none"/>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Times New Roman"/>
                          <a:ea typeface="Times New Roman"/>
                          <a:cs typeface="Times New Roman"/>
                          <a:sym typeface="Times New Roman"/>
                        </a:rPr>
                        <a:t>The study conducted by </a:t>
                      </a:r>
                      <a:r>
                        <a:rPr lang="en-US" sz="1200" b="0" i="0" u="none" strike="noStrike" cap="none" dirty="0" err="1">
                          <a:solidFill>
                            <a:srgbClr val="000000"/>
                          </a:solidFill>
                          <a:latin typeface="Times New Roman"/>
                          <a:ea typeface="Times New Roman"/>
                          <a:cs typeface="Times New Roman"/>
                          <a:sym typeface="Times New Roman"/>
                        </a:rPr>
                        <a:t>Azza</a:t>
                      </a:r>
                      <a:r>
                        <a:rPr lang="en-US" sz="1200" b="0" i="0" u="none" strike="noStrike" cap="none" dirty="0">
                          <a:solidFill>
                            <a:srgbClr val="000000"/>
                          </a:solidFill>
                          <a:latin typeface="Times New Roman"/>
                          <a:ea typeface="Times New Roman"/>
                          <a:cs typeface="Times New Roman"/>
                          <a:sym typeface="Times New Roman"/>
                        </a:rPr>
                        <a:t> </a:t>
                      </a:r>
                      <a:r>
                        <a:rPr lang="en-US" sz="1200" b="0" i="0" u="none" strike="noStrike" cap="none" dirty="0" err="1">
                          <a:solidFill>
                            <a:srgbClr val="000000"/>
                          </a:solidFill>
                          <a:latin typeface="Times New Roman"/>
                          <a:ea typeface="Times New Roman"/>
                          <a:cs typeface="Times New Roman"/>
                          <a:sym typeface="Times New Roman"/>
                        </a:rPr>
                        <a:t>Allouch</a:t>
                      </a:r>
                      <a:r>
                        <a:rPr lang="en-US" sz="1200" b="0" i="0" u="none" strike="noStrike" cap="none" dirty="0">
                          <a:solidFill>
                            <a:srgbClr val="000000"/>
                          </a:solidFill>
                          <a:latin typeface="Times New Roman"/>
                          <a:ea typeface="Times New Roman"/>
                          <a:cs typeface="Times New Roman"/>
                          <a:sym typeface="Times New Roman"/>
                        </a:rPr>
                        <a:t>  [3] is to create a real-time Android Application </a:t>
                      </a:r>
                      <a:r>
                        <a:rPr lang="en-US" sz="1200" b="0" i="0" u="none" strike="noStrike" cap="none" dirty="0" err="1">
                          <a:solidFill>
                            <a:srgbClr val="000000"/>
                          </a:solidFill>
                          <a:latin typeface="Times New Roman"/>
                          <a:ea typeface="Times New Roman"/>
                          <a:cs typeface="Times New Roman"/>
                          <a:sym typeface="Times New Roman"/>
                        </a:rPr>
                        <a:t>RoadSense</a:t>
                      </a:r>
                      <a:r>
                        <a:rPr lang="en-US" sz="1200" b="0" i="0" u="none" strike="noStrike" cap="none" dirty="0">
                          <a:solidFill>
                            <a:srgbClr val="000000"/>
                          </a:solidFill>
                          <a:latin typeface="Times New Roman"/>
                          <a:ea typeface="Times New Roman"/>
                          <a:cs typeface="Times New Roman"/>
                          <a:sym typeface="Times New Roman"/>
                        </a:rPr>
                        <a:t> that automatically predicts the quality of the road based on tri-axial accelerometer and gyroscope, show the road location trace on a geographic map using GPS and save all recorded workout entries. A Decision tree classifier is applied on training data to classify road segments and to build our model.</a:t>
                      </a:r>
                      <a:endParaRPr sz="1200" u="none" strike="noStrike" cap="none" dirty="0"/>
                    </a:p>
                  </a:txBody>
                  <a:tcPr marL="47450" marR="47450" marT="23725" marB="2372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sp>
        <p:nvSpPr>
          <p:cNvPr id="264" name="Google Shape;264;gddc2edd7a2_3_161"/>
          <p:cNvSpPr/>
          <p:nvPr/>
        </p:nvSpPr>
        <p:spPr>
          <a:xfrm>
            <a:off x="2103438" y="2159000"/>
            <a:ext cx="19951331"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ddc2edd7a2_3_168"/>
          <p:cNvSpPr/>
          <p:nvPr/>
        </p:nvSpPr>
        <p:spPr>
          <a:xfrm>
            <a:off x="-259988" y="2686528"/>
            <a:ext cx="26176569" cy="46695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aphicFrame>
        <p:nvGraphicFramePr>
          <p:cNvPr id="270" name="Google Shape;270;gddc2edd7a2_3_168"/>
          <p:cNvGraphicFramePr/>
          <p:nvPr>
            <p:extLst>
              <p:ext uri="{D42A27DB-BD31-4B8C-83A1-F6EECF244321}">
                <p14:modId xmlns:p14="http://schemas.microsoft.com/office/powerpoint/2010/main" val="4292287214"/>
              </p:ext>
            </p:extLst>
          </p:nvPr>
        </p:nvGraphicFramePr>
        <p:xfrm>
          <a:off x="266712" y="960249"/>
          <a:ext cx="11658575" cy="4565475"/>
        </p:xfrm>
        <a:graphic>
          <a:graphicData uri="http://schemas.openxmlformats.org/drawingml/2006/table">
            <a:tbl>
              <a:tblPr>
                <a:noFill/>
                <a:tableStyleId>{E627E24E-F744-4495-88A2-3F10B013FCEA}</a:tableStyleId>
              </a:tblPr>
              <a:tblGrid>
                <a:gridCol w="501850">
                  <a:extLst>
                    <a:ext uri="{9D8B030D-6E8A-4147-A177-3AD203B41FA5}">
                      <a16:colId xmlns:a16="http://schemas.microsoft.com/office/drawing/2014/main" val="20000"/>
                    </a:ext>
                  </a:extLst>
                </a:gridCol>
                <a:gridCol w="2972550">
                  <a:extLst>
                    <a:ext uri="{9D8B030D-6E8A-4147-A177-3AD203B41FA5}">
                      <a16:colId xmlns:a16="http://schemas.microsoft.com/office/drawing/2014/main" val="20001"/>
                    </a:ext>
                  </a:extLst>
                </a:gridCol>
                <a:gridCol w="1254650">
                  <a:extLst>
                    <a:ext uri="{9D8B030D-6E8A-4147-A177-3AD203B41FA5}">
                      <a16:colId xmlns:a16="http://schemas.microsoft.com/office/drawing/2014/main" val="20002"/>
                    </a:ext>
                  </a:extLst>
                </a:gridCol>
                <a:gridCol w="6929525">
                  <a:extLst>
                    <a:ext uri="{9D8B030D-6E8A-4147-A177-3AD203B41FA5}">
                      <a16:colId xmlns:a16="http://schemas.microsoft.com/office/drawing/2014/main" val="20003"/>
                    </a:ext>
                  </a:extLst>
                </a:gridCol>
              </a:tblGrid>
              <a:tr h="1478375">
                <a:tc>
                  <a:txBody>
                    <a:bodyPr/>
                    <a:lstStyle/>
                    <a:p>
                      <a:pPr marL="0" marR="0" lvl="0" indent="0" algn="just" rtl="0">
                        <a:spcBef>
                          <a:spcPts val="0"/>
                        </a:spcBef>
                        <a:spcAft>
                          <a:spcPts val="0"/>
                        </a:spcAft>
                        <a:buNone/>
                      </a:pPr>
                      <a:r>
                        <a:rPr lang="en-US" sz="600" b="0" i="0" u="none" strike="noStrike" cap="none">
                          <a:solidFill>
                            <a:srgbClr val="000000"/>
                          </a:solidFill>
                          <a:latin typeface="Calibri"/>
                          <a:ea typeface="Calibri"/>
                          <a:cs typeface="Calibri"/>
                          <a:sym typeface="Calibri"/>
                        </a:rPr>
                        <a:t>4</a:t>
                      </a:r>
                      <a:endParaRPr sz="7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1" i="1" u="none" strike="noStrike" cap="none" dirty="0">
                          <a:solidFill>
                            <a:srgbClr val="000000"/>
                          </a:solidFill>
                          <a:latin typeface="Times New Roman"/>
                          <a:ea typeface="Times New Roman"/>
                          <a:cs typeface="Times New Roman"/>
                          <a:sym typeface="Times New Roman"/>
                        </a:rPr>
                        <a:t>Using an accelerometer and GPS to analyze the conditions of roads</a:t>
                      </a:r>
                      <a:endParaRPr sz="1200" b="1" i="1" u="none" strike="noStrike" cap="none" dirty="0"/>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Times New Roman"/>
                          <a:ea typeface="Times New Roman"/>
                          <a:cs typeface="Times New Roman"/>
                          <a:sym typeface="Times New Roman"/>
                        </a:rPr>
                        <a:t>M. Ghadge</a:t>
                      </a:r>
                      <a:endParaRPr sz="1200" u="none" strike="noStrike" cap="none" dirty="0"/>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M. Ghadge used an accelerometer and GPS to analyze the conditions of roads to detect locations of potholes and bumps using a machine learning approach, defined by K-means clustering on training data and a random-forest classifier for testing data. The data is divided first into two clusters of “pothole” or “non-pothole”, and then a random forest classifier is used to validate the proposed result provided by the clustering algorithm. It is reported that clustering does not perform well when clusters of different size and severity are involved; size and severity of a pothole are the major properties considered in the system.</a:t>
                      </a:r>
                      <a:endParaRPr sz="12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265350">
                <a:tc>
                  <a:txBody>
                    <a:bodyPr/>
                    <a:lstStyle/>
                    <a:p>
                      <a:pPr marL="0" marR="0" lvl="0" indent="0" algn="just" rtl="0">
                        <a:spcBef>
                          <a:spcPts val="0"/>
                        </a:spcBef>
                        <a:spcAft>
                          <a:spcPts val="0"/>
                        </a:spcAft>
                        <a:buNone/>
                      </a:pPr>
                      <a:r>
                        <a:rPr lang="en-US" sz="600" b="0" i="0" u="none" strike="noStrike" cap="none">
                          <a:solidFill>
                            <a:srgbClr val="000000"/>
                          </a:solidFill>
                          <a:latin typeface="Calibri"/>
                          <a:ea typeface="Calibri"/>
                          <a:cs typeface="Calibri"/>
                          <a:sym typeface="Calibri"/>
                        </a:rPr>
                        <a:t>5</a:t>
                      </a:r>
                      <a:endParaRPr sz="7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1" i="1" u="none" strike="noStrike" cap="none">
                          <a:solidFill>
                            <a:srgbClr val="000000"/>
                          </a:solidFill>
                          <a:latin typeface="Times New Roman"/>
                          <a:ea typeface="Times New Roman"/>
                          <a:cs typeface="Times New Roman"/>
                          <a:sym typeface="Times New Roman"/>
                        </a:rPr>
                        <a:t>Formulation of a Simple Model to Estimate Road</a:t>
                      </a:r>
                      <a:r>
                        <a:rPr lang="en-US" sz="1200" b="1" i="1" u="none" strike="noStrike" cap="none">
                          <a:solidFill>
                            <a:schemeClr val="lt1"/>
                          </a:solidFill>
                          <a:latin typeface="Trebuchet MS"/>
                          <a:ea typeface="Trebuchet MS"/>
                          <a:cs typeface="Trebuchet MS"/>
                          <a:sym typeface="Trebuchet MS"/>
                        </a:rPr>
                        <a:t> </a:t>
                      </a:r>
                      <a:r>
                        <a:rPr lang="en-US" sz="1200" b="1" i="1" u="none" strike="noStrike" cap="none">
                          <a:solidFill>
                            <a:srgbClr val="000000"/>
                          </a:solidFill>
                          <a:latin typeface="Times New Roman"/>
                          <a:ea typeface="Times New Roman"/>
                          <a:cs typeface="Times New Roman"/>
                          <a:sym typeface="Times New Roman"/>
                        </a:rPr>
                        <a:t>Surface Roughness Condition from Android</a:t>
                      </a:r>
                      <a:r>
                        <a:rPr lang="en-US" sz="1200" b="1" i="1" u="none" strike="noStrike" cap="none">
                          <a:solidFill>
                            <a:schemeClr val="lt1"/>
                          </a:solidFill>
                          <a:latin typeface="Trebuchet MS"/>
                          <a:ea typeface="Trebuchet MS"/>
                          <a:cs typeface="Trebuchet MS"/>
                          <a:sym typeface="Trebuchet MS"/>
                        </a:rPr>
                        <a:t> </a:t>
                      </a:r>
                      <a:r>
                        <a:rPr lang="en-US" sz="1200" b="1" i="1" u="none" strike="noStrike" cap="none">
                          <a:solidFill>
                            <a:srgbClr val="000000"/>
                          </a:solidFill>
                          <a:latin typeface="Times New Roman"/>
                          <a:ea typeface="Times New Roman"/>
                          <a:cs typeface="Times New Roman"/>
                          <a:sym typeface="Times New Roman"/>
                        </a:rPr>
                        <a:t>Smartphone Sensors.</a:t>
                      </a:r>
                      <a:endParaRPr sz="1200" b="1" i="1" u="none" strike="noStrike" cap="none"/>
                    </a:p>
                    <a:p>
                      <a:pPr marL="0" marR="0" lvl="0" indent="0" algn="l" rtl="0">
                        <a:spcBef>
                          <a:spcPts val="0"/>
                        </a:spcBef>
                        <a:spcAft>
                          <a:spcPts val="0"/>
                        </a:spcAft>
                        <a:buNone/>
                      </a:pPr>
                      <a:br>
                        <a:rPr lang="en-US" sz="700" u="none" strike="noStrike" cap="none"/>
                      </a:br>
                      <a:endParaRPr sz="7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Viengnam , Hiroyuki Oneyam</a:t>
                      </a:r>
                      <a:endParaRPr sz="12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Developed a model to estimate road roughness condition. The analysis which includes matching of data with investigation in frequency domain,proofs that road roughness is linear function of magnitude of acceleration and average speed.</a:t>
                      </a:r>
                      <a:endParaRPr sz="12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821750">
                <a:tc>
                  <a:txBody>
                    <a:bodyPr/>
                    <a:lstStyle/>
                    <a:p>
                      <a:pPr marL="0" marR="0" lvl="0" indent="0" algn="just" rtl="0">
                        <a:spcBef>
                          <a:spcPts val="0"/>
                        </a:spcBef>
                        <a:spcAft>
                          <a:spcPts val="0"/>
                        </a:spcAft>
                        <a:buNone/>
                      </a:pPr>
                      <a:r>
                        <a:rPr lang="en-US" sz="600" b="0" i="0" u="none" strike="noStrike" cap="none">
                          <a:solidFill>
                            <a:srgbClr val="000000"/>
                          </a:solidFill>
                          <a:latin typeface="Calibri"/>
                          <a:ea typeface="Calibri"/>
                          <a:cs typeface="Calibri"/>
                          <a:sym typeface="Calibri"/>
                        </a:rPr>
                        <a:t>6</a:t>
                      </a:r>
                      <a:endParaRPr sz="7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1" i="1" u="none" strike="noStrike" cap="none">
                          <a:solidFill>
                            <a:srgbClr val="000000"/>
                          </a:solidFill>
                          <a:latin typeface="Times New Roman"/>
                          <a:ea typeface="Times New Roman"/>
                          <a:cs typeface="Times New Roman"/>
                          <a:sym typeface="Times New Roman"/>
                        </a:rPr>
                        <a:t>Pothole in the Dark: Perceiving Pothole Profiles with Participatory Urban Vehicles</a:t>
                      </a:r>
                      <a:endParaRPr sz="1200" b="1" i="1" u="none" strike="noStrike" cap="none"/>
                    </a:p>
                    <a:p>
                      <a:pPr marL="0" marR="0" lvl="0" indent="0" algn="l" rtl="0">
                        <a:spcBef>
                          <a:spcPts val="0"/>
                        </a:spcBef>
                        <a:spcAft>
                          <a:spcPts val="0"/>
                        </a:spcAft>
                        <a:buNone/>
                      </a:pPr>
                      <a:br>
                        <a:rPr lang="en-US" sz="700" i="1" u="none" strike="noStrike" cap="none"/>
                      </a:br>
                      <a:endParaRPr sz="700" i="1"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Guangtao Xue, Hongzi Zhu, Zhenxian Hu, Wen Zhuo</a:t>
                      </a:r>
                      <a:endParaRPr sz="1200" u="none" strike="noStrike" cap="none"/>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Times New Roman"/>
                          <a:ea typeface="Times New Roman"/>
                          <a:cs typeface="Times New Roman"/>
                          <a:sym typeface="Times New Roman"/>
                        </a:rPr>
                        <a:t>Accessing to timely and accurate road condition information, especially about dangerous potholes is of great importance to the public and the government. In this paper, we propose a novel scheme, called P3, which utilizes smartphones placed in normal vehicles to sense and estimate the profiles of potholes on urban surface </a:t>
                      </a:r>
                      <a:r>
                        <a:rPr lang="en-US" sz="1200" b="0" i="0" u="none" strike="noStrike" cap="none" dirty="0" err="1">
                          <a:solidFill>
                            <a:srgbClr val="000000"/>
                          </a:solidFill>
                          <a:latin typeface="Times New Roman"/>
                          <a:ea typeface="Times New Roman"/>
                          <a:cs typeface="Times New Roman"/>
                          <a:sym typeface="Times New Roman"/>
                        </a:rPr>
                        <a:t>roads.In</a:t>
                      </a:r>
                      <a:r>
                        <a:rPr lang="en-US" sz="1200" b="0" i="0" u="none" strike="noStrike" cap="none" dirty="0">
                          <a:solidFill>
                            <a:srgbClr val="000000"/>
                          </a:solidFill>
                          <a:latin typeface="Times New Roman"/>
                          <a:ea typeface="Times New Roman"/>
                          <a:cs typeface="Times New Roman"/>
                          <a:sym typeface="Times New Roman"/>
                        </a:rPr>
                        <a:t> particular, a P3-enabled smartphone can actively learn the knowledge about the suspension system of the host vehicle without any human intervention and adopts a one degree-of-freedom (DOF) vibration model to infer the depth and length of pothole while the vehicle is hitting the pothole.</a:t>
                      </a:r>
                      <a:endParaRPr sz="1200" u="none" strike="noStrike" cap="none" dirty="0"/>
                    </a:p>
                    <a:p>
                      <a:pPr marL="0" marR="0" lvl="0" indent="0" algn="l" rtl="0">
                        <a:spcBef>
                          <a:spcPts val="0"/>
                        </a:spcBef>
                        <a:spcAft>
                          <a:spcPts val="0"/>
                        </a:spcAft>
                        <a:buNone/>
                      </a:pPr>
                      <a:br>
                        <a:rPr lang="en-US" sz="700" u="none" strike="noStrike" cap="none" dirty="0"/>
                      </a:br>
                      <a:endParaRPr sz="700" u="none" strike="noStrike" cap="none" dirty="0"/>
                    </a:p>
                  </a:txBody>
                  <a:tcPr marL="31550" marR="31550" marT="15775" marB="15775">
                    <a:lnL w="9775" cap="flat" cmpd="sng">
                      <a:solidFill>
                        <a:srgbClr val="FFFFFF"/>
                      </a:solidFill>
                      <a:prstDash val="solid"/>
                      <a:round/>
                      <a:headEnd type="none" w="sm" len="sm"/>
                      <a:tailEnd type="none" w="sm" len="sm"/>
                    </a:lnL>
                    <a:lnR w="9775" cap="flat" cmpd="sng">
                      <a:solidFill>
                        <a:srgbClr val="FFFFFF"/>
                      </a:solidFill>
                      <a:prstDash val="solid"/>
                      <a:round/>
                      <a:headEnd type="none" w="sm" len="sm"/>
                      <a:tailEnd type="none" w="sm" len="sm"/>
                    </a:lnR>
                    <a:lnT w="9775" cap="flat" cmpd="sng">
                      <a:solidFill>
                        <a:srgbClr val="FFFFFF"/>
                      </a:solidFill>
                      <a:prstDash val="solid"/>
                      <a:round/>
                      <a:headEnd type="none" w="sm" len="sm"/>
                      <a:tailEnd type="none" w="sm" len="sm"/>
                    </a:lnT>
                    <a:lnB w="9775" cap="flat" cmpd="sng">
                      <a:solidFill>
                        <a:srgbClr val="FFFFFF"/>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bl>
          </a:graphicData>
        </a:graphic>
      </p:graphicFrame>
      <p:sp>
        <p:nvSpPr>
          <p:cNvPr id="271" name="Google Shape;271;gddc2edd7a2_3_168"/>
          <p:cNvSpPr/>
          <p:nvPr/>
        </p:nvSpPr>
        <p:spPr>
          <a:xfrm>
            <a:off x="-5046495" y="2101850"/>
            <a:ext cx="34080059" cy="45821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ddc2edd7a2_3_189"/>
          <p:cNvSpPr txBox="1">
            <a:spLocks noGrp="1"/>
          </p:cNvSpPr>
          <p:nvPr>
            <p:ph type="title"/>
          </p:nvPr>
        </p:nvSpPr>
        <p:spPr>
          <a:xfrm>
            <a:off x="685800" y="228600"/>
            <a:ext cx="10530016" cy="13118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Trebuchet MS"/>
              <a:buNone/>
            </a:pPr>
            <a:r>
              <a:rPr lang="en-US" b="1" dirty="0"/>
              <a:t>System Requirements</a:t>
            </a:r>
            <a:endParaRPr b="1" dirty="0"/>
          </a:p>
        </p:txBody>
      </p:sp>
      <p:sp>
        <p:nvSpPr>
          <p:cNvPr id="295" name="Google Shape;295;gddc2edd7a2_3_189"/>
          <p:cNvSpPr txBox="1">
            <a:spLocks noGrp="1"/>
          </p:cNvSpPr>
          <p:nvPr>
            <p:ph type="body" idx="1"/>
          </p:nvPr>
        </p:nvSpPr>
        <p:spPr>
          <a:xfrm>
            <a:off x="961767" y="1752609"/>
            <a:ext cx="10515600" cy="4483434"/>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1000"/>
              </a:spcBef>
              <a:spcAft>
                <a:spcPts val="0"/>
              </a:spcAft>
              <a:buSzPts val="1800"/>
              <a:buFont typeface="Times New Roman"/>
              <a:buChar char="•"/>
            </a:pPr>
            <a:r>
              <a:rPr lang="en-US" sz="2200" b="1" dirty="0">
                <a:solidFill>
                  <a:schemeClr val="accent2">
                    <a:lumMod val="60000"/>
                    <a:lumOff val="40000"/>
                  </a:schemeClr>
                </a:solidFill>
                <a:latin typeface="Times New Roman"/>
                <a:ea typeface="Times New Roman"/>
                <a:cs typeface="Times New Roman"/>
                <a:sym typeface="Times New Roman"/>
              </a:rPr>
              <a:t>Hardware Interface Requirements :</a:t>
            </a:r>
            <a:endParaRPr sz="2200" b="1"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Sensors :- Gyroscope, Accelerometer</a:t>
            </a:r>
            <a:endParaRPr sz="2200"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Android Device</a:t>
            </a:r>
            <a:endParaRPr sz="2200"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System Requirements :- i5 Processor, 2TB HDD, 8GB RAM</a:t>
            </a:r>
            <a:endParaRPr dirty="0">
              <a:solidFill>
                <a:schemeClr val="accent2">
                  <a:lumMod val="60000"/>
                  <a:lumOff val="40000"/>
                </a:schemeClr>
              </a:solidFill>
            </a:endParaRPr>
          </a:p>
          <a:p>
            <a:pPr marL="914400" lvl="1" indent="-228600" algn="l" rtl="0">
              <a:lnSpc>
                <a:spcPct val="100000"/>
              </a:lnSpc>
              <a:spcBef>
                <a:spcPts val="0"/>
              </a:spcBef>
              <a:spcAft>
                <a:spcPts val="0"/>
              </a:spcAft>
              <a:buSzPts val="1800"/>
              <a:buFont typeface="Times New Roman"/>
              <a:buNone/>
            </a:pPr>
            <a:endParaRPr sz="2200" dirty="0">
              <a:solidFill>
                <a:schemeClr val="accent2">
                  <a:lumMod val="60000"/>
                  <a:lumOff val="40000"/>
                </a:schemeClr>
              </a:solidFill>
              <a:latin typeface="Times New Roman"/>
              <a:ea typeface="Times New Roman"/>
              <a:cs typeface="Times New Roman"/>
              <a:sym typeface="Times New Roman"/>
            </a:endParaRPr>
          </a:p>
          <a:p>
            <a:pPr marL="571500" lvl="1" indent="0" algn="l" rtl="0">
              <a:lnSpc>
                <a:spcPct val="100000"/>
              </a:lnSpc>
              <a:spcBef>
                <a:spcPts val="0"/>
              </a:spcBef>
              <a:spcAft>
                <a:spcPts val="0"/>
              </a:spcAft>
              <a:buSzPts val="1800"/>
              <a:buNone/>
            </a:pPr>
            <a:endParaRPr sz="2200" dirty="0">
              <a:solidFill>
                <a:schemeClr val="accent2">
                  <a:lumMod val="60000"/>
                  <a:lumOff val="40000"/>
                </a:schemeClr>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sz="2200" b="1" dirty="0">
                <a:solidFill>
                  <a:schemeClr val="accent2">
                    <a:lumMod val="60000"/>
                    <a:lumOff val="40000"/>
                  </a:schemeClr>
                </a:solidFill>
                <a:latin typeface="Times New Roman"/>
                <a:ea typeface="Times New Roman"/>
                <a:cs typeface="Times New Roman"/>
                <a:sym typeface="Times New Roman"/>
              </a:rPr>
              <a:t>Software Interface Requirements :</a:t>
            </a:r>
            <a:endParaRPr sz="2200" b="1"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JDK 8</a:t>
            </a:r>
          </a:p>
          <a:p>
            <a:pPr lvl="1" indent="-342900">
              <a:spcBef>
                <a:spcPts val="0"/>
              </a:spcBef>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Apache Tomcat Server</a:t>
            </a:r>
            <a:endParaRPr sz="2200"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MySQL Database</a:t>
            </a:r>
            <a:endParaRPr sz="2200"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Eclipse</a:t>
            </a:r>
            <a:endParaRPr sz="2200" dirty="0">
              <a:solidFill>
                <a:schemeClr val="accent2">
                  <a:lumMod val="60000"/>
                  <a:lumOff val="40000"/>
                </a:schemeClr>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US" sz="2200" dirty="0">
                <a:solidFill>
                  <a:schemeClr val="accent2">
                    <a:lumMod val="60000"/>
                    <a:lumOff val="40000"/>
                  </a:schemeClr>
                </a:solidFill>
                <a:latin typeface="Times New Roman"/>
                <a:ea typeface="Times New Roman"/>
                <a:cs typeface="Times New Roman"/>
                <a:sym typeface="Times New Roman"/>
              </a:rPr>
              <a:t>Android and Android Studio</a:t>
            </a:r>
            <a:endParaRPr sz="2200" dirty="0">
              <a:solidFill>
                <a:schemeClr val="accent2">
                  <a:lumMod val="60000"/>
                  <a:lumOff val="40000"/>
                </a:schemeClr>
              </a:solidFill>
              <a:latin typeface="Times New Roman"/>
              <a:ea typeface="Times New Roman"/>
              <a:cs typeface="Times New Roman"/>
              <a:sym typeface="Times New Roman"/>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gddc2edd7a2_3_174"/>
          <p:cNvPicPr preferRelativeResize="0"/>
          <p:nvPr/>
        </p:nvPicPr>
        <p:blipFill rotWithShape="1">
          <a:blip r:embed="rId3">
            <a:alphaModFix/>
          </a:blip>
          <a:srcRect/>
          <a:stretch/>
        </p:blipFill>
        <p:spPr>
          <a:xfrm>
            <a:off x="407368" y="1861300"/>
            <a:ext cx="11382375" cy="4514850"/>
          </a:xfrm>
          <a:prstGeom prst="rect">
            <a:avLst/>
          </a:prstGeom>
          <a:noFill/>
          <a:ln>
            <a:noFill/>
          </a:ln>
        </p:spPr>
      </p:pic>
      <p:sp>
        <p:nvSpPr>
          <p:cNvPr id="277" name="Google Shape;277;gddc2edd7a2_3_174"/>
          <p:cNvSpPr txBox="1">
            <a:spLocks noGrp="1"/>
          </p:cNvSpPr>
          <p:nvPr>
            <p:ph type="title"/>
          </p:nvPr>
        </p:nvSpPr>
        <p:spPr>
          <a:xfrm>
            <a:off x="304800" y="228600"/>
            <a:ext cx="9048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b="1" dirty="0"/>
              <a:t>Flow Diagram</a:t>
            </a:r>
            <a:endParaRPr b="1" dirty="0"/>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ddc2edd7a2_3_179"/>
          <p:cNvSpPr txBox="1">
            <a:spLocks noGrp="1"/>
          </p:cNvSpPr>
          <p:nvPr>
            <p:ph type="title"/>
          </p:nvPr>
        </p:nvSpPr>
        <p:spPr>
          <a:xfrm>
            <a:off x="613475" y="28759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Trebuchet MS"/>
              <a:buNone/>
            </a:pPr>
            <a:r>
              <a:rPr lang="en-US" b="1" dirty="0"/>
              <a:t>Project implementation</a:t>
            </a:r>
            <a:endParaRPr b="1" dirty="0"/>
          </a:p>
        </p:txBody>
      </p:sp>
      <p:pic>
        <p:nvPicPr>
          <p:cNvPr id="283" name="Google Shape;283;gddc2edd7a2_3_179"/>
          <p:cNvPicPr preferRelativeResize="0"/>
          <p:nvPr/>
        </p:nvPicPr>
        <p:blipFill rotWithShape="1">
          <a:blip r:embed="rId3">
            <a:alphaModFix/>
          </a:blip>
          <a:srcRect/>
          <a:stretch/>
        </p:blipFill>
        <p:spPr>
          <a:xfrm>
            <a:off x="702826" y="1628797"/>
            <a:ext cx="10553875" cy="4803376"/>
          </a:xfrm>
          <a:prstGeom prst="rect">
            <a:avLst/>
          </a:prstGeom>
          <a:noFill/>
          <a:ln>
            <a:noFill/>
          </a:ln>
        </p:spPr>
      </p:pic>
    </p:spTree>
  </p:cSld>
  <p:clrMapOvr>
    <a:masterClrMapping/>
  </p:clrMapOvr>
  <p:transition spd="med">
    <p:push/>
  </p:transition>
</p:sld>
</file>

<file path=ppt/theme/theme1.xml><?xml version="1.0" encoding="utf-8"?>
<a:theme xmlns:a="http://schemas.openxmlformats.org/drawingml/2006/main" name="BrushVTI">
  <a:themeElements>
    <a:clrScheme name="AnalogousFromDarkSeedLeftStep">
      <a:dk1>
        <a:srgbClr val="000000"/>
      </a:dk1>
      <a:lt1>
        <a:srgbClr val="FFFFFF"/>
      </a:lt1>
      <a:dk2>
        <a:srgbClr val="2C2441"/>
      </a:dk2>
      <a:lt2>
        <a:srgbClr val="E2E8E6"/>
      </a:lt2>
      <a:accent1>
        <a:srgbClr val="E7295C"/>
      </a:accent1>
      <a:accent2>
        <a:srgbClr val="D51799"/>
      </a:accent2>
      <a:accent3>
        <a:srgbClr val="D329E7"/>
      </a:accent3>
      <a:accent4>
        <a:srgbClr val="761CD6"/>
      </a:accent4>
      <a:accent5>
        <a:srgbClr val="4035E8"/>
      </a:accent5>
      <a:accent6>
        <a:srgbClr val="175AD5"/>
      </a:accent6>
      <a:hlink>
        <a:srgbClr val="7960C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1591</Words>
  <Application>Microsoft Office PowerPoint</Application>
  <PresentationFormat>Widescreen</PresentationFormat>
  <Paragraphs>193</Paragraphs>
  <Slides>31</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Trebuchet MS</vt:lpstr>
      <vt:lpstr>Calibri</vt:lpstr>
      <vt:lpstr>Noto Sans Symbols</vt:lpstr>
      <vt:lpstr>Arial</vt:lpstr>
      <vt:lpstr>Century</vt:lpstr>
      <vt:lpstr>Abril Fatface</vt:lpstr>
      <vt:lpstr>Century Gothic</vt:lpstr>
      <vt:lpstr>Times New Roman</vt:lpstr>
      <vt:lpstr>BrushVTI</vt:lpstr>
      <vt:lpstr>Facet</vt:lpstr>
      <vt:lpstr>BE Project Stage – 2 </vt:lpstr>
      <vt:lpstr>Problem Statement :</vt:lpstr>
      <vt:lpstr>Objective :</vt:lpstr>
      <vt:lpstr>Motivation :</vt:lpstr>
      <vt:lpstr>Literature Survey:</vt:lpstr>
      <vt:lpstr>PowerPoint Presentation</vt:lpstr>
      <vt:lpstr>System Requirements</vt:lpstr>
      <vt:lpstr>Flow Diagram</vt:lpstr>
      <vt:lpstr>Project implementation</vt:lpstr>
      <vt:lpstr>System Architecture</vt:lpstr>
      <vt:lpstr>Architecture Diagram</vt:lpstr>
      <vt:lpstr>Implemented Algorithm :</vt:lpstr>
      <vt:lpstr>PowerPoint Presentation</vt:lpstr>
      <vt:lpstr>LEVEL 1 DFD :</vt:lpstr>
      <vt:lpstr>LEVEL 2 DFD :</vt:lpstr>
      <vt:lpstr>UML Diagrams :</vt:lpstr>
      <vt:lpstr>PowerPoint Presentation</vt:lpstr>
      <vt:lpstr>Use  Case View</vt:lpstr>
      <vt:lpstr>Entity Relationship Diagram</vt:lpstr>
      <vt:lpstr>Outputs:</vt:lpstr>
      <vt:lpstr>View Log</vt:lpstr>
      <vt:lpstr>Mobile</vt:lpstr>
      <vt:lpstr>PowerPoint Presentation</vt:lpstr>
      <vt:lpstr>Test cases and test results : </vt:lpstr>
      <vt:lpstr>Specifications of Project :</vt:lpstr>
      <vt:lpstr>LIMITATIONS</vt:lpstr>
      <vt:lpstr>PowerPoint Presentation</vt:lpstr>
      <vt:lpstr>Feasibility And Scope</vt:lpstr>
      <vt:lpstr>Future work :</vt:lpstr>
      <vt:lpstr>Publication Details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 Stage – 2 </dc:title>
  <dc:creator>Abhishek Gaurav</dc:creator>
  <cp:lastModifiedBy>Aniket Patil</cp:lastModifiedBy>
  <cp:revision>37</cp:revision>
  <dcterms:created xsi:type="dcterms:W3CDTF">2020-05-12T09:52:55Z</dcterms:created>
  <dcterms:modified xsi:type="dcterms:W3CDTF">2021-06-18T04:26:31Z</dcterms:modified>
</cp:coreProperties>
</file>