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1" r:id="rId6"/>
    <p:sldId id="263" r:id="rId7"/>
    <p:sldId id="269" r:id="rId8"/>
    <p:sldId id="262" r:id="rId9"/>
    <p:sldId id="264" r:id="rId10"/>
    <p:sldId id="265"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4059FD-6F06-4A49-AE2A-BFD619DBC10F}" v="2" dt="2024-06-11T18:24:25.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Patil" userId="298ba84ff536e5f7" providerId="LiveId" clId="{804059FD-6F06-4A49-AE2A-BFD619DBC10F}"/>
    <pc:docChg chg="modSld">
      <pc:chgData name="Aniket Patil" userId="298ba84ff536e5f7" providerId="LiveId" clId="{804059FD-6F06-4A49-AE2A-BFD619DBC10F}" dt="2024-06-11T18:24:25.132" v="5" actId="1076"/>
      <pc:docMkLst>
        <pc:docMk/>
      </pc:docMkLst>
      <pc:sldChg chg="modSp mod">
        <pc:chgData name="Aniket Patil" userId="298ba84ff536e5f7" providerId="LiveId" clId="{804059FD-6F06-4A49-AE2A-BFD619DBC10F}" dt="2024-06-11T18:24:25.132" v="5" actId="1076"/>
        <pc:sldMkLst>
          <pc:docMk/>
          <pc:sldMk cId="252350971" sldId="256"/>
        </pc:sldMkLst>
        <pc:spChg chg="mod">
          <ac:chgData name="Aniket Patil" userId="298ba84ff536e5f7" providerId="LiveId" clId="{804059FD-6F06-4A49-AE2A-BFD619DBC10F}" dt="2024-06-11T18:24:16.519" v="3" actId="1076"/>
          <ac:spMkLst>
            <pc:docMk/>
            <pc:sldMk cId="252350971" sldId="256"/>
            <ac:spMk id="6" creationId="{E3A3BB9A-3358-B713-7909-7527D5A7C679}"/>
          </ac:spMkLst>
        </pc:spChg>
        <pc:picChg chg="mod">
          <ac:chgData name="Aniket Patil" userId="298ba84ff536e5f7" providerId="LiveId" clId="{804059FD-6F06-4A49-AE2A-BFD619DBC10F}" dt="2024-06-11T18:24:25.132" v="5" actId="1076"/>
          <ac:picMkLst>
            <pc:docMk/>
            <pc:sldMk cId="252350971" sldId="256"/>
            <ac:picMk id="1026" creationId="{2D1EAD77-9FB8-7543-F4F6-D2FB59701D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F610-3596-5F09-015F-A5678F9E5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6A6C29-FABE-C836-5706-B9A36A3B7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E12793-B932-D1C4-5D27-7A1BD1654268}"/>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5" name="Footer Placeholder 4">
            <a:extLst>
              <a:ext uri="{FF2B5EF4-FFF2-40B4-BE49-F238E27FC236}">
                <a16:creationId xmlns:a16="http://schemas.microsoft.com/office/drawing/2014/main" id="{E5A83C2A-B5DA-1F63-E452-0D1366358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B9230-34EC-82AC-E16B-129BF3014609}"/>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380672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CF6E-4168-ED39-5A91-5C0D6C6840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67C5AA-8064-5790-F565-E79D715A8C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B22C03-1F91-2311-202D-181881F61C72}"/>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5" name="Footer Placeholder 4">
            <a:extLst>
              <a:ext uri="{FF2B5EF4-FFF2-40B4-BE49-F238E27FC236}">
                <a16:creationId xmlns:a16="http://schemas.microsoft.com/office/drawing/2014/main" id="{1E20815F-A55D-DBCD-8F2B-1A534BDFE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29BC1-491F-012B-0CB6-74953346D453}"/>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338577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91A23-42AA-5604-D8EA-CD19239CA6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6A40E3-76DB-28EA-D9ED-3E8F6D970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EB0EF3-B1DE-5844-DD62-40893C9B7201}"/>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5" name="Footer Placeholder 4">
            <a:extLst>
              <a:ext uri="{FF2B5EF4-FFF2-40B4-BE49-F238E27FC236}">
                <a16:creationId xmlns:a16="http://schemas.microsoft.com/office/drawing/2014/main" id="{43F5AFBD-7DDD-E796-972B-80E69440E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8B775-3ABD-C509-FF37-87A35224E1EB}"/>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207556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8C5B-C8A9-3FB3-28FB-50A91C027A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6D8848-CC64-5787-E652-52615104E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AC6A4A-CCC2-4889-775E-6B3D33349F43}"/>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5" name="Footer Placeholder 4">
            <a:extLst>
              <a:ext uri="{FF2B5EF4-FFF2-40B4-BE49-F238E27FC236}">
                <a16:creationId xmlns:a16="http://schemas.microsoft.com/office/drawing/2014/main" id="{5F204728-2600-DF26-A678-1A34694737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BC385-D270-2B1F-3408-709C5EC7D775}"/>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38849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71CD-CEA0-D278-274D-9181F9315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51CB01-618B-C947-6C2F-2B8077D41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8EA6FA-CD81-0FB7-F62F-F42C61CC7842}"/>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5" name="Footer Placeholder 4">
            <a:extLst>
              <a:ext uri="{FF2B5EF4-FFF2-40B4-BE49-F238E27FC236}">
                <a16:creationId xmlns:a16="http://schemas.microsoft.com/office/drawing/2014/main" id="{72869F3E-3646-4E7F-8AE6-504268E83D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EB32A-0D2E-AE99-EF7F-CCCD467E3295}"/>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339642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9CF5-19C3-9368-FCAD-6E5C8B2CC3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970179-C299-46FA-4FE6-4BE04D67A7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E57D70-E287-E703-05EE-B63913EF8A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6FCDBA-298F-8D0C-F96C-15EBEECCE4FD}"/>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6" name="Footer Placeholder 5">
            <a:extLst>
              <a:ext uri="{FF2B5EF4-FFF2-40B4-BE49-F238E27FC236}">
                <a16:creationId xmlns:a16="http://schemas.microsoft.com/office/drawing/2014/main" id="{AB6E5E81-74B1-0DC6-22FF-ACF489477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92F5A2-3E7A-DC43-E998-7299F3075693}"/>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301087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3E60-662E-74DC-62D5-31D1F8D453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EAE022-8192-C002-9AFA-92DE023E2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AD7C2-A00C-61F4-6F89-02A2A77AE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684826-7B28-B604-B6E7-061475B91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AE1514-CBB0-4D6D-3FF7-F2AF531E1F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FFDE0E-E078-DD63-AD47-876B5C9ECAA4}"/>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8" name="Footer Placeholder 7">
            <a:extLst>
              <a:ext uri="{FF2B5EF4-FFF2-40B4-BE49-F238E27FC236}">
                <a16:creationId xmlns:a16="http://schemas.microsoft.com/office/drawing/2014/main" id="{B94FBEE2-EA59-6425-B1A6-245CABFF7F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965F18-9B5F-E955-3EE5-1782183AB8E9}"/>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205996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9C79-D2D5-848F-9605-B02A7DCDEE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0B0641-3CAB-FDDC-3ACF-F41BCD5F27EF}"/>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4" name="Footer Placeholder 3">
            <a:extLst>
              <a:ext uri="{FF2B5EF4-FFF2-40B4-BE49-F238E27FC236}">
                <a16:creationId xmlns:a16="http://schemas.microsoft.com/office/drawing/2014/main" id="{F89580D3-381F-8A3D-9F40-15B9CB7B63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F9E18D-2649-E376-F1FB-BAF91E7A24D1}"/>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53390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E25CA-D87B-054E-0BFA-722813BEA395}"/>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3" name="Footer Placeholder 2">
            <a:extLst>
              <a:ext uri="{FF2B5EF4-FFF2-40B4-BE49-F238E27FC236}">
                <a16:creationId xmlns:a16="http://schemas.microsoft.com/office/drawing/2014/main" id="{A4FEEC41-8E9A-D95E-2903-981A53F4A3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18862-7856-0181-AB5B-0BC1C04C1F3A}"/>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196882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9375-8DD5-E121-21D2-4369311C4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DF8049-62B6-C600-FB16-419853D54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72D15D-A5B5-9FCE-7432-D0F30C5B8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04E9E-7415-1F45-3068-91EA86C68833}"/>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6" name="Footer Placeholder 5">
            <a:extLst>
              <a:ext uri="{FF2B5EF4-FFF2-40B4-BE49-F238E27FC236}">
                <a16:creationId xmlns:a16="http://schemas.microsoft.com/office/drawing/2014/main" id="{ADB486C2-1232-CBF0-2405-7AEA1380FC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779ED8-4AC6-8568-A7AE-703628CF1AE0}"/>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394641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78D0-6390-AE45-EE7E-0EB947937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3DBBC0-6C51-B70E-5D3D-508E2E1FD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951151-F4B0-79CA-A503-01E017C5C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C2BE6-7AAF-C62E-E06D-768A33377204}"/>
              </a:ext>
            </a:extLst>
          </p:cNvPr>
          <p:cNvSpPr>
            <a:spLocks noGrp="1"/>
          </p:cNvSpPr>
          <p:nvPr>
            <p:ph type="dt" sz="half" idx="10"/>
          </p:nvPr>
        </p:nvSpPr>
        <p:spPr/>
        <p:txBody>
          <a:bodyPr/>
          <a:lstStyle/>
          <a:p>
            <a:fld id="{A7B7D627-61F6-418B-B5F5-FE2B8FFAE0FB}" type="datetimeFigureOut">
              <a:rPr lang="en-IN" smtClean="0"/>
              <a:t>11-06-2024</a:t>
            </a:fld>
            <a:endParaRPr lang="en-IN"/>
          </a:p>
        </p:txBody>
      </p:sp>
      <p:sp>
        <p:nvSpPr>
          <p:cNvPr id="6" name="Footer Placeholder 5">
            <a:extLst>
              <a:ext uri="{FF2B5EF4-FFF2-40B4-BE49-F238E27FC236}">
                <a16:creationId xmlns:a16="http://schemas.microsoft.com/office/drawing/2014/main" id="{A59B5E23-171A-8276-3CED-5771413F7D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2A16BA-0FE5-7F90-0136-376E215709C7}"/>
              </a:ext>
            </a:extLst>
          </p:cNvPr>
          <p:cNvSpPr>
            <a:spLocks noGrp="1"/>
          </p:cNvSpPr>
          <p:nvPr>
            <p:ph type="sldNum" sz="quarter" idx="12"/>
          </p:nvPr>
        </p:nvSpPr>
        <p:spPr/>
        <p:txBody>
          <a:bodyPr/>
          <a:lstStyle/>
          <a:p>
            <a:fld id="{55EC7C90-55DF-4C0F-85C9-A0AD414DC21A}" type="slidenum">
              <a:rPr lang="en-IN" smtClean="0"/>
              <a:t>‹#›</a:t>
            </a:fld>
            <a:endParaRPr lang="en-IN"/>
          </a:p>
        </p:txBody>
      </p:sp>
    </p:spTree>
    <p:extLst>
      <p:ext uri="{BB962C8B-B14F-4D97-AF65-F5344CB8AC3E}">
        <p14:creationId xmlns:p14="http://schemas.microsoft.com/office/powerpoint/2010/main" val="168085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1EE44-D59C-06E8-B0C6-698E26A4F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BD4F94-8043-F976-4DA0-E348BF7E9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3DE2D1-41C4-EC56-15C4-8E0B90E3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7D627-61F6-418B-B5F5-FE2B8FFAE0FB}" type="datetimeFigureOut">
              <a:rPr lang="en-IN" smtClean="0"/>
              <a:t>11-06-2024</a:t>
            </a:fld>
            <a:endParaRPr lang="en-IN"/>
          </a:p>
        </p:txBody>
      </p:sp>
      <p:sp>
        <p:nvSpPr>
          <p:cNvPr id="5" name="Footer Placeholder 4">
            <a:extLst>
              <a:ext uri="{FF2B5EF4-FFF2-40B4-BE49-F238E27FC236}">
                <a16:creationId xmlns:a16="http://schemas.microsoft.com/office/drawing/2014/main" id="{576CF71D-621B-5659-B3ED-BAADD523B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633D71-5BD7-769F-536C-AFCF0909A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C7C90-55DF-4C0F-85C9-A0AD414DC21A}" type="slidenum">
              <a:rPr lang="en-IN" smtClean="0"/>
              <a:t>‹#›</a:t>
            </a:fld>
            <a:endParaRPr lang="en-IN"/>
          </a:p>
        </p:txBody>
      </p:sp>
    </p:spTree>
    <p:extLst>
      <p:ext uri="{BB962C8B-B14F-4D97-AF65-F5344CB8AC3E}">
        <p14:creationId xmlns:p14="http://schemas.microsoft.com/office/powerpoint/2010/main" val="55652064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1EAD77-9FB8-7543-F4F6-D2FB59701D53}"/>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759" r="14169"/>
          <a:stretch/>
        </p:blipFill>
        <p:spPr bwMode="auto">
          <a:xfrm>
            <a:off x="0" y="-4654"/>
            <a:ext cx="12192000" cy="68626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1295F3-0A49-33D7-A2E3-444D1AD56A07}"/>
              </a:ext>
            </a:extLst>
          </p:cNvPr>
          <p:cNvSpPr>
            <a:spLocks noGrp="1"/>
          </p:cNvSpPr>
          <p:nvPr>
            <p:ph type="ctrTitle"/>
          </p:nvPr>
        </p:nvSpPr>
        <p:spPr>
          <a:xfrm>
            <a:off x="1662732" y="152346"/>
            <a:ext cx="9144000" cy="3102132"/>
          </a:xfrm>
        </p:spPr>
        <p:txBody>
          <a:bodyPr/>
          <a:lstStyle/>
          <a:p>
            <a:r>
              <a:rPr lang="en-IN" sz="5000" b="1" u="sng" dirty="0">
                <a:latin typeface="Times New Roman" panose="02020603050405020304" pitchFamily="18" charset="0"/>
                <a:cs typeface="Times New Roman" panose="02020603050405020304" pitchFamily="18" charset="0"/>
              </a:rPr>
              <a:t>PROJECT 3:</a:t>
            </a:r>
            <a:br>
              <a:rPr lang="en-IN" sz="5000" b="1" u="sng" dirty="0">
                <a:latin typeface="Times New Roman" panose="02020603050405020304" pitchFamily="18" charset="0"/>
                <a:cs typeface="Times New Roman" panose="02020603050405020304" pitchFamily="18" charset="0"/>
              </a:rPr>
            </a:br>
            <a:br>
              <a:rPr lang="en-IN" sz="5000" b="1" u="sng" dirty="0">
                <a:latin typeface="Times New Roman" panose="02020603050405020304" pitchFamily="18" charset="0"/>
                <a:cs typeface="Times New Roman" panose="02020603050405020304" pitchFamily="18" charset="0"/>
              </a:rPr>
            </a:br>
            <a:br>
              <a:rPr lang="en-IN" sz="2400" b="1" i="0" u="none" strike="noStrike" baseline="0" dirty="0">
                <a:solidFill>
                  <a:srgbClr val="000000"/>
                </a:solidFill>
                <a:latin typeface="Times New Roman" panose="02020603050405020304" pitchFamily="18" charset="0"/>
              </a:rPr>
            </a:br>
            <a:r>
              <a:rPr lang="en-US" sz="2400" b="1" i="0" u="none" strike="noStrike" baseline="0" dirty="0">
                <a:solidFill>
                  <a:srgbClr val="000000"/>
                </a:solidFill>
                <a:latin typeface="Times New Roman" panose="02020603050405020304" pitchFamily="18" charset="0"/>
              </a:rPr>
              <a:t> </a:t>
            </a:r>
            <a:r>
              <a:rPr lang="en-US" sz="3000" b="1" i="0" u="none" strike="noStrike" baseline="0" dirty="0">
                <a:solidFill>
                  <a:srgbClr val="000000"/>
                </a:solidFill>
                <a:latin typeface="Times New Roman" panose="02020603050405020304" pitchFamily="18" charset="0"/>
              </a:rPr>
              <a:t>Exploratory Data Analysis (EDA) for Real Estate Pricing: Unveiling the Dynamics of House Valuation in a Dynamic Market </a:t>
            </a:r>
            <a:endParaRPr lang="en-IN" sz="3000" b="1" dirty="0"/>
          </a:p>
        </p:txBody>
      </p:sp>
      <p:sp>
        <p:nvSpPr>
          <p:cNvPr id="6" name="Subtitle 2">
            <a:extLst>
              <a:ext uri="{FF2B5EF4-FFF2-40B4-BE49-F238E27FC236}">
                <a16:creationId xmlns:a16="http://schemas.microsoft.com/office/drawing/2014/main" id="{E3A3BB9A-3358-B713-7909-7527D5A7C679}"/>
              </a:ext>
            </a:extLst>
          </p:cNvPr>
          <p:cNvSpPr txBox="1">
            <a:spLocks/>
          </p:cNvSpPr>
          <p:nvPr/>
        </p:nvSpPr>
        <p:spPr>
          <a:xfrm>
            <a:off x="7944465" y="5722374"/>
            <a:ext cx="3932903" cy="1524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latin typeface="Times New Roman" panose="02020603050405020304" pitchFamily="18" charset="0"/>
                <a:cs typeface="Times New Roman" panose="02020603050405020304" pitchFamily="18" charset="0"/>
              </a:rPr>
              <a:t>-ANIKET PATIL</a:t>
            </a:r>
          </a:p>
          <a:p>
            <a:pPr algn="l"/>
            <a:r>
              <a:rPr lang="en-IN" b="1" dirty="0">
                <a:latin typeface="Times New Roman" panose="02020603050405020304" pitchFamily="18" charset="0"/>
                <a:cs typeface="Times New Roman" panose="02020603050405020304" pitchFamily="18" charset="0"/>
              </a:rPr>
              <a:t>DIGICROME ACADEMY</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5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AC094-0D5F-346F-A5A0-944AAD916A8E}"/>
              </a:ext>
            </a:extLst>
          </p:cNvPr>
          <p:cNvSpPr txBox="1"/>
          <p:nvPr/>
        </p:nvSpPr>
        <p:spPr>
          <a:xfrm>
            <a:off x="157316" y="2270491"/>
            <a:ext cx="2851355" cy="1692771"/>
          </a:xfrm>
          <a:prstGeom prst="rect">
            <a:avLst/>
          </a:prstGeom>
          <a:noFill/>
        </p:spPr>
        <p:txBody>
          <a:bodyPr wrap="square">
            <a:spAutoFit/>
          </a:bodyPr>
          <a:lstStyle/>
          <a:p>
            <a:pPr algn="l"/>
            <a:r>
              <a:rPr lang="en-US" sz="2600" b="1" i="0" dirty="0">
                <a:solidFill>
                  <a:srgbClr val="000000"/>
                </a:solidFill>
                <a:effectLst/>
                <a:highlight>
                  <a:srgbClr val="FFFFFF"/>
                </a:highlight>
                <a:latin typeface="Times New Roman" panose="02020603050405020304" pitchFamily="18" charset="0"/>
                <a:cs typeface="Times New Roman" panose="02020603050405020304" pitchFamily="18" charset="0"/>
              </a:rPr>
              <a:t>CORRELATION OF CONTINOUS NUMERICAL FEATURES</a:t>
            </a:r>
          </a:p>
        </p:txBody>
      </p:sp>
      <p:pic>
        <p:nvPicPr>
          <p:cNvPr id="8194" name="Picture 2">
            <a:extLst>
              <a:ext uri="{FF2B5EF4-FFF2-40B4-BE49-F238E27FC236}">
                <a16:creationId xmlns:a16="http://schemas.microsoft.com/office/drawing/2014/main" id="{749A3D42-4E06-988E-7D78-A3B9551C5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227" y="1258632"/>
            <a:ext cx="9379773" cy="371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2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FC7684-358D-FE56-AF36-F2B04E86E875}"/>
              </a:ext>
            </a:extLst>
          </p:cNvPr>
          <p:cNvSpPr txBox="1"/>
          <p:nvPr/>
        </p:nvSpPr>
        <p:spPr>
          <a:xfrm>
            <a:off x="117987" y="2165243"/>
            <a:ext cx="2694039" cy="2092881"/>
          </a:xfrm>
          <a:prstGeom prst="rect">
            <a:avLst/>
          </a:prstGeom>
          <a:noFill/>
        </p:spPr>
        <p:txBody>
          <a:bodyPr wrap="square">
            <a:spAutoFit/>
          </a:bodyPr>
          <a:lstStyle/>
          <a:p>
            <a:pPr algn="l"/>
            <a:r>
              <a:rPr lang="en-US" sz="2600" b="1" i="0" dirty="0">
                <a:solidFill>
                  <a:srgbClr val="000000"/>
                </a:solidFill>
                <a:effectLst/>
                <a:highlight>
                  <a:srgbClr val="FFFFFF"/>
                </a:highlight>
                <a:latin typeface="Times New Roman" panose="02020603050405020304" pitchFamily="18" charset="0"/>
                <a:cs typeface="Times New Roman" panose="02020603050405020304" pitchFamily="18" charset="0"/>
              </a:rPr>
              <a:t>VISUALIZING CATEGORICAL FEATURES W.R.T SALEPRICE.</a:t>
            </a:r>
          </a:p>
        </p:txBody>
      </p:sp>
      <p:pic>
        <p:nvPicPr>
          <p:cNvPr id="9218" name="Picture 2">
            <a:extLst>
              <a:ext uri="{FF2B5EF4-FFF2-40B4-BE49-F238E27FC236}">
                <a16:creationId xmlns:a16="http://schemas.microsoft.com/office/drawing/2014/main" id="{875E8364-801C-F0EA-0B16-29FF3C934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508" y="955717"/>
            <a:ext cx="8309743" cy="4511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12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EE4E9D6-EAE9-21AA-AB3C-1D5590371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21" y="797489"/>
            <a:ext cx="10193008" cy="55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6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DEA82B5-12CC-9962-2556-ADB575897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414" y="846651"/>
            <a:ext cx="9812734" cy="532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8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958F3EE-343C-B9B7-88CD-6EF19E9F2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536" y="863798"/>
            <a:ext cx="9448800" cy="513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05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99FBC5A7-021B-D9DE-6DA7-3AFB0A7D8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642" y="885980"/>
            <a:ext cx="9830842" cy="533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767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D3F5B-BC84-560E-1C86-496124B40D75}"/>
              </a:ext>
            </a:extLst>
          </p:cNvPr>
          <p:cNvSpPr txBox="1"/>
          <p:nvPr/>
        </p:nvSpPr>
        <p:spPr>
          <a:xfrm>
            <a:off x="206478" y="1938254"/>
            <a:ext cx="2310580" cy="3293209"/>
          </a:xfrm>
          <a:prstGeom prst="rect">
            <a:avLst/>
          </a:prstGeom>
          <a:noFill/>
        </p:spPr>
        <p:txBody>
          <a:bodyPr wrap="square">
            <a:spAutoFit/>
          </a:bodyPr>
          <a:lstStyle/>
          <a:p>
            <a:r>
              <a:rPr lang="en-US" sz="2600" b="1" i="0" dirty="0">
                <a:solidFill>
                  <a:srgbClr val="000000"/>
                </a:solidFill>
                <a:effectLst/>
                <a:highlight>
                  <a:srgbClr val="FFFFFF"/>
                </a:highlight>
                <a:latin typeface="Times New Roman" panose="02020603050405020304" pitchFamily="18" charset="0"/>
                <a:cs typeface="Times New Roman" panose="02020603050405020304" pitchFamily="18" charset="0"/>
              </a:rPr>
              <a:t>VISUALIZING DISCRETE NUMERICAL FEATURES W.R.T AVERAGE "SALEPRICE"</a:t>
            </a:r>
            <a:endParaRPr lang="en-IN" sz="2600" b="1" dirty="0">
              <a:latin typeface="Times New Roman" panose="02020603050405020304" pitchFamily="18" charset="0"/>
              <a:cs typeface="Times New Roman" panose="02020603050405020304" pitchFamily="18" charset="0"/>
            </a:endParaRPr>
          </a:p>
        </p:txBody>
      </p:sp>
      <p:pic>
        <p:nvPicPr>
          <p:cNvPr id="14338" name="Picture 2">
            <a:extLst>
              <a:ext uri="{FF2B5EF4-FFF2-40B4-BE49-F238E27FC236}">
                <a16:creationId xmlns:a16="http://schemas.microsoft.com/office/drawing/2014/main" id="{E0DFFC9C-E629-58A9-943D-A657091CF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373" y="737420"/>
            <a:ext cx="8721071" cy="553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63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D1CCB-D340-3242-9E05-C7E7E9E8A9EE}"/>
              </a:ext>
            </a:extLst>
          </p:cNvPr>
          <p:cNvSpPr txBox="1"/>
          <p:nvPr/>
        </p:nvSpPr>
        <p:spPr>
          <a:xfrm>
            <a:off x="329380" y="1622116"/>
            <a:ext cx="2826774" cy="1602490"/>
          </a:xfrm>
          <a:prstGeom prst="rect">
            <a:avLst/>
          </a:prstGeom>
          <a:noFill/>
        </p:spPr>
        <p:txBody>
          <a:bodyPr wrap="square">
            <a:spAutoFit/>
          </a:bodyPr>
          <a:lstStyle/>
          <a:p>
            <a:pPr marL="247015" algn="ctr">
              <a:lnSpc>
                <a:spcPct val="150000"/>
              </a:lnSpc>
              <a:spcBef>
                <a:spcPts val="85"/>
              </a:spcBef>
              <a:spcAft>
                <a:spcPts val="0"/>
              </a:spcAft>
            </a:pPr>
            <a:r>
              <a:rPr lang="en-GB" sz="1600" b="1" dirty="0">
                <a:effectLst/>
                <a:latin typeface="Times New Roman" panose="02020603050405020304" pitchFamily="18" charset="0"/>
                <a:ea typeface="Arial" panose="020B0604020202020204" pitchFamily="34" charset="0"/>
              </a:rPr>
              <a:t> </a:t>
            </a:r>
            <a:endParaRPr lang="en-IN" sz="1200" dirty="0">
              <a:effectLst/>
              <a:latin typeface="Arial" panose="020B0604020202020204" pitchFamily="34" charset="0"/>
              <a:ea typeface="Arial" panose="020B0604020202020204" pitchFamily="34" charset="0"/>
            </a:endParaRPr>
          </a:p>
          <a:p>
            <a:pPr marL="247015">
              <a:lnSpc>
                <a:spcPct val="150000"/>
              </a:lnSpc>
              <a:spcBef>
                <a:spcPts val="85"/>
              </a:spcBef>
              <a:spcAft>
                <a:spcPts val="0"/>
              </a:spcAft>
            </a:pPr>
            <a:r>
              <a:rPr lang="en-GB" sz="2600" b="1" dirty="0">
                <a:effectLst/>
                <a:latin typeface="Times New Roman" panose="02020603050405020304" pitchFamily="18" charset="0"/>
                <a:ea typeface="Arial" panose="020B0604020202020204" pitchFamily="34" charset="0"/>
              </a:rPr>
              <a:t>LEARNING OUTCOMES</a:t>
            </a:r>
            <a:endParaRPr lang="en-IN" sz="2600" dirty="0">
              <a:effectLst/>
              <a:latin typeface="Arial" panose="020B0604020202020204" pitchFamily="34" charset="0"/>
              <a:ea typeface="Arial" panose="020B0604020202020204" pitchFamily="34" charset="0"/>
            </a:endParaRPr>
          </a:p>
        </p:txBody>
      </p:sp>
      <p:pic>
        <p:nvPicPr>
          <p:cNvPr id="5" name="Graphic 4" descr="Classroom with solid fill">
            <a:extLst>
              <a:ext uri="{FF2B5EF4-FFF2-40B4-BE49-F238E27FC236}">
                <a16:creationId xmlns:a16="http://schemas.microsoft.com/office/drawing/2014/main" id="{90981F2D-D7DE-5485-B81C-28EBDA1418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729" y="3633394"/>
            <a:ext cx="1450257" cy="1450257"/>
          </a:xfrm>
          <a:prstGeom prst="rect">
            <a:avLst/>
          </a:prstGeom>
        </p:spPr>
      </p:pic>
      <p:sp>
        <p:nvSpPr>
          <p:cNvPr id="7" name="TextBox 6">
            <a:extLst>
              <a:ext uri="{FF2B5EF4-FFF2-40B4-BE49-F238E27FC236}">
                <a16:creationId xmlns:a16="http://schemas.microsoft.com/office/drawing/2014/main" id="{8F1A7B3A-EBB2-57BF-55DD-CE25843377F9}"/>
              </a:ext>
            </a:extLst>
          </p:cNvPr>
          <p:cNvSpPr txBox="1"/>
          <p:nvPr/>
        </p:nvSpPr>
        <p:spPr>
          <a:xfrm>
            <a:off x="2664541" y="328355"/>
            <a:ext cx="8952271" cy="5565947"/>
          </a:xfrm>
          <a:prstGeom prst="rect">
            <a:avLst/>
          </a:prstGeom>
          <a:noFill/>
        </p:spPr>
        <p:txBody>
          <a:bodyPr wrap="square">
            <a:spAutoFit/>
          </a:bodyPr>
          <a:lstStyle/>
          <a:p>
            <a:pPr marL="247015">
              <a:lnSpc>
                <a:spcPct val="150000"/>
              </a:lnSpc>
            </a:pPr>
            <a:r>
              <a:rPr lang="en-GB" sz="2400" dirty="0">
                <a:effectLst/>
                <a:latin typeface="Times New Roman" panose="02020603050405020304" pitchFamily="18" charset="0"/>
                <a:ea typeface="Arial" panose="020B0604020202020204" pitchFamily="34" charset="0"/>
                <a:cs typeface="Times New Roman" panose="02020603050405020304" pitchFamily="18" charset="0"/>
              </a:rPr>
              <a:t>Insights into the significant features that influence property prices in the specific location.</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247015">
              <a:lnSpc>
                <a:spcPct val="150000"/>
              </a:lnSpc>
            </a:pPr>
            <a:r>
              <a:rPr lang="en-GB" sz="2400" dirty="0">
                <a:effectLst/>
                <a:latin typeface="Times New Roman" panose="02020603050405020304" pitchFamily="18" charset="0"/>
                <a:ea typeface="Arial" panose="020B0604020202020204" pitchFamily="34" charset="0"/>
                <a:cs typeface="Times New Roman" panose="02020603050405020304" pitchFamily="18" charset="0"/>
              </a:rPr>
              <a:t>A comprehensive report detailing the methodology, results, and insights from the project.</a:t>
            </a:r>
          </a:p>
          <a:p>
            <a:pPr marL="247015">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Through EDA, we can identify key variables that significantly impact house prices, allowing us to tailor pricing strategies, enhance customer satisfaction, and gain a competitive edge in the market. Moreover, EDA helps us uncover hidden relationships, outliers, and trends that may be obscured at first glance, ensuring a comprehensive analysis that goes beyond surface-level observations </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3865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C8C08B-7188-6A53-FB20-FB4266737639}"/>
              </a:ext>
            </a:extLst>
          </p:cNvPr>
          <p:cNvSpPr txBox="1"/>
          <p:nvPr/>
        </p:nvSpPr>
        <p:spPr>
          <a:xfrm>
            <a:off x="3264310" y="1851878"/>
            <a:ext cx="7659329" cy="2239844"/>
          </a:xfrm>
          <a:prstGeom prst="rect">
            <a:avLst/>
          </a:prstGeom>
          <a:noFill/>
        </p:spPr>
        <p:txBody>
          <a:bodyPr wrap="square">
            <a:spAutoFit/>
          </a:bodyPr>
          <a:lstStyle/>
          <a:p>
            <a:pPr marL="248920" algn="just">
              <a:lnSpc>
                <a:spcPct val="150000"/>
              </a:lnSpc>
              <a:spcBef>
                <a:spcPts val="85"/>
              </a:spcBef>
              <a:spcAft>
                <a:spcPts val="0"/>
              </a:spcAft>
            </a:pPr>
            <a:r>
              <a:rPr lang="en-GB" sz="2400" dirty="0">
                <a:effectLst/>
                <a:latin typeface="Arial" panose="020B0604020202020204" pitchFamily="34" charset="0"/>
                <a:ea typeface="Arial" panose="020B0604020202020204" pitchFamily="34" charset="0"/>
              </a:rPr>
              <a:t>The project will involve collecting and cleaning data, performing EDA. The final outcome will be a comprehensive report detailing the methodology, results, and insights from the project</a:t>
            </a:r>
            <a:endParaRPr lang="en-IN" sz="2400" dirty="0">
              <a:effectLst/>
              <a:latin typeface="Arial" panose="020B0604020202020204" pitchFamily="34" charset="0"/>
              <a:ea typeface="Arial" panose="020B0604020202020204" pitchFamily="34" charset="0"/>
            </a:endParaRPr>
          </a:p>
        </p:txBody>
      </p:sp>
      <p:pic>
        <p:nvPicPr>
          <p:cNvPr id="5" name="Graphic 4" descr="Hourglass Finished with solid fill">
            <a:extLst>
              <a:ext uri="{FF2B5EF4-FFF2-40B4-BE49-F238E27FC236}">
                <a16:creationId xmlns:a16="http://schemas.microsoft.com/office/drawing/2014/main" id="{C264EFFE-342C-651C-B867-C915467431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877" y="3886200"/>
            <a:ext cx="914400" cy="914400"/>
          </a:xfrm>
          <a:prstGeom prst="rect">
            <a:avLst/>
          </a:prstGeom>
        </p:spPr>
      </p:pic>
      <p:sp>
        <p:nvSpPr>
          <p:cNvPr id="7" name="TextBox 6">
            <a:extLst>
              <a:ext uri="{FF2B5EF4-FFF2-40B4-BE49-F238E27FC236}">
                <a16:creationId xmlns:a16="http://schemas.microsoft.com/office/drawing/2014/main" id="{BAA36CB3-C3EA-981E-82E0-E1856940590B}"/>
              </a:ext>
            </a:extLst>
          </p:cNvPr>
          <p:cNvSpPr txBox="1"/>
          <p:nvPr/>
        </p:nvSpPr>
        <p:spPr>
          <a:xfrm>
            <a:off x="216310" y="2661715"/>
            <a:ext cx="6096000" cy="620170"/>
          </a:xfrm>
          <a:prstGeom prst="rect">
            <a:avLst/>
          </a:prstGeom>
          <a:noFill/>
        </p:spPr>
        <p:txBody>
          <a:bodyPr wrap="square">
            <a:spAutoFit/>
          </a:bodyPr>
          <a:lstStyle/>
          <a:p>
            <a:pPr marL="248920">
              <a:lnSpc>
                <a:spcPct val="150000"/>
              </a:lnSpc>
              <a:spcBef>
                <a:spcPts val="85"/>
              </a:spcBef>
              <a:spcAft>
                <a:spcPts val="0"/>
              </a:spcAft>
            </a:pPr>
            <a:r>
              <a:rPr lang="en-GB" sz="2600" b="1" dirty="0">
                <a:effectLst/>
                <a:latin typeface="Times New Roman" panose="02020603050405020304" pitchFamily="18" charset="0"/>
                <a:ea typeface="Arial" panose="020B0604020202020204" pitchFamily="34" charset="0"/>
              </a:rPr>
              <a:t>CONCLUSION </a:t>
            </a:r>
            <a:endParaRPr lang="en-IN" sz="2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3737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8DFEE3-BC3A-E207-C7F1-F8F41B8F61FF}"/>
              </a:ext>
            </a:extLst>
          </p:cNvPr>
          <p:cNvSpPr txBox="1"/>
          <p:nvPr/>
        </p:nvSpPr>
        <p:spPr>
          <a:xfrm>
            <a:off x="3864076" y="1244475"/>
            <a:ext cx="7128387" cy="3693319"/>
          </a:xfrm>
          <a:prstGeom prst="rect">
            <a:avLst/>
          </a:prstGeom>
          <a:noFill/>
        </p:spPr>
        <p:txBody>
          <a:bodyPr wrap="square">
            <a:spAutoFit/>
          </a:bodyPr>
          <a:lstStyle/>
          <a:p>
            <a:pPr algn="just"/>
            <a:endParaRPr lang="en-IN" sz="2600" b="0" i="0" u="none" strike="noStrike" baseline="0" dirty="0">
              <a:solidFill>
                <a:srgbClr val="000000"/>
              </a:solidFill>
              <a:latin typeface="Times New Roman" panose="02020603050405020304" pitchFamily="18" charset="0"/>
            </a:endParaRPr>
          </a:p>
          <a:p>
            <a:pPr algn="just"/>
            <a:r>
              <a:rPr lang="en-US" sz="2600" dirty="0">
                <a:solidFill>
                  <a:srgbClr val="000000"/>
                </a:solidFill>
                <a:latin typeface="Times New Roman" panose="02020603050405020304" pitchFamily="18" charset="0"/>
              </a:rPr>
              <a:t>T</a:t>
            </a:r>
            <a:r>
              <a:rPr lang="en-US" sz="2600" b="0" i="0" u="none" strike="noStrike" baseline="0" dirty="0">
                <a:solidFill>
                  <a:srgbClr val="000000"/>
                </a:solidFill>
                <a:latin typeface="Times New Roman" panose="02020603050405020304" pitchFamily="18" charset="0"/>
              </a:rPr>
              <a: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 </a:t>
            </a:r>
            <a:endParaRPr lang="en-IN" sz="2600" dirty="0"/>
          </a:p>
        </p:txBody>
      </p:sp>
      <p:pic>
        <p:nvPicPr>
          <p:cNvPr id="5" name="Graphic 4" descr="Bar chart with solid fill">
            <a:extLst>
              <a:ext uri="{FF2B5EF4-FFF2-40B4-BE49-F238E27FC236}">
                <a16:creationId xmlns:a16="http://schemas.microsoft.com/office/drawing/2014/main" id="{14B5C4FD-FA13-CCA7-AE33-11C642E0A6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905" y="3502743"/>
            <a:ext cx="1617406" cy="1617406"/>
          </a:xfrm>
          <a:prstGeom prst="rect">
            <a:avLst/>
          </a:prstGeom>
        </p:spPr>
      </p:pic>
      <p:sp>
        <p:nvSpPr>
          <p:cNvPr id="7" name="TextBox 6">
            <a:extLst>
              <a:ext uri="{FF2B5EF4-FFF2-40B4-BE49-F238E27FC236}">
                <a16:creationId xmlns:a16="http://schemas.microsoft.com/office/drawing/2014/main" id="{F184C51B-01C7-6BA8-C9A7-9192239D855B}"/>
              </a:ext>
            </a:extLst>
          </p:cNvPr>
          <p:cNvSpPr txBox="1"/>
          <p:nvPr/>
        </p:nvSpPr>
        <p:spPr>
          <a:xfrm>
            <a:off x="427704" y="2147866"/>
            <a:ext cx="2782530" cy="1015663"/>
          </a:xfrm>
          <a:prstGeom prst="rect">
            <a:avLst/>
          </a:prstGeom>
          <a:noFill/>
        </p:spPr>
        <p:txBody>
          <a:bodyPr wrap="square">
            <a:spAutoFit/>
          </a:bodyPr>
          <a:lstStyle/>
          <a:p>
            <a:pPr algn="l"/>
            <a:r>
              <a:rPr lang="en-IN" sz="3000" b="1" i="0" u="none" strike="noStrike" baseline="0" dirty="0">
                <a:solidFill>
                  <a:srgbClr val="000000"/>
                </a:solidFill>
                <a:latin typeface="Times New Roman" panose="02020603050405020304" pitchFamily="18" charset="0"/>
              </a:rPr>
              <a:t>PROBLEM STATEMENT: </a:t>
            </a:r>
            <a:endParaRPr lang="en-IN" sz="3000" dirty="0"/>
          </a:p>
        </p:txBody>
      </p:sp>
    </p:spTree>
    <p:extLst>
      <p:ext uri="{BB962C8B-B14F-4D97-AF65-F5344CB8AC3E}">
        <p14:creationId xmlns:p14="http://schemas.microsoft.com/office/powerpoint/2010/main" val="244025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Target Audience with solid fill">
            <a:extLst>
              <a:ext uri="{FF2B5EF4-FFF2-40B4-BE49-F238E27FC236}">
                <a16:creationId xmlns:a16="http://schemas.microsoft.com/office/drawing/2014/main" id="{F0F821A9-D0FE-0CCF-A183-379C9A1658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7032" y="3702978"/>
            <a:ext cx="1155290" cy="1155290"/>
          </a:xfrm>
          <a:prstGeom prst="rect">
            <a:avLst/>
          </a:prstGeom>
        </p:spPr>
      </p:pic>
      <p:sp>
        <p:nvSpPr>
          <p:cNvPr id="5" name="TextBox 4">
            <a:extLst>
              <a:ext uri="{FF2B5EF4-FFF2-40B4-BE49-F238E27FC236}">
                <a16:creationId xmlns:a16="http://schemas.microsoft.com/office/drawing/2014/main" id="{21CB87D2-2257-6AD2-D4C0-4F7FDD806E88}"/>
              </a:ext>
            </a:extLst>
          </p:cNvPr>
          <p:cNvSpPr txBox="1"/>
          <p:nvPr/>
        </p:nvSpPr>
        <p:spPr>
          <a:xfrm>
            <a:off x="3205315" y="982804"/>
            <a:ext cx="8249265" cy="4260077"/>
          </a:xfrm>
          <a:prstGeom prst="rect">
            <a:avLst/>
          </a:prstGeom>
          <a:noFill/>
        </p:spPr>
        <p:txBody>
          <a:bodyPr wrap="square">
            <a:spAutoFit/>
          </a:bodyPr>
          <a:lstStyle/>
          <a:p>
            <a:pPr marL="742950" lvl="1" indent="-285750">
              <a:lnSpc>
                <a:spcPct val="150000"/>
              </a:lnSpc>
              <a:spcBef>
                <a:spcPts val="110"/>
              </a:spcBef>
              <a:spcAft>
                <a:spcPts val="0"/>
              </a:spcAft>
              <a:buFont typeface="Courier New" panose="02070309020205020404" pitchFamily="49" charset="0"/>
              <a:buChar char="o"/>
            </a:pPr>
            <a:r>
              <a:rPr lang="en-GB" sz="2600" dirty="0">
                <a:effectLst/>
                <a:latin typeface="Times New Roman" panose="02020603050405020304" pitchFamily="18" charset="0"/>
                <a:ea typeface="Arial" panose="020B0604020202020204" pitchFamily="34" charset="0"/>
                <a:cs typeface="Times New Roman" panose="02020603050405020304" pitchFamily="18" charset="0"/>
              </a:rPr>
              <a:t>To Collect and Clean the data</a:t>
            </a:r>
            <a:endParaRPr lang="en-IN"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110"/>
              </a:spcBef>
              <a:spcAft>
                <a:spcPts val="0"/>
              </a:spcAft>
              <a:buFont typeface="Courier New" panose="02070309020205020404" pitchFamily="49" charset="0"/>
              <a:buChar char="o"/>
            </a:pPr>
            <a:r>
              <a:rPr lang="en-GB" sz="2600" dirty="0">
                <a:effectLst/>
                <a:latin typeface="Times New Roman" panose="02020603050405020304" pitchFamily="18" charset="0"/>
                <a:ea typeface="Arial" panose="020B0604020202020204" pitchFamily="34" charset="0"/>
                <a:cs typeface="Times New Roman" panose="02020603050405020304" pitchFamily="18" charset="0"/>
              </a:rPr>
              <a:t>Checking the Statical Condition</a:t>
            </a:r>
            <a:endParaRPr lang="en-IN"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110"/>
              </a:spcBef>
              <a:spcAft>
                <a:spcPts val="0"/>
              </a:spcAft>
              <a:buFont typeface="Courier New" panose="02070309020205020404" pitchFamily="49" charset="0"/>
              <a:buChar char="o"/>
            </a:pPr>
            <a:r>
              <a:rPr lang="en-GB" sz="2600" dirty="0">
                <a:solidFill>
                  <a:srgbClr val="000000"/>
                </a:solidFill>
                <a:effectLst/>
                <a:highlight>
                  <a:srgbClr val="F7F7F8"/>
                </a:highlight>
                <a:latin typeface="Times New Roman" panose="02020603050405020304" pitchFamily="18" charset="0"/>
                <a:ea typeface="Roboto" panose="02000000000000000000" pitchFamily="2" charset="0"/>
                <a:cs typeface="Times New Roman" panose="02020603050405020304" pitchFamily="18" charset="0"/>
              </a:rPr>
              <a:t>To handle missing data and improve the accuracy of the model</a:t>
            </a:r>
            <a:endParaRPr lang="en-IN"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110"/>
              </a:spcBef>
              <a:spcAft>
                <a:spcPts val="0"/>
              </a:spcAft>
              <a:buFont typeface="Courier New" panose="02070309020205020404" pitchFamily="49" charset="0"/>
              <a:buChar char="o"/>
            </a:pPr>
            <a:r>
              <a:rPr lang="en-GB" sz="2600" dirty="0">
                <a:effectLst/>
                <a:latin typeface="Times New Roman" panose="02020603050405020304" pitchFamily="18" charset="0"/>
                <a:ea typeface="Arial" panose="020B0604020202020204" pitchFamily="34" charset="0"/>
                <a:cs typeface="Times New Roman" panose="02020603050405020304" pitchFamily="18" charset="0"/>
              </a:rPr>
              <a:t>To perform exploratory data analysis (EDA)</a:t>
            </a:r>
            <a:endParaRPr lang="en-IN"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GB" sz="2600" dirty="0">
                <a:effectLst/>
                <a:latin typeface="Times New Roman" panose="02020603050405020304" pitchFamily="18" charset="0"/>
                <a:ea typeface="Arial" panose="020B0604020202020204" pitchFamily="34" charset="0"/>
                <a:cs typeface="Times New Roman" panose="02020603050405020304" pitchFamily="18" charset="0"/>
              </a:rPr>
              <a:t>To present the findings and insights from the project in a clear and concise manner.</a:t>
            </a:r>
            <a:endParaRPr lang="en-IN" sz="2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B3618AC-FC3E-3335-398D-57D99C4AB7F9}"/>
              </a:ext>
            </a:extLst>
          </p:cNvPr>
          <p:cNvSpPr txBox="1"/>
          <p:nvPr/>
        </p:nvSpPr>
        <p:spPr>
          <a:xfrm>
            <a:off x="373626" y="2558845"/>
            <a:ext cx="2674374" cy="553998"/>
          </a:xfrm>
          <a:prstGeom prst="rect">
            <a:avLst/>
          </a:prstGeom>
          <a:noFill/>
        </p:spPr>
        <p:txBody>
          <a:bodyPr wrap="square">
            <a:spAutoFit/>
          </a:bodyPr>
          <a:lstStyle/>
          <a:p>
            <a:r>
              <a:rPr lang="en-GB" sz="3000" b="1" dirty="0">
                <a:effectLst/>
                <a:latin typeface="Times New Roman" panose="02020603050405020304" pitchFamily="18" charset="0"/>
                <a:ea typeface="Arial" panose="020B0604020202020204" pitchFamily="34" charset="0"/>
              </a:rPr>
              <a:t>OBJECTIVES</a:t>
            </a:r>
            <a:endParaRPr lang="en-IN" sz="3000" dirty="0"/>
          </a:p>
        </p:txBody>
      </p:sp>
    </p:spTree>
    <p:extLst>
      <p:ext uri="{BB962C8B-B14F-4D97-AF65-F5344CB8AC3E}">
        <p14:creationId xmlns:p14="http://schemas.microsoft.com/office/powerpoint/2010/main" val="419932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phic 28" descr="Chevron arrows with solid fill">
            <a:extLst>
              <a:ext uri="{FF2B5EF4-FFF2-40B4-BE49-F238E27FC236}">
                <a16:creationId xmlns:a16="http://schemas.microsoft.com/office/drawing/2014/main" id="{A71C916F-AC33-3979-F57A-DBF2644D02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6951" y="3851788"/>
            <a:ext cx="1546122" cy="1546122"/>
          </a:xfrm>
          <a:prstGeom prst="rect">
            <a:avLst/>
          </a:prstGeom>
        </p:spPr>
      </p:pic>
      <p:pic>
        <p:nvPicPr>
          <p:cNvPr id="31" name="Graphic 30" descr="Chevron arrows with solid fill">
            <a:extLst>
              <a:ext uri="{FF2B5EF4-FFF2-40B4-BE49-F238E27FC236}">
                <a16:creationId xmlns:a16="http://schemas.microsoft.com/office/drawing/2014/main" id="{6D2AAE9B-01F2-A351-B25B-07D5C1DF1E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1264" y="1295518"/>
            <a:ext cx="1378916" cy="1378916"/>
          </a:xfrm>
          <a:prstGeom prst="rect">
            <a:avLst/>
          </a:prstGeom>
        </p:spPr>
      </p:pic>
      <p:sp>
        <p:nvSpPr>
          <p:cNvPr id="35" name="TextBox 34">
            <a:extLst>
              <a:ext uri="{FF2B5EF4-FFF2-40B4-BE49-F238E27FC236}">
                <a16:creationId xmlns:a16="http://schemas.microsoft.com/office/drawing/2014/main" id="{D08E0D2B-E4DC-802E-1F6B-EA2F7761A412}"/>
              </a:ext>
            </a:extLst>
          </p:cNvPr>
          <p:cNvSpPr txBox="1"/>
          <p:nvPr/>
        </p:nvSpPr>
        <p:spPr>
          <a:xfrm>
            <a:off x="3048000" y="536757"/>
            <a:ext cx="6096000" cy="460319"/>
          </a:xfrm>
          <a:prstGeom prst="rect">
            <a:avLst/>
          </a:prstGeom>
          <a:noFill/>
        </p:spPr>
        <p:txBody>
          <a:bodyPr wrap="square">
            <a:spAutoFit/>
          </a:bodyPr>
          <a:lstStyle/>
          <a:p>
            <a:pPr algn="ctr">
              <a:lnSpc>
                <a:spcPts val="1425"/>
              </a:lnSpc>
            </a:pPr>
            <a:r>
              <a:rPr lang="en-IN" sz="1800" b="1" dirty="0">
                <a:solidFill>
                  <a:srgbClr val="3B3B3B"/>
                </a:solidFill>
                <a:effectLst/>
                <a:highlight>
                  <a:srgbClr val="FFFFFF"/>
                </a:highlight>
                <a:latin typeface="Times New Roman" panose="02020603050405020304" pitchFamily="18" charset="0"/>
                <a:ea typeface="Times New Roman" panose="02020603050405020304" pitchFamily="18" charset="0"/>
              </a:rPr>
              <a:t>Importing Libraries:</a:t>
            </a:r>
            <a:r>
              <a:rPr lang="en-IN" sz="1800" dirty="0">
                <a:solidFill>
                  <a:srgbClr val="3B3B3B"/>
                </a:solidFill>
                <a:effectLst/>
                <a:highlight>
                  <a:srgbClr val="FFFFFF"/>
                </a:highlight>
                <a:latin typeface="Times New Roman" panose="02020603050405020304" pitchFamily="18" charset="0"/>
                <a:ea typeface="Times New Roman" panose="02020603050405020304" pitchFamily="18" charset="0"/>
              </a:rPr>
              <a:t> To perform Data Manipulation, Visualization, Model Building</a:t>
            </a:r>
            <a:endParaRPr lang="en-IN" sz="1400" dirty="0">
              <a:effectLst/>
              <a:highlight>
                <a:srgbClr val="FFFFFF"/>
              </a:highlight>
              <a:latin typeface="Arial" panose="020B0604020202020204" pitchFamily="34" charset="0"/>
              <a:ea typeface="Arial" panose="020B0604020202020204" pitchFamily="34" charset="0"/>
            </a:endParaRPr>
          </a:p>
        </p:txBody>
      </p:sp>
      <p:pic>
        <p:nvPicPr>
          <p:cNvPr id="49" name="Graphic 48" descr="Arrow: Clockwise curve with solid fill">
            <a:extLst>
              <a:ext uri="{FF2B5EF4-FFF2-40B4-BE49-F238E27FC236}">
                <a16:creationId xmlns:a16="http://schemas.microsoft.com/office/drawing/2014/main" id="{48C5B563-7001-9AB9-DE01-4C303015E9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flipV="1">
            <a:off x="8416411" y="624465"/>
            <a:ext cx="924234" cy="852418"/>
          </a:xfrm>
          <a:prstGeom prst="rect">
            <a:avLst/>
          </a:prstGeom>
        </p:spPr>
      </p:pic>
      <p:sp>
        <p:nvSpPr>
          <p:cNvPr id="51" name="TextBox 50">
            <a:extLst>
              <a:ext uri="{FF2B5EF4-FFF2-40B4-BE49-F238E27FC236}">
                <a16:creationId xmlns:a16="http://schemas.microsoft.com/office/drawing/2014/main" id="{26189198-EB9B-39EA-3810-5F299877C79E}"/>
              </a:ext>
            </a:extLst>
          </p:cNvPr>
          <p:cNvSpPr txBox="1"/>
          <p:nvPr/>
        </p:nvSpPr>
        <p:spPr>
          <a:xfrm>
            <a:off x="4080387" y="1564591"/>
            <a:ext cx="6096000" cy="280782"/>
          </a:xfrm>
          <a:prstGeom prst="rect">
            <a:avLst/>
          </a:prstGeom>
          <a:noFill/>
        </p:spPr>
        <p:txBody>
          <a:bodyPr wrap="square">
            <a:spAutoFit/>
          </a:bodyPr>
          <a:lstStyle/>
          <a:p>
            <a:pPr algn="ctr">
              <a:lnSpc>
                <a:spcPts val="1425"/>
              </a:lnSpc>
            </a:pPr>
            <a:r>
              <a:rPr lang="en-IN" sz="1800" b="1" dirty="0">
                <a:solidFill>
                  <a:srgbClr val="3B3B3B"/>
                </a:solidFill>
                <a:effectLst/>
                <a:highlight>
                  <a:srgbClr val="FFFFFF"/>
                </a:highlight>
                <a:latin typeface="Times New Roman" panose="02020603050405020304" pitchFamily="18" charset="0"/>
                <a:ea typeface="Times New Roman" panose="02020603050405020304" pitchFamily="18" charset="0"/>
              </a:rPr>
              <a:t>Loading Dataset:</a:t>
            </a:r>
            <a:r>
              <a:rPr lang="en-IN" sz="1800" dirty="0">
                <a:solidFill>
                  <a:srgbClr val="3B3B3B"/>
                </a:solidFill>
                <a:effectLst/>
                <a:highlight>
                  <a:srgbClr val="FFFFFF"/>
                </a:highlight>
                <a:latin typeface="Times New Roman" panose="02020603050405020304" pitchFamily="18" charset="0"/>
                <a:ea typeface="Times New Roman" panose="02020603050405020304" pitchFamily="18" charset="0"/>
              </a:rPr>
              <a:t>  Load the dataset</a:t>
            </a:r>
            <a:endParaRPr lang="en-IN" sz="1400" dirty="0">
              <a:effectLst/>
              <a:highlight>
                <a:srgbClr val="FFFFFF"/>
              </a:highlight>
              <a:latin typeface="Arial" panose="020B0604020202020204" pitchFamily="34" charset="0"/>
              <a:ea typeface="Arial" panose="020B0604020202020204" pitchFamily="34" charset="0"/>
            </a:endParaRPr>
          </a:p>
        </p:txBody>
      </p:sp>
      <p:pic>
        <p:nvPicPr>
          <p:cNvPr id="52" name="Graphic 51" descr="Arrow: Clockwise curve with solid fill">
            <a:extLst>
              <a:ext uri="{FF2B5EF4-FFF2-40B4-BE49-F238E27FC236}">
                <a16:creationId xmlns:a16="http://schemas.microsoft.com/office/drawing/2014/main" id="{2B2C6378-AF42-4546-AE43-8AC9B83012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V="1">
            <a:off x="4621163" y="1708448"/>
            <a:ext cx="1047132" cy="852418"/>
          </a:xfrm>
          <a:prstGeom prst="rect">
            <a:avLst/>
          </a:prstGeom>
        </p:spPr>
      </p:pic>
      <p:pic>
        <p:nvPicPr>
          <p:cNvPr id="54" name="Graphic 53" descr="Arrow: Clockwise curve with solid fill">
            <a:extLst>
              <a:ext uri="{FF2B5EF4-FFF2-40B4-BE49-F238E27FC236}">
                <a16:creationId xmlns:a16="http://schemas.microsoft.com/office/drawing/2014/main" id="{81A26388-62D5-7971-A9DC-BB56022ECB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flipV="1">
            <a:off x="8402892" y="2808526"/>
            <a:ext cx="951271" cy="960944"/>
          </a:xfrm>
          <a:prstGeom prst="rect">
            <a:avLst/>
          </a:prstGeom>
        </p:spPr>
      </p:pic>
      <p:sp>
        <p:nvSpPr>
          <p:cNvPr id="56" name="TextBox 55">
            <a:extLst>
              <a:ext uri="{FF2B5EF4-FFF2-40B4-BE49-F238E27FC236}">
                <a16:creationId xmlns:a16="http://schemas.microsoft.com/office/drawing/2014/main" id="{C24BE193-A2F1-AF5C-ECCD-C3BED75F4AD0}"/>
              </a:ext>
            </a:extLst>
          </p:cNvPr>
          <p:cNvSpPr txBox="1"/>
          <p:nvPr/>
        </p:nvSpPr>
        <p:spPr>
          <a:xfrm>
            <a:off x="3736259" y="2600191"/>
            <a:ext cx="6096000" cy="460319"/>
          </a:xfrm>
          <a:prstGeom prst="rect">
            <a:avLst/>
          </a:prstGeom>
          <a:noFill/>
        </p:spPr>
        <p:txBody>
          <a:bodyPr wrap="square">
            <a:spAutoFit/>
          </a:bodyPr>
          <a:lstStyle/>
          <a:p>
            <a:pPr algn="ctr">
              <a:lnSpc>
                <a:spcPts val="1425"/>
              </a:lnSpc>
            </a:pPr>
            <a:r>
              <a:rPr lang="en-IN" sz="1800" b="1" dirty="0">
                <a:solidFill>
                  <a:srgbClr val="3B3B3B"/>
                </a:solidFill>
                <a:effectLst/>
                <a:highlight>
                  <a:srgbClr val="FFFFFF"/>
                </a:highlight>
                <a:latin typeface="Times New Roman" panose="02020603050405020304" pitchFamily="18" charset="0"/>
                <a:ea typeface="Times New Roman" panose="02020603050405020304" pitchFamily="18" charset="0"/>
              </a:rPr>
              <a:t>Basic Understanding of Data:</a:t>
            </a:r>
            <a:r>
              <a:rPr lang="en-IN" sz="1800" dirty="0">
                <a:solidFill>
                  <a:srgbClr val="3B3B3B"/>
                </a:solidFill>
                <a:effectLst/>
                <a:highlight>
                  <a:srgbClr val="FFFFFF"/>
                </a:highlight>
                <a:latin typeface="Times New Roman" panose="02020603050405020304" pitchFamily="18" charset="0"/>
                <a:ea typeface="Arial" panose="020B0604020202020204" pitchFamily="34" charset="0"/>
              </a:rPr>
              <a:t> </a:t>
            </a:r>
            <a:r>
              <a:rPr lang="en-IN" sz="1800" dirty="0">
                <a:solidFill>
                  <a:srgbClr val="3B3B3B"/>
                </a:solidFill>
                <a:effectLst/>
                <a:highlight>
                  <a:srgbClr val="FFFFFF"/>
                </a:highlight>
                <a:latin typeface="Times New Roman" panose="02020603050405020304" pitchFamily="18" charset="0"/>
                <a:ea typeface="Times New Roman" panose="02020603050405020304" pitchFamily="18" charset="0"/>
              </a:rPr>
              <a:t>basic information about the data</a:t>
            </a:r>
            <a:endParaRPr lang="en-IN" sz="1400" dirty="0">
              <a:effectLst/>
              <a:highlight>
                <a:srgbClr val="FFFFFF"/>
              </a:highlight>
              <a:latin typeface="Arial" panose="020B0604020202020204" pitchFamily="34" charset="0"/>
              <a:ea typeface="Arial" panose="020B0604020202020204" pitchFamily="34" charset="0"/>
            </a:endParaRPr>
          </a:p>
          <a:p>
            <a:pPr algn="ctr">
              <a:lnSpc>
                <a:spcPts val="1425"/>
              </a:lnSpc>
            </a:pPr>
            <a:r>
              <a:rPr lang="en-IN" sz="1800" dirty="0">
                <a:solidFill>
                  <a:srgbClr val="3B3B3B"/>
                </a:solidFill>
                <a:effectLst/>
                <a:highlight>
                  <a:srgbClr val="FFFFFF"/>
                </a:highlight>
                <a:latin typeface="Times New Roman" panose="02020603050405020304" pitchFamily="18" charset="0"/>
                <a:ea typeface="Times New Roman" panose="02020603050405020304" pitchFamily="18" charset="0"/>
              </a:rPr>
              <a:t> </a:t>
            </a:r>
            <a:endParaRPr lang="en-IN" sz="1400" dirty="0">
              <a:effectLst/>
              <a:highlight>
                <a:srgbClr val="FFFFFF"/>
              </a:highlight>
              <a:latin typeface="Arial" panose="020B0604020202020204" pitchFamily="34" charset="0"/>
              <a:ea typeface="Arial" panose="020B0604020202020204" pitchFamily="34" charset="0"/>
            </a:endParaRPr>
          </a:p>
        </p:txBody>
      </p:sp>
      <p:sp>
        <p:nvSpPr>
          <p:cNvPr id="58" name="TextBox 57">
            <a:extLst>
              <a:ext uri="{FF2B5EF4-FFF2-40B4-BE49-F238E27FC236}">
                <a16:creationId xmlns:a16="http://schemas.microsoft.com/office/drawing/2014/main" id="{A6456B9C-C008-B4BE-8E2B-B835899DADCE}"/>
              </a:ext>
            </a:extLst>
          </p:cNvPr>
          <p:cNvSpPr txBox="1"/>
          <p:nvPr/>
        </p:nvSpPr>
        <p:spPr>
          <a:xfrm>
            <a:off x="4365522" y="3815328"/>
            <a:ext cx="6096000" cy="280782"/>
          </a:xfrm>
          <a:prstGeom prst="rect">
            <a:avLst/>
          </a:prstGeom>
          <a:noFill/>
        </p:spPr>
        <p:txBody>
          <a:bodyPr wrap="square">
            <a:spAutoFit/>
          </a:bodyPr>
          <a:lstStyle/>
          <a:p>
            <a:pPr algn="ctr">
              <a:lnSpc>
                <a:spcPts val="1425"/>
              </a:lnSpc>
            </a:pPr>
            <a:r>
              <a:rPr lang="en-IN" sz="1800" b="1" dirty="0">
                <a:solidFill>
                  <a:srgbClr val="3B3B3B"/>
                </a:solidFill>
                <a:effectLst/>
                <a:highlight>
                  <a:srgbClr val="FFFFFF"/>
                </a:highlight>
                <a:latin typeface="Times New Roman" panose="02020603050405020304" pitchFamily="18" charset="0"/>
                <a:ea typeface="Times New Roman" panose="02020603050405020304" pitchFamily="18" charset="0"/>
              </a:rPr>
              <a:t>Data Preprocessing:</a:t>
            </a:r>
            <a:r>
              <a:rPr lang="en-IN" sz="1800" dirty="0">
                <a:solidFill>
                  <a:srgbClr val="3B3B3B"/>
                </a:solidFill>
                <a:effectLst/>
                <a:highlight>
                  <a:srgbClr val="FFFFFF"/>
                </a:highlight>
                <a:latin typeface="Times New Roman" panose="02020603050405020304" pitchFamily="18" charset="0"/>
                <a:ea typeface="Times New Roman" panose="02020603050405020304" pitchFamily="18" charset="0"/>
              </a:rPr>
              <a:t> Cleaning the dataset</a:t>
            </a:r>
            <a:endParaRPr lang="en-IN" sz="1400" dirty="0">
              <a:effectLst/>
              <a:highlight>
                <a:srgbClr val="FFFFFF"/>
              </a:highlight>
              <a:latin typeface="Arial" panose="020B0604020202020204" pitchFamily="34" charset="0"/>
              <a:ea typeface="Arial" panose="020B0604020202020204" pitchFamily="34" charset="0"/>
            </a:endParaRPr>
          </a:p>
        </p:txBody>
      </p:sp>
      <p:sp>
        <p:nvSpPr>
          <p:cNvPr id="60" name="TextBox 59">
            <a:extLst>
              <a:ext uri="{FF2B5EF4-FFF2-40B4-BE49-F238E27FC236}">
                <a16:creationId xmlns:a16="http://schemas.microsoft.com/office/drawing/2014/main" id="{025639FA-CA61-1CF2-1196-0D892BF27180}"/>
              </a:ext>
            </a:extLst>
          </p:cNvPr>
          <p:cNvSpPr txBox="1"/>
          <p:nvPr/>
        </p:nvSpPr>
        <p:spPr>
          <a:xfrm>
            <a:off x="3431458" y="5063249"/>
            <a:ext cx="6096000" cy="460319"/>
          </a:xfrm>
          <a:prstGeom prst="rect">
            <a:avLst/>
          </a:prstGeom>
          <a:noFill/>
        </p:spPr>
        <p:txBody>
          <a:bodyPr wrap="square">
            <a:spAutoFit/>
          </a:bodyPr>
          <a:lstStyle/>
          <a:p>
            <a:pPr algn="ctr">
              <a:lnSpc>
                <a:spcPts val="1425"/>
              </a:lnSpc>
            </a:pPr>
            <a:r>
              <a:rPr lang="en-IN" sz="1800" b="1" dirty="0">
                <a:solidFill>
                  <a:srgbClr val="3B3B3B"/>
                </a:solidFill>
                <a:effectLst/>
                <a:highlight>
                  <a:srgbClr val="FFFFFF"/>
                </a:highlight>
                <a:latin typeface="Times New Roman" panose="02020603050405020304" pitchFamily="18" charset="0"/>
                <a:ea typeface="Times New Roman" panose="02020603050405020304" pitchFamily="18" charset="0"/>
              </a:rPr>
              <a:t>Exploratory Data Analysis:</a:t>
            </a:r>
            <a:r>
              <a:rPr lang="en-IN" sz="1800" dirty="0">
                <a:solidFill>
                  <a:srgbClr val="3B3B3B"/>
                </a:solidFill>
                <a:effectLst/>
                <a:highlight>
                  <a:srgbClr val="FFFFFF"/>
                </a:highlight>
                <a:latin typeface="Times New Roman" panose="02020603050405020304" pitchFamily="18" charset="0"/>
                <a:ea typeface="Times New Roman" panose="02020603050405020304" pitchFamily="18" charset="0"/>
              </a:rPr>
              <a:t> To identify the data by graphical representation</a:t>
            </a:r>
            <a:endParaRPr lang="en-IN" sz="1400" dirty="0">
              <a:effectLst/>
              <a:highlight>
                <a:srgbClr val="FFFFFF"/>
              </a:highlight>
              <a:latin typeface="Arial" panose="020B0604020202020204" pitchFamily="34" charset="0"/>
              <a:ea typeface="Arial" panose="020B0604020202020204" pitchFamily="34" charset="0"/>
            </a:endParaRPr>
          </a:p>
        </p:txBody>
      </p:sp>
      <p:pic>
        <p:nvPicPr>
          <p:cNvPr id="61" name="Graphic 60" descr="Arrow: Clockwise curve with solid fill">
            <a:extLst>
              <a:ext uri="{FF2B5EF4-FFF2-40B4-BE49-F238E27FC236}">
                <a16:creationId xmlns:a16="http://schemas.microsoft.com/office/drawing/2014/main" id="{2F0204B6-5EFC-BD41-717D-0B417E83EE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V="1">
            <a:off x="4621163" y="4027649"/>
            <a:ext cx="994289" cy="960944"/>
          </a:xfrm>
          <a:prstGeom prst="rect">
            <a:avLst/>
          </a:prstGeom>
        </p:spPr>
      </p:pic>
      <p:sp>
        <p:nvSpPr>
          <p:cNvPr id="63" name="TextBox 62">
            <a:extLst>
              <a:ext uri="{FF2B5EF4-FFF2-40B4-BE49-F238E27FC236}">
                <a16:creationId xmlns:a16="http://schemas.microsoft.com/office/drawing/2014/main" id="{39D6A3A7-C9DA-916D-EE6F-AFC0EC68727B}"/>
              </a:ext>
            </a:extLst>
          </p:cNvPr>
          <p:cNvSpPr txBox="1"/>
          <p:nvPr/>
        </p:nvSpPr>
        <p:spPr>
          <a:xfrm>
            <a:off x="383458" y="3066324"/>
            <a:ext cx="2664542" cy="492443"/>
          </a:xfrm>
          <a:prstGeom prst="rect">
            <a:avLst/>
          </a:prstGeom>
          <a:noFill/>
        </p:spPr>
        <p:txBody>
          <a:bodyPr wrap="square">
            <a:spAutoFit/>
          </a:bodyPr>
          <a:lstStyle/>
          <a:p>
            <a:r>
              <a:rPr lang="en-IN" sz="2600" b="1" dirty="0">
                <a:solidFill>
                  <a:srgbClr val="3B3B3B"/>
                </a:solidFill>
                <a:highlight>
                  <a:srgbClr val="FFFFFF"/>
                </a:highlight>
                <a:latin typeface="Times New Roman" panose="02020603050405020304" pitchFamily="18" charset="0"/>
                <a:ea typeface="Times New Roman" panose="02020603050405020304" pitchFamily="18" charset="0"/>
              </a:rPr>
              <a:t>F</a:t>
            </a:r>
            <a:r>
              <a:rPr lang="en-IN" sz="2600" b="1" dirty="0">
                <a:solidFill>
                  <a:srgbClr val="3B3B3B"/>
                </a:solidFill>
                <a:effectLst/>
                <a:highlight>
                  <a:srgbClr val="FFFFFF"/>
                </a:highlight>
                <a:latin typeface="Times New Roman" panose="02020603050405020304" pitchFamily="18" charset="0"/>
                <a:ea typeface="Times New Roman" panose="02020603050405020304" pitchFamily="18" charset="0"/>
              </a:rPr>
              <a:t>LOW CHART</a:t>
            </a:r>
            <a:endParaRPr lang="en-IN" sz="2600" dirty="0"/>
          </a:p>
        </p:txBody>
      </p:sp>
    </p:spTree>
    <p:extLst>
      <p:ext uri="{BB962C8B-B14F-4D97-AF65-F5344CB8AC3E}">
        <p14:creationId xmlns:p14="http://schemas.microsoft.com/office/powerpoint/2010/main" val="13286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r graph with downward trend with solid fill">
            <a:extLst>
              <a:ext uri="{FF2B5EF4-FFF2-40B4-BE49-F238E27FC236}">
                <a16:creationId xmlns:a16="http://schemas.microsoft.com/office/drawing/2014/main" id="{AC70E3CC-F4DD-2A7B-26F6-6D4633DE3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045" y="4250051"/>
            <a:ext cx="914400" cy="914400"/>
          </a:xfrm>
          <a:prstGeom prst="rect">
            <a:avLst/>
          </a:prstGeom>
        </p:spPr>
      </p:pic>
      <p:pic>
        <p:nvPicPr>
          <p:cNvPr id="5" name="Graphic 4" descr="Bar graph with downward trend with solid fill">
            <a:extLst>
              <a:ext uri="{FF2B5EF4-FFF2-40B4-BE49-F238E27FC236}">
                <a16:creationId xmlns:a16="http://schemas.microsoft.com/office/drawing/2014/main" id="{83CBFB30-CB9B-3DCF-EAF0-8F33F0EA0D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2038" y="4185362"/>
            <a:ext cx="914400" cy="914400"/>
          </a:xfrm>
          <a:prstGeom prst="rect">
            <a:avLst/>
          </a:prstGeom>
        </p:spPr>
      </p:pic>
      <p:sp>
        <p:nvSpPr>
          <p:cNvPr id="7" name="TextBox 6">
            <a:extLst>
              <a:ext uri="{FF2B5EF4-FFF2-40B4-BE49-F238E27FC236}">
                <a16:creationId xmlns:a16="http://schemas.microsoft.com/office/drawing/2014/main" id="{B545C925-B210-E027-CB71-3CC9E6A89C41}"/>
              </a:ext>
            </a:extLst>
          </p:cNvPr>
          <p:cNvSpPr txBox="1"/>
          <p:nvPr/>
        </p:nvSpPr>
        <p:spPr>
          <a:xfrm>
            <a:off x="476864" y="2079579"/>
            <a:ext cx="2698955" cy="1692771"/>
          </a:xfrm>
          <a:prstGeom prst="rect">
            <a:avLst/>
          </a:prstGeom>
          <a:noFill/>
        </p:spPr>
        <p:txBody>
          <a:bodyPr wrap="square">
            <a:spAutoFit/>
          </a:bodyPr>
          <a:lstStyle/>
          <a:p>
            <a:r>
              <a:rPr lang="en-GB" sz="2600" b="1" kern="0" dirty="0">
                <a:effectLst/>
                <a:latin typeface="Times New Roman" panose="02020603050405020304" pitchFamily="18" charset="0"/>
                <a:ea typeface="Arial" panose="020B0604020202020204" pitchFamily="34" charset="0"/>
              </a:rPr>
              <a:t>REPORT ON EDA (INCLUDE PICTURES OF THE GRAPHS)</a:t>
            </a:r>
            <a:endParaRPr lang="en-IN" sz="2600" dirty="0"/>
          </a:p>
        </p:txBody>
      </p:sp>
      <p:pic>
        <p:nvPicPr>
          <p:cNvPr id="3074" name="Picture 2">
            <a:extLst>
              <a:ext uri="{FF2B5EF4-FFF2-40B4-BE49-F238E27FC236}">
                <a16:creationId xmlns:a16="http://schemas.microsoft.com/office/drawing/2014/main" id="{C3658524-F2FF-099B-AD39-387D91169C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444" y="1569551"/>
            <a:ext cx="7390028" cy="37188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4B0F22-473D-8256-402D-CDB89BB1D48D}"/>
              </a:ext>
            </a:extLst>
          </p:cNvPr>
          <p:cNvSpPr txBox="1"/>
          <p:nvPr/>
        </p:nvSpPr>
        <p:spPr>
          <a:xfrm>
            <a:off x="4087987" y="965708"/>
            <a:ext cx="6096000" cy="461665"/>
          </a:xfrm>
          <a:prstGeom prst="rect">
            <a:avLst/>
          </a:prstGeom>
          <a:noFill/>
        </p:spPr>
        <p:txBody>
          <a:bodyPr wrap="square">
            <a:spAutoFit/>
          </a:bodyPr>
          <a:lstStyle/>
          <a:p>
            <a:r>
              <a:rPr lang="en-IN" sz="2400" b="1" dirty="0" err="1">
                <a:latin typeface="Times New Roman" panose="02020603050405020304" pitchFamily="18" charset="0"/>
                <a:cs typeface="Times New Roman" panose="02020603050405020304" pitchFamily="18" charset="0"/>
              </a:rPr>
              <a:t>SalePrice</a:t>
            </a:r>
            <a:r>
              <a:rPr lang="en-IN" sz="2400" b="1" dirty="0">
                <a:latin typeface="Times New Roman" panose="02020603050405020304" pitchFamily="18" charset="0"/>
                <a:cs typeface="Times New Roman" panose="02020603050405020304" pitchFamily="18" charset="0"/>
              </a:rPr>
              <a:t> Distribution Plot</a:t>
            </a:r>
          </a:p>
        </p:txBody>
      </p:sp>
    </p:spTree>
    <p:extLst>
      <p:ext uri="{BB962C8B-B14F-4D97-AF65-F5344CB8AC3E}">
        <p14:creationId xmlns:p14="http://schemas.microsoft.com/office/powerpoint/2010/main" val="307293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B22BDFD-5BE7-29CA-33D8-899A06BF6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013" y="858633"/>
            <a:ext cx="5524500" cy="48126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EE5093-DE1B-CA6F-85B0-F930AA33A068}"/>
              </a:ext>
            </a:extLst>
          </p:cNvPr>
          <p:cNvSpPr txBox="1"/>
          <p:nvPr/>
        </p:nvSpPr>
        <p:spPr>
          <a:xfrm>
            <a:off x="816078" y="2361890"/>
            <a:ext cx="2723535" cy="1292662"/>
          </a:xfrm>
          <a:prstGeom prst="rect">
            <a:avLst/>
          </a:prstGeom>
          <a:noFill/>
        </p:spPr>
        <p:txBody>
          <a:bodyPr wrap="square">
            <a:spAutoFit/>
          </a:bodyPr>
          <a:lstStyle/>
          <a:p>
            <a:r>
              <a:rPr lang="en-IN" sz="2600" b="1" dirty="0">
                <a:latin typeface="Times New Roman" panose="02020603050405020304" pitchFamily="18" charset="0"/>
                <a:cs typeface="Times New Roman" panose="02020603050405020304" pitchFamily="18" charset="0"/>
              </a:rPr>
              <a:t>SALEPRICE OUTLIERS DETECTION</a:t>
            </a:r>
          </a:p>
        </p:txBody>
      </p:sp>
    </p:spTree>
    <p:extLst>
      <p:ext uri="{BB962C8B-B14F-4D97-AF65-F5344CB8AC3E}">
        <p14:creationId xmlns:p14="http://schemas.microsoft.com/office/powerpoint/2010/main" val="254950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FED891B-1E27-0F2C-C2D0-590DDD4C9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663" y="1271716"/>
            <a:ext cx="8658337" cy="43145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D0420D-AA49-C7D2-D047-EEE5BF01747F}"/>
              </a:ext>
            </a:extLst>
          </p:cNvPr>
          <p:cNvSpPr txBox="1"/>
          <p:nvPr/>
        </p:nvSpPr>
        <p:spPr>
          <a:xfrm>
            <a:off x="0" y="2982723"/>
            <a:ext cx="3480619" cy="892552"/>
          </a:xfrm>
          <a:prstGeom prst="rect">
            <a:avLst/>
          </a:prstGeom>
          <a:noFill/>
        </p:spPr>
        <p:txBody>
          <a:bodyPr wrap="square">
            <a:spAutoFit/>
          </a:bodyPr>
          <a:lstStyle/>
          <a:p>
            <a:r>
              <a:rPr lang="en-IN" sz="2600" b="1" dirty="0">
                <a:latin typeface="Times New Roman" panose="02020603050405020304" pitchFamily="18" charset="0"/>
                <a:cs typeface="Times New Roman" panose="02020603050405020304" pitchFamily="18" charset="0"/>
              </a:rPr>
              <a:t>NORMAL TRANSFORMATION</a:t>
            </a:r>
          </a:p>
        </p:txBody>
      </p:sp>
    </p:spTree>
    <p:extLst>
      <p:ext uri="{BB962C8B-B14F-4D97-AF65-F5344CB8AC3E}">
        <p14:creationId xmlns:p14="http://schemas.microsoft.com/office/powerpoint/2010/main" val="189428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BD6BC01-4DE1-CC27-2C0E-2C8096252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071" y="-2458"/>
            <a:ext cx="8585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DE8048-5476-3558-5FB5-B9A5A794B56C}"/>
              </a:ext>
            </a:extLst>
          </p:cNvPr>
          <p:cNvSpPr txBox="1"/>
          <p:nvPr/>
        </p:nvSpPr>
        <p:spPr>
          <a:xfrm>
            <a:off x="397387" y="2982724"/>
            <a:ext cx="2326148" cy="892552"/>
          </a:xfrm>
          <a:prstGeom prst="rect">
            <a:avLst/>
          </a:prstGeom>
          <a:noFill/>
        </p:spPr>
        <p:txBody>
          <a:bodyPr wrap="square">
            <a:spAutoFit/>
          </a:bodyPr>
          <a:lstStyle/>
          <a:p>
            <a:pPr algn="l"/>
            <a:r>
              <a:rPr lang="en-IN" sz="2600" b="1" i="0" dirty="0">
                <a:solidFill>
                  <a:srgbClr val="000000"/>
                </a:solidFill>
                <a:effectLst/>
                <a:highlight>
                  <a:srgbClr val="FFFFFF"/>
                </a:highlight>
                <a:latin typeface="Helvetica Neue"/>
              </a:rPr>
              <a:t>UNIVARIATE ANALYSIS</a:t>
            </a:r>
          </a:p>
        </p:txBody>
      </p:sp>
    </p:spTree>
    <p:extLst>
      <p:ext uri="{BB962C8B-B14F-4D97-AF65-F5344CB8AC3E}">
        <p14:creationId xmlns:p14="http://schemas.microsoft.com/office/powerpoint/2010/main" val="275417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BB72F-EFBD-A2DA-132F-C3F9032044C5}"/>
              </a:ext>
            </a:extLst>
          </p:cNvPr>
          <p:cNvSpPr txBox="1"/>
          <p:nvPr/>
        </p:nvSpPr>
        <p:spPr>
          <a:xfrm>
            <a:off x="88491" y="2536447"/>
            <a:ext cx="2772696" cy="1692771"/>
          </a:xfrm>
          <a:prstGeom prst="rect">
            <a:avLst/>
          </a:prstGeom>
          <a:noFill/>
        </p:spPr>
        <p:txBody>
          <a:bodyPr wrap="square">
            <a:spAutoFit/>
          </a:bodyPr>
          <a:lstStyle/>
          <a:p>
            <a:r>
              <a:rPr lang="en-IN" sz="2600" b="1" dirty="0">
                <a:latin typeface="Times New Roman" panose="02020603050405020304" pitchFamily="18" charset="0"/>
                <a:cs typeface="Times New Roman" panose="02020603050405020304" pitchFamily="18" charset="0"/>
              </a:rPr>
              <a:t>SKEWNESS OF CONTINOUS NUMERICAL COLUMNS</a:t>
            </a:r>
          </a:p>
        </p:txBody>
      </p:sp>
      <p:pic>
        <p:nvPicPr>
          <p:cNvPr id="7170" name="Picture 2">
            <a:extLst>
              <a:ext uri="{FF2B5EF4-FFF2-40B4-BE49-F238E27FC236}">
                <a16:creationId xmlns:a16="http://schemas.microsoft.com/office/drawing/2014/main" id="{6CC6808A-5306-ADE0-EFFD-5F729C389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833" y="1528047"/>
            <a:ext cx="9504676" cy="403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291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TotalTime>
  <Words>364</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Helvetica Neue</vt:lpstr>
      <vt:lpstr>Times New Roman</vt:lpstr>
      <vt:lpstr>Office Theme</vt:lpstr>
      <vt:lpstr>PROJECT 3:    Exploratory Data Analysis (EDA) for Real Estate Pricing: Unveiling the Dynamics of House Valuation in a Dynamic Market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Patil</dc:creator>
  <cp:lastModifiedBy>Aniket Patil</cp:lastModifiedBy>
  <cp:revision>1</cp:revision>
  <dcterms:created xsi:type="dcterms:W3CDTF">2024-06-11T17:38:17Z</dcterms:created>
  <dcterms:modified xsi:type="dcterms:W3CDTF">2024-06-11T18:24:43Z</dcterms:modified>
</cp:coreProperties>
</file>