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1EF90-C10D-7C6D-A60F-895DDDC50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C6530-1884-5691-0426-D7D328829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55379-2ACF-B14A-94A2-F0B0F02A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FD3-06D7-44CD-9209-06512A708D57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9F5A8-4EE8-A91A-5A11-A7C58E9D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51794-19F6-A3C7-1032-417273B3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0CBA-A5BE-4E43-A23B-AA9C28EEE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7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77D2-7D1E-1F8B-1C6A-7D9D9B06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8AAD62-B596-0F9A-0A4F-684B79B50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0F07D-206E-0E13-6917-A1D45FE5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FD3-06D7-44CD-9209-06512A708D57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D132-18F9-DBC4-AB1C-F50D48BB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39C2-1C98-2A9C-80F9-92770230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0CBA-A5BE-4E43-A23B-AA9C28EEE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51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923B4-9878-7B09-C628-5B3096B4C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03B3C-030A-AB63-2726-52F1E78F5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07199-2DA7-D5D4-BCC6-824A2E94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FD3-06D7-44CD-9209-06512A708D57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9F129-BD0B-7915-FB5C-A7A04EB8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83334-2855-1A45-F032-C3641BA7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0CBA-A5BE-4E43-A23B-AA9C28EEE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28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FE46A-E5EF-A913-EE13-D35C5A66A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D6568-BE7A-7FEC-0D92-1577B969B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CB22-B015-B395-1044-5D5F50C8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FD3-06D7-44CD-9209-06512A708D57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17D46-7FAF-BC8E-7AEE-4E26D3D6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8BD38-444F-155F-9DD4-C7F580A5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0CBA-A5BE-4E43-A23B-AA9C28EEE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593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7390-8931-5A7D-D542-F54A35D30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DF767-D7D1-9F9B-38BB-99E90F2F7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22C6B-55FB-2F97-6109-0A473EF27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FD3-06D7-44CD-9209-06512A708D57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E3CF-E04E-E692-E819-405331BA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A262E-260A-3202-937D-4038DA8E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0CBA-A5BE-4E43-A23B-AA9C28EEE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837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9BA8-6F7E-1CE5-1EE6-F7AF6140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FD59-7AEF-B1F5-51FC-AC843A07B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EDE4-6ED1-D38E-CF84-16CE0FC8B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C9358-2A10-8BE5-D2B7-F9694605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FD3-06D7-44CD-9209-06512A708D57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7A0F2-7C49-4C2E-2351-469AB908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AC45C-F34D-4093-32C1-04870A58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0CBA-A5BE-4E43-A23B-AA9C28EEE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37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4F817-054F-164E-70C7-3DDC25A9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9D022-E6E9-CED8-EF13-39B5959DB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ADFC8-66E8-A54B-3838-F933C7C7A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3E9055-DA91-CA6A-BBC7-748B2B8B0F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A8CB5-20C5-7767-BC04-8C59A4AF0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A5E88-C353-062A-8268-6BC0BC9DE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FD3-06D7-44CD-9209-06512A708D57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9C2F8-1248-1E8B-32B8-8C611072C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950B9B-3791-0E23-9E04-4BF8953E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0CBA-A5BE-4E43-A23B-AA9C28EEE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573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065A-E53C-96A9-68BF-D2228CA39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4E3D1-7D96-1EC5-7728-D3611FC0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FD3-06D7-44CD-9209-06512A708D57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FA346-B064-A2FA-B8FC-24F11CC5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5D0BE-6509-CA9C-97A7-2FAD256A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0CBA-A5BE-4E43-A23B-AA9C28EEE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6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102B5-D296-A9BE-5695-F86E6C6F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FD3-06D7-44CD-9209-06512A708D57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7222D-EBDB-C30E-40D7-01899A43C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8A9E3-FB15-D360-C065-F5F1F2D8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0CBA-A5BE-4E43-A23B-AA9C28EEE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54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63BC-E5FC-0BE1-5038-C8732ED5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E2F8B-0B9C-39AF-7944-D54FDF37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5CD779-FE54-3622-8370-1774B4CA0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EBB3F-E5ED-01C2-233F-02C3E101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FD3-06D7-44CD-9209-06512A708D57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62E0B-1501-EE7F-A25D-84444976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C0DE7-1E7B-40F6-2133-62C6F81F2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0CBA-A5BE-4E43-A23B-AA9C28EEE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6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658A-645E-2FBC-A496-78A5BB292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2D016-C393-8071-640C-E7B052660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AAB41-6897-263C-A893-3F1C0D84C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AA184-3033-6ADC-8B5F-EB76FE8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1FD3-06D7-44CD-9209-06512A708D57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23912-C140-FA85-E8AA-ACC71816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04A6A-5B67-686F-4092-660D1BC8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0CBA-A5BE-4E43-A23B-AA9C28EEE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48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4712A-12D2-97AD-1547-FF784178D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04C3D-672B-7F2D-2AB1-AE5041E5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4D40C-AE40-C2A0-4E4F-FD5D720D72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81FD3-06D7-44CD-9209-06512A708D57}" type="datetimeFigureOut">
              <a:rPr lang="en-IN" smtClean="0"/>
              <a:t>14-07-2024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71636-BAEA-FA5E-BEDC-E78FE7ACD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E292C-B756-A9EF-4921-A2C1F6F13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B0CBA-A5BE-4E43-A23B-AA9C28EEE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24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8284742C-108C-F688-8440-0585899A5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825" y="1199614"/>
            <a:ext cx="8849034" cy="540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5D0E701-F812-B062-B5D0-642309BB9B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909" y="248496"/>
            <a:ext cx="10540182" cy="1655762"/>
          </a:xfrm>
        </p:spPr>
        <p:txBody>
          <a:bodyPr>
            <a:norm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3:</a:t>
            </a:r>
          </a:p>
          <a:p>
            <a:r>
              <a:rPr lang="en-IN" sz="3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Extraction and Price Prediction for Mobile Phones</a:t>
            </a:r>
            <a:endParaRPr lang="en-IN" sz="32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5FDA518-41C1-1916-1225-C25033E03514}"/>
              </a:ext>
            </a:extLst>
          </p:cNvPr>
          <p:cNvSpPr txBox="1">
            <a:spLocks/>
          </p:cNvSpPr>
          <p:nvPr/>
        </p:nvSpPr>
        <p:spPr>
          <a:xfrm>
            <a:off x="8298427" y="5658386"/>
            <a:ext cx="3932903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-ANIKET PATIL</a:t>
            </a:r>
          </a:p>
          <a:p>
            <a:pPr algn="l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DIGICROME ACADEMY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8FAF2D-9AFC-2B0F-BE5F-B24B03FAF44A}"/>
              </a:ext>
            </a:extLst>
          </p:cNvPr>
          <p:cNvSpPr txBox="1"/>
          <p:nvPr/>
        </p:nvSpPr>
        <p:spPr>
          <a:xfrm>
            <a:off x="3048000" y="61964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Heatmap for correlation between numerical features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7B37BEC-AE3E-EEE2-823E-5D6C398CB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191" y="540775"/>
            <a:ext cx="6527441" cy="514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320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5ADDBE-631D-10CF-D578-4520135253E9}"/>
              </a:ext>
            </a:extLst>
          </p:cNvPr>
          <p:cNvSpPr txBox="1"/>
          <p:nvPr/>
        </p:nvSpPr>
        <p:spPr>
          <a:xfrm>
            <a:off x="3048000" y="63734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elvetica Neue"/>
              </a:rPr>
              <a:t>BIVARIATE ANALYSIS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607A587-6BA8-7A30-4A8C-82F4E5C8F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69" y="698729"/>
            <a:ext cx="3678112" cy="230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9F04D523-C499-0345-19F4-83FAFF9BA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463" y="698729"/>
            <a:ext cx="3678110" cy="230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>
            <a:extLst>
              <a:ext uri="{FF2B5EF4-FFF2-40B4-BE49-F238E27FC236}">
                <a16:creationId xmlns:a16="http://schemas.microsoft.com/office/drawing/2014/main" id="{3FD36CE5-2D10-243B-A212-1C36C3568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721" y="664988"/>
            <a:ext cx="3898443" cy="244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220812-ACE0-924D-D459-63590BE78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839" y="3293183"/>
            <a:ext cx="3898442" cy="2447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D1FC6D-6B05-1D5C-CA70-FC1934F9E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6384" y="3359667"/>
            <a:ext cx="3842269" cy="2412484"/>
          </a:xfrm>
          <a:prstGeom prst="rect">
            <a:avLst/>
          </a:prstGeom>
        </p:spPr>
      </p:pic>
      <p:pic>
        <p:nvPicPr>
          <p:cNvPr id="12296" name="Picture 8">
            <a:extLst>
              <a:ext uri="{FF2B5EF4-FFF2-40B4-BE49-F238E27FC236}">
                <a16:creationId xmlns:a16="http://schemas.microsoft.com/office/drawing/2014/main" id="{12764E09-CC4D-5430-18A3-D8299C4C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653" y="3429000"/>
            <a:ext cx="3898442" cy="244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9651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Software renovation, app development, programming. Computer programs modernization and innovation. Programmers team cartoon characters .">
            <a:extLst>
              <a:ext uri="{FF2B5EF4-FFF2-40B4-BE49-F238E27FC236}">
                <a16:creationId xmlns:a16="http://schemas.microsoft.com/office/drawing/2014/main" id="{D43AC4F0-32A0-70D0-B120-92D2C3AA3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85" y="2069998"/>
            <a:ext cx="3416402" cy="34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5D1DB2-B08E-1353-D9C7-607942D1E4E1}"/>
              </a:ext>
            </a:extLst>
          </p:cNvPr>
          <p:cNvSpPr txBox="1"/>
          <p:nvPr/>
        </p:nvSpPr>
        <p:spPr>
          <a:xfrm>
            <a:off x="282985" y="888814"/>
            <a:ext cx="3335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MODEL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E2314-6BA0-2423-8622-B2219EFA56CD}"/>
              </a:ext>
            </a:extLst>
          </p:cNvPr>
          <p:cNvSpPr txBox="1"/>
          <p:nvPr/>
        </p:nvSpPr>
        <p:spPr>
          <a:xfrm>
            <a:off x="4547727" y="1228397"/>
            <a:ext cx="656794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800" dirty="0"/>
              <a:t>Train-Test Split: The dataset was divided into training (80%) and testing (20%) subsets.</a:t>
            </a:r>
          </a:p>
          <a:p>
            <a:pPr marL="285750" indent="-285750">
              <a:buFontTx/>
              <a:buChar char="-"/>
            </a:pPr>
            <a:r>
              <a:rPr lang="en-IN" sz="2800" dirty="0"/>
              <a:t>Standardization: Features were standardized to improve model performance.</a:t>
            </a:r>
          </a:p>
          <a:p>
            <a:pPr marL="285750" indent="-285750">
              <a:buFontTx/>
              <a:buChar char="-"/>
            </a:pPr>
            <a:r>
              <a:rPr lang="en-IN" sz="2800" dirty="0"/>
              <a:t>Model Selection: Random Forest Regressor was chosen for its ability to manage non-linear relationships and interactions between features.</a:t>
            </a:r>
          </a:p>
        </p:txBody>
      </p:sp>
    </p:spTree>
    <p:extLst>
      <p:ext uri="{BB962C8B-B14F-4D97-AF65-F5344CB8AC3E}">
        <p14:creationId xmlns:p14="http://schemas.microsoft.com/office/powerpoint/2010/main" val="2228297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Flat-hand drawn people analyzing growth charts">
            <a:extLst>
              <a:ext uri="{FF2B5EF4-FFF2-40B4-BE49-F238E27FC236}">
                <a16:creationId xmlns:a16="http://schemas.microsoft.com/office/drawing/2014/main" id="{512FAE39-9103-270C-38B4-B7941D772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5" y="2443624"/>
            <a:ext cx="3423777" cy="342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34F4CA-28CA-0B99-DEC1-C03B0B273BD4}"/>
              </a:ext>
            </a:extLst>
          </p:cNvPr>
          <p:cNvSpPr txBox="1"/>
          <p:nvPr/>
        </p:nvSpPr>
        <p:spPr>
          <a:xfrm>
            <a:off x="282985" y="888814"/>
            <a:ext cx="3335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MODEL EVALUATION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50FD25-3B48-046B-8F3D-FD222A9F3FFC}"/>
              </a:ext>
            </a:extLst>
          </p:cNvPr>
          <p:cNvSpPr txBox="1"/>
          <p:nvPr/>
        </p:nvSpPr>
        <p:spPr>
          <a:xfrm>
            <a:off x="4368286" y="1767713"/>
            <a:ext cx="699073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400" dirty="0"/>
              <a:t>Performance Metrics:  - Mean Absolute Error (MAE): X (</a:t>
            </a:r>
            <a:r>
              <a:rPr lang="en-US" altLang="en-US" sz="2400" dirty="0"/>
              <a:t>669.774</a:t>
            </a:r>
            <a:r>
              <a:rPr lang="en-IN" sz="2400" dirty="0"/>
              <a:t>)  </a:t>
            </a:r>
          </a:p>
          <a:p>
            <a:pPr marL="285750" indent="-285750">
              <a:buFontTx/>
              <a:buChar char="-"/>
            </a:pPr>
            <a:r>
              <a:rPr lang="en-IN" sz="2400" dirty="0"/>
              <a:t> Mean Squared Error (MSE): Y (</a:t>
            </a:r>
            <a:r>
              <a:rPr lang="en-US" altLang="en-US" sz="2400" dirty="0"/>
              <a:t>866402.292</a:t>
            </a:r>
            <a:r>
              <a:rPr lang="en-IN" sz="2400" dirty="0"/>
              <a:t>)  </a:t>
            </a:r>
          </a:p>
          <a:p>
            <a:pPr marL="285750" indent="-285750">
              <a:buFontTx/>
              <a:buChar char="-"/>
            </a:pPr>
            <a:r>
              <a:rPr lang="en-IN" sz="2400" dirty="0"/>
              <a:t> Root Mean Squared Error (RMSE): Z (</a:t>
            </a:r>
            <a:r>
              <a:rPr lang="en-US" altLang="en-US" sz="2400" dirty="0"/>
              <a:t>930.807</a:t>
            </a:r>
            <a:r>
              <a:rPr lang="en-IN" sz="2400" dirty="0"/>
              <a:t>)  </a:t>
            </a:r>
          </a:p>
          <a:p>
            <a:pPr marL="285750" indent="-285750">
              <a:buFontTx/>
              <a:buChar char="-"/>
            </a:pPr>
            <a:r>
              <a:rPr lang="en-IN" sz="2400" dirty="0"/>
              <a:t> R² Score: W (</a:t>
            </a:r>
            <a:r>
              <a:rPr lang="en-US" altLang="en-US" sz="2400" dirty="0"/>
              <a:t>0.95</a:t>
            </a:r>
            <a:r>
              <a:rPr lang="en-IN" sz="2400" dirty="0"/>
              <a:t>)- </a:t>
            </a:r>
          </a:p>
          <a:p>
            <a:pPr marL="285750" indent="-285750">
              <a:buFontTx/>
              <a:buChar char="-"/>
            </a:pPr>
            <a:endParaRPr lang="en-IN" sz="2400" dirty="0"/>
          </a:p>
          <a:p>
            <a:pPr marL="285750" indent="-285750">
              <a:buFontTx/>
              <a:buChar char="-"/>
            </a:pPr>
            <a:r>
              <a:rPr lang="en-IN" sz="2400" dirty="0"/>
              <a:t>Interpretation: The metrics indicated a strong predictive capability of the model, with an R² score close to 1 signifying good fit.</a:t>
            </a:r>
          </a:p>
        </p:txBody>
      </p:sp>
    </p:spTree>
    <p:extLst>
      <p:ext uri="{BB962C8B-B14F-4D97-AF65-F5344CB8AC3E}">
        <p14:creationId xmlns:p14="http://schemas.microsoft.com/office/powerpoint/2010/main" val="2213516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man and many screens with data">
            <a:extLst>
              <a:ext uri="{FF2B5EF4-FFF2-40B4-BE49-F238E27FC236}">
                <a16:creationId xmlns:a16="http://schemas.microsoft.com/office/drawing/2014/main" id="{6D089980-4674-7894-CB38-BB913425B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94" y="2060166"/>
            <a:ext cx="3672041" cy="367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2DA5AA4-FC9E-EF11-9367-5DF790608575}"/>
              </a:ext>
            </a:extLst>
          </p:cNvPr>
          <p:cNvSpPr txBox="1"/>
          <p:nvPr/>
        </p:nvSpPr>
        <p:spPr>
          <a:xfrm>
            <a:off x="667671" y="888814"/>
            <a:ext cx="33352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RESULT VISUALIZATION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92B7A-59A4-00AA-4363-D7C0389DDCC9}"/>
              </a:ext>
            </a:extLst>
          </p:cNvPr>
          <p:cNvSpPr txBox="1"/>
          <p:nvPr/>
        </p:nvSpPr>
        <p:spPr>
          <a:xfrm>
            <a:off x="4972667" y="491658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Actual vs. Predicted Prices*: A scatter plot was created, showcasing the model's predictions against actual prices, demonstrating a close alignment.</a:t>
            </a:r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2A86FFF6-DAD0-7EF1-0910-EE8157338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67" y="656457"/>
            <a:ext cx="5864327" cy="368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39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ompleted concept illustration">
            <a:extLst>
              <a:ext uri="{FF2B5EF4-FFF2-40B4-BE49-F238E27FC236}">
                <a16:creationId xmlns:a16="http://schemas.microsoft.com/office/drawing/2014/main" id="{14C26CBE-F171-A494-0CD5-52FFD501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27" y="1932346"/>
            <a:ext cx="4026002" cy="402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3F4971-3C8B-D615-F490-E4B43E0AF84B}"/>
              </a:ext>
            </a:extLst>
          </p:cNvPr>
          <p:cNvSpPr txBox="1"/>
          <p:nvPr/>
        </p:nvSpPr>
        <p:spPr>
          <a:xfrm>
            <a:off x="667671" y="888814"/>
            <a:ext cx="33352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937095-5819-3FB3-7C94-A8F6B4E1A0E3}"/>
              </a:ext>
            </a:extLst>
          </p:cNvPr>
          <p:cNvSpPr txBox="1"/>
          <p:nvPr/>
        </p:nvSpPr>
        <p:spPr>
          <a:xfrm>
            <a:off x="4304072" y="684032"/>
            <a:ext cx="768360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the mobile price prediction project using the specified dataset, the model predicts the price based on the following features like,</a:t>
            </a:r>
          </a:p>
          <a:p>
            <a:r>
              <a:rPr lang="en-US" dirty="0"/>
              <a:t>-    RAM: Amount of random-access memory.  </a:t>
            </a:r>
          </a:p>
          <a:p>
            <a:pPr marL="285750" indent="-285750">
              <a:buFontTx/>
              <a:buChar char="-"/>
            </a:pPr>
            <a:r>
              <a:rPr lang="en-US" dirty="0"/>
              <a:t>Memory: Internal storage capacity. </a:t>
            </a:r>
          </a:p>
          <a:p>
            <a:pPr marL="285750" indent="-285750">
              <a:buFontTx/>
              <a:buChar char="-"/>
            </a:pPr>
            <a:r>
              <a:rPr lang="en-US" dirty="0"/>
              <a:t>Battery Capacity: Power capacity of the battery. 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Rear Camera Pixels: Quality of the rear camera in megapixels.  </a:t>
            </a:r>
          </a:p>
          <a:p>
            <a:pPr marL="285750" indent="-285750">
              <a:buFontTx/>
              <a:buChar char="-"/>
            </a:pPr>
            <a:r>
              <a:rPr lang="en-US" dirty="0"/>
              <a:t>Front Camera Pixels: Quality of the front camera in megapixels.  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Processor Type: Type and speed of the mobile processor.</a:t>
            </a:r>
          </a:p>
          <a:p>
            <a:pPr marL="285750" indent="-285750">
              <a:buFontTx/>
              <a:buChar char="-"/>
            </a:pPr>
            <a:r>
              <a:rPr lang="en-US" dirty="0"/>
              <a:t>Mobile Height: Physical height of the mobile device.</a:t>
            </a:r>
          </a:p>
          <a:p>
            <a:pPr marL="285750" indent="-285750">
              <a:buFontTx/>
              <a:buChar char="-"/>
            </a:pPr>
            <a:r>
              <a:rPr lang="en-US" dirty="0"/>
              <a:t>AI Lens: Indicates the presence of AI-enhanced camera features.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Model: Specific model name of the mobile device.  </a:t>
            </a:r>
          </a:p>
          <a:p>
            <a:pPr marL="285750" indent="-285750">
              <a:buFontTx/>
              <a:buChar char="-"/>
            </a:pPr>
            <a:r>
              <a:rPr lang="en-US" dirty="0"/>
              <a:t>Color: Available color options of the mobile device.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These parameters collectively influence the pricing model, as they encapsulate the core aspects of mobile technology and consumer preferences, leading to variations in market pricing.</a:t>
            </a:r>
            <a:endParaRPr lang="en-IN" dirty="0"/>
          </a:p>
          <a:p>
            <a:endParaRPr lang="en-IN" dirty="0"/>
          </a:p>
          <a:p>
            <a:r>
              <a:rPr lang="en-IN" dirty="0"/>
              <a:t>The Random Forest model effectively predicts mobile phone prices based on various features.</a:t>
            </a:r>
          </a:p>
        </p:txBody>
      </p:sp>
    </p:spTree>
    <p:extLst>
      <p:ext uri="{BB962C8B-B14F-4D97-AF65-F5344CB8AC3E}">
        <p14:creationId xmlns:p14="http://schemas.microsoft.com/office/powerpoint/2010/main" val="794096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F9375A-0645-513A-BDFC-73CFE01EEB09}"/>
              </a:ext>
            </a:extLst>
          </p:cNvPr>
          <p:cNvSpPr txBox="1"/>
          <p:nvPr/>
        </p:nvSpPr>
        <p:spPr>
          <a:xfrm>
            <a:off x="4139380" y="109352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Slide 1: Problem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9B1FB-6377-4A6B-8077-3DED3EEFD173}"/>
              </a:ext>
            </a:extLst>
          </p:cNvPr>
          <p:cNvSpPr txBox="1"/>
          <p:nvPr/>
        </p:nvSpPr>
        <p:spPr>
          <a:xfrm>
            <a:off x="4139380" y="159381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Slide 2: Objective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8C66E-38C2-673E-F66D-A8684646EB66}"/>
              </a:ext>
            </a:extLst>
          </p:cNvPr>
          <p:cNvSpPr txBox="1"/>
          <p:nvPr/>
        </p:nvSpPr>
        <p:spPr>
          <a:xfrm>
            <a:off x="4139380" y="20941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Slide 3: Data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DC87B7-005C-A129-7602-32D767D38959}"/>
              </a:ext>
            </a:extLst>
          </p:cNvPr>
          <p:cNvSpPr txBox="1"/>
          <p:nvPr/>
        </p:nvSpPr>
        <p:spPr>
          <a:xfrm>
            <a:off x="4139380" y="257786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Slide 4: Data Preprocessing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35B1A8-F3EB-3A0E-85FD-11A176D4744E}"/>
              </a:ext>
            </a:extLst>
          </p:cNvPr>
          <p:cNvSpPr txBox="1"/>
          <p:nvPr/>
        </p:nvSpPr>
        <p:spPr>
          <a:xfrm>
            <a:off x="4139380" y="30493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Slide 5: Exploratory Data Analysis (EDA)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FBCB4C-28E5-71F6-A4C9-13CD798E851C}"/>
              </a:ext>
            </a:extLst>
          </p:cNvPr>
          <p:cNvSpPr txBox="1"/>
          <p:nvPr/>
        </p:nvSpPr>
        <p:spPr>
          <a:xfrm>
            <a:off x="4139380" y="352077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Slide 6: Model Development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1A1B13-EC47-6127-3F2F-2EFF31C63D53}"/>
              </a:ext>
            </a:extLst>
          </p:cNvPr>
          <p:cNvSpPr txBox="1"/>
          <p:nvPr/>
        </p:nvSpPr>
        <p:spPr>
          <a:xfrm>
            <a:off x="4139380" y="396900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Slide 7: Model Evaluation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8D8E57-32E5-7D83-0C52-4557ABD3166C}"/>
              </a:ext>
            </a:extLst>
          </p:cNvPr>
          <p:cNvSpPr txBox="1"/>
          <p:nvPr/>
        </p:nvSpPr>
        <p:spPr>
          <a:xfrm>
            <a:off x="4139380" y="44442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Slide 8: Results Visualization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775841-0EF3-1C2E-68C1-08FAD26CDFF6}"/>
              </a:ext>
            </a:extLst>
          </p:cNvPr>
          <p:cNvSpPr txBox="1"/>
          <p:nvPr/>
        </p:nvSpPr>
        <p:spPr>
          <a:xfrm>
            <a:off x="4139380" y="493087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Slide 9: Conclusion</a:t>
            </a:r>
          </a:p>
        </p:txBody>
      </p:sp>
      <p:pic>
        <p:nvPicPr>
          <p:cNvPr id="4100" name="Picture 4" descr="People with digital content creation concept">
            <a:extLst>
              <a:ext uri="{FF2B5EF4-FFF2-40B4-BE49-F238E27FC236}">
                <a16:creationId xmlns:a16="http://schemas.microsoft.com/office/drawing/2014/main" id="{E878AACB-2ECE-E3E8-7A41-15EB485E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91" y="1968147"/>
            <a:ext cx="3724278" cy="2706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66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vector website faq section. user helpdesk, customer support, frequently asked questions. problem solution, quiz game confused man cartoon character.">
            <a:extLst>
              <a:ext uri="{FF2B5EF4-FFF2-40B4-BE49-F238E27FC236}">
                <a16:creationId xmlns:a16="http://schemas.microsoft.com/office/drawing/2014/main" id="{5BA1146F-1C3E-1D1E-B3F8-C51DA9DB8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673" y="1391572"/>
            <a:ext cx="4208758" cy="5225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3A2CC5-F923-CB84-885E-B73C1380BAF2}"/>
              </a:ext>
            </a:extLst>
          </p:cNvPr>
          <p:cNvSpPr txBox="1"/>
          <p:nvPr/>
        </p:nvSpPr>
        <p:spPr>
          <a:xfrm>
            <a:off x="1145459" y="643531"/>
            <a:ext cx="27825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PROBLEM STATEMENT </a:t>
            </a:r>
            <a:endParaRPr lang="en-IN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7D99D-8772-3A94-71CB-C11CC045B0E6}"/>
              </a:ext>
            </a:extLst>
          </p:cNvPr>
          <p:cNvSpPr txBox="1"/>
          <p:nvPr/>
        </p:nvSpPr>
        <p:spPr>
          <a:xfrm>
            <a:off x="4925960" y="2161853"/>
            <a:ext cx="67787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find out a prominent organization that specializes in selling mobile phones. The organization is keen to enhance its pricing strategy by gaining a deeper understanding of the key features that influence the prices of mobile phones in today's highly competitive market.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5185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8A306623-0B61-B5EC-02C2-A91B1D6C7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1" y="1809442"/>
            <a:ext cx="4318820" cy="323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10C913-F1A9-A674-93B9-EB5C3C81EC27}"/>
              </a:ext>
            </a:extLst>
          </p:cNvPr>
          <p:cNvSpPr txBox="1"/>
          <p:nvPr/>
        </p:nvSpPr>
        <p:spPr>
          <a:xfrm>
            <a:off x="5004618" y="1897229"/>
            <a:ext cx="663677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 build a predictive model that can accurately estimate the price of a mobile phone based on its features. To achieve this, you'll perform a feature extraction analysis to identify the most influential features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40669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B29B1051-80F3-148A-2F65-DE53FCA44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44" y="2266951"/>
            <a:ext cx="3229282" cy="322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913673-3E0F-B16F-1240-81F0EA43F759}"/>
              </a:ext>
            </a:extLst>
          </p:cNvPr>
          <p:cNvSpPr txBox="1"/>
          <p:nvPr/>
        </p:nvSpPr>
        <p:spPr>
          <a:xfrm>
            <a:off x="791498" y="1361767"/>
            <a:ext cx="27825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DATA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64489-2B40-2F90-2443-D73FFB06BFA6}"/>
              </a:ext>
            </a:extLst>
          </p:cNvPr>
          <p:cNvSpPr txBox="1"/>
          <p:nvPr/>
        </p:nvSpPr>
        <p:spPr>
          <a:xfrm>
            <a:off x="4832553" y="1659285"/>
            <a:ext cx="656794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IN" sz="2800" dirty="0"/>
              <a:t>Uploading Dataset</a:t>
            </a:r>
          </a:p>
          <a:p>
            <a:r>
              <a:rPr lang="en-IN" sz="2800" dirty="0"/>
              <a:t>	Dataset: Processed_Flipdata.csv- </a:t>
            </a:r>
          </a:p>
          <a:p>
            <a:endParaRPr lang="en-IN" sz="2800" dirty="0"/>
          </a:p>
          <a:p>
            <a:pPr marL="285750" indent="-285750">
              <a:buFontTx/>
              <a:buChar char="-"/>
            </a:pPr>
            <a:r>
              <a:rPr lang="en-IN" sz="2800" dirty="0"/>
              <a:t>Key Features:  - Memory, RAM, Battery, Camera Pixels  - Categorical Features: Model, Colour, Processor- </a:t>
            </a:r>
          </a:p>
          <a:p>
            <a:pPr marL="285750" indent="-285750">
              <a:buFontTx/>
              <a:buChar char="-"/>
            </a:pPr>
            <a:endParaRPr lang="en-IN" sz="2800" dirty="0"/>
          </a:p>
          <a:p>
            <a:pPr marL="285750" indent="-285750">
              <a:buFontTx/>
              <a:buChar char="-"/>
            </a:pPr>
            <a:r>
              <a:rPr lang="en-IN" sz="2800" dirty="0"/>
              <a:t>Target Variable: Prize</a:t>
            </a:r>
          </a:p>
        </p:txBody>
      </p:sp>
    </p:spTree>
    <p:extLst>
      <p:ext uri="{BB962C8B-B14F-4D97-AF65-F5344CB8AC3E}">
        <p14:creationId xmlns:p14="http://schemas.microsoft.com/office/powerpoint/2010/main" val="2917045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3B505A-B16A-4C88-8AD7-30443296DC86}"/>
              </a:ext>
            </a:extLst>
          </p:cNvPr>
          <p:cNvSpPr txBox="1"/>
          <p:nvPr/>
        </p:nvSpPr>
        <p:spPr>
          <a:xfrm>
            <a:off x="487928" y="1096297"/>
            <a:ext cx="35629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DATA PRE-PROCESSING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9F57D-DA2B-9234-DD86-21FBF6657EC4}"/>
              </a:ext>
            </a:extLst>
          </p:cNvPr>
          <p:cNvSpPr txBox="1"/>
          <p:nvPr/>
        </p:nvSpPr>
        <p:spPr>
          <a:xfrm>
            <a:off x="4857134" y="1237388"/>
            <a:ext cx="68469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dirty="0"/>
              <a:t>Load and Clean the Dataset: Load the dataset, drop unnecessary columns, and handle missing values.</a:t>
            </a:r>
          </a:p>
          <a:p>
            <a:pPr marL="342900" indent="-342900">
              <a:buAutoNum type="arabicPeriod"/>
            </a:pPr>
            <a:r>
              <a:rPr lang="en-IN" sz="2400" dirty="0"/>
              <a:t>Convert Prize to Numerical: Clean the Prize column by removing commas and converting it to integers.</a:t>
            </a:r>
          </a:p>
          <a:p>
            <a:pPr marL="342900" indent="-342900">
              <a:buAutoNum type="arabicPeriod"/>
            </a:pPr>
            <a:r>
              <a:rPr lang="en-IN" sz="2400" dirty="0"/>
              <a:t>Remove Outliers: Use the IQR method to remove outliers from numerical columns.</a:t>
            </a:r>
          </a:p>
          <a:p>
            <a:pPr marL="342900" indent="-342900">
              <a:buAutoNum type="arabicPeriod"/>
            </a:pPr>
            <a:r>
              <a:rPr lang="en-IN" sz="2400" dirty="0"/>
              <a:t>Convert Categorical Variables: Use one-hot encoding for categorical variables.</a:t>
            </a:r>
          </a:p>
          <a:p>
            <a:pPr marL="342900" indent="-342900">
              <a:buAutoNum type="arabicPeriod"/>
            </a:pPr>
            <a:r>
              <a:rPr lang="en-IN" sz="2400" dirty="0"/>
              <a:t>Feature Extraction: Extract new features from existing ones (e.g., camera pixels from camera descriptions).</a:t>
            </a:r>
          </a:p>
        </p:txBody>
      </p:sp>
      <p:pic>
        <p:nvPicPr>
          <p:cNvPr id="6148" name="Picture 4" descr="Hand drawn flat design sql illustration">
            <a:extLst>
              <a:ext uri="{FF2B5EF4-FFF2-40B4-BE49-F238E27FC236}">
                <a16:creationId xmlns:a16="http://schemas.microsoft.com/office/drawing/2014/main" id="{3371CD18-E589-2C72-33C0-C37D4E224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5" y="2111960"/>
            <a:ext cx="3936588" cy="39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38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4E192AF5-F64C-2348-D8FD-6EDBEFF0F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035" y="4463833"/>
            <a:ext cx="2956744" cy="1895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49086E3-064F-7CB3-C2DF-571F8585E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467" y="380856"/>
            <a:ext cx="3130960" cy="200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6CC66339-7168-3079-179A-B6CEC3A2E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955" y="396046"/>
            <a:ext cx="3163222" cy="202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>
            <a:extLst>
              <a:ext uri="{FF2B5EF4-FFF2-40B4-BE49-F238E27FC236}">
                <a16:creationId xmlns:a16="http://schemas.microsoft.com/office/drawing/2014/main" id="{E5F208DA-9061-49CB-CA1E-AF8CC6E5B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745" y="2342918"/>
            <a:ext cx="3163222" cy="202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0" name="Picture 12">
            <a:extLst>
              <a:ext uri="{FF2B5EF4-FFF2-40B4-BE49-F238E27FC236}">
                <a16:creationId xmlns:a16="http://schemas.microsoft.com/office/drawing/2014/main" id="{942301F7-9DAD-2896-686A-FC4BA453D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481" y="2388758"/>
            <a:ext cx="3163222" cy="2028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>
            <a:extLst>
              <a:ext uri="{FF2B5EF4-FFF2-40B4-BE49-F238E27FC236}">
                <a16:creationId xmlns:a16="http://schemas.microsoft.com/office/drawing/2014/main" id="{57741C3B-AC23-B61C-3F45-D22F10F3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635" y="2411310"/>
            <a:ext cx="3133863" cy="200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>
            <a:extLst>
              <a:ext uri="{FF2B5EF4-FFF2-40B4-BE49-F238E27FC236}">
                <a16:creationId xmlns:a16="http://schemas.microsoft.com/office/drawing/2014/main" id="{14198344-7BCB-F863-9C79-C18DBD21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36" y="4371102"/>
            <a:ext cx="3133863" cy="200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6" name="Picture 18">
            <a:extLst>
              <a:ext uri="{FF2B5EF4-FFF2-40B4-BE49-F238E27FC236}">
                <a16:creationId xmlns:a16="http://schemas.microsoft.com/office/drawing/2014/main" id="{42B43538-FC3D-28E9-38E5-526AFAB15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8635" y="4350270"/>
            <a:ext cx="3104366" cy="200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8" name="Picture 20" descr="Project Managers">
            <a:extLst>
              <a:ext uri="{FF2B5EF4-FFF2-40B4-BE49-F238E27FC236}">
                <a16:creationId xmlns:a16="http://schemas.microsoft.com/office/drawing/2014/main" id="{98903CD9-2554-44C0-1E36-003ACED6E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426" y="1509166"/>
            <a:ext cx="3163222" cy="3163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0F0EE2-E7AE-73AB-C270-6B9EE0BEBE06}"/>
              </a:ext>
            </a:extLst>
          </p:cNvPr>
          <p:cNvSpPr txBox="1"/>
          <p:nvPr/>
        </p:nvSpPr>
        <p:spPr>
          <a:xfrm>
            <a:off x="3048000" y="6287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Histograms for continuous and discrete columns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1FB6A-0D7F-CA6D-5F77-86C5FE31D092}"/>
              </a:ext>
            </a:extLst>
          </p:cNvPr>
          <p:cNvSpPr txBox="1"/>
          <p:nvPr/>
        </p:nvSpPr>
        <p:spPr>
          <a:xfrm>
            <a:off x="265470" y="888814"/>
            <a:ext cx="27825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EDA</a:t>
            </a:r>
          </a:p>
        </p:txBody>
      </p:sp>
    </p:spTree>
    <p:extLst>
      <p:ext uri="{BB962C8B-B14F-4D97-AF65-F5344CB8AC3E}">
        <p14:creationId xmlns:p14="http://schemas.microsoft.com/office/powerpoint/2010/main" val="3454744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D93582-4ECE-9E87-E0E4-98FCC59CCBC1}"/>
              </a:ext>
            </a:extLst>
          </p:cNvPr>
          <p:cNvSpPr txBox="1"/>
          <p:nvPr/>
        </p:nvSpPr>
        <p:spPr>
          <a:xfrm>
            <a:off x="3048000" y="63242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Box plots for continuous columns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B89FA99-6AD0-AE16-D13C-D7ECB2C4E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34" y="439683"/>
            <a:ext cx="3175972" cy="2166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DA2B4EE-4030-2FEC-B5FA-A9796B4D2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238" y="418950"/>
            <a:ext cx="3175973" cy="216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AE365C57-281E-41F3-1B95-E9AE91737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3134" y="418951"/>
            <a:ext cx="3205471" cy="218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6C13E1B5-2394-8997-FA31-F8D2054B7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34" y="2888380"/>
            <a:ext cx="3205469" cy="218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0CA391-82B1-D77D-1970-D68D559063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238" y="2951824"/>
            <a:ext cx="3175973" cy="2166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10FBE-74D0-41BB-5C88-FC94485E59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3134" y="3038642"/>
            <a:ext cx="3205471" cy="21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5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EB67B17-28FD-DDE5-9D2F-80623396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90" y="1118573"/>
            <a:ext cx="4037371" cy="209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92F114E3-F7AC-DD7D-7438-E99B5BD6A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260" y="1072423"/>
            <a:ext cx="3958252" cy="225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87BBE5C-08C3-7E76-2D6C-3A3719ED4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088" y="3822446"/>
            <a:ext cx="5106368" cy="238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CD8A0F-CB90-787A-4FAD-14298A466067}"/>
              </a:ext>
            </a:extLst>
          </p:cNvPr>
          <p:cNvSpPr txBox="1"/>
          <p:nvPr/>
        </p:nvSpPr>
        <p:spPr>
          <a:xfrm>
            <a:off x="3048000" y="6292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Bar plots for categorical columns</a:t>
            </a:r>
          </a:p>
        </p:txBody>
      </p:sp>
    </p:spTree>
    <p:extLst>
      <p:ext uri="{BB962C8B-B14F-4D97-AF65-F5344CB8AC3E}">
        <p14:creationId xmlns:p14="http://schemas.microsoft.com/office/powerpoint/2010/main" val="245456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605</Words>
  <Application>Microsoft Office PowerPoint</Application>
  <PresentationFormat>Widescreen</PresentationFormat>
  <Paragraphs>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Aniket Patil</dc:creator>
  <cp:lastModifiedBy>Aniket Patil</cp:lastModifiedBy>
  <cp:revision>1</cp:revision>
  <dcterms:created xsi:type="dcterms:W3CDTF">2024-07-14T18:07:37Z</dcterms:created>
  <dcterms:modified xsi:type="dcterms:W3CDTF">2024-07-14T18:37:44Z</dcterms:modified>
</cp:coreProperties>
</file>