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88" r:id="rId2"/>
    <p:sldId id="267" r:id="rId3"/>
    <p:sldId id="268" r:id="rId4"/>
    <p:sldId id="272" r:id="rId5"/>
    <p:sldId id="257" r:id="rId6"/>
    <p:sldId id="270" r:id="rId7"/>
    <p:sldId id="289" r:id="rId8"/>
    <p:sldId id="290" r:id="rId9"/>
    <p:sldId id="274" r:id="rId10"/>
    <p:sldId id="291" r:id="rId11"/>
    <p:sldId id="259" r:id="rId12"/>
    <p:sldId id="276" r:id="rId13"/>
    <p:sldId id="275" r:id="rId14"/>
    <p:sldId id="300" r:id="rId15"/>
    <p:sldId id="273" r:id="rId16"/>
    <p:sldId id="292" r:id="rId17"/>
    <p:sldId id="293" r:id="rId18"/>
    <p:sldId id="277" r:id="rId19"/>
    <p:sldId id="278" r:id="rId20"/>
    <p:sldId id="279" r:id="rId21"/>
    <p:sldId id="294" r:id="rId22"/>
    <p:sldId id="295" r:id="rId23"/>
    <p:sldId id="296" r:id="rId24"/>
    <p:sldId id="299" r:id="rId25"/>
    <p:sldId id="298" r:id="rId26"/>
    <p:sldId id="297" r:id="rId27"/>
    <p:sldId id="265" r:id="rId28"/>
    <p:sldId id="264" r:id="rId29"/>
    <p:sldId id="26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8" d="100"/>
          <a:sy n="98" d="100"/>
        </p:scale>
        <p:origin x="110" y="1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IBHA GIRI" userId="0189b2712fe94ba7" providerId="LiveId" clId="{118C246A-995A-4845-85AF-C408DC6B7FE9}"/>
    <pc:docChg chg="custSel addSld modSld">
      <pc:chgData name="PRATIBHA GIRI" userId="0189b2712fe94ba7" providerId="LiveId" clId="{118C246A-995A-4845-85AF-C408DC6B7FE9}" dt="2024-03-26T13:43:13.284" v="59" actId="255"/>
      <pc:docMkLst>
        <pc:docMk/>
      </pc:docMkLst>
      <pc:sldChg chg="modSp new mod">
        <pc:chgData name="PRATIBHA GIRI" userId="0189b2712fe94ba7" providerId="LiveId" clId="{118C246A-995A-4845-85AF-C408DC6B7FE9}" dt="2024-03-26T13:41:33.206" v="35" actId="27636"/>
        <pc:sldMkLst>
          <pc:docMk/>
          <pc:sldMk cId="728640765" sldId="287"/>
        </pc:sldMkLst>
        <pc:spChg chg="mod">
          <ac:chgData name="PRATIBHA GIRI" userId="0189b2712fe94ba7" providerId="LiveId" clId="{118C246A-995A-4845-85AF-C408DC6B7FE9}" dt="2024-03-26T13:39:10.682" v="12" actId="20577"/>
          <ac:spMkLst>
            <pc:docMk/>
            <pc:sldMk cId="728640765" sldId="287"/>
            <ac:spMk id="2" creationId="{6232E879-FCCA-DC59-0616-3CCAC30F6114}"/>
          </ac:spMkLst>
        </pc:spChg>
        <pc:spChg chg="mod">
          <ac:chgData name="PRATIBHA GIRI" userId="0189b2712fe94ba7" providerId="LiveId" clId="{118C246A-995A-4845-85AF-C408DC6B7FE9}" dt="2024-03-26T13:41:33.206" v="35" actId="27636"/>
          <ac:spMkLst>
            <pc:docMk/>
            <pc:sldMk cId="728640765" sldId="287"/>
            <ac:spMk id="3" creationId="{EA06D948-B8AE-6FB6-B0B3-EF8A6ED2A4C4}"/>
          </ac:spMkLst>
        </pc:spChg>
      </pc:sldChg>
      <pc:sldChg chg="delSp modSp new mod">
        <pc:chgData name="PRATIBHA GIRI" userId="0189b2712fe94ba7" providerId="LiveId" clId="{118C246A-995A-4845-85AF-C408DC6B7FE9}" dt="2024-03-26T13:43:13.284" v="59" actId="255"/>
        <pc:sldMkLst>
          <pc:docMk/>
          <pc:sldMk cId="3688461633" sldId="288"/>
        </pc:sldMkLst>
        <pc:spChg chg="del">
          <ac:chgData name="PRATIBHA GIRI" userId="0189b2712fe94ba7" providerId="LiveId" clId="{118C246A-995A-4845-85AF-C408DC6B7FE9}" dt="2024-03-26T13:41:37.972" v="37" actId="478"/>
          <ac:spMkLst>
            <pc:docMk/>
            <pc:sldMk cId="3688461633" sldId="288"/>
            <ac:spMk id="2" creationId="{123AFE8B-0CC4-8527-6AA0-AEF64064C44E}"/>
          </ac:spMkLst>
        </pc:spChg>
        <pc:spChg chg="mod">
          <ac:chgData name="PRATIBHA GIRI" userId="0189b2712fe94ba7" providerId="LiveId" clId="{118C246A-995A-4845-85AF-C408DC6B7FE9}" dt="2024-03-26T13:43:13.284" v="59" actId="255"/>
          <ac:spMkLst>
            <pc:docMk/>
            <pc:sldMk cId="3688461633" sldId="288"/>
            <ac:spMk id="3" creationId="{68D83310-F64A-4057-FB3D-CAE6253EB37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9358BF-5E3A-4811-B791-3537E5F14C31}" type="datetimeFigureOut">
              <a:rPr lang="en-IN" smtClean="0"/>
              <a:t>19-03-2025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A1CF65-329B-4FC0-BD81-F7BF02420C6C}" type="slidenum">
              <a:rPr lang="en-IN" smtClean="0"/>
              <a:t>‹#›</a:t>
            </a:fld>
            <a:endParaRPr lang="en-IN"/>
          </a:p>
        </p:txBody>
      </p:sp>
    </p:spTree>
    <p:extLst>
      <p:ext uri="{BB962C8B-B14F-4D97-AF65-F5344CB8AC3E}">
        <p14:creationId xmlns:p14="http://schemas.microsoft.com/office/powerpoint/2010/main" val="503527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a:extLst>
            <a:ext uri="{FF2B5EF4-FFF2-40B4-BE49-F238E27FC236}">
              <a16:creationId xmlns:a16="http://schemas.microsoft.com/office/drawing/2014/main" id="{1FA4BAB1-E4AA-0ABF-323D-A23EFC4A2B63}"/>
            </a:ext>
          </a:extLst>
        </p:cNvPr>
        <p:cNvGrpSpPr/>
        <p:nvPr/>
      </p:nvGrpSpPr>
      <p:grpSpPr>
        <a:xfrm>
          <a:off x="0" y="0"/>
          <a:ext cx="0" cy="0"/>
          <a:chOff x="0" y="0"/>
          <a:chExt cx="0" cy="0"/>
        </a:xfrm>
      </p:grpSpPr>
      <p:sp>
        <p:nvSpPr>
          <p:cNvPr id="136" name="Google Shape;136;p7:notes">
            <a:extLst>
              <a:ext uri="{FF2B5EF4-FFF2-40B4-BE49-F238E27FC236}">
                <a16:creationId xmlns:a16="http://schemas.microsoft.com/office/drawing/2014/main" id="{72AB8FE8-73DE-9BE6-2165-FA985038AEB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7:notes">
            <a:extLst>
              <a:ext uri="{FF2B5EF4-FFF2-40B4-BE49-F238E27FC236}">
                <a16:creationId xmlns:a16="http://schemas.microsoft.com/office/drawing/2014/main" id="{824CCB09-D6A4-3FC3-71CA-120E75668DC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1284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a:extLst>
            <a:ext uri="{FF2B5EF4-FFF2-40B4-BE49-F238E27FC236}">
              <a16:creationId xmlns:a16="http://schemas.microsoft.com/office/drawing/2014/main" id="{9A1010AD-A63B-F5CA-BD60-F95D7946C9CC}"/>
            </a:ext>
          </a:extLst>
        </p:cNvPr>
        <p:cNvGrpSpPr/>
        <p:nvPr/>
      </p:nvGrpSpPr>
      <p:grpSpPr>
        <a:xfrm>
          <a:off x="0" y="0"/>
          <a:ext cx="0" cy="0"/>
          <a:chOff x="0" y="0"/>
          <a:chExt cx="0" cy="0"/>
        </a:xfrm>
      </p:grpSpPr>
      <p:sp>
        <p:nvSpPr>
          <p:cNvPr id="136" name="Google Shape;136;p7:notes">
            <a:extLst>
              <a:ext uri="{FF2B5EF4-FFF2-40B4-BE49-F238E27FC236}">
                <a16:creationId xmlns:a16="http://schemas.microsoft.com/office/drawing/2014/main" id="{CBE5348A-6908-FC1C-5046-B4CFE39B8FF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7:notes">
            <a:extLst>
              <a:ext uri="{FF2B5EF4-FFF2-40B4-BE49-F238E27FC236}">
                <a16:creationId xmlns:a16="http://schemas.microsoft.com/office/drawing/2014/main" id="{E77647E3-EC75-0A8F-8C6A-6C43157A325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58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a:extLst>
            <a:ext uri="{FF2B5EF4-FFF2-40B4-BE49-F238E27FC236}">
              <a16:creationId xmlns:a16="http://schemas.microsoft.com/office/drawing/2014/main" id="{3D75CAA9-7F2A-3F67-472D-DBCF099BC8FB}"/>
            </a:ext>
          </a:extLst>
        </p:cNvPr>
        <p:cNvGrpSpPr/>
        <p:nvPr/>
      </p:nvGrpSpPr>
      <p:grpSpPr>
        <a:xfrm>
          <a:off x="0" y="0"/>
          <a:ext cx="0" cy="0"/>
          <a:chOff x="0" y="0"/>
          <a:chExt cx="0" cy="0"/>
        </a:xfrm>
      </p:grpSpPr>
      <p:sp>
        <p:nvSpPr>
          <p:cNvPr id="136" name="Google Shape;136;p7:notes">
            <a:extLst>
              <a:ext uri="{FF2B5EF4-FFF2-40B4-BE49-F238E27FC236}">
                <a16:creationId xmlns:a16="http://schemas.microsoft.com/office/drawing/2014/main" id="{3FBA6F39-65AB-5811-B797-9A52039854B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7:notes">
            <a:extLst>
              <a:ext uri="{FF2B5EF4-FFF2-40B4-BE49-F238E27FC236}">
                <a16:creationId xmlns:a16="http://schemas.microsoft.com/office/drawing/2014/main" id="{AD60ACB7-5C7D-95F6-A7D8-4581291454E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5670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a:extLst>
            <a:ext uri="{FF2B5EF4-FFF2-40B4-BE49-F238E27FC236}">
              <a16:creationId xmlns:a16="http://schemas.microsoft.com/office/drawing/2014/main" id="{B2981059-140C-763D-B49F-1891EEC0F704}"/>
            </a:ext>
          </a:extLst>
        </p:cNvPr>
        <p:cNvGrpSpPr/>
        <p:nvPr/>
      </p:nvGrpSpPr>
      <p:grpSpPr>
        <a:xfrm>
          <a:off x="0" y="0"/>
          <a:ext cx="0" cy="0"/>
          <a:chOff x="0" y="0"/>
          <a:chExt cx="0" cy="0"/>
        </a:xfrm>
      </p:grpSpPr>
      <p:sp>
        <p:nvSpPr>
          <p:cNvPr id="136" name="Google Shape;136;p7:notes">
            <a:extLst>
              <a:ext uri="{FF2B5EF4-FFF2-40B4-BE49-F238E27FC236}">
                <a16:creationId xmlns:a16="http://schemas.microsoft.com/office/drawing/2014/main" id="{7D75BD57-0C6C-4853-2329-65736019120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7:notes">
            <a:extLst>
              <a:ext uri="{FF2B5EF4-FFF2-40B4-BE49-F238E27FC236}">
                <a16:creationId xmlns:a16="http://schemas.microsoft.com/office/drawing/2014/main" id="{87C887DD-6A72-7D0A-9B75-BDE73EFA1FC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8822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Incremental Learning</a:t>
            </a:r>
          </a:p>
          <a:p>
            <a:pPr marL="0" lvl="0" indent="0" algn="l" rtl="0">
              <a:spcBef>
                <a:spcPts val="0"/>
              </a:spcBef>
              <a:spcAft>
                <a:spcPts val="0"/>
              </a:spcAft>
              <a:buNone/>
            </a:pPr>
            <a:r>
              <a:rPr lang="en-US" b="1" dirty="0"/>
              <a:t>Task-IL</a:t>
            </a:r>
            <a:r>
              <a:rPr lang="en-US" dirty="0"/>
              <a:t>: The model is </a:t>
            </a:r>
            <a:r>
              <a:rPr lang="en-US" b="1" dirty="0"/>
              <a:t>explicitly given task identity</a:t>
            </a:r>
            <a:r>
              <a:rPr lang="en-US" dirty="0"/>
              <a:t> and only classifies </a:t>
            </a:r>
            <a:r>
              <a:rPr lang="en-US" b="1" dirty="0"/>
              <a:t>among the classes for that specific task</a:t>
            </a:r>
            <a:r>
              <a:rPr lang="en-US" dirty="0"/>
              <a:t>. Each task is treated independently.</a:t>
            </a:r>
          </a:p>
          <a:p>
            <a:pPr marL="0" lvl="0" indent="0" algn="l" rtl="0">
              <a:spcBef>
                <a:spcPts val="0"/>
              </a:spcBef>
              <a:spcAft>
                <a:spcPts val="0"/>
              </a:spcAft>
              <a:buNone/>
            </a:pPr>
            <a:r>
              <a:rPr lang="en-US" b="1" dirty="0"/>
              <a:t>Domain-IL</a:t>
            </a:r>
            <a:r>
              <a:rPr lang="en-US" dirty="0"/>
              <a:t>: The model is </a:t>
            </a:r>
            <a:r>
              <a:rPr lang="en-US" b="1" dirty="0"/>
              <a:t>not given task identity</a:t>
            </a:r>
            <a:r>
              <a:rPr lang="en-US" dirty="0"/>
              <a:t> and must classify </a:t>
            </a:r>
            <a:r>
              <a:rPr lang="en-US" b="1" dirty="0"/>
              <a:t>from all possible classes</a:t>
            </a:r>
            <a:r>
              <a:rPr lang="en-US" dirty="0"/>
              <a:t> in each task. However, tasks </a:t>
            </a:r>
            <a:r>
              <a:rPr lang="en-US" b="1" dirty="0"/>
              <a:t>share the same label space</a:t>
            </a:r>
            <a:r>
              <a:rPr lang="en-US" dirty="0"/>
              <a:t>, differing only in input characteristics (e.g., rotation, noise, color, etc.).</a:t>
            </a:r>
          </a:p>
          <a:p>
            <a:pPr marL="0" lvl="0" indent="0" algn="l" rtl="0">
              <a:spcBef>
                <a:spcPts val="0"/>
              </a:spcBef>
              <a:spcAft>
                <a:spcPts val="0"/>
              </a:spcAft>
              <a:buNone/>
            </a:pPr>
            <a:r>
              <a:rPr lang="en-US" b="1" dirty="0"/>
              <a:t>Class-IL</a:t>
            </a:r>
            <a:r>
              <a:rPr lang="en-US" dirty="0"/>
              <a:t>: The model is </a:t>
            </a:r>
            <a:r>
              <a:rPr lang="en-US" b="1" dirty="0"/>
              <a:t>not given task identity</a:t>
            </a:r>
            <a:r>
              <a:rPr lang="en-US" dirty="0"/>
              <a:t> and must classify </a:t>
            </a:r>
            <a:r>
              <a:rPr lang="en-US" b="1" dirty="0"/>
              <a:t>from all classes seen up to that point</a:t>
            </a:r>
            <a:r>
              <a:rPr lang="en-US" dirty="0"/>
              <a:t> in a single unified output layer. Each task introduces new classes, and the model must integrate them into a growing classifier.</a:t>
            </a: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Forgetting analysis using vanilla </a:t>
            </a:r>
            <a:r>
              <a:rPr lang="en-US" dirty="0" err="1"/>
              <a:t>sgd</a:t>
            </a:r>
            <a:r>
              <a:rPr lang="en-US" dirty="0"/>
              <a:t>, performance over time task-IL</a:t>
            </a:r>
          </a:p>
          <a:p>
            <a:pPr marL="0" lvl="0" indent="0" algn="l" rtl="0">
              <a:spcBef>
                <a:spcPts val="0"/>
              </a:spcBef>
              <a:spcAft>
                <a:spcPts val="0"/>
              </a:spcAft>
              <a:buNone/>
            </a:pPr>
            <a:r>
              <a:rPr lang="en-US" dirty="0"/>
              <a:t>Train models using methods on the two scenarios task il and class il</a:t>
            </a:r>
          </a:p>
        </p:txBody>
      </p:sp>
      <p:sp>
        <p:nvSpPr>
          <p:cNvPr id="129" name="Google Shape;12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E22A40A-7AC8-42CF-9BEF-716456361048}" type="datetime1">
              <a:rPr lang="en-IN" smtClean="0"/>
              <a:t>19-03-2025</a:t>
            </a:fld>
            <a:endParaRPr lang="en-IN"/>
          </a:p>
        </p:txBody>
      </p:sp>
      <p:sp>
        <p:nvSpPr>
          <p:cNvPr id="5" name="Footer Placeholder 4"/>
          <p:cNvSpPr>
            <a:spLocks noGrp="1"/>
          </p:cNvSpPr>
          <p:nvPr>
            <p:ph type="ftr" sz="quarter" idx="11"/>
          </p:nvPr>
        </p:nvSpPr>
        <p:spPr/>
        <p:txBody>
          <a:bodyPr/>
          <a:lstStyle/>
          <a:p>
            <a:r>
              <a:rPr lang="en-IN"/>
              <a:t>CS7501 Project 2 , PGP, ICER, VIT Bangalore</a:t>
            </a:r>
          </a:p>
        </p:txBody>
      </p:sp>
      <p:sp>
        <p:nvSpPr>
          <p:cNvPr id="6" name="Slide Number Placeholder 5"/>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3872579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C2971F6-5955-45C0-A7FE-779538743A90}" type="datetime1">
              <a:rPr lang="en-IN" smtClean="0"/>
              <a:t>19-03-2025</a:t>
            </a:fld>
            <a:endParaRPr lang="en-IN"/>
          </a:p>
        </p:txBody>
      </p:sp>
      <p:sp>
        <p:nvSpPr>
          <p:cNvPr id="5" name="Footer Placeholder 4"/>
          <p:cNvSpPr>
            <a:spLocks noGrp="1"/>
          </p:cNvSpPr>
          <p:nvPr>
            <p:ph type="ftr" sz="quarter" idx="11"/>
          </p:nvPr>
        </p:nvSpPr>
        <p:spPr/>
        <p:txBody>
          <a:bodyPr/>
          <a:lstStyle/>
          <a:p>
            <a:r>
              <a:rPr lang="en-IN"/>
              <a:t>CS7501 Project 2 , PGP, ICER, VIT Bangalore</a:t>
            </a:r>
          </a:p>
        </p:txBody>
      </p:sp>
      <p:sp>
        <p:nvSpPr>
          <p:cNvPr id="6" name="Slide Number Placeholder 5"/>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3327652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1EEC5A6-1770-4661-9873-D80C368AA063}" type="datetime1">
              <a:rPr lang="en-IN" smtClean="0"/>
              <a:t>19-03-2025</a:t>
            </a:fld>
            <a:endParaRPr lang="en-IN"/>
          </a:p>
        </p:txBody>
      </p:sp>
      <p:sp>
        <p:nvSpPr>
          <p:cNvPr id="5" name="Footer Placeholder 4"/>
          <p:cNvSpPr>
            <a:spLocks noGrp="1"/>
          </p:cNvSpPr>
          <p:nvPr>
            <p:ph type="ftr" sz="quarter" idx="11"/>
          </p:nvPr>
        </p:nvSpPr>
        <p:spPr/>
        <p:txBody>
          <a:bodyPr/>
          <a:lstStyle/>
          <a:p>
            <a:r>
              <a:rPr lang="en-IN"/>
              <a:t>CS7501 Project 2 , PGP, ICER, VIT Bangalore</a:t>
            </a:r>
          </a:p>
        </p:txBody>
      </p:sp>
      <p:sp>
        <p:nvSpPr>
          <p:cNvPr id="6" name="Slide Number Placeholder 5"/>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2394640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78F56DB-C515-4D59-BA31-96CDA4A4A0D9}" type="datetime1">
              <a:rPr lang="en-IN" smtClean="0"/>
              <a:t>19-03-2025</a:t>
            </a:fld>
            <a:endParaRPr lang="en-IN"/>
          </a:p>
        </p:txBody>
      </p:sp>
      <p:sp>
        <p:nvSpPr>
          <p:cNvPr id="5" name="Footer Placeholder 4"/>
          <p:cNvSpPr>
            <a:spLocks noGrp="1"/>
          </p:cNvSpPr>
          <p:nvPr>
            <p:ph type="ftr" sz="quarter" idx="11"/>
          </p:nvPr>
        </p:nvSpPr>
        <p:spPr/>
        <p:txBody>
          <a:bodyPr/>
          <a:lstStyle/>
          <a:p>
            <a:r>
              <a:rPr lang="en-IN"/>
              <a:t>CS7501 Project 2 , PGP, ICER, VIT Bangalore</a:t>
            </a:r>
          </a:p>
        </p:txBody>
      </p:sp>
      <p:sp>
        <p:nvSpPr>
          <p:cNvPr id="6" name="Slide Number Placeholder 5"/>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3941452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1B9E0E-8141-4053-9D33-9323C4C64632}" type="datetime1">
              <a:rPr lang="en-IN" smtClean="0"/>
              <a:t>19-03-2025</a:t>
            </a:fld>
            <a:endParaRPr lang="en-IN"/>
          </a:p>
        </p:txBody>
      </p:sp>
      <p:sp>
        <p:nvSpPr>
          <p:cNvPr id="5" name="Footer Placeholder 4"/>
          <p:cNvSpPr>
            <a:spLocks noGrp="1"/>
          </p:cNvSpPr>
          <p:nvPr>
            <p:ph type="ftr" sz="quarter" idx="11"/>
          </p:nvPr>
        </p:nvSpPr>
        <p:spPr/>
        <p:txBody>
          <a:bodyPr/>
          <a:lstStyle/>
          <a:p>
            <a:r>
              <a:rPr lang="en-IN"/>
              <a:t>CS7501 Project 2 , PGP, ICER, VIT Bangalore</a:t>
            </a:r>
          </a:p>
        </p:txBody>
      </p:sp>
      <p:sp>
        <p:nvSpPr>
          <p:cNvPr id="6" name="Slide Number Placeholder 5"/>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375175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4A18D7D-B16B-460B-AD01-DCD49494CA3D}" type="datetime1">
              <a:rPr lang="en-IN" smtClean="0"/>
              <a:t>19-03-2025</a:t>
            </a:fld>
            <a:endParaRPr lang="en-IN"/>
          </a:p>
        </p:txBody>
      </p:sp>
      <p:sp>
        <p:nvSpPr>
          <p:cNvPr id="6" name="Footer Placeholder 5"/>
          <p:cNvSpPr>
            <a:spLocks noGrp="1"/>
          </p:cNvSpPr>
          <p:nvPr>
            <p:ph type="ftr" sz="quarter" idx="11"/>
          </p:nvPr>
        </p:nvSpPr>
        <p:spPr/>
        <p:txBody>
          <a:bodyPr/>
          <a:lstStyle/>
          <a:p>
            <a:r>
              <a:rPr lang="en-IN"/>
              <a:t>CS7501 Project 2 , PGP, ICER, VIT Bangalore</a:t>
            </a:r>
          </a:p>
        </p:txBody>
      </p:sp>
      <p:sp>
        <p:nvSpPr>
          <p:cNvPr id="7" name="Slide Number Placeholder 6"/>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2536824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0292A78-0C3D-4759-BF71-9ECFD3D35353}" type="datetime1">
              <a:rPr lang="en-IN" smtClean="0"/>
              <a:t>19-03-2025</a:t>
            </a:fld>
            <a:endParaRPr lang="en-IN"/>
          </a:p>
        </p:txBody>
      </p:sp>
      <p:sp>
        <p:nvSpPr>
          <p:cNvPr id="8" name="Footer Placeholder 7"/>
          <p:cNvSpPr>
            <a:spLocks noGrp="1"/>
          </p:cNvSpPr>
          <p:nvPr>
            <p:ph type="ftr" sz="quarter" idx="11"/>
          </p:nvPr>
        </p:nvSpPr>
        <p:spPr/>
        <p:txBody>
          <a:bodyPr/>
          <a:lstStyle/>
          <a:p>
            <a:r>
              <a:rPr lang="en-IN"/>
              <a:t>CS7501 Project 2 , PGP, ICER, VIT Bangalore</a:t>
            </a:r>
          </a:p>
        </p:txBody>
      </p:sp>
      <p:sp>
        <p:nvSpPr>
          <p:cNvPr id="9" name="Slide Number Placeholder 8"/>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3855596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868CD02-2456-484B-8393-AC776251CF95}" type="datetime1">
              <a:rPr lang="en-IN" smtClean="0"/>
              <a:t>19-03-2025</a:t>
            </a:fld>
            <a:endParaRPr lang="en-IN"/>
          </a:p>
        </p:txBody>
      </p:sp>
      <p:sp>
        <p:nvSpPr>
          <p:cNvPr id="4" name="Footer Placeholder 3"/>
          <p:cNvSpPr>
            <a:spLocks noGrp="1"/>
          </p:cNvSpPr>
          <p:nvPr>
            <p:ph type="ftr" sz="quarter" idx="11"/>
          </p:nvPr>
        </p:nvSpPr>
        <p:spPr/>
        <p:txBody>
          <a:bodyPr/>
          <a:lstStyle/>
          <a:p>
            <a:r>
              <a:rPr lang="en-IN"/>
              <a:t>CS7501 Project 2 , PGP, ICER, VIT Bangalore</a:t>
            </a:r>
          </a:p>
        </p:txBody>
      </p:sp>
      <p:sp>
        <p:nvSpPr>
          <p:cNvPr id="5" name="Slide Number Placeholder 4"/>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2595639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5E74F5-AAB1-470A-A55B-9A7CE5D12E05}" type="datetime1">
              <a:rPr lang="en-IN" smtClean="0"/>
              <a:t>19-03-2025</a:t>
            </a:fld>
            <a:endParaRPr lang="en-IN"/>
          </a:p>
        </p:txBody>
      </p:sp>
      <p:sp>
        <p:nvSpPr>
          <p:cNvPr id="3" name="Footer Placeholder 2"/>
          <p:cNvSpPr>
            <a:spLocks noGrp="1"/>
          </p:cNvSpPr>
          <p:nvPr>
            <p:ph type="ftr" sz="quarter" idx="11"/>
          </p:nvPr>
        </p:nvSpPr>
        <p:spPr/>
        <p:txBody>
          <a:bodyPr/>
          <a:lstStyle/>
          <a:p>
            <a:r>
              <a:rPr lang="en-IN"/>
              <a:t>CS7501 Project 2 , PGP, ICER, VIT Bangalore</a:t>
            </a:r>
          </a:p>
        </p:txBody>
      </p:sp>
      <p:sp>
        <p:nvSpPr>
          <p:cNvPr id="4" name="Slide Number Placeholder 3"/>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3212021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A1F7C9-295E-4D6F-B86A-3644E303BB31}" type="datetime1">
              <a:rPr lang="en-IN" smtClean="0"/>
              <a:t>19-03-2025</a:t>
            </a:fld>
            <a:endParaRPr lang="en-IN"/>
          </a:p>
        </p:txBody>
      </p:sp>
      <p:sp>
        <p:nvSpPr>
          <p:cNvPr id="6" name="Footer Placeholder 5"/>
          <p:cNvSpPr>
            <a:spLocks noGrp="1"/>
          </p:cNvSpPr>
          <p:nvPr>
            <p:ph type="ftr" sz="quarter" idx="11"/>
          </p:nvPr>
        </p:nvSpPr>
        <p:spPr/>
        <p:txBody>
          <a:bodyPr/>
          <a:lstStyle/>
          <a:p>
            <a:r>
              <a:rPr lang="en-IN"/>
              <a:t>CS7501 Project 2 , PGP, ICER, VIT Bangalore</a:t>
            </a:r>
          </a:p>
        </p:txBody>
      </p:sp>
      <p:sp>
        <p:nvSpPr>
          <p:cNvPr id="7" name="Slide Number Placeholder 6"/>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3531410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E33789F-14FA-46A1-AB7B-B9E567C4C708}" type="datetime1">
              <a:rPr lang="en-IN" smtClean="0"/>
              <a:t>19-03-2025</a:t>
            </a:fld>
            <a:endParaRPr lang="en-IN"/>
          </a:p>
        </p:txBody>
      </p:sp>
      <p:sp>
        <p:nvSpPr>
          <p:cNvPr id="6" name="Footer Placeholder 5"/>
          <p:cNvSpPr>
            <a:spLocks noGrp="1"/>
          </p:cNvSpPr>
          <p:nvPr>
            <p:ph type="ftr" sz="quarter" idx="11"/>
          </p:nvPr>
        </p:nvSpPr>
        <p:spPr/>
        <p:txBody>
          <a:bodyPr/>
          <a:lstStyle/>
          <a:p>
            <a:r>
              <a:rPr lang="en-IN"/>
              <a:t>CS7501 Project 2 , PGP, ICER, VIT Bangalore</a:t>
            </a:r>
          </a:p>
        </p:txBody>
      </p:sp>
      <p:sp>
        <p:nvSpPr>
          <p:cNvPr id="7" name="Slide Number Placeholder 6"/>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315819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69A726-769E-4A72-96AC-6065A5CC3F6D}" type="datetime1">
              <a:rPr lang="en-IN" smtClean="0"/>
              <a:t>19-03-2025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CS7501 Project 2 , PGP, ICER, VIT Bangalore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EDC104-672A-4227-99C4-0E2CC007FDBA}" type="slidenum">
              <a:rPr lang="en-IN" smtClean="0"/>
              <a:t>‹#›</a:t>
            </a:fld>
            <a:endParaRPr lang="en-IN"/>
          </a:p>
        </p:txBody>
      </p:sp>
    </p:spTree>
    <p:extLst>
      <p:ext uri="{BB962C8B-B14F-4D97-AF65-F5344CB8AC3E}">
        <p14:creationId xmlns:p14="http://schemas.microsoft.com/office/powerpoint/2010/main" val="3716317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ieeexplore.ieee.org/abstract/document/9349197" TargetMode="External"/><Relationship Id="rId3" Type="http://schemas.openxmlformats.org/officeDocument/2006/relationships/hyperlink" Target="https://arxiv.org/abs/1904.07734" TargetMode="External"/><Relationship Id="rId7" Type="http://schemas.openxmlformats.org/officeDocument/2006/relationships/hyperlink" Target="https://doi.org/10.1109/TPAMI.2021.3057446" TargetMode="External"/><Relationship Id="rId12" Type="http://schemas.openxmlformats.org/officeDocument/2006/relationships/hyperlink" Target="https://arxiv.org/abs/1912.01238" TargetMode="External"/><Relationship Id="rId2" Type="http://schemas.openxmlformats.org/officeDocument/2006/relationships/hyperlink" Target="https://doi.org/10.48550/arXiv.1904.07734" TargetMode="External"/><Relationship Id="rId1" Type="http://schemas.openxmlformats.org/officeDocument/2006/relationships/slideLayout" Target="../slideLayouts/slideLayout2.xml"/><Relationship Id="rId6" Type="http://schemas.openxmlformats.org/officeDocument/2006/relationships/hyperlink" Target="https://ieeexplore.ieee.org/document/10444954" TargetMode="External"/><Relationship Id="rId11" Type="http://schemas.openxmlformats.org/officeDocument/2006/relationships/hyperlink" Target="https://doi.org/10.48550/arXiv.1912.01238" TargetMode="External"/><Relationship Id="rId5" Type="http://schemas.openxmlformats.org/officeDocument/2006/relationships/hyperlink" Target="https://doi.org/10.1109/TPAMI.2024.3367329" TargetMode="External"/><Relationship Id="rId10" Type="http://schemas.openxmlformats.org/officeDocument/2006/relationships/hyperlink" Target="https://www.thelancet.com/journals/landig/article/PIIS2589-7500(20)30102-3/fulltext" TargetMode="External"/><Relationship Id="rId4" Type="http://schemas.openxmlformats.org/officeDocument/2006/relationships/hyperlink" Target="https://www.google.com/search?q=https://doi.org/10.1109/TPAMI.2024.3367329" TargetMode="External"/><Relationship Id="rId9" Type="http://schemas.openxmlformats.org/officeDocument/2006/relationships/hyperlink" Target="https://doi.org/10.1016/S2589-7500(20)30102-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468" y="0"/>
            <a:ext cx="7621064" cy="1695687"/>
          </a:xfrm>
          <a:prstGeom prst="rect">
            <a:avLst/>
          </a:prstGeom>
        </p:spPr>
      </p:pic>
      <p:sp>
        <p:nvSpPr>
          <p:cNvPr id="5" name="Rectangle 4"/>
          <p:cNvSpPr/>
          <p:nvPr/>
        </p:nvSpPr>
        <p:spPr>
          <a:xfrm>
            <a:off x="4227227" y="1816676"/>
            <a:ext cx="3507698" cy="58461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latin typeface="Arial Narrow" panose="020B0606020202030204" pitchFamily="34" charset="0"/>
              </a:rPr>
              <a:t>Final Review</a:t>
            </a:r>
            <a:endParaRPr lang="en-IN" sz="3200" b="1" dirty="0">
              <a:latin typeface="Arial Narrow" panose="020B0606020202030204" pitchFamily="34" charset="0"/>
            </a:endParaRPr>
          </a:p>
        </p:txBody>
      </p:sp>
      <p:sp>
        <p:nvSpPr>
          <p:cNvPr id="6" name="Rectangle 5"/>
          <p:cNvSpPr/>
          <p:nvPr/>
        </p:nvSpPr>
        <p:spPr>
          <a:xfrm>
            <a:off x="239843" y="4781862"/>
            <a:ext cx="4916773" cy="17950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Arial Narrow" panose="020B0606020202030204" pitchFamily="34" charset="0"/>
              </a:rPr>
              <a:t>Course Code: </a:t>
            </a:r>
            <a:r>
              <a:rPr lang="en-US" dirty="0">
                <a:latin typeface="Arial Narrow" panose="020B0606020202030204" pitchFamily="34" charset="0"/>
              </a:rPr>
              <a:t>CS7510</a:t>
            </a:r>
          </a:p>
          <a:p>
            <a:r>
              <a:rPr lang="en-US" b="1" dirty="0">
                <a:latin typeface="Arial Narrow" panose="020B0606020202030204" pitchFamily="34" charset="0"/>
              </a:rPr>
              <a:t>Course Title:  </a:t>
            </a:r>
            <a:r>
              <a:rPr lang="en-US" dirty="0">
                <a:latin typeface="Arial Narrow" panose="020B0606020202030204" pitchFamily="34" charset="0"/>
              </a:rPr>
              <a:t>Project 2</a:t>
            </a:r>
            <a:endParaRPr lang="en-IN" dirty="0">
              <a:latin typeface="Arial Narrow" panose="020B0606020202030204" pitchFamily="34" charset="0"/>
            </a:endParaRPr>
          </a:p>
        </p:txBody>
      </p:sp>
      <p:sp>
        <p:nvSpPr>
          <p:cNvPr id="7" name="Footer Placeholder 6"/>
          <p:cNvSpPr>
            <a:spLocks noGrp="1"/>
          </p:cNvSpPr>
          <p:nvPr>
            <p:ph type="ftr" sz="quarter" idx="11"/>
          </p:nvPr>
        </p:nvSpPr>
        <p:spPr/>
        <p:txBody>
          <a:bodyPr/>
          <a:lstStyle/>
          <a:p>
            <a:r>
              <a:rPr lang="en-IN" b="1" dirty="0">
                <a:latin typeface="Arial Narrow" panose="020B0606020202030204" pitchFamily="34" charset="0"/>
              </a:rPr>
              <a:t>CS6501 Project I , PGP, ICER, VIT Bangalore</a:t>
            </a:r>
          </a:p>
        </p:txBody>
      </p:sp>
      <p:sp>
        <p:nvSpPr>
          <p:cNvPr id="8" name="Slide Number Placeholder 7"/>
          <p:cNvSpPr>
            <a:spLocks noGrp="1"/>
          </p:cNvSpPr>
          <p:nvPr>
            <p:ph type="sldNum" sz="quarter" idx="12"/>
          </p:nvPr>
        </p:nvSpPr>
        <p:spPr/>
        <p:txBody>
          <a:bodyPr/>
          <a:lstStyle/>
          <a:p>
            <a:fld id="{90EDC104-672A-4227-99C4-0E2CC007FDBA}" type="slidenum">
              <a:rPr lang="en-IN" smtClean="0"/>
              <a:t>1</a:t>
            </a:fld>
            <a:endParaRPr lang="en-IN" dirty="0"/>
          </a:p>
        </p:txBody>
      </p:sp>
      <p:sp>
        <p:nvSpPr>
          <p:cNvPr id="12" name="Title 1">
            <a:extLst>
              <a:ext uri="{FF2B5EF4-FFF2-40B4-BE49-F238E27FC236}">
                <a16:creationId xmlns:a16="http://schemas.microsoft.com/office/drawing/2014/main" id="{623D5B8B-7A9A-B244-0D2F-E9D0BAF95E42}"/>
              </a:ext>
            </a:extLst>
          </p:cNvPr>
          <p:cNvSpPr>
            <a:spLocks noGrp="1"/>
          </p:cNvSpPr>
          <p:nvPr>
            <p:ph type="ctrTitle"/>
          </p:nvPr>
        </p:nvSpPr>
        <p:spPr>
          <a:xfrm>
            <a:off x="1524000" y="1309116"/>
            <a:ext cx="9144000" cy="3787293"/>
          </a:xfrm>
        </p:spPr>
        <p:txBody>
          <a:bodyPr/>
          <a:lstStyle/>
          <a:p>
            <a:r>
              <a:rPr lang="en-US" sz="4400" dirty="0">
                <a:latin typeface="Arial Narrow" panose="020B0606020202030204" pitchFamily="34" charset="0"/>
              </a:rPr>
              <a:t>A Comparative Study of Methods for Mitigating Catastrophic Forgetting in Neural Networks</a:t>
            </a:r>
            <a:br>
              <a:rPr lang="en-US" dirty="0"/>
            </a:br>
            <a:r>
              <a:rPr lang="en-US" sz="3600" dirty="0">
                <a:latin typeface="Arial Narrow" panose="020B0606020202030204" pitchFamily="34" charset="0"/>
              </a:rPr>
              <a:t>Continual Learning</a:t>
            </a:r>
            <a:r>
              <a:rPr lang="en-US" dirty="0">
                <a:latin typeface="Arial Narrow" panose="020B0606020202030204" pitchFamily="34" charset="0"/>
              </a:rPr>
              <a:t> </a:t>
            </a:r>
            <a:endParaRPr lang="en-IN" dirty="0">
              <a:latin typeface="Arial Narrow" panose="020B0606020202030204" pitchFamily="34" charset="0"/>
            </a:endParaRPr>
          </a:p>
        </p:txBody>
      </p:sp>
      <p:sp>
        <p:nvSpPr>
          <p:cNvPr id="15" name="Subtitle 2">
            <a:extLst>
              <a:ext uri="{FF2B5EF4-FFF2-40B4-BE49-F238E27FC236}">
                <a16:creationId xmlns:a16="http://schemas.microsoft.com/office/drawing/2014/main" id="{C75A307D-96D6-7728-D732-350C26AD07EC}"/>
              </a:ext>
            </a:extLst>
          </p:cNvPr>
          <p:cNvSpPr>
            <a:spLocks noGrp="1"/>
          </p:cNvSpPr>
          <p:nvPr>
            <p:ph type="subTitle" idx="1"/>
          </p:nvPr>
        </p:nvSpPr>
        <p:spPr>
          <a:xfrm>
            <a:off x="689548" y="4921173"/>
            <a:ext cx="10952813" cy="1655762"/>
          </a:xfrm>
        </p:spPr>
        <p:txBody>
          <a:bodyPr/>
          <a:lstStyle/>
          <a:p>
            <a:pPr algn="r"/>
            <a:r>
              <a:rPr lang="en-US" dirty="0">
                <a:latin typeface="Arial Narrow" panose="020B0606020202030204" pitchFamily="34" charset="0"/>
              </a:rPr>
              <a:t>24MSP3038</a:t>
            </a:r>
          </a:p>
          <a:p>
            <a:pPr algn="r"/>
            <a:r>
              <a:rPr lang="en-US" dirty="0">
                <a:latin typeface="Arial Narrow" panose="020B0606020202030204" pitchFamily="34" charset="0"/>
              </a:rPr>
              <a:t>Aniket Shinde</a:t>
            </a:r>
          </a:p>
          <a:p>
            <a:pPr algn="r"/>
            <a:r>
              <a:rPr lang="en-US" dirty="0">
                <a:latin typeface="Arial Narrow" panose="020B0606020202030204" pitchFamily="34" charset="0"/>
              </a:rPr>
              <a:t>19/03/2025</a:t>
            </a:r>
            <a:endParaRPr lang="en-IN" dirty="0">
              <a:latin typeface="Arial Narrow" panose="020B0606020202030204" pitchFamily="34" charset="0"/>
            </a:endParaRPr>
          </a:p>
        </p:txBody>
      </p:sp>
    </p:spTree>
    <p:extLst>
      <p:ext uri="{BB962C8B-B14F-4D97-AF65-F5344CB8AC3E}">
        <p14:creationId xmlns:p14="http://schemas.microsoft.com/office/powerpoint/2010/main" val="139000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ongolian Baiti" panose="03000500000000000000" pitchFamily="66" charset="0"/>
                <a:cs typeface="Mongolian Baiti" panose="03000500000000000000" pitchFamily="66" charset="0"/>
              </a:rPr>
              <a:t>Objectives</a:t>
            </a:r>
            <a:endParaRPr lang="en-IN" dirty="0">
              <a:latin typeface="Arial Narrow" panose="020B0606020202030204" pitchFamily="34" charset="0"/>
            </a:endParaRPr>
          </a:p>
        </p:txBody>
      </p:sp>
      <p:sp>
        <p:nvSpPr>
          <p:cNvPr id="3" name="Content Placeholder 2"/>
          <p:cNvSpPr>
            <a:spLocks noGrp="1"/>
          </p:cNvSpPr>
          <p:nvPr>
            <p:ph idx="1"/>
          </p:nvPr>
        </p:nvSpPr>
        <p:spPr/>
        <p:txBody>
          <a:bodyPr>
            <a:normAutofit fontScale="92500" lnSpcReduction="10000"/>
          </a:bodyPr>
          <a:lstStyle/>
          <a:p>
            <a:r>
              <a:rPr lang="en-US" b="1" dirty="0"/>
              <a:t>Focus of Study</a:t>
            </a:r>
            <a:br>
              <a:rPr lang="en-US" dirty="0"/>
            </a:br>
            <a:r>
              <a:rPr lang="en-US" sz="2400" dirty="0"/>
              <a:t>Comparing </a:t>
            </a:r>
            <a:r>
              <a:rPr lang="en-US" sz="2400" b="1" dirty="0"/>
              <a:t>Regularization-Based, Replay-Based, and Architectural methods</a:t>
            </a:r>
            <a:r>
              <a:rPr lang="en-US" sz="2400" dirty="0"/>
              <a:t> under </a:t>
            </a:r>
            <a:r>
              <a:rPr lang="en-US" sz="2400" b="1" dirty="0"/>
              <a:t>Task-IL and Class-IL</a:t>
            </a:r>
            <a:r>
              <a:rPr lang="en-US" sz="2400" dirty="0"/>
              <a:t> settings</a:t>
            </a:r>
          </a:p>
          <a:p>
            <a:r>
              <a:rPr lang="en-US" b="1" dirty="0"/>
              <a:t>Variables to Be Measured</a:t>
            </a:r>
            <a:endParaRPr lang="en-US" dirty="0"/>
          </a:p>
          <a:p>
            <a:pPr lvl="1"/>
            <a:r>
              <a:rPr lang="en-US" b="1" dirty="0"/>
              <a:t>Accuracy Retention, Forgetting Rate, Computational Efficiency</a:t>
            </a:r>
          </a:p>
          <a:p>
            <a:r>
              <a:rPr lang="en-US" b="1" dirty="0"/>
              <a:t>Steps to Be Involved</a:t>
            </a:r>
            <a:br>
              <a:rPr lang="en-US" dirty="0"/>
            </a:br>
            <a:r>
              <a:rPr lang="en-US" sz="2400" b="1" dirty="0"/>
              <a:t>Data Preparation, Exploratory Data Analysis (EDA), Forgetting Analysis,</a:t>
            </a:r>
            <a:r>
              <a:rPr lang="en-US" sz="2400" dirty="0"/>
              <a:t> </a:t>
            </a:r>
            <a:r>
              <a:rPr lang="en-US" sz="2400" b="1" dirty="0"/>
              <a:t>Model Implementation, Training Across Learning Scenarios, Performance Evaluation &amp; Comparison, Inference &amp; Conclusion</a:t>
            </a:r>
            <a:endParaRPr lang="en-US" sz="2400" dirty="0"/>
          </a:p>
          <a:p>
            <a:r>
              <a:rPr lang="en-US" b="1" dirty="0"/>
              <a:t>Limits of the Study</a:t>
            </a:r>
            <a:br>
              <a:rPr lang="en-US" dirty="0"/>
            </a:br>
            <a:r>
              <a:rPr lang="en-US" sz="2400" dirty="0"/>
              <a:t>This is a </a:t>
            </a:r>
            <a:r>
              <a:rPr lang="en-US" sz="2400" b="1" dirty="0"/>
              <a:t>comparative analysis</a:t>
            </a:r>
            <a:r>
              <a:rPr lang="en-US" sz="2400" dirty="0"/>
              <a:t> focused on </a:t>
            </a:r>
            <a:r>
              <a:rPr lang="en-US" sz="2400" b="1" dirty="0"/>
              <a:t>basic continual learning methods</a:t>
            </a:r>
            <a:r>
              <a:rPr lang="en-US" sz="2400" dirty="0"/>
              <a:t>. It does </a:t>
            </a:r>
            <a:r>
              <a:rPr lang="en-US" sz="2400" b="1" dirty="0"/>
              <a:t>not</a:t>
            </a:r>
            <a:r>
              <a:rPr lang="en-US" sz="2400" dirty="0"/>
              <a:t> introduce new techniques and </a:t>
            </a:r>
            <a:r>
              <a:rPr lang="en-US" sz="2400" b="1" dirty="0"/>
              <a:t>excludes Domain-IL</a:t>
            </a:r>
            <a:r>
              <a:rPr lang="en-US" sz="2400" dirty="0"/>
              <a:t> due to its reliance on more advanced approaches like meta-learning.</a:t>
            </a:r>
          </a:p>
          <a:p>
            <a:endParaRPr lang="en-IN" dirty="0"/>
          </a:p>
        </p:txBody>
      </p:sp>
      <p:sp>
        <p:nvSpPr>
          <p:cNvPr id="4" name="Footer Placeholder 3"/>
          <p:cNvSpPr>
            <a:spLocks noGrp="1"/>
          </p:cNvSpPr>
          <p:nvPr>
            <p:ph type="ftr" sz="quarter" idx="11"/>
          </p:nvPr>
        </p:nvSpPr>
        <p:spPr/>
        <p:txBody>
          <a:bodyPr/>
          <a:lstStyle/>
          <a:p>
            <a:r>
              <a:rPr lang="en-IN"/>
              <a:t>CS6501 Project I PGP, ICER, VIT Bangalore</a:t>
            </a:r>
          </a:p>
        </p:txBody>
      </p:sp>
      <p:sp>
        <p:nvSpPr>
          <p:cNvPr id="5" name="Slide Number Placeholder 4"/>
          <p:cNvSpPr>
            <a:spLocks noGrp="1"/>
          </p:cNvSpPr>
          <p:nvPr>
            <p:ph type="sldNum" sz="quarter" idx="12"/>
          </p:nvPr>
        </p:nvSpPr>
        <p:spPr/>
        <p:txBody>
          <a:bodyPr/>
          <a:lstStyle/>
          <a:p>
            <a:fld id="{90EDC104-672A-4227-99C4-0E2CC007FDBA}" type="slidenum">
              <a:rPr lang="en-IN" smtClean="0"/>
              <a:t>10</a:t>
            </a:fld>
            <a:endParaRPr lang="en-IN"/>
          </a:p>
        </p:txBody>
      </p:sp>
    </p:spTree>
    <p:extLst>
      <p:ext uri="{BB962C8B-B14F-4D97-AF65-F5344CB8AC3E}">
        <p14:creationId xmlns:p14="http://schemas.microsoft.com/office/powerpoint/2010/main" val="2849858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Narrow"/>
              <a:buNone/>
            </a:pPr>
            <a:r>
              <a:rPr lang="en-US" b="1" dirty="0">
                <a:latin typeface="Arial Narrow"/>
                <a:ea typeface="Arial Narrow"/>
                <a:cs typeface="Arial Narrow"/>
                <a:sym typeface="Arial Narrow"/>
              </a:rPr>
              <a:t>Related Work</a:t>
            </a:r>
            <a:endParaRPr b="1" dirty="0">
              <a:latin typeface="Arial Narrow"/>
              <a:ea typeface="Arial Narrow"/>
              <a:cs typeface="Arial Narrow"/>
              <a:sym typeface="Arial Narrow"/>
            </a:endParaRPr>
          </a:p>
        </p:txBody>
      </p:sp>
      <p:sp>
        <p:nvSpPr>
          <p:cNvPr id="116" name="Google Shape;116;p4"/>
          <p:cNvSpPr txBox="1">
            <a:spLocks noGrp="1"/>
          </p:cNvSpPr>
          <p:nvPr>
            <p:ph type="body" idx="1"/>
          </p:nvPr>
        </p:nvSpPr>
        <p:spPr>
          <a:xfrm>
            <a:off x="838200" y="1825625"/>
            <a:ext cx="10515600" cy="4530725"/>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tx1"/>
              </a:buClr>
              <a:buSzPts val="2800"/>
              <a:buNone/>
            </a:pPr>
            <a:r>
              <a:rPr lang="en-IN" b="1" dirty="0"/>
              <a:t>Base Paper</a:t>
            </a:r>
          </a:p>
          <a:p>
            <a:pPr indent="-457200">
              <a:spcBef>
                <a:spcPts val="0"/>
              </a:spcBef>
              <a:buClr>
                <a:schemeClr val="tx1"/>
              </a:buClr>
              <a:buSzPts val="2800"/>
            </a:pPr>
            <a:r>
              <a:rPr lang="en-IN" b="1" dirty="0"/>
              <a:t>Title:</a:t>
            </a:r>
            <a:r>
              <a:rPr lang="en-IN" dirty="0"/>
              <a:t> </a:t>
            </a:r>
            <a:r>
              <a:rPr lang="en-IN" i="1" dirty="0"/>
              <a:t>Three Scenarios for Continual Learning</a:t>
            </a:r>
            <a:endParaRPr lang="en-IN" b="1" i="1" dirty="0"/>
          </a:p>
          <a:p>
            <a:pPr indent="-457200">
              <a:spcBef>
                <a:spcPts val="0"/>
              </a:spcBef>
              <a:buClr>
                <a:schemeClr val="tx1"/>
              </a:buClr>
              <a:buSzPts val="2800"/>
            </a:pPr>
            <a:r>
              <a:rPr lang="en-IN" b="1" dirty="0"/>
              <a:t>Author(s):</a:t>
            </a:r>
            <a:r>
              <a:rPr lang="en-IN" dirty="0"/>
              <a:t> </a:t>
            </a:r>
            <a:r>
              <a:rPr lang="en-IN" dirty="0" err="1"/>
              <a:t>Gido</a:t>
            </a:r>
            <a:r>
              <a:rPr lang="en-IN" dirty="0"/>
              <a:t> M. van de Ven &amp; Andreas S. Tolias</a:t>
            </a:r>
          </a:p>
          <a:p>
            <a:pPr indent="-457200">
              <a:spcBef>
                <a:spcPts val="0"/>
              </a:spcBef>
              <a:buClr>
                <a:schemeClr val="tx1"/>
              </a:buClr>
              <a:buSzPts val="2800"/>
            </a:pPr>
            <a:r>
              <a:rPr lang="en-IN" b="1" dirty="0"/>
              <a:t>Journal:</a:t>
            </a:r>
            <a:r>
              <a:rPr lang="en-IN" dirty="0"/>
              <a:t> </a:t>
            </a:r>
            <a:r>
              <a:rPr lang="en-IN" dirty="0" err="1"/>
              <a:t>NeurIPS</a:t>
            </a:r>
            <a:r>
              <a:rPr lang="en-IN" dirty="0"/>
              <a:t> Continual Learning Workshop (2018)</a:t>
            </a:r>
          </a:p>
          <a:p>
            <a:pPr indent="-457200">
              <a:spcBef>
                <a:spcPts val="0"/>
              </a:spcBef>
              <a:buClr>
                <a:schemeClr val="tx1"/>
              </a:buClr>
              <a:buSzPts val="2800"/>
            </a:pPr>
            <a:r>
              <a:rPr lang="en-IN" b="1" dirty="0"/>
              <a:t>Year of Publication:</a:t>
            </a:r>
            <a:r>
              <a:rPr lang="en-IN" dirty="0"/>
              <a:t> 2019</a:t>
            </a:r>
          </a:p>
          <a:p>
            <a:pPr indent="-457200">
              <a:spcBef>
                <a:spcPts val="0"/>
              </a:spcBef>
              <a:buClr>
                <a:schemeClr val="tx1"/>
              </a:buClr>
              <a:buSzPts val="2800"/>
            </a:pPr>
            <a:r>
              <a:rPr lang="en-IN" b="1" dirty="0"/>
              <a:t>Methodology: </a:t>
            </a:r>
          </a:p>
          <a:p>
            <a:pPr lvl="1" indent="-457200">
              <a:spcBef>
                <a:spcPts val="0"/>
              </a:spcBef>
              <a:buClr>
                <a:schemeClr val="tx1"/>
              </a:buClr>
              <a:buSzPts val="2800"/>
            </a:pPr>
            <a:r>
              <a:rPr lang="en-IN" dirty="0"/>
              <a:t>Defined three continual learning scenarios: Task-IL, Domain-IL, Class-IL.</a:t>
            </a:r>
          </a:p>
          <a:p>
            <a:pPr lvl="1" indent="-457200">
              <a:spcBef>
                <a:spcPts val="0"/>
              </a:spcBef>
              <a:buClr>
                <a:schemeClr val="tx1"/>
              </a:buClr>
              <a:buSzPts val="2800"/>
            </a:pPr>
            <a:r>
              <a:rPr lang="en-IN" dirty="0"/>
              <a:t>Compared different regularization, replay, and architectural methods on Split-MNIST and Permuted-MNIST benchmarks.</a:t>
            </a:r>
          </a:p>
          <a:p>
            <a:pPr lvl="1" indent="-457200">
              <a:spcBef>
                <a:spcPts val="0"/>
              </a:spcBef>
              <a:buClr>
                <a:schemeClr val="tx1"/>
              </a:buClr>
              <a:buSzPts val="2800"/>
            </a:pPr>
            <a:r>
              <a:rPr lang="en-IN" dirty="0"/>
              <a:t>Used extensive experimental evaluation to assess method effectiveness across different scenarios.</a:t>
            </a:r>
          </a:p>
          <a:p>
            <a:pPr lvl="1" indent="-457200">
              <a:spcBef>
                <a:spcPts val="0"/>
              </a:spcBef>
              <a:buClr>
                <a:schemeClr val="tx1"/>
              </a:buClr>
              <a:buSzPts val="2800"/>
            </a:pPr>
            <a:endParaRPr lang="en-IN" b="1" dirty="0"/>
          </a:p>
          <a:p>
            <a:pPr marL="228600" lvl="0" indent="-228600" algn="l" rtl="0">
              <a:lnSpc>
                <a:spcPct val="90000"/>
              </a:lnSpc>
              <a:spcBef>
                <a:spcPts val="0"/>
              </a:spcBef>
              <a:spcAft>
                <a:spcPts val="0"/>
              </a:spcAft>
              <a:buClr>
                <a:srgbClr val="FF0000"/>
              </a:buClr>
              <a:buSzPts val="2800"/>
              <a:buChar char="•"/>
            </a:pPr>
            <a:endParaRPr lang="en-IN" dirty="0"/>
          </a:p>
          <a:p>
            <a:pPr marL="228600" lvl="0" indent="-228600" algn="l" rtl="0">
              <a:lnSpc>
                <a:spcPct val="90000"/>
              </a:lnSpc>
              <a:spcBef>
                <a:spcPts val="0"/>
              </a:spcBef>
              <a:spcAft>
                <a:spcPts val="0"/>
              </a:spcAft>
              <a:buClr>
                <a:srgbClr val="FF0000"/>
              </a:buClr>
              <a:buSzPts val="2800"/>
              <a:buChar char="•"/>
            </a:pPr>
            <a:endParaRPr dirty="0">
              <a:solidFill>
                <a:srgbClr val="FF0000"/>
              </a:solidFill>
            </a:endParaRPr>
          </a:p>
        </p:txBody>
      </p:sp>
      <p:sp>
        <p:nvSpPr>
          <p:cNvPr id="117" name="Google Shape;11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CS7501 Project I PGP, ICER, VIT Bangalore</a:t>
            </a:r>
            <a:endParaRPr dirty="0"/>
          </a:p>
        </p:txBody>
      </p:sp>
      <p:sp>
        <p:nvSpPr>
          <p:cNvPr id="118" name="Google Shape;11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Narrow"/>
              <a:buNone/>
            </a:pPr>
            <a:r>
              <a:rPr lang="en-US" b="1" dirty="0">
                <a:latin typeface="Mongolian Baiti" panose="03000500000000000000" pitchFamily="66" charset="0"/>
                <a:cs typeface="Mongolian Baiti" panose="03000500000000000000" pitchFamily="66" charset="0"/>
              </a:rPr>
              <a:t>Proposed Methodology</a:t>
            </a:r>
            <a:endParaRPr b="1" dirty="0">
              <a:latin typeface="Arial Narrow"/>
              <a:ea typeface="Arial Narrow"/>
              <a:cs typeface="Arial Narrow"/>
              <a:sym typeface="Arial Narrow"/>
            </a:endParaRPr>
          </a:p>
        </p:txBody>
      </p:sp>
      <p:sp>
        <p:nvSpPr>
          <p:cNvPr id="133" name="Google Shape;13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CS7501 Project I PGP, ICER, VIT Bangalore</a:t>
            </a:r>
            <a:endParaRPr dirty="0"/>
          </a:p>
        </p:txBody>
      </p:sp>
      <p:sp>
        <p:nvSpPr>
          <p:cNvPr id="134" name="Google Shape;13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 name="Rectangle: Rounded Corners 1">
            <a:extLst>
              <a:ext uri="{FF2B5EF4-FFF2-40B4-BE49-F238E27FC236}">
                <a16:creationId xmlns:a16="http://schemas.microsoft.com/office/drawing/2014/main" id="{C6C2B658-945B-A144-BEB0-D73CBA519405}"/>
              </a:ext>
            </a:extLst>
          </p:cNvPr>
          <p:cNvSpPr/>
          <p:nvPr/>
        </p:nvSpPr>
        <p:spPr>
          <a:xfrm>
            <a:off x="349857" y="1455089"/>
            <a:ext cx="2282025" cy="6599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Preparation</a:t>
            </a:r>
            <a:endParaRPr lang="en-IN" dirty="0"/>
          </a:p>
        </p:txBody>
      </p:sp>
      <p:cxnSp>
        <p:nvCxnSpPr>
          <p:cNvPr id="4" name="Straight Arrow Connector 3">
            <a:extLst>
              <a:ext uri="{FF2B5EF4-FFF2-40B4-BE49-F238E27FC236}">
                <a16:creationId xmlns:a16="http://schemas.microsoft.com/office/drawing/2014/main" id="{A7A35B62-CB3D-7EB5-E3D0-3597A9BAAE70}"/>
              </a:ext>
            </a:extLst>
          </p:cNvPr>
          <p:cNvCxnSpPr>
            <a:cxnSpLocks/>
            <a:stCxn id="2" idx="3"/>
            <a:endCxn id="8" idx="1"/>
          </p:cNvCxnSpPr>
          <p:nvPr/>
        </p:nvCxnSpPr>
        <p:spPr>
          <a:xfrm>
            <a:off x="2631882" y="1785068"/>
            <a:ext cx="177645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Rectangle: Rounded Corners 7">
            <a:extLst>
              <a:ext uri="{FF2B5EF4-FFF2-40B4-BE49-F238E27FC236}">
                <a16:creationId xmlns:a16="http://schemas.microsoft.com/office/drawing/2014/main" id="{C9AF1D7A-13DB-8B26-1B0B-AE12C61FB376}"/>
              </a:ext>
            </a:extLst>
          </p:cNvPr>
          <p:cNvSpPr/>
          <p:nvPr/>
        </p:nvSpPr>
        <p:spPr>
          <a:xfrm>
            <a:off x="4408336" y="1455089"/>
            <a:ext cx="2282025" cy="6599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Exploratory Data Analysis</a:t>
            </a:r>
            <a:endParaRPr lang="en-IN" dirty="0"/>
          </a:p>
        </p:txBody>
      </p:sp>
      <p:cxnSp>
        <p:nvCxnSpPr>
          <p:cNvPr id="10" name="Straight Arrow Connector 9">
            <a:extLst>
              <a:ext uri="{FF2B5EF4-FFF2-40B4-BE49-F238E27FC236}">
                <a16:creationId xmlns:a16="http://schemas.microsoft.com/office/drawing/2014/main" id="{6B4B9786-C4AA-3844-392C-415358565D4A}"/>
              </a:ext>
            </a:extLst>
          </p:cNvPr>
          <p:cNvCxnSpPr>
            <a:cxnSpLocks/>
            <a:stCxn id="8" idx="3"/>
            <a:endCxn id="13" idx="1"/>
          </p:cNvCxnSpPr>
          <p:nvPr/>
        </p:nvCxnSpPr>
        <p:spPr>
          <a:xfrm>
            <a:off x="6690361" y="1785068"/>
            <a:ext cx="180560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Rectangle: Rounded Corners 12">
            <a:extLst>
              <a:ext uri="{FF2B5EF4-FFF2-40B4-BE49-F238E27FC236}">
                <a16:creationId xmlns:a16="http://schemas.microsoft.com/office/drawing/2014/main" id="{33A98BB7-5C5D-21BF-AF47-39E43E68E563}"/>
              </a:ext>
            </a:extLst>
          </p:cNvPr>
          <p:cNvSpPr/>
          <p:nvPr/>
        </p:nvSpPr>
        <p:spPr>
          <a:xfrm>
            <a:off x="8495970" y="1455089"/>
            <a:ext cx="2282025" cy="6599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Analysis of Catastrophic Forgetting</a:t>
            </a:r>
            <a:endParaRPr lang="en-IN" sz="1600" dirty="0"/>
          </a:p>
        </p:txBody>
      </p:sp>
      <p:cxnSp>
        <p:nvCxnSpPr>
          <p:cNvPr id="15" name="Straight Arrow Connector 14">
            <a:extLst>
              <a:ext uri="{FF2B5EF4-FFF2-40B4-BE49-F238E27FC236}">
                <a16:creationId xmlns:a16="http://schemas.microsoft.com/office/drawing/2014/main" id="{BE7B99BE-BCA6-0153-976E-81AA6E37C519}"/>
              </a:ext>
            </a:extLst>
          </p:cNvPr>
          <p:cNvCxnSpPr>
            <a:cxnSpLocks/>
            <a:stCxn id="13" idx="2"/>
            <a:endCxn id="20" idx="0"/>
          </p:cNvCxnSpPr>
          <p:nvPr/>
        </p:nvCxnSpPr>
        <p:spPr>
          <a:xfrm>
            <a:off x="9636983" y="2115047"/>
            <a:ext cx="0" cy="136631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0" name="Rectangle: Rounded Corners 19">
            <a:extLst>
              <a:ext uri="{FF2B5EF4-FFF2-40B4-BE49-F238E27FC236}">
                <a16:creationId xmlns:a16="http://schemas.microsoft.com/office/drawing/2014/main" id="{1E69B73E-C010-B13E-5ED7-B67E7718AD9E}"/>
              </a:ext>
            </a:extLst>
          </p:cNvPr>
          <p:cNvSpPr/>
          <p:nvPr/>
        </p:nvSpPr>
        <p:spPr>
          <a:xfrm>
            <a:off x="8495970" y="3481360"/>
            <a:ext cx="2282025" cy="6599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Model Implementation</a:t>
            </a:r>
            <a:endParaRPr lang="en-IN" dirty="0"/>
          </a:p>
        </p:txBody>
      </p:sp>
      <p:cxnSp>
        <p:nvCxnSpPr>
          <p:cNvPr id="22" name="Straight Arrow Connector 21">
            <a:extLst>
              <a:ext uri="{FF2B5EF4-FFF2-40B4-BE49-F238E27FC236}">
                <a16:creationId xmlns:a16="http://schemas.microsoft.com/office/drawing/2014/main" id="{C01F4736-D577-2734-1948-B7EC920EC618}"/>
              </a:ext>
            </a:extLst>
          </p:cNvPr>
          <p:cNvCxnSpPr>
            <a:cxnSpLocks/>
            <a:stCxn id="20" idx="1"/>
            <a:endCxn id="25" idx="3"/>
          </p:cNvCxnSpPr>
          <p:nvPr/>
        </p:nvCxnSpPr>
        <p:spPr>
          <a:xfrm flipH="1">
            <a:off x="6692018" y="3811339"/>
            <a:ext cx="180395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5" name="Rectangle: Rounded Corners 24">
            <a:extLst>
              <a:ext uri="{FF2B5EF4-FFF2-40B4-BE49-F238E27FC236}">
                <a16:creationId xmlns:a16="http://schemas.microsoft.com/office/drawing/2014/main" id="{40F0DCAC-AEDB-FE85-4D59-70B29F6702A8}"/>
              </a:ext>
            </a:extLst>
          </p:cNvPr>
          <p:cNvSpPr/>
          <p:nvPr/>
        </p:nvSpPr>
        <p:spPr>
          <a:xfrm>
            <a:off x="4409993" y="3481360"/>
            <a:ext cx="2282025" cy="6599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Training Across Learning Scenarios</a:t>
            </a:r>
            <a:endParaRPr lang="en-IN" dirty="0"/>
          </a:p>
        </p:txBody>
      </p:sp>
      <p:cxnSp>
        <p:nvCxnSpPr>
          <p:cNvPr id="27" name="Straight Arrow Connector 26">
            <a:extLst>
              <a:ext uri="{FF2B5EF4-FFF2-40B4-BE49-F238E27FC236}">
                <a16:creationId xmlns:a16="http://schemas.microsoft.com/office/drawing/2014/main" id="{31537B7F-6857-0D92-72AE-43730AE618AA}"/>
              </a:ext>
            </a:extLst>
          </p:cNvPr>
          <p:cNvCxnSpPr>
            <a:cxnSpLocks/>
            <a:stCxn id="25" idx="1"/>
            <a:endCxn id="29" idx="3"/>
          </p:cNvCxnSpPr>
          <p:nvPr/>
        </p:nvCxnSpPr>
        <p:spPr>
          <a:xfrm flipH="1">
            <a:off x="2631882" y="3811339"/>
            <a:ext cx="177811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9" name="Rectangle: Rounded Corners 28">
            <a:extLst>
              <a:ext uri="{FF2B5EF4-FFF2-40B4-BE49-F238E27FC236}">
                <a16:creationId xmlns:a16="http://schemas.microsoft.com/office/drawing/2014/main" id="{E0BCE77C-5B31-018B-677F-678929A31CA2}"/>
              </a:ext>
            </a:extLst>
          </p:cNvPr>
          <p:cNvSpPr/>
          <p:nvPr/>
        </p:nvSpPr>
        <p:spPr>
          <a:xfrm>
            <a:off x="349857" y="3481360"/>
            <a:ext cx="2282025" cy="6599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Performance Evaluation</a:t>
            </a:r>
            <a:endParaRPr lang="en-IN" dirty="0"/>
          </a:p>
        </p:txBody>
      </p:sp>
      <p:cxnSp>
        <p:nvCxnSpPr>
          <p:cNvPr id="31" name="Straight Arrow Connector 30">
            <a:extLst>
              <a:ext uri="{FF2B5EF4-FFF2-40B4-BE49-F238E27FC236}">
                <a16:creationId xmlns:a16="http://schemas.microsoft.com/office/drawing/2014/main" id="{E6D517BD-59A6-8C57-520D-E3679E6F905D}"/>
              </a:ext>
            </a:extLst>
          </p:cNvPr>
          <p:cNvCxnSpPr>
            <a:cxnSpLocks/>
            <a:stCxn id="29" idx="2"/>
            <a:endCxn id="35" idx="0"/>
          </p:cNvCxnSpPr>
          <p:nvPr/>
        </p:nvCxnSpPr>
        <p:spPr>
          <a:xfrm>
            <a:off x="1490870" y="4141318"/>
            <a:ext cx="0" cy="98494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5" name="Rectangle: Rounded Corners 34">
            <a:extLst>
              <a:ext uri="{FF2B5EF4-FFF2-40B4-BE49-F238E27FC236}">
                <a16:creationId xmlns:a16="http://schemas.microsoft.com/office/drawing/2014/main" id="{67DAA992-E32B-E382-FF15-D8FC5AB44279}"/>
              </a:ext>
            </a:extLst>
          </p:cNvPr>
          <p:cNvSpPr/>
          <p:nvPr/>
        </p:nvSpPr>
        <p:spPr>
          <a:xfrm>
            <a:off x="349857" y="5126265"/>
            <a:ext cx="2282025" cy="6599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Conclusion</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2F9C69-CE0F-67B6-C27B-D99CF13A58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F17B32-73C8-DA29-22EC-79B1A07DCCAD}"/>
              </a:ext>
            </a:extLst>
          </p:cNvPr>
          <p:cNvSpPr>
            <a:spLocks noGrp="1"/>
          </p:cNvSpPr>
          <p:nvPr>
            <p:ph type="title"/>
          </p:nvPr>
        </p:nvSpPr>
        <p:spPr/>
        <p:txBody>
          <a:bodyPr/>
          <a:lstStyle/>
          <a:p>
            <a:r>
              <a:rPr lang="en-US" b="1" dirty="0">
                <a:latin typeface="Arial Narrow" panose="020B0606020202030204" pitchFamily="34" charset="0"/>
              </a:rPr>
              <a:t>Proposed Methodology</a:t>
            </a:r>
            <a:endParaRPr lang="en-IN" b="1" dirty="0">
              <a:latin typeface="Arial Narrow" panose="020B0606020202030204" pitchFamily="34" charset="0"/>
            </a:endParaRPr>
          </a:p>
        </p:txBody>
      </p:sp>
      <p:sp>
        <p:nvSpPr>
          <p:cNvPr id="3" name="Content Placeholder 2">
            <a:extLst>
              <a:ext uri="{FF2B5EF4-FFF2-40B4-BE49-F238E27FC236}">
                <a16:creationId xmlns:a16="http://schemas.microsoft.com/office/drawing/2014/main" id="{2F71A832-7F2F-6440-5577-7063226AFBFE}"/>
              </a:ext>
            </a:extLst>
          </p:cNvPr>
          <p:cNvSpPr>
            <a:spLocks noGrp="1"/>
          </p:cNvSpPr>
          <p:nvPr>
            <p:ph idx="1"/>
          </p:nvPr>
        </p:nvSpPr>
        <p:spPr/>
        <p:txBody>
          <a:bodyPr>
            <a:normAutofit fontScale="85000" lnSpcReduction="20000"/>
          </a:bodyPr>
          <a:lstStyle/>
          <a:p>
            <a:r>
              <a:rPr lang="en-US" b="1" dirty="0"/>
              <a:t>Mitigation Techniques to be Compared:</a:t>
            </a:r>
            <a:endParaRPr lang="en-US" dirty="0"/>
          </a:p>
          <a:p>
            <a:pPr lvl="1"/>
            <a:r>
              <a:rPr lang="en-US" b="1" dirty="0"/>
              <a:t>Regularization-Based Methods</a:t>
            </a:r>
            <a:r>
              <a:rPr lang="en-US" dirty="0"/>
              <a:t> → L2-regularization, Elastic Weight Consolidation (EWC), Synaptic Intelligence (SI) (penalize weight updates to retain past knowledge).</a:t>
            </a:r>
          </a:p>
          <a:p>
            <a:pPr lvl="1"/>
            <a:r>
              <a:rPr lang="en-US" b="1" dirty="0"/>
              <a:t>Replay-Based Methods</a:t>
            </a:r>
            <a:r>
              <a:rPr lang="en-US" dirty="0"/>
              <a:t> → Naïve Rehearsal, Experience Replay (stores and reuses past task data during training).</a:t>
            </a:r>
          </a:p>
          <a:p>
            <a:pPr lvl="1"/>
            <a:r>
              <a:rPr lang="en-US" b="1" dirty="0"/>
              <a:t>Architectural Methods</a:t>
            </a:r>
            <a:r>
              <a:rPr lang="en-US" dirty="0"/>
              <a:t> → PackNet (freezes weights, allocates separate network parameters for different tasks, preventing interference).</a:t>
            </a:r>
          </a:p>
          <a:p>
            <a:r>
              <a:rPr lang="en-US" b="1" dirty="0"/>
              <a:t>Incremental Learning Scenarios:</a:t>
            </a:r>
            <a:endParaRPr lang="en-US" dirty="0"/>
          </a:p>
          <a:p>
            <a:pPr lvl="1"/>
            <a:r>
              <a:rPr lang="en-US" b="1" dirty="0"/>
              <a:t>Task-Incremental Learning (Task-IL)</a:t>
            </a:r>
            <a:r>
              <a:rPr lang="en-US" dirty="0"/>
              <a:t> → Task identity is provided, allowing separate classification for each task.</a:t>
            </a:r>
          </a:p>
          <a:p>
            <a:pPr lvl="1"/>
            <a:r>
              <a:rPr lang="en-US" b="1" dirty="0"/>
              <a:t>Class-Incremental Learning (Class-IL)</a:t>
            </a:r>
            <a:r>
              <a:rPr lang="en-US" dirty="0"/>
              <a:t> → Task identity is unknown, requiring a single classifier for all previously seen classes.</a:t>
            </a:r>
          </a:p>
          <a:p>
            <a:r>
              <a:rPr lang="en-US" b="1" dirty="0"/>
              <a:t>Baseline for Comparison:</a:t>
            </a:r>
            <a:endParaRPr lang="en-US" dirty="0"/>
          </a:p>
          <a:p>
            <a:pPr lvl="1"/>
            <a:r>
              <a:rPr lang="en-US" b="1" dirty="0"/>
              <a:t>Vanilla Stochastic Gradient Descent (SGD)</a:t>
            </a:r>
            <a:r>
              <a:rPr lang="en-US" dirty="0"/>
              <a:t> → Train without any mitigation techniques to observe the extent of catastrophic forgetting.</a:t>
            </a:r>
          </a:p>
        </p:txBody>
      </p:sp>
      <p:sp>
        <p:nvSpPr>
          <p:cNvPr id="4" name="Footer Placeholder 3">
            <a:extLst>
              <a:ext uri="{FF2B5EF4-FFF2-40B4-BE49-F238E27FC236}">
                <a16:creationId xmlns:a16="http://schemas.microsoft.com/office/drawing/2014/main" id="{5D7823C6-8A91-7F28-EE1C-5E5E2ABCBDE6}"/>
              </a:ext>
            </a:extLst>
          </p:cNvPr>
          <p:cNvSpPr>
            <a:spLocks noGrp="1"/>
          </p:cNvSpPr>
          <p:nvPr>
            <p:ph type="ftr" sz="quarter" idx="11"/>
          </p:nvPr>
        </p:nvSpPr>
        <p:spPr/>
        <p:txBody>
          <a:bodyPr/>
          <a:lstStyle/>
          <a:p>
            <a:r>
              <a:rPr lang="en-IN"/>
              <a:t>CS6501 Project I PGP, ICER, VIT Bangalore</a:t>
            </a:r>
          </a:p>
        </p:txBody>
      </p:sp>
      <p:sp>
        <p:nvSpPr>
          <p:cNvPr id="5" name="Slide Number Placeholder 4">
            <a:extLst>
              <a:ext uri="{FF2B5EF4-FFF2-40B4-BE49-F238E27FC236}">
                <a16:creationId xmlns:a16="http://schemas.microsoft.com/office/drawing/2014/main" id="{295CBBBB-BB11-C718-6964-89B6ED1213FE}"/>
              </a:ext>
            </a:extLst>
          </p:cNvPr>
          <p:cNvSpPr>
            <a:spLocks noGrp="1"/>
          </p:cNvSpPr>
          <p:nvPr>
            <p:ph type="sldNum" sz="quarter" idx="12"/>
          </p:nvPr>
        </p:nvSpPr>
        <p:spPr/>
        <p:txBody>
          <a:bodyPr/>
          <a:lstStyle/>
          <a:p>
            <a:fld id="{90EDC104-672A-4227-99C4-0E2CC007FDBA}" type="slidenum">
              <a:rPr lang="en-IN" smtClean="0"/>
              <a:t>13</a:t>
            </a:fld>
            <a:endParaRPr lang="en-IN"/>
          </a:p>
        </p:txBody>
      </p:sp>
    </p:spTree>
    <p:extLst>
      <p:ext uri="{BB962C8B-B14F-4D97-AF65-F5344CB8AC3E}">
        <p14:creationId xmlns:p14="http://schemas.microsoft.com/office/powerpoint/2010/main" val="727369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81942D-0988-BEF3-94ED-7FEA295496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DA65B4-29C0-CE7C-61E6-7C9161EE9B15}"/>
              </a:ext>
            </a:extLst>
          </p:cNvPr>
          <p:cNvSpPr>
            <a:spLocks noGrp="1"/>
          </p:cNvSpPr>
          <p:nvPr>
            <p:ph type="title"/>
          </p:nvPr>
        </p:nvSpPr>
        <p:spPr/>
        <p:txBody>
          <a:bodyPr/>
          <a:lstStyle/>
          <a:p>
            <a:r>
              <a:rPr lang="en-US" b="1" dirty="0">
                <a:latin typeface="Arial Narrow" panose="020B0606020202030204" pitchFamily="34" charset="0"/>
              </a:rPr>
              <a:t>Methods</a:t>
            </a:r>
            <a:endParaRPr lang="en-IN" b="1" dirty="0">
              <a:latin typeface="Arial Narrow" panose="020B0606020202030204" pitchFamily="34" charset="0"/>
            </a:endParaRPr>
          </a:p>
        </p:txBody>
      </p:sp>
      <p:sp>
        <p:nvSpPr>
          <p:cNvPr id="3" name="Content Placeholder 2">
            <a:extLst>
              <a:ext uri="{FF2B5EF4-FFF2-40B4-BE49-F238E27FC236}">
                <a16:creationId xmlns:a16="http://schemas.microsoft.com/office/drawing/2014/main" id="{63343AE3-43C4-FCB2-5CB3-23C61E02F284}"/>
              </a:ext>
            </a:extLst>
          </p:cNvPr>
          <p:cNvSpPr>
            <a:spLocks noGrp="1"/>
          </p:cNvSpPr>
          <p:nvPr>
            <p:ph idx="1"/>
          </p:nvPr>
        </p:nvSpPr>
        <p:spPr>
          <a:xfrm>
            <a:off x="838200" y="1411409"/>
            <a:ext cx="10515600" cy="4848713"/>
          </a:xfrm>
        </p:spPr>
        <p:txBody>
          <a:bodyPr>
            <a:normAutofit lnSpcReduction="10000"/>
          </a:bodyPr>
          <a:lstStyle/>
          <a:p>
            <a:pPr>
              <a:buNone/>
            </a:pPr>
            <a:r>
              <a:rPr lang="en-US" sz="1800" b="1" dirty="0"/>
              <a:t>Regularization-Based Methods (effective for Task-IL scenarios):</a:t>
            </a:r>
            <a:endParaRPr lang="en-US" sz="1800" dirty="0"/>
          </a:p>
          <a:p>
            <a:pPr>
              <a:buFont typeface="Arial" panose="020B0604020202020204" pitchFamily="34" charset="0"/>
              <a:buChar char="•"/>
            </a:pPr>
            <a:r>
              <a:rPr lang="en-US" sz="1800" b="1" dirty="0"/>
              <a:t>L2 Regularization:</a:t>
            </a:r>
            <a:r>
              <a:rPr lang="en-US" sz="1800" dirty="0"/>
              <a:t> Adds a penalty to the loss function based on the magnitude of the weights, discouraging large changes that might disrupt previously learned patterns.</a:t>
            </a:r>
          </a:p>
          <a:p>
            <a:pPr>
              <a:buFont typeface="Arial" panose="020B0604020202020204" pitchFamily="34" charset="0"/>
              <a:buChar char="•"/>
            </a:pPr>
            <a:r>
              <a:rPr lang="en-US" sz="1800" b="1" dirty="0"/>
              <a:t>Elastic Weight Consolidation (EWC):</a:t>
            </a:r>
            <a:r>
              <a:rPr lang="en-US" sz="1800" dirty="0"/>
              <a:t> Identifies and protects the most important weights for past tasks by penalizing changes to those weights, allowing the network to adapt to new tasks while maintaining critical knowledge.</a:t>
            </a:r>
          </a:p>
          <a:p>
            <a:pPr>
              <a:buFont typeface="Arial" panose="020B0604020202020204" pitchFamily="34" charset="0"/>
              <a:buChar char="•"/>
            </a:pPr>
            <a:r>
              <a:rPr lang="en-US" sz="1800" b="1" dirty="0"/>
              <a:t>Synaptic Intelligence (SI):</a:t>
            </a:r>
            <a:r>
              <a:rPr lang="en-US" sz="1800" dirty="0"/>
              <a:t> Estimates the importance of each weight for past tasks based on how much it contributes to changes in the loss, and then penalizes changes to those important weights during learning of new tasks.</a:t>
            </a:r>
          </a:p>
          <a:p>
            <a:pPr>
              <a:buNone/>
            </a:pPr>
            <a:r>
              <a:rPr lang="en-US" sz="1800" b="1" dirty="0"/>
              <a:t>Replay-Based Methods (effective for Class-IL scenarios):</a:t>
            </a:r>
            <a:endParaRPr lang="en-US" sz="1800" dirty="0"/>
          </a:p>
          <a:p>
            <a:pPr>
              <a:buFont typeface="Arial" panose="020B0604020202020204" pitchFamily="34" charset="0"/>
              <a:buChar char="•"/>
            </a:pPr>
            <a:r>
              <a:rPr lang="en-US" sz="1800" b="1" dirty="0"/>
              <a:t>Naïve Rehearsal:</a:t>
            </a:r>
            <a:r>
              <a:rPr lang="en-US" sz="1800" dirty="0"/>
              <a:t> Interleaves training on new task data with a subset of data from previous tasks, allowing the model to revisit and reinforce past knowledge.</a:t>
            </a:r>
          </a:p>
          <a:p>
            <a:pPr>
              <a:buFont typeface="Arial" panose="020B0604020202020204" pitchFamily="34" charset="0"/>
              <a:buChar char="•"/>
            </a:pPr>
            <a:r>
              <a:rPr lang="en-US" sz="1800" b="1" dirty="0"/>
              <a:t>Experience Replay:</a:t>
            </a:r>
            <a:r>
              <a:rPr lang="en-US" sz="1800" dirty="0"/>
              <a:t> Stores samples from past tasks in a replay buffer and randomly samples from this buffer during training on new tasks, simulating a continuous stream of experience.</a:t>
            </a:r>
          </a:p>
          <a:p>
            <a:pPr>
              <a:buNone/>
            </a:pPr>
            <a:r>
              <a:rPr lang="en-US" sz="1800" b="1" dirty="0"/>
              <a:t>Architectural Methods (effective for Task-IL scenarios):</a:t>
            </a:r>
            <a:endParaRPr lang="en-US" sz="1800" dirty="0"/>
          </a:p>
          <a:p>
            <a:pPr>
              <a:buFont typeface="Arial" panose="020B0604020202020204" pitchFamily="34" charset="0"/>
              <a:buChar char="•"/>
            </a:pPr>
            <a:r>
              <a:rPr lang="en-US" sz="1800" b="1" dirty="0"/>
              <a:t>PackNet:</a:t>
            </a:r>
            <a:r>
              <a:rPr lang="en-US" sz="1800" dirty="0"/>
              <a:t> Dynamically allocates and freezes parts of the network for each task, effectively creating separate sub-networks that prevent interference between tasks.</a:t>
            </a:r>
          </a:p>
        </p:txBody>
      </p:sp>
      <p:sp>
        <p:nvSpPr>
          <p:cNvPr id="4" name="Footer Placeholder 3">
            <a:extLst>
              <a:ext uri="{FF2B5EF4-FFF2-40B4-BE49-F238E27FC236}">
                <a16:creationId xmlns:a16="http://schemas.microsoft.com/office/drawing/2014/main" id="{F2719BFE-E958-A8EE-8265-2AF17C921078}"/>
              </a:ext>
            </a:extLst>
          </p:cNvPr>
          <p:cNvSpPr>
            <a:spLocks noGrp="1"/>
          </p:cNvSpPr>
          <p:nvPr>
            <p:ph type="ftr" sz="quarter" idx="11"/>
          </p:nvPr>
        </p:nvSpPr>
        <p:spPr/>
        <p:txBody>
          <a:bodyPr/>
          <a:lstStyle/>
          <a:p>
            <a:r>
              <a:rPr lang="en-IN"/>
              <a:t>CS6501 Project I PGP, ICER, VIT Bangalore</a:t>
            </a:r>
          </a:p>
        </p:txBody>
      </p:sp>
      <p:sp>
        <p:nvSpPr>
          <p:cNvPr id="5" name="Slide Number Placeholder 4">
            <a:extLst>
              <a:ext uri="{FF2B5EF4-FFF2-40B4-BE49-F238E27FC236}">
                <a16:creationId xmlns:a16="http://schemas.microsoft.com/office/drawing/2014/main" id="{EE00F6D4-79F6-3450-5D6A-B14E054A8192}"/>
              </a:ext>
            </a:extLst>
          </p:cNvPr>
          <p:cNvSpPr>
            <a:spLocks noGrp="1"/>
          </p:cNvSpPr>
          <p:nvPr>
            <p:ph type="sldNum" sz="quarter" idx="12"/>
          </p:nvPr>
        </p:nvSpPr>
        <p:spPr/>
        <p:txBody>
          <a:bodyPr/>
          <a:lstStyle/>
          <a:p>
            <a:fld id="{90EDC104-672A-4227-99C4-0E2CC007FDBA}" type="slidenum">
              <a:rPr lang="en-IN" smtClean="0"/>
              <a:t>14</a:t>
            </a:fld>
            <a:endParaRPr lang="en-IN"/>
          </a:p>
        </p:txBody>
      </p:sp>
    </p:spTree>
    <p:extLst>
      <p:ext uri="{BB962C8B-B14F-4D97-AF65-F5344CB8AC3E}">
        <p14:creationId xmlns:p14="http://schemas.microsoft.com/office/powerpoint/2010/main" val="2048672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ongolian Baiti" panose="03000500000000000000" pitchFamily="66" charset="0"/>
                <a:cs typeface="Mongolian Baiti" panose="03000500000000000000" pitchFamily="66" charset="0"/>
              </a:rPr>
              <a:t>Dataset</a:t>
            </a:r>
            <a:endParaRPr lang="en-IN" b="1" dirty="0">
              <a:latin typeface="Arial Narrow" panose="020B0606020202030204" pitchFamily="34" charset="0"/>
            </a:endParaRPr>
          </a:p>
        </p:txBody>
      </p:sp>
      <p:sp>
        <p:nvSpPr>
          <p:cNvPr id="3" name="Content Placeholder 2"/>
          <p:cNvSpPr>
            <a:spLocks noGrp="1"/>
          </p:cNvSpPr>
          <p:nvPr>
            <p:ph idx="1"/>
          </p:nvPr>
        </p:nvSpPr>
        <p:spPr>
          <a:xfrm>
            <a:off x="838200" y="1825625"/>
            <a:ext cx="10515600" cy="3231405"/>
          </a:xfrm>
        </p:spPr>
        <p:txBody>
          <a:bodyPr>
            <a:normAutofit/>
          </a:bodyPr>
          <a:lstStyle/>
          <a:p>
            <a:r>
              <a:rPr lang="en-US" b="1" dirty="0">
                <a:latin typeface="Arial Narrow" panose="020B0606020202030204" pitchFamily="34" charset="0"/>
              </a:rPr>
              <a:t>Source of the Dataset: </a:t>
            </a:r>
            <a:r>
              <a:rPr lang="en-IN" dirty="0">
                <a:latin typeface="Arial Narrow" panose="020B0606020202030204" pitchFamily="34" charset="0"/>
              </a:rPr>
              <a:t>Yann LeCun, Corinna Cortes, Christopher J.C. 				        Burges. "The MNIST Database of handwritten digits".                                     			        http://yann.lecun.com/exdb/mnist/</a:t>
            </a:r>
            <a:endParaRPr lang="en-US" dirty="0">
              <a:latin typeface="Arial Narrow" panose="020B0606020202030204" pitchFamily="34" charset="0"/>
            </a:endParaRPr>
          </a:p>
          <a:p>
            <a:r>
              <a:rPr lang="en-US" b="1" dirty="0">
                <a:latin typeface="Arial Narrow" panose="020B0606020202030204" pitchFamily="34" charset="0"/>
              </a:rPr>
              <a:t>No. of Observations: </a:t>
            </a:r>
            <a:r>
              <a:rPr lang="en-US" dirty="0">
                <a:latin typeface="Arial Narrow" panose="020B0606020202030204" pitchFamily="34" charset="0"/>
              </a:rPr>
              <a:t>Training Samples: 60,000</a:t>
            </a:r>
          </a:p>
          <a:p>
            <a:pPr marL="3200400" lvl="7" indent="0">
              <a:buNone/>
            </a:pPr>
            <a:r>
              <a:rPr lang="en-US" sz="2800" dirty="0">
                <a:latin typeface="Arial Narrow" panose="020B0606020202030204" pitchFamily="34" charset="0"/>
              </a:rPr>
              <a:t>Test Samples: 10,000</a:t>
            </a:r>
          </a:p>
          <a:p>
            <a:r>
              <a:rPr lang="en-US" b="1" dirty="0">
                <a:latin typeface="Arial Narrow" panose="020B0606020202030204" pitchFamily="34" charset="0"/>
              </a:rPr>
              <a:t>Column/Feature Details: </a:t>
            </a:r>
            <a:r>
              <a:rPr lang="en-US" dirty="0">
                <a:latin typeface="Arial Narrow" panose="020B0606020202030204" pitchFamily="34" charset="0"/>
              </a:rPr>
              <a:t>Input Shape: (1, 28, 28)</a:t>
            </a:r>
          </a:p>
          <a:p>
            <a:pPr marL="3657600" lvl="8" indent="0">
              <a:buNone/>
            </a:pPr>
            <a:r>
              <a:rPr lang="en-US" sz="2800" dirty="0">
                <a:latin typeface="Arial Narrow" panose="020B0606020202030204" pitchFamily="34" charset="0"/>
              </a:rPr>
              <a:t>No. of Classes: 10 (0-9 digits)</a:t>
            </a:r>
            <a:endParaRPr lang="en-IN" b="1" dirty="0">
              <a:latin typeface="Arial Narrow" panose="020B0606020202030204" pitchFamily="34" charset="0"/>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CS7501 Project I PGP, ICER, VIT Bangalore</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DC104-672A-4227-99C4-0E2CC007FDBA}"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6324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A64C35-1A7E-E3E4-B40F-1D188AED0D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003D42-7536-149C-A1A9-C40FE04892B9}"/>
              </a:ext>
            </a:extLst>
          </p:cNvPr>
          <p:cNvSpPr>
            <a:spLocks noGrp="1"/>
          </p:cNvSpPr>
          <p:nvPr>
            <p:ph type="title"/>
          </p:nvPr>
        </p:nvSpPr>
        <p:spPr/>
        <p:txBody>
          <a:bodyPr/>
          <a:lstStyle/>
          <a:p>
            <a:r>
              <a:rPr lang="en-US" b="1" dirty="0">
                <a:latin typeface="Mongolian Baiti" panose="03000500000000000000" pitchFamily="66" charset="0"/>
                <a:cs typeface="Mongolian Baiti" panose="03000500000000000000" pitchFamily="66" charset="0"/>
              </a:rPr>
              <a:t>Dataset</a:t>
            </a:r>
            <a:endParaRPr lang="en-IN" b="1" dirty="0">
              <a:latin typeface="Arial Narrow" panose="020B0606020202030204" pitchFamily="34" charset="0"/>
            </a:endParaRPr>
          </a:p>
        </p:txBody>
      </p:sp>
      <p:sp>
        <p:nvSpPr>
          <p:cNvPr id="3" name="Content Placeholder 2">
            <a:extLst>
              <a:ext uri="{FF2B5EF4-FFF2-40B4-BE49-F238E27FC236}">
                <a16:creationId xmlns:a16="http://schemas.microsoft.com/office/drawing/2014/main" id="{62DC0AC5-70AD-4C1B-04F3-7DA9249A84C6}"/>
              </a:ext>
            </a:extLst>
          </p:cNvPr>
          <p:cNvSpPr>
            <a:spLocks noGrp="1"/>
          </p:cNvSpPr>
          <p:nvPr>
            <p:ph idx="1"/>
          </p:nvPr>
        </p:nvSpPr>
        <p:spPr/>
        <p:txBody>
          <a:bodyPr/>
          <a:lstStyle/>
          <a:p>
            <a:r>
              <a:rPr lang="en-US" b="1" dirty="0">
                <a:latin typeface="Arial Narrow" panose="020B0606020202030204" pitchFamily="34" charset="0"/>
              </a:rPr>
              <a:t>Screenshot of the dataset:</a:t>
            </a:r>
            <a:endParaRPr lang="en-IN" b="1" dirty="0">
              <a:latin typeface="Arial Narrow" panose="020B0606020202030204" pitchFamily="34" charset="0"/>
            </a:endParaRPr>
          </a:p>
        </p:txBody>
      </p:sp>
      <p:sp>
        <p:nvSpPr>
          <p:cNvPr id="4" name="Footer Placeholder 3">
            <a:extLst>
              <a:ext uri="{FF2B5EF4-FFF2-40B4-BE49-F238E27FC236}">
                <a16:creationId xmlns:a16="http://schemas.microsoft.com/office/drawing/2014/main" id="{531CB0BC-CB21-3F49-0311-6D2F9162277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CS7501 Project I PGP, ICER, VIT Bangalore</a:t>
            </a:r>
          </a:p>
        </p:txBody>
      </p:sp>
      <p:sp>
        <p:nvSpPr>
          <p:cNvPr id="5" name="Slide Number Placeholder 4">
            <a:extLst>
              <a:ext uri="{FF2B5EF4-FFF2-40B4-BE49-F238E27FC236}">
                <a16:creationId xmlns:a16="http://schemas.microsoft.com/office/drawing/2014/main" id="{C9853FAE-B45F-4286-D09C-E231EF803C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DC104-672A-4227-99C4-0E2CC007FDBA}"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52198782-B156-DDFF-5CA1-DC4F8E8774FF}"/>
              </a:ext>
            </a:extLst>
          </p:cNvPr>
          <p:cNvPicPr>
            <a:picLocks noChangeAspect="1"/>
          </p:cNvPicPr>
          <p:nvPr/>
        </p:nvPicPr>
        <p:blipFill>
          <a:blip r:embed="rId2"/>
          <a:stretch>
            <a:fillRect/>
          </a:stretch>
        </p:blipFill>
        <p:spPr>
          <a:xfrm>
            <a:off x="5099113" y="844060"/>
            <a:ext cx="5325047" cy="5423093"/>
          </a:xfrm>
          <a:prstGeom prst="rect">
            <a:avLst/>
          </a:prstGeom>
        </p:spPr>
      </p:pic>
    </p:spTree>
    <p:extLst>
      <p:ext uri="{BB962C8B-B14F-4D97-AF65-F5344CB8AC3E}">
        <p14:creationId xmlns:p14="http://schemas.microsoft.com/office/powerpoint/2010/main" val="1342356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ongolian Baiti" panose="03000500000000000000" pitchFamily="66" charset="0"/>
                <a:cs typeface="Mongolian Baiti" panose="03000500000000000000" pitchFamily="66" charset="0"/>
              </a:rPr>
              <a:t>Results and Discussion </a:t>
            </a:r>
            <a:endParaRPr lang="en-IN" b="1" dirty="0">
              <a:solidFill>
                <a:srgbClr val="FF0000"/>
              </a:solidFill>
              <a:latin typeface="Arial Narrow" panose="020B0606020202030204" pitchFamily="34" charset="0"/>
            </a:endParaRPr>
          </a:p>
        </p:txBody>
      </p:sp>
      <p:sp>
        <p:nvSpPr>
          <p:cNvPr id="3" name="Content Placeholder 2"/>
          <p:cNvSpPr>
            <a:spLocks noGrp="1"/>
          </p:cNvSpPr>
          <p:nvPr>
            <p:ph idx="1"/>
          </p:nvPr>
        </p:nvSpPr>
        <p:spPr/>
        <p:txBody>
          <a:bodyPr>
            <a:normAutofit/>
          </a:bodyPr>
          <a:lstStyle/>
          <a:p>
            <a:r>
              <a:rPr lang="en-US" b="1" dirty="0"/>
              <a:t>Methodology (Vanilla SGD):</a:t>
            </a:r>
          </a:p>
          <a:p>
            <a:pPr lvl="1"/>
            <a:r>
              <a:rPr lang="en-US" dirty="0"/>
              <a:t>Baseline Training: A simple neural network trained sequentially on five binary classification tasks from Split-MNIST.</a:t>
            </a:r>
          </a:p>
          <a:p>
            <a:pPr lvl="1"/>
            <a:r>
              <a:rPr lang="en-US" dirty="0"/>
              <a:t>Optimization: Used Stochastic Gradient Descent (SGD) with cross-entropy loss and a learning rate of 0.01.</a:t>
            </a:r>
          </a:p>
          <a:p>
            <a:pPr lvl="1"/>
            <a:r>
              <a:rPr lang="en-US" dirty="0"/>
              <a:t>Training Setup: Each task trained for 5 epochs, and after each task, the model was evaluated on all previously learned tasks to measure forgetting.</a:t>
            </a:r>
          </a:p>
          <a:p>
            <a:pPr lvl="1"/>
            <a:r>
              <a:rPr lang="en-US" dirty="0"/>
              <a:t>Evaluation Metrics: Measured accuracy retention over time to observe the impact of catastrophic forgetting.</a:t>
            </a:r>
          </a:p>
          <a:p>
            <a:pPr lvl="1"/>
            <a:r>
              <a:rPr lang="en-US" dirty="0"/>
              <a:t>Expected Outcome: Performance on previous tasks decreases as new tasks are learned, demonstrating the forgetting effect.</a:t>
            </a:r>
          </a:p>
        </p:txBody>
      </p:sp>
      <p:sp>
        <p:nvSpPr>
          <p:cNvPr id="4" name="Footer Placeholder 3"/>
          <p:cNvSpPr>
            <a:spLocks noGrp="1"/>
          </p:cNvSpPr>
          <p:nvPr>
            <p:ph type="ftr" sz="quarter" idx="11"/>
          </p:nvPr>
        </p:nvSpPr>
        <p:spPr/>
        <p:txBody>
          <a:bodyPr/>
          <a:lstStyle/>
          <a:p>
            <a:r>
              <a:rPr lang="en-IN"/>
              <a:t>CS6501 Project I PGP, ICER, VIT Bangalore</a:t>
            </a:r>
          </a:p>
        </p:txBody>
      </p:sp>
      <p:sp>
        <p:nvSpPr>
          <p:cNvPr id="5" name="Slide Number Placeholder 4"/>
          <p:cNvSpPr>
            <a:spLocks noGrp="1"/>
          </p:cNvSpPr>
          <p:nvPr>
            <p:ph type="sldNum" sz="quarter" idx="12"/>
          </p:nvPr>
        </p:nvSpPr>
        <p:spPr/>
        <p:txBody>
          <a:bodyPr/>
          <a:lstStyle/>
          <a:p>
            <a:fld id="{90EDC104-672A-4227-99C4-0E2CC007FDBA}" type="slidenum">
              <a:rPr lang="en-IN" smtClean="0"/>
              <a:t>17</a:t>
            </a:fld>
            <a:endParaRPr lang="en-IN"/>
          </a:p>
        </p:txBody>
      </p:sp>
    </p:spTree>
    <p:extLst>
      <p:ext uri="{BB962C8B-B14F-4D97-AF65-F5344CB8AC3E}">
        <p14:creationId xmlns:p14="http://schemas.microsoft.com/office/powerpoint/2010/main" val="665514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705F4B-BB98-71F1-3D9F-7DC8218656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23E9D2-E2F5-B82A-FD19-2BE499FE60DA}"/>
              </a:ext>
            </a:extLst>
          </p:cNvPr>
          <p:cNvSpPr>
            <a:spLocks noGrp="1"/>
          </p:cNvSpPr>
          <p:nvPr>
            <p:ph type="title"/>
          </p:nvPr>
        </p:nvSpPr>
        <p:spPr/>
        <p:txBody>
          <a:bodyPr/>
          <a:lstStyle/>
          <a:p>
            <a:r>
              <a:rPr lang="en-US" b="1" dirty="0">
                <a:latin typeface="Mongolian Baiti" panose="03000500000000000000" pitchFamily="66" charset="0"/>
                <a:cs typeface="Mongolian Baiti" panose="03000500000000000000" pitchFamily="66" charset="0"/>
              </a:rPr>
              <a:t>Results and Discussion </a:t>
            </a:r>
            <a:endParaRPr lang="en-IN" b="1" dirty="0">
              <a:solidFill>
                <a:srgbClr val="FF0000"/>
              </a:solidFill>
              <a:latin typeface="Arial Narrow" panose="020B0606020202030204" pitchFamily="34" charset="0"/>
            </a:endParaRPr>
          </a:p>
        </p:txBody>
      </p:sp>
      <p:sp>
        <p:nvSpPr>
          <p:cNvPr id="3" name="Content Placeholder 2">
            <a:extLst>
              <a:ext uri="{FF2B5EF4-FFF2-40B4-BE49-F238E27FC236}">
                <a16:creationId xmlns:a16="http://schemas.microsoft.com/office/drawing/2014/main" id="{D7D87C06-37BA-B76D-2238-AC1A86F24C30}"/>
              </a:ext>
            </a:extLst>
          </p:cNvPr>
          <p:cNvSpPr>
            <a:spLocks noGrp="1"/>
          </p:cNvSpPr>
          <p:nvPr>
            <p:ph idx="1"/>
          </p:nvPr>
        </p:nvSpPr>
        <p:spPr>
          <a:xfrm>
            <a:off x="6895124" y="2211265"/>
            <a:ext cx="4838700" cy="2610827"/>
          </a:xfrm>
        </p:spPr>
        <p:txBody>
          <a:bodyPr>
            <a:normAutofit/>
          </a:bodyPr>
          <a:lstStyle/>
          <a:p>
            <a:pPr marL="0" indent="0">
              <a:buNone/>
            </a:pPr>
            <a:r>
              <a:rPr lang="en-US" dirty="0"/>
              <a:t>The spikes in loss coincide with transitions in training between tasks. The decreases then show how the model adapts to the new task.</a:t>
            </a:r>
          </a:p>
        </p:txBody>
      </p:sp>
      <p:sp>
        <p:nvSpPr>
          <p:cNvPr id="4" name="Footer Placeholder 3">
            <a:extLst>
              <a:ext uri="{FF2B5EF4-FFF2-40B4-BE49-F238E27FC236}">
                <a16:creationId xmlns:a16="http://schemas.microsoft.com/office/drawing/2014/main" id="{0A63FE13-8FFA-D47E-3C77-8F624DD2E112}"/>
              </a:ext>
            </a:extLst>
          </p:cNvPr>
          <p:cNvSpPr>
            <a:spLocks noGrp="1"/>
          </p:cNvSpPr>
          <p:nvPr>
            <p:ph type="ftr" sz="quarter" idx="11"/>
          </p:nvPr>
        </p:nvSpPr>
        <p:spPr/>
        <p:txBody>
          <a:bodyPr/>
          <a:lstStyle/>
          <a:p>
            <a:r>
              <a:rPr lang="en-IN"/>
              <a:t>CS6501 Project I PGP, ICER, VIT Bangalore</a:t>
            </a:r>
          </a:p>
        </p:txBody>
      </p:sp>
      <p:sp>
        <p:nvSpPr>
          <p:cNvPr id="5" name="Slide Number Placeholder 4">
            <a:extLst>
              <a:ext uri="{FF2B5EF4-FFF2-40B4-BE49-F238E27FC236}">
                <a16:creationId xmlns:a16="http://schemas.microsoft.com/office/drawing/2014/main" id="{8E20456F-E430-E70A-FC65-834A0ECCED7D}"/>
              </a:ext>
            </a:extLst>
          </p:cNvPr>
          <p:cNvSpPr>
            <a:spLocks noGrp="1"/>
          </p:cNvSpPr>
          <p:nvPr>
            <p:ph type="sldNum" sz="quarter" idx="12"/>
          </p:nvPr>
        </p:nvSpPr>
        <p:spPr/>
        <p:txBody>
          <a:bodyPr/>
          <a:lstStyle/>
          <a:p>
            <a:fld id="{90EDC104-672A-4227-99C4-0E2CC007FDBA}" type="slidenum">
              <a:rPr lang="en-IN" smtClean="0"/>
              <a:t>18</a:t>
            </a:fld>
            <a:endParaRPr lang="en-IN"/>
          </a:p>
        </p:txBody>
      </p:sp>
      <p:pic>
        <p:nvPicPr>
          <p:cNvPr id="2050" name="Picture 2">
            <a:extLst>
              <a:ext uri="{FF2B5EF4-FFF2-40B4-BE49-F238E27FC236}">
                <a16:creationId xmlns:a16="http://schemas.microsoft.com/office/drawing/2014/main" id="{B50377D9-952F-69BD-5CCD-0D6EEFC189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1398465"/>
            <a:ext cx="5867400"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283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EDF3DB-A363-F22A-CA63-ED7F22F970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73D063-A28A-94D5-1347-DD1D2E665962}"/>
              </a:ext>
            </a:extLst>
          </p:cNvPr>
          <p:cNvSpPr>
            <a:spLocks noGrp="1"/>
          </p:cNvSpPr>
          <p:nvPr>
            <p:ph type="title"/>
          </p:nvPr>
        </p:nvSpPr>
        <p:spPr/>
        <p:txBody>
          <a:bodyPr/>
          <a:lstStyle/>
          <a:p>
            <a:r>
              <a:rPr lang="en-US" b="1" dirty="0">
                <a:latin typeface="Mongolian Baiti" panose="03000500000000000000" pitchFamily="66" charset="0"/>
                <a:cs typeface="Mongolian Baiti" panose="03000500000000000000" pitchFamily="66" charset="0"/>
              </a:rPr>
              <a:t>Results and Discussion </a:t>
            </a:r>
            <a:endParaRPr lang="en-IN" b="1" dirty="0">
              <a:solidFill>
                <a:srgbClr val="FF0000"/>
              </a:solidFill>
              <a:latin typeface="Arial Narrow" panose="020B0606020202030204" pitchFamily="34" charset="0"/>
            </a:endParaRPr>
          </a:p>
        </p:txBody>
      </p:sp>
      <p:sp>
        <p:nvSpPr>
          <p:cNvPr id="3" name="Content Placeholder 2">
            <a:extLst>
              <a:ext uri="{FF2B5EF4-FFF2-40B4-BE49-F238E27FC236}">
                <a16:creationId xmlns:a16="http://schemas.microsoft.com/office/drawing/2014/main" id="{22BDBF19-22AE-C024-9DD7-95E278AC6B2B}"/>
              </a:ext>
            </a:extLst>
          </p:cNvPr>
          <p:cNvSpPr>
            <a:spLocks noGrp="1"/>
          </p:cNvSpPr>
          <p:nvPr>
            <p:ph idx="1"/>
          </p:nvPr>
        </p:nvSpPr>
        <p:spPr>
          <a:xfrm>
            <a:off x="6895124" y="2211265"/>
            <a:ext cx="4838700" cy="2610827"/>
          </a:xfrm>
        </p:spPr>
        <p:txBody>
          <a:bodyPr>
            <a:normAutofit/>
          </a:bodyPr>
          <a:lstStyle/>
          <a:p>
            <a:pPr marL="0" indent="0">
              <a:buNone/>
            </a:pPr>
            <a:r>
              <a:rPr lang="en-US" dirty="0"/>
              <a:t>The graph shows how the model adapts to learn to classify for the current task. In each case, the model shows strong performance on the current task.</a:t>
            </a:r>
          </a:p>
        </p:txBody>
      </p:sp>
      <p:sp>
        <p:nvSpPr>
          <p:cNvPr id="4" name="Footer Placeholder 3">
            <a:extLst>
              <a:ext uri="{FF2B5EF4-FFF2-40B4-BE49-F238E27FC236}">
                <a16:creationId xmlns:a16="http://schemas.microsoft.com/office/drawing/2014/main" id="{6F09E018-BBBA-A53F-2951-62CBE1867559}"/>
              </a:ext>
            </a:extLst>
          </p:cNvPr>
          <p:cNvSpPr>
            <a:spLocks noGrp="1"/>
          </p:cNvSpPr>
          <p:nvPr>
            <p:ph type="ftr" sz="quarter" idx="11"/>
          </p:nvPr>
        </p:nvSpPr>
        <p:spPr/>
        <p:txBody>
          <a:bodyPr/>
          <a:lstStyle/>
          <a:p>
            <a:r>
              <a:rPr lang="en-IN"/>
              <a:t>CS6501 Project I PGP, ICER, VIT Bangalore</a:t>
            </a:r>
          </a:p>
        </p:txBody>
      </p:sp>
      <p:sp>
        <p:nvSpPr>
          <p:cNvPr id="5" name="Slide Number Placeholder 4">
            <a:extLst>
              <a:ext uri="{FF2B5EF4-FFF2-40B4-BE49-F238E27FC236}">
                <a16:creationId xmlns:a16="http://schemas.microsoft.com/office/drawing/2014/main" id="{4B61EABE-A935-C4FA-BF0B-960A9EA356B7}"/>
              </a:ext>
            </a:extLst>
          </p:cNvPr>
          <p:cNvSpPr>
            <a:spLocks noGrp="1"/>
          </p:cNvSpPr>
          <p:nvPr>
            <p:ph type="sldNum" sz="quarter" idx="12"/>
          </p:nvPr>
        </p:nvSpPr>
        <p:spPr/>
        <p:txBody>
          <a:bodyPr/>
          <a:lstStyle/>
          <a:p>
            <a:fld id="{90EDC104-672A-4227-99C4-0E2CC007FDBA}" type="slidenum">
              <a:rPr lang="en-IN" smtClean="0"/>
              <a:t>19</a:t>
            </a:fld>
            <a:endParaRPr lang="en-IN"/>
          </a:p>
        </p:txBody>
      </p:sp>
      <p:pic>
        <p:nvPicPr>
          <p:cNvPr id="3074" name="Picture 2">
            <a:extLst>
              <a:ext uri="{FF2B5EF4-FFF2-40B4-BE49-F238E27FC236}">
                <a16:creationId xmlns:a16="http://schemas.microsoft.com/office/drawing/2014/main" id="{63127203-DBFF-58D0-0262-2B29B93EE9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856" y="1463065"/>
            <a:ext cx="5848350" cy="461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279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ongolian Baiti" panose="03000500000000000000" pitchFamily="66" charset="0"/>
                <a:cs typeface="Mongolian Baiti" panose="03000500000000000000" pitchFamily="66" charset="0"/>
              </a:rPr>
              <a:t>Abstract</a:t>
            </a:r>
            <a:endParaRPr lang="en-IN" b="1" dirty="0">
              <a:latin typeface="Mongolian Baiti" panose="03000500000000000000" pitchFamily="66" charset="0"/>
              <a:cs typeface="Mongolian Baiti" panose="03000500000000000000" pitchFamily="66" charset="0"/>
            </a:endParaRPr>
          </a:p>
        </p:txBody>
      </p:sp>
      <p:sp>
        <p:nvSpPr>
          <p:cNvPr id="3" name="Content Placeholder 2"/>
          <p:cNvSpPr>
            <a:spLocks noGrp="1"/>
          </p:cNvSpPr>
          <p:nvPr>
            <p:ph idx="1"/>
          </p:nvPr>
        </p:nvSpPr>
        <p:spPr>
          <a:xfrm>
            <a:off x="838200" y="1690688"/>
            <a:ext cx="10515600" cy="4486275"/>
          </a:xfrm>
        </p:spPr>
        <p:txBody>
          <a:bodyPr>
            <a:normAutofit fontScale="92500" lnSpcReduction="10000"/>
          </a:bodyPr>
          <a:lstStyle/>
          <a:p>
            <a:pPr marL="0" indent="0">
              <a:buNone/>
            </a:pPr>
            <a:r>
              <a:rPr lang="en-US" dirty="0"/>
              <a:t>Neural networks experience </a:t>
            </a:r>
            <a:r>
              <a:rPr lang="en-US" b="1" dirty="0"/>
              <a:t>catastrophic forgetting</a:t>
            </a:r>
            <a:r>
              <a:rPr lang="en-US" dirty="0"/>
              <a:t>, where learning new tasks erases previously acquired knowledge. This project compares three approaches to mitigate this issue: </a:t>
            </a:r>
            <a:r>
              <a:rPr lang="en-US" b="1" dirty="0"/>
              <a:t>Regularization-Based Methods</a:t>
            </a:r>
            <a:r>
              <a:rPr lang="en-US" dirty="0"/>
              <a:t>, </a:t>
            </a:r>
            <a:r>
              <a:rPr lang="en-US" b="1" dirty="0"/>
              <a:t>Replay-Based Methods</a:t>
            </a:r>
            <a:r>
              <a:rPr lang="en-US" dirty="0"/>
              <a:t>, and </a:t>
            </a:r>
            <a:r>
              <a:rPr lang="en-US" b="1" dirty="0"/>
              <a:t>Architectural Methods</a:t>
            </a:r>
            <a:r>
              <a:rPr lang="en-US" dirty="0"/>
              <a:t>. Using the </a:t>
            </a:r>
            <a:r>
              <a:rPr lang="en-US" b="1" dirty="0"/>
              <a:t>Split-MNIST dataset</a:t>
            </a:r>
            <a:r>
              <a:rPr lang="en-US" dirty="0"/>
              <a:t>, we evaluate these techniques under </a:t>
            </a:r>
            <a:r>
              <a:rPr lang="en-US" b="1" dirty="0"/>
              <a:t>Task-Incremental Learning</a:t>
            </a:r>
            <a:r>
              <a:rPr lang="en-US" dirty="0"/>
              <a:t>, where task identity is provided, and </a:t>
            </a:r>
            <a:r>
              <a:rPr lang="en-US" b="1" dirty="0"/>
              <a:t>Class-Incremental Learning</a:t>
            </a:r>
            <a:r>
              <a:rPr lang="en-US" dirty="0"/>
              <a:t>, where the model must classify all seen classes without task labels. A </a:t>
            </a:r>
            <a:r>
              <a:rPr lang="en-US" b="1" dirty="0"/>
              <a:t>Vanilla Stochastic Gradient Descent (SGD) baseline</a:t>
            </a:r>
            <a:r>
              <a:rPr lang="en-US" dirty="0"/>
              <a:t> establishes the extent of forgetting, followed by experiments with the three mitigation techniques. Performance is measured using </a:t>
            </a:r>
            <a:r>
              <a:rPr lang="en-US" b="1" dirty="0"/>
              <a:t>accuracy retention, forgetting rate, and computational efficiency</a:t>
            </a:r>
            <a:r>
              <a:rPr lang="en-US" dirty="0"/>
              <a:t>. The results will highlight key trade-offs, showing which methods excels at which scenarios and struggle at which scenarios. This study offers insights into continual learning strategies and their effectiveness.</a:t>
            </a:r>
            <a:endParaRPr lang="en-IN" dirty="0"/>
          </a:p>
          <a:p>
            <a:pPr marL="0" indent="0">
              <a:buNone/>
            </a:pPr>
            <a:endParaRPr lang="en-IN" dirty="0">
              <a:latin typeface="Mongolian Baiti" panose="03000500000000000000" pitchFamily="66" charset="0"/>
              <a:cs typeface="Mongolian Baiti" panose="03000500000000000000" pitchFamily="66" charset="0"/>
            </a:endParaRPr>
          </a:p>
        </p:txBody>
      </p:sp>
      <p:sp>
        <p:nvSpPr>
          <p:cNvPr id="4" name="Footer Placeholder 3"/>
          <p:cNvSpPr>
            <a:spLocks noGrp="1"/>
          </p:cNvSpPr>
          <p:nvPr>
            <p:ph type="ftr" sz="quarter" idx="11"/>
          </p:nvPr>
        </p:nvSpPr>
        <p:spPr/>
        <p:txBody>
          <a:bodyPr/>
          <a:lstStyle/>
          <a:p>
            <a:r>
              <a:rPr lang="en-IN"/>
              <a:t>CS7501 Project 2 , PGP, ICER, VIT Bangalore</a:t>
            </a:r>
          </a:p>
        </p:txBody>
      </p:sp>
      <p:sp>
        <p:nvSpPr>
          <p:cNvPr id="5" name="Slide Number Placeholder 4"/>
          <p:cNvSpPr>
            <a:spLocks noGrp="1"/>
          </p:cNvSpPr>
          <p:nvPr>
            <p:ph type="sldNum" sz="quarter" idx="12"/>
          </p:nvPr>
        </p:nvSpPr>
        <p:spPr/>
        <p:txBody>
          <a:bodyPr/>
          <a:lstStyle/>
          <a:p>
            <a:fld id="{90EDC104-672A-4227-99C4-0E2CC007FDBA}" type="slidenum">
              <a:rPr lang="en-IN" smtClean="0"/>
              <a:t>2</a:t>
            </a:fld>
            <a:endParaRPr lang="en-IN"/>
          </a:p>
        </p:txBody>
      </p:sp>
    </p:spTree>
    <p:extLst>
      <p:ext uri="{BB962C8B-B14F-4D97-AF65-F5344CB8AC3E}">
        <p14:creationId xmlns:p14="http://schemas.microsoft.com/office/powerpoint/2010/main" val="930009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E194A-E814-DB46-3A4F-9D6718E072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89355D-D169-6BED-BABF-1A4365C04605}"/>
              </a:ext>
            </a:extLst>
          </p:cNvPr>
          <p:cNvSpPr>
            <a:spLocks noGrp="1"/>
          </p:cNvSpPr>
          <p:nvPr>
            <p:ph type="title"/>
          </p:nvPr>
        </p:nvSpPr>
        <p:spPr/>
        <p:txBody>
          <a:bodyPr/>
          <a:lstStyle/>
          <a:p>
            <a:r>
              <a:rPr lang="en-US" b="1" dirty="0">
                <a:latin typeface="Mongolian Baiti" panose="03000500000000000000" pitchFamily="66" charset="0"/>
                <a:cs typeface="Mongolian Baiti" panose="03000500000000000000" pitchFamily="66" charset="0"/>
              </a:rPr>
              <a:t>Results and Discussion </a:t>
            </a:r>
            <a:endParaRPr lang="en-IN" b="1" dirty="0">
              <a:solidFill>
                <a:srgbClr val="FF0000"/>
              </a:solidFill>
              <a:latin typeface="Arial Narrow" panose="020B0606020202030204" pitchFamily="34" charset="0"/>
            </a:endParaRPr>
          </a:p>
        </p:txBody>
      </p:sp>
      <p:sp>
        <p:nvSpPr>
          <p:cNvPr id="3" name="Content Placeholder 2">
            <a:extLst>
              <a:ext uri="{FF2B5EF4-FFF2-40B4-BE49-F238E27FC236}">
                <a16:creationId xmlns:a16="http://schemas.microsoft.com/office/drawing/2014/main" id="{AF6B6A90-C9C4-ED3B-983B-A85BD7CE3665}"/>
              </a:ext>
            </a:extLst>
          </p:cNvPr>
          <p:cNvSpPr>
            <a:spLocks noGrp="1"/>
          </p:cNvSpPr>
          <p:nvPr>
            <p:ph idx="1"/>
          </p:nvPr>
        </p:nvSpPr>
        <p:spPr>
          <a:xfrm>
            <a:off x="6895124" y="2211265"/>
            <a:ext cx="4838700" cy="2610827"/>
          </a:xfrm>
        </p:spPr>
        <p:txBody>
          <a:bodyPr>
            <a:normAutofit fontScale="92500" lnSpcReduction="20000"/>
          </a:bodyPr>
          <a:lstStyle/>
          <a:p>
            <a:pPr marL="0" indent="0">
              <a:buNone/>
            </a:pPr>
            <a:r>
              <a:rPr lang="en-US" dirty="0"/>
              <a:t>In this plot, we can see the effects of forgetting as new tasks as trained. A general downward trend in accuracy is observed after subsequent tasks are trained with a few exceptions of increased accuracy which can be attributed to factors such as positive transfer or randomness.</a:t>
            </a:r>
          </a:p>
        </p:txBody>
      </p:sp>
      <p:sp>
        <p:nvSpPr>
          <p:cNvPr id="4" name="Footer Placeholder 3">
            <a:extLst>
              <a:ext uri="{FF2B5EF4-FFF2-40B4-BE49-F238E27FC236}">
                <a16:creationId xmlns:a16="http://schemas.microsoft.com/office/drawing/2014/main" id="{46CEE2E7-22F6-F729-1AA8-E90C8572F840}"/>
              </a:ext>
            </a:extLst>
          </p:cNvPr>
          <p:cNvSpPr>
            <a:spLocks noGrp="1"/>
          </p:cNvSpPr>
          <p:nvPr>
            <p:ph type="ftr" sz="quarter" idx="11"/>
          </p:nvPr>
        </p:nvSpPr>
        <p:spPr/>
        <p:txBody>
          <a:bodyPr/>
          <a:lstStyle/>
          <a:p>
            <a:r>
              <a:rPr lang="en-IN"/>
              <a:t>CS6501 Project I PGP, ICER, VIT Bangalore</a:t>
            </a:r>
          </a:p>
        </p:txBody>
      </p:sp>
      <p:sp>
        <p:nvSpPr>
          <p:cNvPr id="5" name="Slide Number Placeholder 4">
            <a:extLst>
              <a:ext uri="{FF2B5EF4-FFF2-40B4-BE49-F238E27FC236}">
                <a16:creationId xmlns:a16="http://schemas.microsoft.com/office/drawing/2014/main" id="{6AEBA631-B8D5-15FE-00B2-F363AC8ABAA5}"/>
              </a:ext>
            </a:extLst>
          </p:cNvPr>
          <p:cNvSpPr>
            <a:spLocks noGrp="1"/>
          </p:cNvSpPr>
          <p:nvPr>
            <p:ph type="sldNum" sz="quarter" idx="12"/>
          </p:nvPr>
        </p:nvSpPr>
        <p:spPr/>
        <p:txBody>
          <a:bodyPr/>
          <a:lstStyle/>
          <a:p>
            <a:fld id="{90EDC104-672A-4227-99C4-0E2CC007FDBA}" type="slidenum">
              <a:rPr lang="en-IN" smtClean="0"/>
              <a:t>20</a:t>
            </a:fld>
            <a:endParaRPr lang="en-IN"/>
          </a:p>
        </p:txBody>
      </p:sp>
      <p:pic>
        <p:nvPicPr>
          <p:cNvPr id="4098" name="Picture 2">
            <a:extLst>
              <a:ext uri="{FF2B5EF4-FFF2-40B4-BE49-F238E27FC236}">
                <a16:creationId xmlns:a16="http://schemas.microsoft.com/office/drawing/2014/main" id="{F49343BE-D53F-C54B-004C-C7BDAD0D09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176" y="1419836"/>
            <a:ext cx="5943600"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525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ongolian Baiti" panose="03000500000000000000" pitchFamily="66" charset="0"/>
                <a:cs typeface="Mongolian Baiti" panose="03000500000000000000" pitchFamily="66" charset="0"/>
              </a:rPr>
              <a:t>Performance Analysis</a:t>
            </a:r>
            <a:endParaRPr lang="en-IN" b="1" dirty="0">
              <a:latin typeface="Arial Narrow" panose="020B0606020202030204" pitchFamily="34" charset="0"/>
            </a:endParaRPr>
          </a:p>
        </p:txBody>
      </p:sp>
      <p:sp>
        <p:nvSpPr>
          <p:cNvPr id="4" name="Footer Placeholder 3"/>
          <p:cNvSpPr>
            <a:spLocks noGrp="1"/>
          </p:cNvSpPr>
          <p:nvPr>
            <p:ph type="ftr" sz="quarter" idx="11"/>
          </p:nvPr>
        </p:nvSpPr>
        <p:spPr/>
        <p:txBody>
          <a:bodyPr/>
          <a:lstStyle/>
          <a:p>
            <a:r>
              <a:rPr lang="en-IN"/>
              <a:t>CS6501 Project I PGP, ICER, VIT Bangalore</a:t>
            </a:r>
          </a:p>
        </p:txBody>
      </p:sp>
      <p:sp>
        <p:nvSpPr>
          <p:cNvPr id="5" name="Slide Number Placeholder 4"/>
          <p:cNvSpPr>
            <a:spLocks noGrp="1"/>
          </p:cNvSpPr>
          <p:nvPr>
            <p:ph type="sldNum" sz="quarter" idx="12"/>
          </p:nvPr>
        </p:nvSpPr>
        <p:spPr/>
        <p:txBody>
          <a:bodyPr/>
          <a:lstStyle/>
          <a:p>
            <a:fld id="{90EDC104-672A-4227-99C4-0E2CC007FDBA}" type="slidenum">
              <a:rPr lang="en-IN" smtClean="0"/>
              <a:t>21</a:t>
            </a:fld>
            <a:endParaRPr lang="en-IN"/>
          </a:p>
        </p:txBody>
      </p:sp>
      <p:sp>
        <p:nvSpPr>
          <p:cNvPr id="6" name="Content Placeholder 2">
            <a:extLst>
              <a:ext uri="{FF2B5EF4-FFF2-40B4-BE49-F238E27FC236}">
                <a16:creationId xmlns:a16="http://schemas.microsoft.com/office/drawing/2014/main" id="{239EA30F-A434-BA0E-5A96-A38DD3AD5432}"/>
              </a:ext>
            </a:extLst>
          </p:cNvPr>
          <p:cNvSpPr txBox="1">
            <a:spLocks/>
          </p:cNvSpPr>
          <p:nvPr/>
        </p:nvSpPr>
        <p:spPr>
          <a:xfrm>
            <a:off x="375138" y="2211266"/>
            <a:ext cx="11457354" cy="6179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Performance Summary</a:t>
            </a:r>
          </a:p>
        </p:txBody>
      </p:sp>
      <p:pic>
        <p:nvPicPr>
          <p:cNvPr id="9" name="Picture 8">
            <a:extLst>
              <a:ext uri="{FF2B5EF4-FFF2-40B4-BE49-F238E27FC236}">
                <a16:creationId xmlns:a16="http://schemas.microsoft.com/office/drawing/2014/main" id="{FAD4DC8B-AB8E-4638-3EC9-63BB5A50854D}"/>
              </a:ext>
            </a:extLst>
          </p:cNvPr>
          <p:cNvPicPr>
            <a:picLocks noChangeAspect="1"/>
          </p:cNvPicPr>
          <p:nvPr/>
        </p:nvPicPr>
        <p:blipFill>
          <a:blip r:embed="rId2"/>
          <a:stretch>
            <a:fillRect/>
          </a:stretch>
        </p:blipFill>
        <p:spPr>
          <a:xfrm>
            <a:off x="240359" y="3021405"/>
            <a:ext cx="11726912" cy="1362265"/>
          </a:xfrm>
          <a:prstGeom prst="rect">
            <a:avLst/>
          </a:prstGeom>
        </p:spPr>
      </p:pic>
    </p:spTree>
    <p:extLst>
      <p:ext uri="{BB962C8B-B14F-4D97-AF65-F5344CB8AC3E}">
        <p14:creationId xmlns:p14="http://schemas.microsoft.com/office/powerpoint/2010/main" val="2775130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1966BD-7CD7-899C-6417-9781CA88BD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B408A9-1280-9B3C-0D6C-F7313A858748}"/>
              </a:ext>
            </a:extLst>
          </p:cNvPr>
          <p:cNvSpPr>
            <a:spLocks noGrp="1"/>
          </p:cNvSpPr>
          <p:nvPr>
            <p:ph type="title"/>
          </p:nvPr>
        </p:nvSpPr>
        <p:spPr/>
        <p:txBody>
          <a:bodyPr/>
          <a:lstStyle/>
          <a:p>
            <a:r>
              <a:rPr lang="en-US" b="1" dirty="0">
                <a:latin typeface="Mongolian Baiti" panose="03000500000000000000" pitchFamily="66" charset="0"/>
                <a:cs typeface="Mongolian Baiti" panose="03000500000000000000" pitchFamily="66" charset="0"/>
              </a:rPr>
              <a:t>Results and Discussion (Task-IL)</a:t>
            </a:r>
            <a:endParaRPr lang="en-IN" b="1" dirty="0">
              <a:solidFill>
                <a:srgbClr val="FF0000"/>
              </a:solidFill>
              <a:latin typeface="Arial Narrow" panose="020B0606020202030204" pitchFamily="34" charset="0"/>
            </a:endParaRPr>
          </a:p>
        </p:txBody>
      </p:sp>
      <p:sp>
        <p:nvSpPr>
          <p:cNvPr id="3" name="Content Placeholder 2">
            <a:extLst>
              <a:ext uri="{FF2B5EF4-FFF2-40B4-BE49-F238E27FC236}">
                <a16:creationId xmlns:a16="http://schemas.microsoft.com/office/drawing/2014/main" id="{F0101FD4-01B8-F97C-05A3-56FED23EFE38}"/>
              </a:ext>
            </a:extLst>
          </p:cNvPr>
          <p:cNvSpPr>
            <a:spLocks noGrp="1"/>
          </p:cNvSpPr>
          <p:nvPr>
            <p:ph idx="1"/>
          </p:nvPr>
        </p:nvSpPr>
        <p:spPr>
          <a:xfrm>
            <a:off x="838200" y="1643061"/>
            <a:ext cx="10515600" cy="4895851"/>
          </a:xfrm>
        </p:spPr>
        <p:txBody>
          <a:bodyPr>
            <a:normAutofit fontScale="92500" lnSpcReduction="10000"/>
          </a:bodyPr>
          <a:lstStyle/>
          <a:p>
            <a:pPr marL="0" indent="0">
              <a:buNone/>
            </a:pPr>
            <a:r>
              <a:rPr lang="en-US" b="1" dirty="0"/>
              <a:t>Methodology (Vanilla SGD) – Task Incremental MNIST Baseline </a:t>
            </a:r>
            <a:r>
              <a:rPr lang="en-US" dirty="0"/>
              <a:t>:</a:t>
            </a:r>
          </a:p>
          <a:p>
            <a:pPr lvl="1"/>
            <a:r>
              <a:rPr lang="en-US" dirty="0"/>
              <a:t>Task Incremental learning involves learning a sequence of distinct tasks. Permuted MNIST is a benchmark for this scenario, where each 'task' is created by randomly shuffling the pixels of the MNIST dataset. This results in a sequence of related but distinct classification problems. Our baseline uses Vanilla SGD to train a simple neural network sequentially on five such pixel permutation tasks.</a:t>
            </a:r>
          </a:p>
          <a:p>
            <a:pPr lvl="1"/>
            <a:r>
              <a:rPr lang="en-US" b="1" dirty="0"/>
              <a:t>Optimization:</a:t>
            </a:r>
            <a:r>
              <a:rPr lang="en-US" dirty="0"/>
              <a:t> SGD with cross-entropy loss and 0.01 learning rate.</a:t>
            </a:r>
          </a:p>
          <a:p>
            <a:pPr lvl="1"/>
            <a:r>
              <a:rPr lang="en-US" b="1" dirty="0"/>
              <a:t>Training:</a:t>
            </a:r>
            <a:r>
              <a:rPr lang="en-US" dirty="0"/>
              <a:t> 5 epochs per task. After each, evaluation on all prior permutation tasks tracks task-specific forgetting.</a:t>
            </a:r>
          </a:p>
          <a:p>
            <a:pPr lvl="1"/>
            <a:r>
              <a:rPr lang="en-US" b="1" dirty="0"/>
              <a:t>Evaluation:</a:t>
            </a:r>
            <a:r>
              <a:rPr lang="en-US" dirty="0"/>
              <a:t> Task-specific accuracy retention measures catastrophic forgetting in a task incremental setting.</a:t>
            </a:r>
          </a:p>
          <a:p>
            <a:pPr lvl="1"/>
            <a:r>
              <a:rPr lang="en-US" b="1" dirty="0"/>
              <a:t>Expected:</a:t>
            </a:r>
            <a:r>
              <a:rPr lang="en-US" dirty="0"/>
              <a:t> Performance on older pixel permutation tasks will decrease as new permutations are learned, demonstrating the challenge of task incremental learning with basic SGD. Permuted MNIST represents a scenario where a model must learn new tasks without forgetting old ones, making it a key benchmark for task incremental continual learning.</a:t>
            </a:r>
          </a:p>
        </p:txBody>
      </p:sp>
      <p:sp>
        <p:nvSpPr>
          <p:cNvPr id="4" name="Footer Placeholder 3">
            <a:extLst>
              <a:ext uri="{FF2B5EF4-FFF2-40B4-BE49-F238E27FC236}">
                <a16:creationId xmlns:a16="http://schemas.microsoft.com/office/drawing/2014/main" id="{2A59470D-6EB7-B179-DB59-F0D56F42D3F8}"/>
              </a:ext>
            </a:extLst>
          </p:cNvPr>
          <p:cNvSpPr>
            <a:spLocks noGrp="1"/>
          </p:cNvSpPr>
          <p:nvPr>
            <p:ph type="ftr" sz="quarter" idx="11"/>
          </p:nvPr>
        </p:nvSpPr>
        <p:spPr/>
        <p:txBody>
          <a:bodyPr/>
          <a:lstStyle/>
          <a:p>
            <a:r>
              <a:rPr lang="en-IN"/>
              <a:t>CS6501 Project I PGP, ICER, VIT Bangalore</a:t>
            </a:r>
          </a:p>
        </p:txBody>
      </p:sp>
      <p:sp>
        <p:nvSpPr>
          <p:cNvPr id="5" name="Slide Number Placeholder 4">
            <a:extLst>
              <a:ext uri="{FF2B5EF4-FFF2-40B4-BE49-F238E27FC236}">
                <a16:creationId xmlns:a16="http://schemas.microsoft.com/office/drawing/2014/main" id="{4B1C6A4F-3D05-EC26-6EB9-AAC54A667E29}"/>
              </a:ext>
            </a:extLst>
          </p:cNvPr>
          <p:cNvSpPr>
            <a:spLocks noGrp="1"/>
          </p:cNvSpPr>
          <p:nvPr>
            <p:ph type="sldNum" sz="quarter" idx="12"/>
          </p:nvPr>
        </p:nvSpPr>
        <p:spPr/>
        <p:txBody>
          <a:bodyPr/>
          <a:lstStyle/>
          <a:p>
            <a:fld id="{90EDC104-672A-4227-99C4-0E2CC007FDBA}" type="slidenum">
              <a:rPr lang="en-IN" smtClean="0"/>
              <a:t>22</a:t>
            </a:fld>
            <a:endParaRPr lang="en-IN"/>
          </a:p>
        </p:txBody>
      </p:sp>
    </p:spTree>
    <p:extLst>
      <p:ext uri="{BB962C8B-B14F-4D97-AF65-F5344CB8AC3E}">
        <p14:creationId xmlns:p14="http://schemas.microsoft.com/office/powerpoint/2010/main" val="558565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7B62FD-EAE1-386B-B2BD-C807D57378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00A4E5-77BB-8BC6-EBA3-44038FA31A8C}"/>
              </a:ext>
            </a:extLst>
          </p:cNvPr>
          <p:cNvSpPr>
            <a:spLocks noGrp="1"/>
          </p:cNvSpPr>
          <p:nvPr>
            <p:ph type="title"/>
          </p:nvPr>
        </p:nvSpPr>
        <p:spPr/>
        <p:txBody>
          <a:bodyPr/>
          <a:lstStyle/>
          <a:p>
            <a:r>
              <a:rPr lang="en-US" b="1" dirty="0">
                <a:latin typeface="Mongolian Baiti" panose="03000500000000000000" pitchFamily="66" charset="0"/>
                <a:cs typeface="Mongolian Baiti" panose="03000500000000000000" pitchFamily="66" charset="0"/>
              </a:rPr>
              <a:t>Performance Analysis (Task-IL)</a:t>
            </a:r>
            <a:endParaRPr lang="en-IN" b="1" dirty="0">
              <a:latin typeface="Arial Narrow" panose="020B0606020202030204" pitchFamily="34" charset="0"/>
            </a:endParaRPr>
          </a:p>
        </p:txBody>
      </p:sp>
      <p:sp>
        <p:nvSpPr>
          <p:cNvPr id="4" name="Footer Placeholder 3">
            <a:extLst>
              <a:ext uri="{FF2B5EF4-FFF2-40B4-BE49-F238E27FC236}">
                <a16:creationId xmlns:a16="http://schemas.microsoft.com/office/drawing/2014/main" id="{DEB36A19-8B90-675F-2B0F-1005E4D12B0D}"/>
              </a:ext>
            </a:extLst>
          </p:cNvPr>
          <p:cNvSpPr>
            <a:spLocks noGrp="1"/>
          </p:cNvSpPr>
          <p:nvPr>
            <p:ph type="ftr" sz="quarter" idx="11"/>
          </p:nvPr>
        </p:nvSpPr>
        <p:spPr/>
        <p:txBody>
          <a:bodyPr/>
          <a:lstStyle/>
          <a:p>
            <a:r>
              <a:rPr lang="en-IN"/>
              <a:t>CS6501 Project I PGP, ICER, VIT Bangalore</a:t>
            </a:r>
          </a:p>
        </p:txBody>
      </p:sp>
      <p:sp>
        <p:nvSpPr>
          <p:cNvPr id="5" name="Slide Number Placeholder 4">
            <a:extLst>
              <a:ext uri="{FF2B5EF4-FFF2-40B4-BE49-F238E27FC236}">
                <a16:creationId xmlns:a16="http://schemas.microsoft.com/office/drawing/2014/main" id="{979E5778-E519-03F0-2DAE-543CEB6C021A}"/>
              </a:ext>
            </a:extLst>
          </p:cNvPr>
          <p:cNvSpPr>
            <a:spLocks noGrp="1"/>
          </p:cNvSpPr>
          <p:nvPr>
            <p:ph type="sldNum" sz="quarter" idx="12"/>
          </p:nvPr>
        </p:nvSpPr>
        <p:spPr/>
        <p:txBody>
          <a:bodyPr/>
          <a:lstStyle/>
          <a:p>
            <a:fld id="{90EDC104-672A-4227-99C4-0E2CC007FDBA}" type="slidenum">
              <a:rPr lang="en-IN" smtClean="0"/>
              <a:t>23</a:t>
            </a:fld>
            <a:endParaRPr lang="en-IN"/>
          </a:p>
        </p:txBody>
      </p:sp>
      <p:pic>
        <p:nvPicPr>
          <p:cNvPr id="10" name="Picture 9">
            <a:extLst>
              <a:ext uri="{FF2B5EF4-FFF2-40B4-BE49-F238E27FC236}">
                <a16:creationId xmlns:a16="http://schemas.microsoft.com/office/drawing/2014/main" id="{6975EBE9-5938-55E9-FCB5-3B8BE6F6C1F4}"/>
              </a:ext>
            </a:extLst>
          </p:cNvPr>
          <p:cNvPicPr>
            <a:picLocks noChangeAspect="1"/>
          </p:cNvPicPr>
          <p:nvPr/>
        </p:nvPicPr>
        <p:blipFill>
          <a:blip r:embed="rId2"/>
          <a:stretch>
            <a:fillRect/>
          </a:stretch>
        </p:blipFill>
        <p:spPr>
          <a:xfrm>
            <a:off x="4089588" y="2245742"/>
            <a:ext cx="4012822" cy="1518977"/>
          </a:xfrm>
          <a:prstGeom prst="rect">
            <a:avLst/>
          </a:prstGeom>
        </p:spPr>
      </p:pic>
      <p:pic>
        <p:nvPicPr>
          <p:cNvPr id="12" name="Picture 11">
            <a:extLst>
              <a:ext uri="{FF2B5EF4-FFF2-40B4-BE49-F238E27FC236}">
                <a16:creationId xmlns:a16="http://schemas.microsoft.com/office/drawing/2014/main" id="{BF8D3FD1-17FD-DE7D-3A01-2500A4AFB9F0}"/>
              </a:ext>
            </a:extLst>
          </p:cNvPr>
          <p:cNvPicPr>
            <a:picLocks noChangeAspect="1"/>
          </p:cNvPicPr>
          <p:nvPr/>
        </p:nvPicPr>
        <p:blipFill>
          <a:blip r:embed="rId3"/>
          <a:stretch>
            <a:fillRect/>
          </a:stretch>
        </p:blipFill>
        <p:spPr>
          <a:xfrm>
            <a:off x="371903" y="4159717"/>
            <a:ext cx="3211581" cy="1276528"/>
          </a:xfrm>
          <a:prstGeom prst="rect">
            <a:avLst/>
          </a:prstGeom>
        </p:spPr>
      </p:pic>
      <p:pic>
        <p:nvPicPr>
          <p:cNvPr id="14" name="Picture 13">
            <a:extLst>
              <a:ext uri="{FF2B5EF4-FFF2-40B4-BE49-F238E27FC236}">
                <a16:creationId xmlns:a16="http://schemas.microsoft.com/office/drawing/2014/main" id="{72942766-0CC5-0C9C-8FF9-8F0FE5B721DA}"/>
              </a:ext>
            </a:extLst>
          </p:cNvPr>
          <p:cNvPicPr>
            <a:picLocks noChangeAspect="1"/>
          </p:cNvPicPr>
          <p:nvPr/>
        </p:nvPicPr>
        <p:blipFill>
          <a:blip r:embed="rId4"/>
          <a:stretch>
            <a:fillRect/>
          </a:stretch>
        </p:blipFill>
        <p:spPr>
          <a:xfrm>
            <a:off x="4113460" y="4171428"/>
            <a:ext cx="3348270" cy="1276528"/>
          </a:xfrm>
          <a:prstGeom prst="rect">
            <a:avLst/>
          </a:prstGeom>
        </p:spPr>
      </p:pic>
      <p:sp>
        <p:nvSpPr>
          <p:cNvPr id="15" name="TextBox 14">
            <a:extLst>
              <a:ext uri="{FF2B5EF4-FFF2-40B4-BE49-F238E27FC236}">
                <a16:creationId xmlns:a16="http://schemas.microsoft.com/office/drawing/2014/main" id="{27051AD1-ABD3-B190-0E54-0E1F93520275}"/>
              </a:ext>
            </a:extLst>
          </p:cNvPr>
          <p:cNvSpPr txBox="1"/>
          <p:nvPr/>
        </p:nvSpPr>
        <p:spPr>
          <a:xfrm>
            <a:off x="5600704" y="1867138"/>
            <a:ext cx="990591" cy="369332"/>
          </a:xfrm>
          <a:prstGeom prst="rect">
            <a:avLst/>
          </a:prstGeom>
          <a:noFill/>
        </p:spPr>
        <p:txBody>
          <a:bodyPr wrap="square" rtlCol="0">
            <a:spAutoFit/>
          </a:bodyPr>
          <a:lstStyle/>
          <a:p>
            <a:r>
              <a:rPr lang="en-US" dirty="0"/>
              <a:t>Baseline</a:t>
            </a:r>
            <a:endParaRPr lang="en-IN" dirty="0"/>
          </a:p>
        </p:txBody>
      </p:sp>
      <p:sp>
        <p:nvSpPr>
          <p:cNvPr id="16" name="TextBox 15">
            <a:extLst>
              <a:ext uri="{FF2B5EF4-FFF2-40B4-BE49-F238E27FC236}">
                <a16:creationId xmlns:a16="http://schemas.microsoft.com/office/drawing/2014/main" id="{D30BEB40-6EC8-D2AF-7125-DD33D6583166}"/>
              </a:ext>
            </a:extLst>
          </p:cNvPr>
          <p:cNvSpPr txBox="1"/>
          <p:nvPr/>
        </p:nvSpPr>
        <p:spPr>
          <a:xfrm>
            <a:off x="1644075" y="3750533"/>
            <a:ext cx="667235" cy="369332"/>
          </a:xfrm>
          <a:prstGeom prst="rect">
            <a:avLst/>
          </a:prstGeom>
          <a:noFill/>
        </p:spPr>
        <p:txBody>
          <a:bodyPr wrap="square" rtlCol="0">
            <a:spAutoFit/>
          </a:bodyPr>
          <a:lstStyle/>
          <a:p>
            <a:r>
              <a:rPr lang="en-US" dirty="0"/>
              <a:t>EWC</a:t>
            </a:r>
            <a:endParaRPr lang="en-IN" dirty="0"/>
          </a:p>
        </p:txBody>
      </p:sp>
      <p:sp>
        <p:nvSpPr>
          <p:cNvPr id="17" name="TextBox 16">
            <a:extLst>
              <a:ext uri="{FF2B5EF4-FFF2-40B4-BE49-F238E27FC236}">
                <a16:creationId xmlns:a16="http://schemas.microsoft.com/office/drawing/2014/main" id="{467C435E-193A-BE6D-EA0D-1B48C289AC75}"/>
              </a:ext>
            </a:extLst>
          </p:cNvPr>
          <p:cNvSpPr txBox="1"/>
          <p:nvPr/>
        </p:nvSpPr>
        <p:spPr>
          <a:xfrm>
            <a:off x="5600704" y="3750533"/>
            <a:ext cx="396017" cy="369332"/>
          </a:xfrm>
          <a:prstGeom prst="rect">
            <a:avLst/>
          </a:prstGeom>
          <a:noFill/>
        </p:spPr>
        <p:txBody>
          <a:bodyPr wrap="square" rtlCol="0">
            <a:spAutoFit/>
          </a:bodyPr>
          <a:lstStyle/>
          <a:p>
            <a:r>
              <a:rPr lang="en-US" dirty="0"/>
              <a:t>SI</a:t>
            </a:r>
            <a:endParaRPr lang="en-IN" dirty="0"/>
          </a:p>
        </p:txBody>
      </p:sp>
      <p:sp>
        <p:nvSpPr>
          <p:cNvPr id="20" name="TextBox 19">
            <a:extLst>
              <a:ext uri="{FF2B5EF4-FFF2-40B4-BE49-F238E27FC236}">
                <a16:creationId xmlns:a16="http://schemas.microsoft.com/office/drawing/2014/main" id="{31F9D20C-03CF-E76B-A67E-44AE39B9E396}"/>
              </a:ext>
            </a:extLst>
          </p:cNvPr>
          <p:cNvSpPr txBox="1"/>
          <p:nvPr/>
        </p:nvSpPr>
        <p:spPr>
          <a:xfrm>
            <a:off x="9896017" y="3750533"/>
            <a:ext cx="396017" cy="369332"/>
          </a:xfrm>
          <a:prstGeom prst="rect">
            <a:avLst/>
          </a:prstGeom>
          <a:noFill/>
        </p:spPr>
        <p:txBody>
          <a:bodyPr wrap="square" rtlCol="0">
            <a:spAutoFit/>
          </a:bodyPr>
          <a:lstStyle/>
          <a:p>
            <a:r>
              <a:rPr lang="en-US" dirty="0"/>
              <a:t>L2</a:t>
            </a:r>
            <a:endParaRPr lang="en-IN" dirty="0"/>
          </a:p>
        </p:txBody>
      </p:sp>
      <p:sp>
        <p:nvSpPr>
          <p:cNvPr id="21" name="TextBox 20">
            <a:extLst>
              <a:ext uri="{FF2B5EF4-FFF2-40B4-BE49-F238E27FC236}">
                <a16:creationId xmlns:a16="http://schemas.microsoft.com/office/drawing/2014/main" id="{1AF9824B-02BB-F1AF-E1E6-BB66A2B2F308}"/>
              </a:ext>
            </a:extLst>
          </p:cNvPr>
          <p:cNvSpPr txBox="1"/>
          <p:nvPr/>
        </p:nvSpPr>
        <p:spPr>
          <a:xfrm>
            <a:off x="281354" y="1398954"/>
            <a:ext cx="4114800" cy="461665"/>
          </a:xfrm>
          <a:prstGeom prst="rect">
            <a:avLst/>
          </a:prstGeom>
          <a:noFill/>
          <a:ln w="28575">
            <a:solidFill>
              <a:schemeClr val="tx1"/>
            </a:solidFill>
          </a:ln>
        </p:spPr>
        <p:txBody>
          <a:bodyPr wrap="square" rtlCol="0">
            <a:spAutoFit/>
          </a:bodyPr>
          <a:lstStyle/>
          <a:p>
            <a:r>
              <a:rPr lang="en-US" sz="2400" b="1" dirty="0"/>
              <a:t>Regularization-based methods</a:t>
            </a:r>
            <a:endParaRPr lang="en-IN" sz="2400" b="1" dirty="0"/>
          </a:p>
        </p:txBody>
      </p:sp>
      <p:pic>
        <p:nvPicPr>
          <p:cNvPr id="23" name="Picture 22">
            <a:extLst>
              <a:ext uri="{FF2B5EF4-FFF2-40B4-BE49-F238E27FC236}">
                <a16:creationId xmlns:a16="http://schemas.microsoft.com/office/drawing/2014/main" id="{B6CD9F73-6E80-D2FE-C897-9DFD62FAD190}"/>
              </a:ext>
            </a:extLst>
          </p:cNvPr>
          <p:cNvPicPr>
            <a:picLocks noChangeAspect="1"/>
          </p:cNvPicPr>
          <p:nvPr/>
        </p:nvPicPr>
        <p:blipFill>
          <a:blip r:embed="rId5"/>
          <a:stretch>
            <a:fillRect/>
          </a:stretch>
        </p:blipFill>
        <p:spPr>
          <a:xfrm>
            <a:off x="8467513" y="4171427"/>
            <a:ext cx="3117922" cy="1264817"/>
          </a:xfrm>
          <a:prstGeom prst="rect">
            <a:avLst/>
          </a:prstGeom>
        </p:spPr>
      </p:pic>
    </p:spTree>
    <p:extLst>
      <p:ext uri="{BB962C8B-B14F-4D97-AF65-F5344CB8AC3E}">
        <p14:creationId xmlns:p14="http://schemas.microsoft.com/office/powerpoint/2010/main" val="534271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466C37-935C-6BA2-7EC5-5A45F92A96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8CF12D-2CC7-D3DF-207D-F8EEAB99053F}"/>
              </a:ext>
            </a:extLst>
          </p:cNvPr>
          <p:cNvSpPr>
            <a:spLocks noGrp="1"/>
          </p:cNvSpPr>
          <p:nvPr>
            <p:ph type="title"/>
          </p:nvPr>
        </p:nvSpPr>
        <p:spPr/>
        <p:txBody>
          <a:bodyPr/>
          <a:lstStyle/>
          <a:p>
            <a:r>
              <a:rPr lang="en-US" b="1" dirty="0">
                <a:latin typeface="Mongolian Baiti" panose="03000500000000000000" pitchFamily="66" charset="0"/>
                <a:cs typeface="Mongolian Baiti" panose="03000500000000000000" pitchFamily="66" charset="0"/>
              </a:rPr>
              <a:t>Performance Analysis (Class-IL)</a:t>
            </a:r>
            <a:endParaRPr lang="en-IN" b="1" dirty="0">
              <a:latin typeface="Arial Narrow" panose="020B0606020202030204" pitchFamily="34" charset="0"/>
            </a:endParaRPr>
          </a:p>
        </p:txBody>
      </p:sp>
      <p:sp>
        <p:nvSpPr>
          <p:cNvPr id="4" name="Footer Placeholder 3">
            <a:extLst>
              <a:ext uri="{FF2B5EF4-FFF2-40B4-BE49-F238E27FC236}">
                <a16:creationId xmlns:a16="http://schemas.microsoft.com/office/drawing/2014/main" id="{33C56244-B845-9880-850F-D858E12FDC67}"/>
              </a:ext>
            </a:extLst>
          </p:cNvPr>
          <p:cNvSpPr>
            <a:spLocks noGrp="1"/>
          </p:cNvSpPr>
          <p:nvPr>
            <p:ph type="ftr" sz="quarter" idx="11"/>
          </p:nvPr>
        </p:nvSpPr>
        <p:spPr/>
        <p:txBody>
          <a:bodyPr/>
          <a:lstStyle/>
          <a:p>
            <a:r>
              <a:rPr lang="en-IN"/>
              <a:t>CS6501 Project I PGP, ICER, VIT Bangalore</a:t>
            </a:r>
          </a:p>
        </p:txBody>
      </p:sp>
      <p:sp>
        <p:nvSpPr>
          <p:cNvPr id="5" name="Slide Number Placeholder 4">
            <a:extLst>
              <a:ext uri="{FF2B5EF4-FFF2-40B4-BE49-F238E27FC236}">
                <a16:creationId xmlns:a16="http://schemas.microsoft.com/office/drawing/2014/main" id="{8B1A6AD8-92AA-A3B0-01A8-78B2ED032490}"/>
              </a:ext>
            </a:extLst>
          </p:cNvPr>
          <p:cNvSpPr>
            <a:spLocks noGrp="1"/>
          </p:cNvSpPr>
          <p:nvPr>
            <p:ph type="sldNum" sz="quarter" idx="12"/>
          </p:nvPr>
        </p:nvSpPr>
        <p:spPr/>
        <p:txBody>
          <a:bodyPr/>
          <a:lstStyle/>
          <a:p>
            <a:fld id="{90EDC104-672A-4227-99C4-0E2CC007FDBA}" type="slidenum">
              <a:rPr lang="en-IN" smtClean="0"/>
              <a:t>24</a:t>
            </a:fld>
            <a:endParaRPr lang="en-IN"/>
          </a:p>
        </p:txBody>
      </p:sp>
      <p:pic>
        <p:nvPicPr>
          <p:cNvPr id="3" name="Picture 2">
            <a:extLst>
              <a:ext uri="{FF2B5EF4-FFF2-40B4-BE49-F238E27FC236}">
                <a16:creationId xmlns:a16="http://schemas.microsoft.com/office/drawing/2014/main" id="{521C803B-5AD4-25A2-1E6E-D762300D16C7}"/>
              </a:ext>
            </a:extLst>
          </p:cNvPr>
          <p:cNvPicPr>
            <a:picLocks noChangeAspect="1"/>
          </p:cNvPicPr>
          <p:nvPr/>
        </p:nvPicPr>
        <p:blipFill>
          <a:blip r:embed="rId2"/>
          <a:stretch>
            <a:fillRect/>
          </a:stretch>
        </p:blipFill>
        <p:spPr>
          <a:xfrm>
            <a:off x="494510" y="2671460"/>
            <a:ext cx="4958893" cy="1877094"/>
          </a:xfrm>
          <a:prstGeom prst="rect">
            <a:avLst/>
          </a:prstGeom>
        </p:spPr>
      </p:pic>
      <p:sp>
        <p:nvSpPr>
          <p:cNvPr id="7" name="TextBox 6">
            <a:extLst>
              <a:ext uri="{FF2B5EF4-FFF2-40B4-BE49-F238E27FC236}">
                <a16:creationId xmlns:a16="http://schemas.microsoft.com/office/drawing/2014/main" id="{BC79FF60-4FC9-3E42-0220-5236AD95F353}"/>
              </a:ext>
            </a:extLst>
          </p:cNvPr>
          <p:cNvSpPr txBox="1"/>
          <p:nvPr/>
        </p:nvSpPr>
        <p:spPr>
          <a:xfrm>
            <a:off x="434736" y="2247186"/>
            <a:ext cx="990591" cy="369332"/>
          </a:xfrm>
          <a:prstGeom prst="rect">
            <a:avLst/>
          </a:prstGeom>
          <a:noFill/>
        </p:spPr>
        <p:txBody>
          <a:bodyPr wrap="square" rtlCol="0">
            <a:spAutoFit/>
          </a:bodyPr>
          <a:lstStyle/>
          <a:p>
            <a:r>
              <a:rPr lang="en-US" dirty="0"/>
              <a:t>Baseline</a:t>
            </a:r>
            <a:endParaRPr lang="en-IN" dirty="0"/>
          </a:p>
        </p:txBody>
      </p:sp>
      <p:pic>
        <p:nvPicPr>
          <p:cNvPr id="10" name="Picture 9">
            <a:extLst>
              <a:ext uri="{FF2B5EF4-FFF2-40B4-BE49-F238E27FC236}">
                <a16:creationId xmlns:a16="http://schemas.microsoft.com/office/drawing/2014/main" id="{11FFFED6-8FBA-213A-9E12-CB2FB2DE9523}"/>
              </a:ext>
            </a:extLst>
          </p:cNvPr>
          <p:cNvPicPr>
            <a:picLocks noChangeAspect="1"/>
          </p:cNvPicPr>
          <p:nvPr/>
        </p:nvPicPr>
        <p:blipFill>
          <a:blip r:embed="rId3"/>
          <a:stretch>
            <a:fillRect/>
          </a:stretch>
        </p:blipFill>
        <p:spPr>
          <a:xfrm>
            <a:off x="6561161" y="2655752"/>
            <a:ext cx="4949210" cy="1892801"/>
          </a:xfrm>
          <a:prstGeom prst="rect">
            <a:avLst/>
          </a:prstGeom>
        </p:spPr>
      </p:pic>
      <p:sp>
        <p:nvSpPr>
          <p:cNvPr id="12" name="TextBox 11">
            <a:extLst>
              <a:ext uri="{FF2B5EF4-FFF2-40B4-BE49-F238E27FC236}">
                <a16:creationId xmlns:a16="http://schemas.microsoft.com/office/drawing/2014/main" id="{EB9CCD6D-9FF1-7409-ACFE-4BCA04001A99}"/>
              </a:ext>
            </a:extLst>
          </p:cNvPr>
          <p:cNvSpPr txBox="1"/>
          <p:nvPr/>
        </p:nvSpPr>
        <p:spPr>
          <a:xfrm>
            <a:off x="6490685" y="2225254"/>
            <a:ext cx="990591" cy="369332"/>
          </a:xfrm>
          <a:prstGeom prst="rect">
            <a:avLst/>
          </a:prstGeom>
          <a:noFill/>
        </p:spPr>
        <p:txBody>
          <a:bodyPr wrap="square" rtlCol="0">
            <a:spAutoFit/>
          </a:bodyPr>
          <a:lstStyle/>
          <a:p>
            <a:r>
              <a:rPr lang="en-US" dirty="0"/>
              <a:t>PackNet</a:t>
            </a:r>
          </a:p>
        </p:txBody>
      </p:sp>
      <p:sp>
        <p:nvSpPr>
          <p:cNvPr id="13" name="TextBox 12">
            <a:extLst>
              <a:ext uri="{FF2B5EF4-FFF2-40B4-BE49-F238E27FC236}">
                <a16:creationId xmlns:a16="http://schemas.microsoft.com/office/drawing/2014/main" id="{0A7F01B7-CB09-965B-41FD-084D0B988D37}"/>
              </a:ext>
            </a:extLst>
          </p:cNvPr>
          <p:cNvSpPr txBox="1"/>
          <p:nvPr/>
        </p:nvSpPr>
        <p:spPr>
          <a:xfrm>
            <a:off x="494511" y="1573013"/>
            <a:ext cx="2920812" cy="461665"/>
          </a:xfrm>
          <a:prstGeom prst="rect">
            <a:avLst/>
          </a:prstGeom>
          <a:noFill/>
          <a:ln w="28575">
            <a:solidFill>
              <a:schemeClr val="tx1"/>
            </a:solidFill>
          </a:ln>
        </p:spPr>
        <p:txBody>
          <a:bodyPr wrap="square" rtlCol="0">
            <a:spAutoFit/>
          </a:bodyPr>
          <a:lstStyle/>
          <a:p>
            <a:r>
              <a:rPr lang="en-US" sz="2400" b="1" dirty="0"/>
              <a:t>Architectural method</a:t>
            </a:r>
            <a:endParaRPr lang="en-IN" sz="2400" b="1" dirty="0"/>
          </a:p>
        </p:txBody>
      </p:sp>
    </p:spTree>
    <p:extLst>
      <p:ext uri="{BB962C8B-B14F-4D97-AF65-F5344CB8AC3E}">
        <p14:creationId xmlns:p14="http://schemas.microsoft.com/office/powerpoint/2010/main" val="1624942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18081A-43B5-D5F8-D369-D71CD2818E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6E8F8E-78C6-2F35-401D-8595553CDE19}"/>
              </a:ext>
            </a:extLst>
          </p:cNvPr>
          <p:cNvSpPr>
            <a:spLocks noGrp="1"/>
          </p:cNvSpPr>
          <p:nvPr>
            <p:ph type="title"/>
          </p:nvPr>
        </p:nvSpPr>
        <p:spPr/>
        <p:txBody>
          <a:bodyPr/>
          <a:lstStyle/>
          <a:p>
            <a:r>
              <a:rPr lang="en-US" b="1" dirty="0">
                <a:latin typeface="Mongolian Baiti" panose="03000500000000000000" pitchFamily="66" charset="0"/>
                <a:cs typeface="Mongolian Baiti" panose="03000500000000000000" pitchFamily="66" charset="0"/>
              </a:rPr>
              <a:t>Results and Discussion (Class-IL)</a:t>
            </a:r>
            <a:endParaRPr lang="en-IN" b="1" dirty="0">
              <a:solidFill>
                <a:srgbClr val="FF0000"/>
              </a:solidFill>
              <a:latin typeface="Arial Narrow" panose="020B0606020202030204" pitchFamily="34" charset="0"/>
            </a:endParaRPr>
          </a:p>
        </p:txBody>
      </p:sp>
      <p:sp>
        <p:nvSpPr>
          <p:cNvPr id="3" name="Content Placeholder 2">
            <a:extLst>
              <a:ext uri="{FF2B5EF4-FFF2-40B4-BE49-F238E27FC236}">
                <a16:creationId xmlns:a16="http://schemas.microsoft.com/office/drawing/2014/main" id="{B95F52D5-CDE6-ECED-05A1-5CAD28684D34}"/>
              </a:ext>
            </a:extLst>
          </p:cNvPr>
          <p:cNvSpPr>
            <a:spLocks noGrp="1"/>
          </p:cNvSpPr>
          <p:nvPr>
            <p:ph idx="1"/>
          </p:nvPr>
        </p:nvSpPr>
        <p:spPr>
          <a:xfrm>
            <a:off x="838200" y="1825624"/>
            <a:ext cx="10515600" cy="4530725"/>
          </a:xfrm>
        </p:spPr>
        <p:txBody>
          <a:bodyPr>
            <a:normAutofit fontScale="92500" lnSpcReduction="10000"/>
          </a:bodyPr>
          <a:lstStyle/>
          <a:p>
            <a:pPr marL="0" indent="0">
              <a:buNone/>
            </a:pPr>
            <a:r>
              <a:rPr lang="en-US" b="1" dirty="0"/>
              <a:t>Methodology (Vanilla SGD) – Class Incremental-MNIST Baseline </a:t>
            </a:r>
            <a:r>
              <a:rPr lang="en-US" dirty="0"/>
              <a:t>:</a:t>
            </a:r>
          </a:p>
          <a:p>
            <a:pPr lvl="1"/>
            <a:r>
              <a:rPr lang="en-US" dirty="0"/>
              <a:t>Class Incremental MNIST simulates learning new classes over time. Each 'task' introduces a subset of MNIST digits, building upon previous tasks. Our baseline uses Vanilla SGD to train a simple neural network sequentially on five tasks, each adding two new digit classes.</a:t>
            </a:r>
          </a:p>
          <a:p>
            <a:pPr lvl="1"/>
            <a:r>
              <a:rPr lang="en-US" dirty="0"/>
              <a:t>Optimization: SGD with cross-entropy loss and 0.01 learning rate.</a:t>
            </a:r>
          </a:p>
          <a:p>
            <a:pPr lvl="1"/>
            <a:r>
              <a:rPr lang="en-US" dirty="0"/>
              <a:t>Training: 5 epochs per task. After each, evaluation on all previously learned classes tracks forgetting.</a:t>
            </a:r>
          </a:p>
          <a:p>
            <a:pPr lvl="1"/>
            <a:r>
              <a:rPr lang="en-US" dirty="0"/>
              <a:t>Evaluation: Accuracy on the cumulative set of learned classes measures catastrophic forgetting.</a:t>
            </a:r>
          </a:p>
          <a:p>
            <a:pPr lvl="1"/>
            <a:r>
              <a:rPr lang="en-US" dirty="0"/>
              <a:t>Expected: As new digit classes are learned, performance on previously learned classes will decrease, demonstrating the challenge of class incremental learning with basic SGD. Class Incremental MNIST represents a scenario where a model must learn to recognize new objects without forgetting previously learned ones, making it a key benchmark for continual learning.</a:t>
            </a:r>
          </a:p>
        </p:txBody>
      </p:sp>
      <p:sp>
        <p:nvSpPr>
          <p:cNvPr id="4" name="Footer Placeholder 3">
            <a:extLst>
              <a:ext uri="{FF2B5EF4-FFF2-40B4-BE49-F238E27FC236}">
                <a16:creationId xmlns:a16="http://schemas.microsoft.com/office/drawing/2014/main" id="{80CCFE95-3F1E-8FA5-B1CC-3E34697ECB7F}"/>
              </a:ext>
            </a:extLst>
          </p:cNvPr>
          <p:cNvSpPr>
            <a:spLocks noGrp="1"/>
          </p:cNvSpPr>
          <p:nvPr>
            <p:ph type="ftr" sz="quarter" idx="11"/>
          </p:nvPr>
        </p:nvSpPr>
        <p:spPr/>
        <p:txBody>
          <a:bodyPr/>
          <a:lstStyle/>
          <a:p>
            <a:r>
              <a:rPr lang="en-IN"/>
              <a:t>CS6501 Project I PGP, ICER, VIT Bangalore</a:t>
            </a:r>
          </a:p>
        </p:txBody>
      </p:sp>
      <p:sp>
        <p:nvSpPr>
          <p:cNvPr id="5" name="Slide Number Placeholder 4">
            <a:extLst>
              <a:ext uri="{FF2B5EF4-FFF2-40B4-BE49-F238E27FC236}">
                <a16:creationId xmlns:a16="http://schemas.microsoft.com/office/drawing/2014/main" id="{8851FA47-2923-1AA1-C6BF-85FA36FB8C5D}"/>
              </a:ext>
            </a:extLst>
          </p:cNvPr>
          <p:cNvSpPr>
            <a:spLocks noGrp="1"/>
          </p:cNvSpPr>
          <p:nvPr>
            <p:ph type="sldNum" sz="quarter" idx="12"/>
          </p:nvPr>
        </p:nvSpPr>
        <p:spPr/>
        <p:txBody>
          <a:bodyPr/>
          <a:lstStyle/>
          <a:p>
            <a:fld id="{90EDC104-672A-4227-99C4-0E2CC007FDBA}" type="slidenum">
              <a:rPr lang="en-IN" smtClean="0"/>
              <a:t>25</a:t>
            </a:fld>
            <a:endParaRPr lang="en-IN"/>
          </a:p>
        </p:txBody>
      </p:sp>
    </p:spTree>
    <p:extLst>
      <p:ext uri="{BB962C8B-B14F-4D97-AF65-F5344CB8AC3E}">
        <p14:creationId xmlns:p14="http://schemas.microsoft.com/office/powerpoint/2010/main" val="228319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3F2AA-74C4-36CE-5A78-EBF3CB773F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D1B9A8-9A26-0787-FB15-403720D12861}"/>
              </a:ext>
            </a:extLst>
          </p:cNvPr>
          <p:cNvSpPr>
            <a:spLocks noGrp="1"/>
          </p:cNvSpPr>
          <p:nvPr>
            <p:ph type="title"/>
          </p:nvPr>
        </p:nvSpPr>
        <p:spPr/>
        <p:txBody>
          <a:bodyPr/>
          <a:lstStyle/>
          <a:p>
            <a:r>
              <a:rPr lang="en-US" b="1" dirty="0">
                <a:latin typeface="Mongolian Baiti" panose="03000500000000000000" pitchFamily="66" charset="0"/>
                <a:cs typeface="Mongolian Baiti" panose="03000500000000000000" pitchFamily="66" charset="0"/>
              </a:rPr>
              <a:t>Performance Analysis (Class-IL)</a:t>
            </a:r>
            <a:endParaRPr lang="en-IN" b="1" dirty="0">
              <a:latin typeface="Arial Narrow" panose="020B0606020202030204" pitchFamily="34" charset="0"/>
            </a:endParaRPr>
          </a:p>
        </p:txBody>
      </p:sp>
      <p:sp>
        <p:nvSpPr>
          <p:cNvPr id="4" name="Footer Placeholder 3">
            <a:extLst>
              <a:ext uri="{FF2B5EF4-FFF2-40B4-BE49-F238E27FC236}">
                <a16:creationId xmlns:a16="http://schemas.microsoft.com/office/drawing/2014/main" id="{ED005A15-2358-A10D-0D85-35A3BCDFF9E1}"/>
              </a:ext>
            </a:extLst>
          </p:cNvPr>
          <p:cNvSpPr>
            <a:spLocks noGrp="1"/>
          </p:cNvSpPr>
          <p:nvPr>
            <p:ph type="ftr" sz="quarter" idx="11"/>
          </p:nvPr>
        </p:nvSpPr>
        <p:spPr/>
        <p:txBody>
          <a:bodyPr/>
          <a:lstStyle/>
          <a:p>
            <a:r>
              <a:rPr lang="en-IN"/>
              <a:t>CS6501 Project I PGP, ICER, VIT Bangalore</a:t>
            </a:r>
          </a:p>
        </p:txBody>
      </p:sp>
      <p:sp>
        <p:nvSpPr>
          <p:cNvPr id="5" name="Slide Number Placeholder 4">
            <a:extLst>
              <a:ext uri="{FF2B5EF4-FFF2-40B4-BE49-F238E27FC236}">
                <a16:creationId xmlns:a16="http://schemas.microsoft.com/office/drawing/2014/main" id="{A9CC3E38-46C5-5B42-7233-85CA9270C341}"/>
              </a:ext>
            </a:extLst>
          </p:cNvPr>
          <p:cNvSpPr>
            <a:spLocks noGrp="1"/>
          </p:cNvSpPr>
          <p:nvPr>
            <p:ph type="sldNum" sz="quarter" idx="12"/>
          </p:nvPr>
        </p:nvSpPr>
        <p:spPr/>
        <p:txBody>
          <a:bodyPr/>
          <a:lstStyle/>
          <a:p>
            <a:fld id="{90EDC104-672A-4227-99C4-0E2CC007FDBA}" type="slidenum">
              <a:rPr lang="en-IN" smtClean="0"/>
              <a:t>26</a:t>
            </a:fld>
            <a:endParaRPr lang="en-IN"/>
          </a:p>
        </p:txBody>
      </p:sp>
      <p:sp>
        <p:nvSpPr>
          <p:cNvPr id="15" name="TextBox 14">
            <a:extLst>
              <a:ext uri="{FF2B5EF4-FFF2-40B4-BE49-F238E27FC236}">
                <a16:creationId xmlns:a16="http://schemas.microsoft.com/office/drawing/2014/main" id="{F895D8B8-ED69-9F2E-2E92-31E0EB008DF5}"/>
              </a:ext>
            </a:extLst>
          </p:cNvPr>
          <p:cNvSpPr txBox="1"/>
          <p:nvPr/>
        </p:nvSpPr>
        <p:spPr>
          <a:xfrm>
            <a:off x="1658822" y="1956401"/>
            <a:ext cx="990591" cy="369332"/>
          </a:xfrm>
          <a:prstGeom prst="rect">
            <a:avLst/>
          </a:prstGeom>
          <a:noFill/>
        </p:spPr>
        <p:txBody>
          <a:bodyPr wrap="square" rtlCol="0">
            <a:spAutoFit/>
          </a:bodyPr>
          <a:lstStyle/>
          <a:p>
            <a:r>
              <a:rPr lang="en-US" dirty="0"/>
              <a:t>Baseline</a:t>
            </a:r>
            <a:endParaRPr lang="en-IN" dirty="0"/>
          </a:p>
        </p:txBody>
      </p:sp>
      <p:sp>
        <p:nvSpPr>
          <p:cNvPr id="16" name="TextBox 15">
            <a:extLst>
              <a:ext uri="{FF2B5EF4-FFF2-40B4-BE49-F238E27FC236}">
                <a16:creationId xmlns:a16="http://schemas.microsoft.com/office/drawing/2014/main" id="{B462EBF2-00C8-1505-8308-DA7212D23E3D}"/>
              </a:ext>
            </a:extLst>
          </p:cNvPr>
          <p:cNvSpPr txBox="1"/>
          <p:nvPr/>
        </p:nvSpPr>
        <p:spPr>
          <a:xfrm>
            <a:off x="4840651" y="1905535"/>
            <a:ext cx="2004376" cy="369332"/>
          </a:xfrm>
          <a:prstGeom prst="rect">
            <a:avLst/>
          </a:prstGeom>
          <a:noFill/>
        </p:spPr>
        <p:txBody>
          <a:bodyPr wrap="square" rtlCol="0">
            <a:spAutoFit/>
          </a:bodyPr>
          <a:lstStyle/>
          <a:p>
            <a:r>
              <a:rPr lang="en-US" dirty="0"/>
              <a:t>Naïve Rehearsal</a:t>
            </a:r>
            <a:endParaRPr lang="en-IN" dirty="0"/>
          </a:p>
        </p:txBody>
      </p:sp>
      <p:sp>
        <p:nvSpPr>
          <p:cNvPr id="17" name="TextBox 16">
            <a:extLst>
              <a:ext uri="{FF2B5EF4-FFF2-40B4-BE49-F238E27FC236}">
                <a16:creationId xmlns:a16="http://schemas.microsoft.com/office/drawing/2014/main" id="{C48BBC49-2752-1F49-7084-78F335AB0822}"/>
              </a:ext>
            </a:extLst>
          </p:cNvPr>
          <p:cNvSpPr txBox="1"/>
          <p:nvPr/>
        </p:nvSpPr>
        <p:spPr>
          <a:xfrm>
            <a:off x="8785403" y="1866460"/>
            <a:ext cx="1904387" cy="369332"/>
          </a:xfrm>
          <a:prstGeom prst="rect">
            <a:avLst/>
          </a:prstGeom>
          <a:noFill/>
        </p:spPr>
        <p:txBody>
          <a:bodyPr wrap="square" rtlCol="0">
            <a:spAutoFit/>
          </a:bodyPr>
          <a:lstStyle/>
          <a:p>
            <a:r>
              <a:rPr lang="en-US" dirty="0"/>
              <a:t>Experience Replay</a:t>
            </a:r>
            <a:endParaRPr lang="en-IN" dirty="0"/>
          </a:p>
        </p:txBody>
      </p:sp>
      <p:pic>
        <p:nvPicPr>
          <p:cNvPr id="6" name="Picture 5">
            <a:extLst>
              <a:ext uri="{FF2B5EF4-FFF2-40B4-BE49-F238E27FC236}">
                <a16:creationId xmlns:a16="http://schemas.microsoft.com/office/drawing/2014/main" id="{B89CA00C-15ED-534B-2546-CA1643DA37AD}"/>
              </a:ext>
            </a:extLst>
          </p:cNvPr>
          <p:cNvPicPr>
            <a:picLocks noChangeAspect="1"/>
          </p:cNvPicPr>
          <p:nvPr/>
        </p:nvPicPr>
        <p:blipFill>
          <a:blip r:embed="rId2"/>
          <a:stretch>
            <a:fillRect/>
          </a:stretch>
        </p:blipFill>
        <p:spPr>
          <a:xfrm>
            <a:off x="477690" y="2235792"/>
            <a:ext cx="3475549" cy="1174093"/>
          </a:xfrm>
          <a:prstGeom prst="rect">
            <a:avLst/>
          </a:prstGeom>
        </p:spPr>
      </p:pic>
      <p:pic>
        <p:nvPicPr>
          <p:cNvPr id="8" name="Picture 7">
            <a:extLst>
              <a:ext uri="{FF2B5EF4-FFF2-40B4-BE49-F238E27FC236}">
                <a16:creationId xmlns:a16="http://schemas.microsoft.com/office/drawing/2014/main" id="{54581921-6496-42CB-E9D8-FA897A9D3A56}"/>
              </a:ext>
            </a:extLst>
          </p:cNvPr>
          <p:cNvPicPr>
            <a:picLocks noChangeAspect="1"/>
          </p:cNvPicPr>
          <p:nvPr/>
        </p:nvPicPr>
        <p:blipFill>
          <a:blip r:embed="rId3"/>
          <a:stretch>
            <a:fillRect/>
          </a:stretch>
        </p:blipFill>
        <p:spPr>
          <a:xfrm>
            <a:off x="397082" y="3531436"/>
            <a:ext cx="3514070" cy="2755745"/>
          </a:xfrm>
          <a:prstGeom prst="rect">
            <a:avLst/>
          </a:prstGeom>
        </p:spPr>
      </p:pic>
      <p:pic>
        <p:nvPicPr>
          <p:cNvPr id="11" name="Picture 10">
            <a:extLst>
              <a:ext uri="{FF2B5EF4-FFF2-40B4-BE49-F238E27FC236}">
                <a16:creationId xmlns:a16="http://schemas.microsoft.com/office/drawing/2014/main" id="{80CE3FAB-02A2-59D2-7885-16008D5B9D62}"/>
              </a:ext>
            </a:extLst>
          </p:cNvPr>
          <p:cNvPicPr>
            <a:picLocks noChangeAspect="1"/>
          </p:cNvPicPr>
          <p:nvPr/>
        </p:nvPicPr>
        <p:blipFill>
          <a:blip r:embed="rId4"/>
          <a:stretch>
            <a:fillRect/>
          </a:stretch>
        </p:blipFill>
        <p:spPr>
          <a:xfrm>
            <a:off x="4145359" y="2207717"/>
            <a:ext cx="3475550" cy="1185776"/>
          </a:xfrm>
          <a:prstGeom prst="rect">
            <a:avLst/>
          </a:prstGeom>
        </p:spPr>
      </p:pic>
      <p:pic>
        <p:nvPicPr>
          <p:cNvPr id="18" name="Picture 17">
            <a:extLst>
              <a:ext uri="{FF2B5EF4-FFF2-40B4-BE49-F238E27FC236}">
                <a16:creationId xmlns:a16="http://schemas.microsoft.com/office/drawing/2014/main" id="{929906C9-159E-5A10-2C92-955C79726D11}"/>
              </a:ext>
            </a:extLst>
          </p:cNvPr>
          <p:cNvPicPr>
            <a:picLocks noChangeAspect="1"/>
          </p:cNvPicPr>
          <p:nvPr/>
        </p:nvPicPr>
        <p:blipFill>
          <a:blip r:embed="rId5"/>
          <a:stretch>
            <a:fillRect/>
          </a:stretch>
        </p:blipFill>
        <p:spPr>
          <a:xfrm>
            <a:off x="8046642" y="2207717"/>
            <a:ext cx="3475551" cy="1183915"/>
          </a:xfrm>
          <a:prstGeom prst="rect">
            <a:avLst/>
          </a:prstGeom>
        </p:spPr>
      </p:pic>
      <p:pic>
        <p:nvPicPr>
          <p:cNvPr id="20" name="Picture 19">
            <a:extLst>
              <a:ext uri="{FF2B5EF4-FFF2-40B4-BE49-F238E27FC236}">
                <a16:creationId xmlns:a16="http://schemas.microsoft.com/office/drawing/2014/main" id="{9D06AF0F-36BD-9DD5-803A-A8C88239D247}"/>
              </a:ext>
            </a:extLst>
          </p:cNvPr>
          <p:cNvPicPr>
            <a:picLocks noChangeAspect="1"/>
          </p:cNvPicPr>
          <p:nvPr/>
        </p:nvPicPr>
        <p:blipFill>
          <a:blip r:embed="rId6"/>
          <a:stretch>
            <a:fillRect/>
          </a:stretch>
        </p:blipFill>
        <p:spPr>
          <a:xfrm>
            <a:off x="7953002" y="3447963"/>
            <a:ext cx="3569191" cy="2815920"/>
          </a:xfrm>
          <a:prstGeom prst="rect">
            <a:avLst/>
          </a:prstGeom>
        </p:spPr>
      </p:pic>
      <p:pic>
        <p:nvPicPr>
          <p:cNvPr id="22" name="Picture 21">
            <a:extLst>
              <a:ext uri="{FF2B5EF4-FFF2-40B4-BE49-F238E27FC236}">
                <a16:creationId xmlns:a16="http://schemas.microsoft.com/office/drawing/2014/main" id="{877159B0-B637-B27B-0ABA-3FA3CFAA0D7F}"/>
              </a:ext>
            </a:extLst>
          </p:cNvPr>
          <p:cNvPicPr>
            <a:picLocks noChangeAspect="1"/>
          </p:cNvPicPr>
          <p:nvPr/>
        </p:nvPicPr>
        <p:blipFill>
          <a:blip r:embed="rId7"/>
          <a:stretch>
            <a:fillRect/>
          </a:stretch>
        </p:blipFill>
        <p:spPr>
          <a:xfrm>
            <a:off x="4017279" y="3377071"/>
            <a:ext cx="3651120" cy="2886812"/>
          </a:xfrm>
          <a:prstGeom prst="rect">
            <a:avLst/>
          </a:prstGeom>
        </p:spPr>
      </p:pic>
      <p:sp>
        <p:nvSpPr>
          <p:cNvPr id="23" name="TextBox 22">
            <a:extLst>
              <a:ext uri="{FF2B5EF4-FFF2-40B4-BE49-F238E27FC236}">
                <a16:creationId xmlns:a16="http://schemas.microsoft.com/office/drawing/2014/main" id="{6D936EA3-6D33-1833-5D30-A75EC04C0ED3}"/>
              </a:ext>
            </a:extLst>
          </p:cNvPr>
          <p:cNvSpPr txBox="1"/>
          <p:nvPr/>
        </p:nvSpPr>
        <p:spPr>
          <a:xfrm>
            <a:off x="281354" y="1398954"/>
            <a:ext cx="3110523" cy="461665"/>
          </a:xfrm>
          <a:prstGeom prst="rect">
            <a:avLst/>
          </a:prstGeom>
          <a:noFill/>
          <a:ln w="28575">
            <a:solidFill>
              <a:schemeClr val="tx1"/>
            </a:solidFill>
          </a:ln>
        </p:spPr>
        <p:txBody>
          <a:bodyPr wrap="square" rtlCol="0">
            <a:spAutoFit/>
          </a:bodyPr>
          <a:lstStyle/>
          <a:p>
            <a:r>
              <a:rPr lang="en-US" sz="2400" b="1" dirty="0"/>
              <a:t>Replay-based methods</a:t>
            </a:r>
            <a:endParaRPr lang="en-IN" sz="2400" b="1" dirty="0"/>
          </a:p>
        </p:txBody>
      </p:sp>
    </p:spTree>
    <p:extLst>
      <p:ext uri="{BB962C8B-B14F-4D97-AF65-F5344CB8AC3E}">
        <p14:creationId xmlns:p14="http://schemas.microsoft.com/office/powerpoint/2010/main" val="96375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ongolian Baiti" panose="03000500000000000000" pitchFamily="66" charset="0"/>
                <a:cs typeface="Mongolian Baiti" panose="03000500000000000000" pitchFamily="66" charset="0"/>
              </a:rPr>
              <a:t>Conclusion</a:t>
            </a:r>
            <a:endParaRPr lang="en-IN" b="1" dirty="0">
              <a:latin typeface="Mongolian Baiti" panose="03000500000000000000" pitchFamily="66" charset="0"/>
              <a:cs typeface="Mongolian Baiti" panose="03000500000000000000" pitchFamily="66" charset="0"/>
            </a:endParaRPr>
          </a:p>
        </p:txBody>
      </p:sp>
      <p:sp>
        <p:nvSpPr>
          <p:cNvPr id="3" name="Content Placeholder 2"/>
          <p:cNvSpPr>
            <a:spLocks noGrp="1"/>
          </p:cNvSpPr>
          <p:nvPr>
            <p:ph idx="1"/>
          </p:nvPr>
        </p:nvSpPr>
        <p:spPr>
          <a:xfrm>
            <a:off x="627185" y="1544270"/>
            <a:ext cx="10515600" cy="4754929"/>
          </a:xfrm>
        </p:spPr>
        <p:txBody>
          <a:bodyPr>
            <a:normAutofit fontScale="85000" lnSpcReduction="20000"/>
          </a:bodyPr>
          <a:lstStyle/>
          <a:p>
            <a:pPr>
              <a:buNone/>
            </a:pPr>
            <a:r>
              <a:rPr lang="en-US" b="1" dirty="0"/>
              <a:t>Task-IL Results:</a:t>
            </a:r>
            <a:endParaRPr lang="en-US" dirty="0"/>
          </a:p>
          <a:p>
            <a:pPr>
              <a:buFont typeface="Arial" panose="020B0604020202020204" pitchFamily="34" charset="0"/>
              <a:buChar char="•"/>
            </a:pPr>
            <a:r>
              <a:rPr lang="en-US" b="1" dirty="0"/>
              <a:t>Regularization Methods:</a:t>
            </a:r>
            <a:r>
              <a:rPr lang="en-US" dirty="0"/>
              <a:t> </a:t>
            </a:r>
          </a:p>
          <a:p>
            <a:pPr marL="742950" lvl="1" indent="-285750">
              <a:buFont typeface="Arial" panose="020B0604020202020204" pitchFamily="34" charset="0"/>
              <a:buChar char="•"/>
            </a:pPr>
            <a:r>
              <a:rPr lang="en-US" dirty="0"/>
              <a:t>Elastic Weight Consolidation (EWC) demonstrated the best accuracy retention, likely due to its ability to identify and protect the most critical weights for past tasks.</a:t>
            </a:r>
          </a:p>
          <a:p>
            <a:pPr marL="742950" lvl="1" indent="-285750">
              <a:buFont typeface="Arial" panose="020B0604020202020204" pitchFamily="34" charset="0"/>
              <a:buChar char="•"/>
            </a:pPr>
            <a:r>
              <a:rPr lang="en-US" dirty="0"/>
              <a:t>Synaptic Intelligence (SI) also showed significant improvement, followed by L2 regularization, all surpassing the Vanilla SGD baseline.</a:t>
            </a:r>
          </a:p>
          <a:p>
            <a:pPr>
              <a:buFont typeface="Arial" panose="020B0604020202020204" pitchFamily="34" charset="0"/>
              <a:buChar char="•"/>
            </a:pPr>
            <a:r>
              <a:rPr lang="en-US" b="1" dirty="0"/>
              <a:t>Architectural Methods:</a:t>
            </a:r>
            <a:r>
              <a:rPr lang="en-US" dirty="0"/>
              <a:t> </a:t>
            </a:r>
          </a:p>
          <a:p>
            <a:pPr marL="742950" lvl="1" indent="-285750">
              <a:buFont typeface="Arial" panose="020B0604020202020204" pitchFamily="34" charset="0"/>
              <a:buChar char="•"/>
            </a:pPr>
            <a:r>
              <a:rPr lang="en-US" dirty="0"/>
              <a:t>PackNet, while promising, presented challenges in achieving a balanced stability-plasticity trade-off. Our implementation tended to strongly favor the initial task, hindering the learning of subsequent tasks. Thus, </a:t>
            </a:r>
            <a:r>
              <a:rPr lang="en-US" dirty="0" err="1"/>
              <a:t>PackNet's</a:t>
            </a:r>
            <a:r>
              <a:rPr lang="en-US" dirty="0"/>
              <a:t> improvement over the baseline was inconclusive.</a:t>
            </a:r>
          </a:p>
          <a:p>
            <a:pPr>
              <a:buNone/>
            </a:pPr>
            <a:r>
              <a:rPr lang="en-US" b="1" dirty="0"/>
              <a:t>Class-IL Results:</a:t>
            </a:r>
            <a:endParaRPr lang="en-US" dirty="0"/>
          </a:p>
          <a:p>
            <a:pPr>
              <a:buFont typeface="Arial" panose="020B0604020202020204" pitchFamily="34" charset="0"/>
              <a:buChar char="•"/>
            </a:pPr>
            <a:r>
              <a:rPr lang="en-US" b="1" dirty="0"/>
              <a:t>Replay Methods:</a:t>
            </a:r>
            <a:r>
              <a:rPr lang="en-US" dirty="0"/>
              <a:t> </a:t>
            </a:r>
          </a:p>
          <a:p>
            <a:pPr marL="742950" lvl="1" indent="-285750">
              <a:buFont typeface="Arial" panose="020B0604020202020204" pitchFamily="34" charset="0"/>
              <a:buChar char="•"/>
            </a:pPr>
            <a:r>
              <a:rPr lang="en-US" dirty="0"/>
              <a:t>Experience Replay significantly outperformed Naïve Rehearsal. This can likely be attributed to Experience Replay's ability to maintain a diverse and representative buffer of past experiences, allowing for more effective knowledge consolidation.</a:t>
            </a:r>
          </a:p>
          <a:p>
            <a:pPr marL="742950" lvl="1" indent="-285750">
              <a:buFont typeface="Arial" panose="020B0604020202020204" pitchFamily="34" charset="0"/>
              <a:buChar char="•"/>
            </a:pPr>
            <a:r>
              <a:rPr lang="en-US" dirty="0"/>
              <a:t>Both methods demonstrated clear improvements over the baseline.</a:t>
            </a:r>
          </a:p>
          <a:p>
            <a:pPr marL="0" indent="0">
              <a:buNone/>
            </a:pPr>
            <a:endParaRPr lang="en-IN" dirty="0"/>
          </a:p>
        </p:txBody>
      </p:sp>
      <p:sp>
        <p:nvSpPr>
          <p:cNvPr id="4" name="Footer Placeholder 3"/>
          <p:cNvSpPr>
            <a:spLocks noGrp="1"/>
          </p:cNvSpPr>
          <p:nvPr>
            <p:ph type="ftr" sz="quarter" idx="11"/>
          </p:nvPr>
        </p:nvSpPr>
        <p:spPr/>
        <p:txBody>
          <a:bodyPr/>
          <a:lstStyle/>
          <a:p>
            <a:r>
              <a:rPr lang="en-IN"/>
              <a:t>CS7501 Project 2 , PGP, ICER, VIT Bangalore</a:t>
            </a:r>
          </a:p>
        </p:txBody>
      </p:sp>
      <p:sp>
        <p:nvSpPr>
          <p:cNvPr id="5" name="Slide Number Placeholder 4"/>
          <p:cNvSpPr>
            <a:spLocks noGrp="1"/>
          </p:cNvSpPr>
          <p:nvPr>
            <p:ph type="sldNum" sz="quarter" idx="12"/>
          </p:nvPr>
        </p:nvSpPr>
        <p:spPr/>
        <p:txBody>
          <a:bodyPr/>
          <a:lstStyle/>
          <a:p>
            <a:fld id="{90EDC104-672A-4227-99C4-0E2CC007FDBA}" type="slidenum">
              <a:rPr lang="en-IN" smtClean="0"/>
              <a:t>27</a:t>
            </a:fld>
            <a:endParaRPr lang="en-IN"/>
          </a:p>
        </p:txBody>
      </p:sp>
    </p:spTree>
    <p:extLst>
      <p:ext uri="{BB962C8B-B14F-4D97-AF65-F5344CB8AC3E}">
        <p14:creationId xmlns:p14="http://schemas.microsoft.com/office/powerpoint/2010/main" val="597937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ongolian Baiti" panose="03000500000000000000" pitchFamily="66" charset="0"/>
                <a:cs typeface="Mongolian Baiti" panose="03000500000000000000" pitchFamily="66" charset="0"/>
              </a:rPr>
              <a:t>Future Enhancement</a:t>
            </a:r>
            <a:endParaRPr lang="en-IN" b="1" dirty="0">
              <a:latin typeface="Mongolian Baiti" panose="03000500000000000000" pitchFamily="66" charset="0"/>
              <a:cs typeface="Mongolian Baiti" panose="03000500000000000000" pitchFamily="66" charset="0"/>
            </a:endParaRPr>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br>
              <a:rPr lang="en-US" dirty="0"/>
            </a:br>
            <a:endParaRPr lang="en-US" dirty="0"/>
          </a:p>
        </p:txBody>
      </p:sp>
      <p:sp>
        <p:nvSpPr>
          <p:cNvPr id="4" name="Footer Placeholder 3"/>
          <p:cNvSpPr>
            <a:spLocks noGrp="1"/>
          </p:cNvSpPr>
          <p:nvPr>
            <p:ph type="ftr" sz="quarter" idx="11"/>
          </p:nvPr>
        </p:nvSpPr>
        <p:spPr/>
        <p:txBody>
          <a:bodyPr/>
          <a:lstStyle/>
          <a:p>
            <a:r>
              <a:rPr lang="en-IN"/>
              <a:t>CS7501 Project 2 , PGP, ICER, VIT Bangalore</a:t>
            </a:r>
          </a:p>
        </p:txBody>
      </p:sp>
      <p:sp>
        <p:nvSpPr>
          <p:cNvPr id="5" name="Slide Number Placeholder 4"/>
          <p:cNvSpPr>
            <a:spLocks noGrp="1"/>
          </p:cNvSpPr>
          <p:nvPr>
            <p:ph type="sldNum" sz="quarter" idx="12"/>
          </p:nvPr>
        </p:nvSpPr>
        <p:spPr/>
        <p:txBody>
          <a:bodyPr/>
          <a:lstStyle/>
          <a:p>
            <a:fld id="{90EDC104-672A-4227-99C4-0E2CC007FDBA}" type="slidenum">
              <a:rPr lang="en-IN" smtClean="0"/>
              <a:t>28</a:t>
            </a:fld>
            <a:endParaRPr lang="en-IN"/>
          </a:p>
        </p:txBody>
      </p:sp>
      <p:sp>
        <p:nvSpPr>
          <p:cNvPr id="6" name="TextBox 5">
            <a:extLst>
              <a:ext uri="{FF2B5EF4-FFF2-40B4-BE49-F238E27FC236}">
                <a16:creationId xmlns:a16="http://schemas.microsoft.com/office/drawing/2014/main" id="{3B0B6CFE-E2AE-2C4B-3AA2-D47D225878B8}"/>
              </a:ext>
            </a:extLst>
          </p:cNvPr>
          <p:cNvSpPr txBox="1"/>
          <p:nvPr/>
        </p:nvSpPr>
        <p:spPr>
          <a:xfrm>
            <a:off x="838200" y="1690688"/>
            <a:ext cx="10515600" cy="4093428"/>
          </a:xfrm>
          <a:prstGeom prst="rect">
            <a:avLst/>
          </a:prstGeom>
          <a:noFill/>
        </p:spPr>
        <p:txBody>
          <a:bodyPr wrap="square" rtlCol="0">
            <a:spAutoFit/>
          </a:bodyPr>
          <a:lstStyle/>
          <a:p>
            <a:pPr>
              <a:buFont typeface="Arial" panose="020B0604020202020204" pitchFamily="34" charset="0"/>
              <a:buChar char="•"/>
            </a:pPr>
            <a:r>
              <a:rPr lang="en-US" sz="2000" b="1" dirty="0"/>
              <a:t>Hyperparameter Optimization:</a:t>
            </a:r>
            <a:r>
              <a:rPr lang="en-US" sz="2000" dirty="0"/>
              <a:t> Rigorous tuning of hyperparameters, such as lambda values and learning rates, could lead to even more significant improvements in accuracy retention across all methods.</a:t>
            </a:r>
          </a:p>
          <a:p>
            <a:pPr>
              <a:buFont typeface="Arial" panose="020B0604020202020204" pitchFamily="34" charset="0"/>
              <a:buChar char="•"/>
            </a:pPr>
            <a:r>
              <a:rPr lang="en-US" sz="2000" b="1" dirty="0"/>
              <a:t>Hybrid Approaches:</a:t>
            </a:r>
            <a:r>
              <a:rPr lang="en-US" sz="2000" dirty="0"/>
              <a:t> Combining different mitigation strategies (e.g., regularization and replay) may yield synergistic benefits, enhancing both stability and plasticity.</a:t>
            </a:r>
          </a:p>
          <a:p>
            <a:pPr>
              <a:buFont typeface="Arial" panose="020B0604020202020204" pitchFamily="34" charset="0"/>
              <a:buChar char="•"/>
            </a:pPr>
            <a:r>
              <a:rPr lang="en-US" sz="2000" b="1" dirty="0"/>
              <a:t>Project Structure Optimization:</a:t>
            </a:r>
            <a:r>
              <a:rPr lang="en-US" sz="2000" dirty="0"/>
              <a:t> Streamlining the experimental workflow to reduce redundant computations and improve time efficiency for future studies.</a:t>
            </a:r>
          </a:p>
          <a:p>
            <a:pPr>
              <a:buFont typeface="Arial" panose="020B0604020202020204" pitchFamily="34" charset="0"/>
              <a:buChar char="•"/>
            </a:pPr>
            <a:r>
              <a:rPr lang="en-US" sz="2000" b="1" dirty="0"/>
              <a:t>Advanced Method Implementation:</a:t>
            </a:r>
            <a:r>
              <a:rPr lang="en-US" sz="2000" dirty="0"/>
              <a:t> Expanding the scope to include more advanced continual learning methods that were beyond the project's initial focus.</a:t>
            </a:r>
          </a:p>
          <a:p>
            <a:pPr>
              <a:buFont typeface="Arial" panose="020B0604020202020204" pitchFamily="34" charset="0"/>
              <a:buChar char="•"/>
            </a:pPr>
            <a:r>
              <a:rPr lang="en-US" sz="2000" b="1" dirty="0"/>
              <a:t>Enhanced Visualization:</a:t>
            </a:r>
            <a:r>
              <a:rPr lang="en-US" sz="2000" dirty="0"/>
              <a:t> Developing more sophisticated visualizations to better illustrate the performance and behavior of the models, facilitating deeper insights into the effectiveness of each mitigation technique.</a:t>
            </a:r>
          </a:p>
          <a:p>
            <a:endParaRPr lang="en-IN" sz="2000" dirty="0"/>
          </a:p>
        </p:txBody>
      </p:sp>
    </p:spTree>
    <p:extLst>
      <p:ext uri="{BB962C8B-B14F-4D97-AF65-F5344CB8AC3E}">
        <p14:creationId xmlns:p14="http://schemas.microsoft.com/office/powerpoint/2010/main" val="18105269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ongolian Baiti" panose="03000500000000000000" pitchFamily="66" charset="0"/>
                <a:cs typeface="Mongolian Baiti" panose="03000500000000000000" pitchFamily="66" charset="0"/>
              </a:rPr>
              <a:t>References </a:t>
            </a:r>
            <a:endParaRPr lang="en-IN" b="1" dirty="0">
              <a:latin typeface="Arial Narrow" panose="020B0606020202030204" pitchFamily="34" charset="0"/>
            </a:endParaRPr>
          </a:p>
        </p:txBody>
      </p:sp>
      <p:sp>
        <p:nvSpPr>
          <p:cNvPr id="3" name="Content Placeholder 2"/>
          <p:cNvSpPr>
            <a:spLocks noGrp="1"/>
          </p:cNvSpPr>
          <p:nvPr>
            <p:ph idx="1"/>
          </p:nvPr>
        </p:nvSpPr>
        <p:spPr/>
        <p:txBody>
          <a:bodyPr>
            <a:normAutofit fontScale="62500" lnSpcReduction="20000"/>
          </a:bodyPr>
          <a:lstStyle/>
          <a:p>
            <a:r>
              <a:rPr lang="en-US" sz="2000" b="1" dirty="0">
                <a:latin typeface="Arial Narrow" panose="020B0606020202030204" pitchFamily="34" charset="0"/>
              </a:rPr>
              <a:t>Base Paper:</a:t>
            </a:r>
            <a:endParaRPr lang="en-IN" sz="2000" b="1" dirty="0">
              <a:latin typeface="Arial Narrow" panose="020B0606020202030204" pitchFamily="34" charset="0"/>
            </a:endParaRPr>
          </a:p>
          <a:p>
            <a:pPr lvl="1"/>
            <a:r>
              <a:rPr lang="en-IN" sz="2200" b="0" i="0" u="none" strike="noStrike" dirty="0">
                <a:solidFill>
                  <a:srgbClr val="000000"/>
                </a:solidFill>
                <a:effectLst/>
              </a:rPr>
              <a:t>Van de Ven, G. M., &amp; Tolias, A. S. (2019). </a:t>
            </a:r>
            <a:r>
              <a:rPr lang="en-IN" sz="2200" b="0" i="1" u="none" strike="noStrike" dirty="0">
                <a:solidFill>
                  <a:srgbClr val="000000"/>
                </a:solidFill>
                <a:effectLst/>
              </a:rPr>
              <a:t>Three scenarios for continual learning</a:t>
            </a:r>
            <a:r>
              <a:rPr lang="en-IN" sz="2200" b="0" i="0" u="none" strike="noStrike" dirty="0">
                <a:solidFill>
                  <a:srgbClr val="000000"/>
                </a:solidFill>
                <a:effectLst/>
              </a:rPr>
              <a:t>. </a:t>
            </a:r>
            <a:r>
              <a:rPr lang="en-IN" sz="2200" b="0" i="0" u="none" strike="noStrike" dirty="0" err="1">
                <a:solidFill>
                  <a:srgbClr val="000000"/>
                </a:solidFill>
                <a:effectLst/>
              </a:rPr>
              <a:t>arXiv</a:t>
            </a:r>
            <a:r>
              <a:rPr lang="en-IN" sz="2200" b="0" i="0" u="none" strike="noStrike" dirty="0">
                <a:solidFill>
                  <a:srgbClr val="000000"/>
                </a:solidFill>
                <a:effectLst/>
              </a:rPr>
              <a:t> preprint arXiv:1904.07734.</a:t>
            </a:r>
            <a:r>
              <a:rPr lang="en-IN" sz="2200" dirty="0"/>
              <a:t> </a:t>
            </a:r>
            <a:r>
              <a:rPr lang="en-IN" sz="2200" dirty="0">
                <a:hlinkClick r:id="rId2"/>
              </a:rPr>
              <a:t>https://doi.org/10.48550/arXiv.1904.07734</a:t>
            </a:r>
            <a:endParaRPr lang="en-IN" sz="2200" dirty="0"/>
          </a:p>
          <a:p>
            <a:pPr lvl="1"/>
            <a:r>
              <a:rPr lang="en-IN" sz="2200" b="0" dirty="0">
                <a:effectLst/>
                <a:hlinkClick r:id="rId3"/>
              </a:rPr>
              <a:t>Link to Paper</a:t>
            </a:r>
            <a:endParaRPr lang="en-IN" sz="2000" b="0" dirty="0">
              <a:effectLst/>
            </a:endParaRPr>
          </a:p>
          <a:p>
            <a:r>
              <a:rPr lang="en-IN" sz="2000" b="1" dirty="0">
                <a:latin typeface="Arial Narrow" panose="020B0606020202030204" pitchFamily="34" charset="0"/>
              </a:rPr>
              <a:t>Paper I:</a:t>
            </a:r>
          </a:p>
          <a:p>
            <a:pPr lvl="1"/>
            <a:r>
              <a:rPr lang="en-US" sz="2300" b="0" i="0" u="none" strike="noStrike" dirty="0">
                <a:solidFill>
                  <a:srgbClr val="000000"/>
                </a:solidFill>
                <a:effectLst/>
              </a:rPr>
              <a:t>Wang, L., Zhang, X., Su, H., &amp; Zhu, J. (2024). A comprehensive survey of continual learning: Theory, method and application.</a:t>
            </a:r>
            <a:r>
              <a:rPr lang="en-US" sz="2300" dirty="0"/>
              <a:t> </a:t>
            </a:r>
            <a:r>
              <a:rPr lang="en-US" sz="2300" b="0" i="1" u="none" strike="noStrike" dirty="0">
                <a:solidFill>
                  <a:srgbClr val="000000"/>
                </a:solidFill>
                <a:effectLst/>
              </a:rPr>
              <a:t>IEEE Transactions on Pattern Analysis and Machine Intelligence</a:t>
            </a:r>
            <a:r>
              <a:rPr lang="en-US" sz="2300" b="0" i="0" u="none" strike="noStrike" dirty="0">
                <a:solidFill>
                  <a:srgbClr val="000000"/>
                </a:solidFill>
                <a:effectLst/>
              </a:rPr>
              <a:t>, </a:t>
            </a:r>
            <a:r>
              <a:rPr lang="en-US" sz="2300" b="0" i="1" u="none" strike="noStrike" dirty="0">
                <a:solidFill>
                  <a:srgbClr val="000000"/>
                </a:solidFill>
                <a:effectLst/>
              </a:rPr>
              <a:t>46</a:t>
            </a:r>
            <a:r>
              <a:rPr lang="en-US" sz="2300" b="0" i="0" u="none" strike="noStrike" dirty="0">
                <a:solidFill>
                  <a:srgbClr val="000000"/>
                </a:solidFill>
                <a:effectLst/>
              </a:rPr>
              <a:t>(8), 5362-5383.</a:t>
            </a:r>
            <a:r>
              <a:rPr lang="en-US" sz="2300" b="0" i="0" u="none" strike="noStrike" dirty="0">
                <a:solidFill>
                  <a:srgbClr val="000000"/>
                </a:solidFill>
                <a:effectLst/>
                <a:hlinkClick r:id="rId4"/>
              </a:rPr>
              <a:t> </a:t>
            </a:r>
            <a:r>
              <a:rPr lang="en-US" sz="2300" b="0" i="0" u="sng" strike="noStrike" dirty="0">
                <a:solidFill>
                  <a:srgbClr val="1155CC"/>
                </a:solidFill>
                <a:effectLst/>
                <a:hlinkClick r:id="rId5"/>
              </a:rPr>
              <a:t>https://doi.org/10.1109/TPAMI.2024.3367329</a:t>
            </a:r>
            <a:endParaRPr lang="en-US" sz="2300" b="0" i="0" u="sng" strike="noStrike" dirty="0">
              <a:solidFill>
                <a:srgbClr val="1155CC"/>
              </a:solidFill>
              <a:effectLst/>
            </a:endParaRPr>
          </a:p>
          <a:p>
            <a:pPr lvl="1"/>
            <a:r>
              <a:rPr lang="en-US" sz="2300" dirty="0">
                <a:hlinkClick r:id="rId6"/>
              </a:rPr>
              <a:t>Link to Paper</a:t>
            </a:r>
            <a:endParaRPr lang="en-US" sz="2300" dirty="0"/>
          </a:p>
          <a:p>
            <a:r>
              <a:rPr lang="en-IN" sz="2000" b="1" dirty="0">
                <a:latin typeface="Arial Narrow" panose="020B0606020202030204" pitchFamily="34" charset="0"/>
              </a:rPr>
              <a:t>Paper II:</a:t>
            </a:r>
          </a:p>
          <a:p>
            <a:pPr lvl="1"/>
            <a:r>
              <a:rPr lang="en-IN" sz="2300" b="0" i="0" u="none" strike="noStrike" dirty="0">
                <a:solidFill>
                  <a:srgbClr val="000000"/>
                </a:solidFill>
                <a:effectLst/>
              </a:rPr>
              <a:t>De Lange, M., </a:t>
            </a:r>
            <a:r>
              <a:rPr lang="en-IN" sz="2300" b="0" i="0" u="none" strike="noStrike" dirty="0" err="1">
                <a:solidFill>
                  <a:srgbClr val="000000"/>
                </a:solidFill>
                <a:effectLst/>
              </a:rPr>
              <a:t>Aljundi</a:t>
            </a:r>
            <a:r>
              <a:rPr lang="en-IN" sz="2300" b="0" i="0" u="none" strike="noStrike" dirty="0">
                <a:solidFill>
                  <a:srgbClr val="000000"/>
                </a:solidFill>
                <a:effectLst/>
              </a:rPr>
              <a:t>, R., Masana, M., Parisot, S., Jia, X., Leonardis, A., Slabaugh, G., &amp; </a:t>
            </a:r>
            <a:r>
              <a:rPr lang="en-IN" sz="2300" b="0" i="0" u="none" strike="noStrike" dirty="0" err="1">
                <a:solidFill>
                  <a:srgbClr val="000000"/>
                </a:solidFill>
                <a:effectLst/>
              </a:rPr>
              <a:t>Tuytelaars</a:t>
            </a:r>
            <a:r>
              <a:rPr lang="en-IN" sz="2300" b="0" i="0" u="none" strike="noStrike" dirty="0">
                <a:solidFill>
                  <a:srgbClr val="000000"/>
                </a:solidFill>
                <a:effectLst/>
              </a:rPr>
              <a:t>, T. (2022). A continual learning survey: Defying forgetting in classification tasks. </a:t>
            </a:r>
            <a:r>
              <a:rPr lang="en-IN" sz="2300" b="0" i="1" u="none" strike="noStrike" dirty="0">
                <a:solidFill>
                  <a:srgbClr val="000000"/>
                </a:solidFill>
                <a:effectLst/>
              </a:rPr>
              <a:t>IEEE Transactions on Pattern Analysis and Machine Intelligence</a:t>
            </a:r>
            <a:r>
              <a:rPr lang="en-IN" sz="2300" b="0" i="0" u="none" strike="noStrike" dirty="0">
                <a:solidFill>
                  <a:srgbClr val="000000"/>
                </a:solidFill>
                <a:effectLst/>
              </a:rPr>
              <a:t>, </a:t>
            </a:r>
            <a:r>
              <a:rPr lang="en-IN" sz="2300" b="0" i="1" u="none" strike="noStrike" dirty="0">
                <a:solidFill>
                  <a:srgbClr val="000000"/>
                </a:solidFill>
                <a:effectLst/>
              </a:rPr>
              <a:t>44</a:t>
            </a:r>
            <a:r>
              <a:rPr lang="en-IN" sz="2300" b="0" i="0" u="none" strike="noStrike" dirty="0">
                <a:solidFill>
                  <a:srgbClr val="000000"/>
                </a:solidFill>
                <a:effectLst/>
              </a:rPr>
              <a:t>(7), 3366-3385.</a:t>
            </a:r>
            <a:r>
              <a:rPr lang="en-IN" sz="2300" dirty="0">
                <a:solidFill>
                  <a:srgbClr val="000000"/>
                </a:solidFill>
              </a:rPr>
              <a:t> </a:t>
            </a:r>
            <a:r>
              <a:rPr lang="en-IN" sz="2300" b="0" i="0" u="sng" strike="noStrike" dirty="0">
                <a:solidFill>
                  <a:srgbClr val="1155CC"/>
                </a:solidFill>
                <a:effectLst/>
                <a:hlinkClick r:id="rId7"/>
              </a:rPr>
              <a:t>https://doi.org/10.1109/TPAMI.2021.3057446</a:t>
            </a:r>
            <a:endParaRPr lang="en-IN" sz="2300" b="0" i="0" u="sng" strike="noStrike" dirty="0">
              <a:solidFill>
                <a:srgbClr val="1155CC"/>
              </a:solidFill>
              <a:effectLst/>
            </a:endParaRPr>
          </a:p>
          <a:p>
            <a:pPr lvl="1"/>
            <a:r>
              <a:rPr lang="en-IN" sz="2300" b="0" i="0" u="none" strike="noStrike" dirty="0">
                <a:solidFill>
                  <a:srgbClr val="000000"/>
                </a:solidFill>
                <a:effectLst/>
                <a:hlinkClick r:id="rId8"/>
              </a:rPr>
              <a:t>Link to Paper</a:t>
            </a:r>
            <a:endParaRPr lang="en-IN" sz="2300" b="0" i="0" u="sng" strike="noStrike" dirty="0">
              <a:solidFill>
                <a:srgbClr val="1155CC"/>
              </a:solidFill>
              <a:effectLst/>
            </a:endParaRPr>
          </a:p>
          <a:p>
            <a:r>
              <a:rPr lang="en-IN" sz="2000" b="1" dirty="0">
                <a:latin typeface="Arial Narrow" panose="020B0606020202030204" pitchFamily="34" charset="0"/>
              </a:rPr>
              <a:t>Paper III:</a:t>
            </a:r>
          </a:p>
          <a:p>
            <a:pPr lvl="1"/>
            <a:r>
              <a:rPr lang="en-US" sz="2300" b="0" i="0" u="none" strike="noStrike" dirty="0">
                <a:solidFill>
                  <a:srgbClr val="000000"/>
                </a:solidFill>
                <a:effectLst/>
              </a:rPr>
              <a:t>Lee, C. S., &amp; Lee, A. Y. (2020). Clinical applications of continual learning machine learning. </a:t>
            </a:r>
            <a:r>
              <a:rPr lang="en-US" sz="2300" b="0" i="1" u="none" strike="noStrike" dirty="0">
                <a:solidFill>
                  <a:srgbClr val="000000"/>
                </a:solidFill>
                <a:effectLst/>
              </a:rPr>
              <a:t>The Lancet Digital Health</a:t>
            </a:r>
            <a:r>
              <a:rPr lang="en-US" sz="2300" b="0" i="0" u="none" strike="noStrike" dirty="0">
                <a:solidFill>
                  <a:srgbClr val="000000"/>
                </a:solidFill>
                <a:effectLst/>
              </a:rPr>
              <a:t>, </a:t>
            </a:r>
            <a:r>
              <a:rPr lang="en-US" sz="2300" b="0" i="1" u="none" strike="noStrike" dirty="0">
                <a:solidFill>
                  <a:srgbClr val="000000"/>
                </a:solidFill>
                <a:effectLst/>
              </a:rPr>
              <a:t>2</a:t>
            </a:r>
            <a:r>
              <a:rPr lang="en-US" sz="2300" b="0" i="0" u="none" strike="noStrike" dirty="0">
                <a:solidFill>
                  <a:srgbClr val="000000"/>
                </a:solidFill>
                <a:effectLst/>
              </a:rPr>
              <a:t>(6), e279-e281. </a:t>
            </a:r>
            <a:r>
              <a:rPr lang="en-US" sz="2300" b="0" i="0" u="sng" strike="noStrike" dirty="0">
                <a:solidFill>
                  <a:srgbClr val="1155CC"/>
                </a:solidFill>
                <a:effectLst/>
                <a:hlinkClick r:id="rId9"/>
              </a:rPr>
              <a:t>https://doi.org/10.1016/S2589-7500(20)30102-3</a:t>
            </a:r>
            <a:endParaRPr lang="en-US" sz="2300" b="0" i="0" u="sng" strike="noStrike" dirty="0">
              <a:solidFill>
                <a:srgbClr val="1155CC"/>
              </a:solidFill>
              <a:effectLst/>
            </a:endParaRPr>
          </a:p>
          <a:p>
            <a:pPr lvl="1"/>
            <a:r>
              <a:rPr lang="en-US" sz="2300" b="0" i="0" u="none" strike="noStrike" dirty="0">
                <a:solidFill>
                  <a:srgbClr val="000000"/>
                </a:solidFill>
                <a:effectLst/>
                <a:hlinkClick r:id="rId10"/>
              </a:rPr>
              <a:t>Link to Paper</a:t>
            </a:r>
            <a:endParaRPr lang="en-IN" sz="2300" b="1" dirty="0"/>
          </a:p>
          <a:p>
            <a:r>
              <a:rPr lang="en-IN" sz="2000" b="1" dirty="0">
                <a:latin typeface="Arial Narrow" panose="020B0606020202030204" pitchFamily="34" charset="0"/>
              </a:rPr>
              <a:t>Paper IV:</a:t>
            </a:r>
          </a:p>
          <a:p>
            <a:pPr lvl="1"/>
            <a:r>
              <a:rPr lang="en-IN" sz="2200" b="0" i="0" u="none" strike="noStrike" dirty="0">
                <a:solidFill>
                  <a:srgbClr val="000000"/>
                </a:solidFill>
                <a:effectLst/>
              </a:rPr>
              <a:t>Chen, P. H., Wei, W., Hsieh, C.-j., &amp; Dai, B. (2021). Overcoming catastrophic forgetting by generative regularization. </a:t>
            </a:r>
            <a:r>
              <a:rPr lang="en-IN" sz="2200" b="0" i="0" u="none" strike="noStrike" dirty="0" err="1">
                <a:solidFill>
                  <a:srgbClr val="000000"/>
                </a:solidFill>
                <a:effectLst/>
              </a:rPr>
              <a:t>arXiv</a:t>
            </a:r>
            <a:r>
              <a:rPr lang="en-IN" sz="2200" b="0" i="0" u="none" strike="noStrike" dirty="0">
                <a:solidFill>
                  <a:srgbClr val="000000"/>
                </a:solidFill>
                <a:effectLst/>
              </a:rPr>
              <a:t> preprint arXiv:1912.01238.</a:t>
            </a:r>
            <a:r>
              <a:rPr lang="en-IN" sz="2200" dirty="0"/>
              <a:t> </a:t>
            </a:r>
            <a:r>
              <a:rPr lang="en-IN" sz="2200" b="0" i="0" u="sng" strike="noStrike" dirty="0">
                <a:solidFill>
                  <a:srgbClr val="1155CC"/>
                </a:solidFill>
                <a:effectLst/>
                <a:hlinkClick r:id="rId11"/>
              </a:rPr>
              <a:t>https://doi.org/10.48550/arXiv.1912.01238</a:t>
            </a:r>
            <a:endParaRPr lang="en-IN" sz="2200" b="0" i="0" u="sng" strike="noStrike" dirty="0">
              <a:solidFill>
                <a:srgbClr val="1155CC"/>
              </a:solidFill>
              <a:effectLst/>
            </a:endParaRPr>
          </a:p>
          <a:p>
            <a:pPr lvl="1"/>
            <a:r>
              <a:rPr lang="en-IN" sz="2200" dirty="0">
                <a:solidFill>
                  <a:srgbClr val="000000"/>
                </a:solidFill>
                <a:hlinkClick r:id="rId12"/>
              </a:rPr>
              <a:t>L</a:t>
            </a:r>
            <a:r>
              <a:rPr lang="en-IN" sz="2200" b="0" i="0" u="none" strike="noStrike" dirty="0">
                <a:solidFill>
                  <a:srgbClr val="000000"/>
                </a:solidFill>
                <a:effectLst/>
                <a:hlinkClick r:id="rId12"/>
              </a:rPr>
              <a:t>ink to Paper</a:t>
            </a:r>
            <a:endParaRPr lang="en-IN" sz="2200" b="0" dirty="0">
              <a:effectLst/>
            </a:endParaRPr>
          </a:p>
          <a:p>
            <a:endParaRPr lang="en-IN" dirty="0"/>
          </a:p>
        </p:txBody>
      </p:sp>
      <p:sp>
        <p:nvSpPr>
          <p:cNvPr id="4" name="Footer Placeholder 3"/>
          <p:cNvSpPr>
            <a:spLocks noGrp="1"/>
          </p:cNvSpPr>
          <p:nvPr>
            <p:ph type="ftr" sz="quarter" idx="11"/>
          </p:nvPr>
        </p:nvSpPr>
        <p:spPr/>
        <p:txBody>
          <a:bodyPr/>
          <a:lstStyle/>
          <a:p>
            <a:r>
              <a:rPr lang="en-IN"/>
              <a:t>CS6501 Project I PGP, ICER, VIT Bangalore</a:t>
            </a:r>
          </a:p>
        </p:txBody>
      </p:sp>
      <p:sp>
        <p:nvSpPr>
          <p:cNvPr id="5" name="Slide Number Placeholder 4"/>
          <p:cNvSpPr>
            <a:spLocks noGrp="1"/>
          </p:cNvSpPr>
          <p:nvPr>
            <p:ph type="sldNum" sz="quarter" idx="12"/>
          </p:nvPr>
        </p:nvSpPr>
        <p:spPr/>
        <p:txBody>
          <a:bodyPr/>
          <a:lstStyle/>
          <a:p>
            <a:fld id="{90EDC104-672A-4227-99C4-0E2CC007FDBA}" type="slidenum">
              <a:rPr lang="en-IN" smtClean="0"/>
              <a:t>29</a:t>
            </a:fld>
            <a:endParaRPr lang="en-IN"/>
          </a:p>
        </p:txBody>
      </p:sp>
    </p:spTree>
    <p:extLst>
      <p:ext uri="{BB962C8B-B14F-4D97-AF65-F5344CB8AC3E}">
        <p14:creationId xmlns:p14="http://schemas.microsoft.com/office/powerpoint/2010/main" val="4144063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ongolian Baiti" panose="03000500000000000000" pitchFamily="66" charset="0"/>
                <a:cs typeface="Mongolian Baiti" panose="03000500000000000000" pitchFamily="66" charset="0"/>
              </a:rPr>
              <a:t>Introduction</a:t>
            </a:r>
            <a:endParaRPr lang="en-IN" dirty="0">
              <a:latin typeface="Mongolian Baiti" panose="03000500000000000000" pitchFamily="66" charset="0"/>
              <a:cs typeface="Mongolian Baiti" panose="03000500000000000000" pitchFamily="66" charset="0"/>
            </a:endParaRPr>
          </a:p>
        </p:txBody>
      </p:sp>
      <p:sp>
        <p:nvSpPr>
          <p:cNvPr id="3" name="Content Placeholder 2"/>
          <p:cNvSpPr>
            <a:spLocks noGrp="1"/>
          </p:cNvSpPr>
          <p:nvPr>
            <p:ph idx="1"/>
          </p:nvPr>
        </p:nvSpPr>
        <p:spPr/>
        <p:txBody>
          <a:bodyPr>
            <a:normAutofit/>
          </a:bodyPr>
          <a:lstStyle/>
          <a:p>
            <a:pPr marL="0" indent="0" algn="l">
              <a:buNone/>
            </a:pPr>
            <a:br>
              <a:rPr lang="en-US" dirty="0"/>
            </a:br>
            <a:endParaRPr lang="en-IN" dirty="0"/>
          </a:p>
        </p:txBody>
      </p:sp>
      <p:sp>
        <p:nvSpPr>
          <p:cNvPr id="4" name="Footer Placeholder 3"/>
          <p:cNvSpPr>
            <a:spLocks noGrp="1"/>
          </p:cNvSpPr>
          <p:nvPr>
            <p:ph type="ftr" sz="quarter" idx="11"/>
          </p:nvPr>
        </p:nvSpPr>
        <p:spPr/>
        <p:txBody>
          <a:bodyPr/>
          <a:lstStyle/>
          <a:p>
            <a:r>
              <a:rPr lang="en-IN"/>
              <a:t>CS7501 Project 2 , PGP, ICER, VIT Bangalore</a:t>
            </a:r>
          </a:p>
        </p:txBody>
      </p:sp>
      <p:sp>
        <p:nvSpPr>
          <p:cNvPr id="5" name="Slide Number Placeholder 4"/>
          <p:cNvSpPr>
            <a:spLocks noGrp="1"/>
          </p:cNvSpPr>
          <p:nvPr>
            <p:ph type="sldNum" sz="quarter" idx="12"/>
          </p:nvPr>
        </p:nvSpPr>
        <p:spPr/>
        <p:txBody>
          <a:bodyPr/>
          <a:lstStyle/>
          <a:p>
            <a:fld id="{90EDC104-672A-4227-99C4-0E2CC007FDBA}" type="slidenum">
              <a:rPr lang="en-IN" smtClean="0"/>
              <a:t>3</a:t>
            </a:fld>
            <a:endParaRPr lang="en-IN"/>
          </a:p>
        </p:txBody>
      </p:sp>
      <p:sp>
        <p:nvSpPr>
          <p:cNvPr id="6" name="TextBox 5">
            <a:extLst>
              <a:ext uri="{FF2B5EF4-FFF2-40B4-BE49-F238E27FC236}">
                <a16:creationId xmlns:a16="http://schemas.microsoft.com/office/drawing/2014/main" id="{B408139C-091A-8921-511C-B31825E04000}"/>
              </a:ext>
            </a:extLst>
          </p:cNvPr>
          <p:cNvSpPr txBox="1"/>
          <p:nvPr/>
        </p:nvSpPr>
        <p:spPr>
          <a:xfrm>
            <a:off x="976923" y="1461477"/>
            <a:ext cx="10277231" cy="4524315"/>
          </a:xfrm>
          <a:prstGeom prst="rect">
            <a:avLst/>
          </a:prstGeom>
          <a:noFill/>
        </p:spPr>
        <p:txBody>
          <a:bodyPr wrap="square" rtlCol="0">
            <a:spAutoFit/>
          </a:bodyPr>
          <a:lstStyle/>
          <a:p>
            <a:r>
              <a:rPr lang="en-US" sz="2400" dirty="0"/>
              <a:t>Catastrophic forgetting is a major challenge in </a:t>
            </a:r>
            <a:r>
              <a:rPr lang="en-US" sz="2400" b="1" dirty="0"/>
              <a:t>continual learning</a:t>
            </a:r>
            <a:r>
              <a:rPr lang="en-US" sz="2400" dirty="0"/>
              <a:t>, which is essential for developing </a:t>
            </a:r>
            <a:r>
              <a:rPr lang="en-US" sz="2400" b="1" dirty="0"/>
              <a:t>adaptable AI</a:t>
            </a:r>
            <a:r>
              <a:rPr lang="en-US" sz="2400" dirty="0"/>
              <a:t>. As AI systems increasingly need to learn from </a:t>
            </a:r>
            <a:r>
              <a:rPr lang="en-US" sz="2400" b="1" dirty="0"/>
              <a:t>sequential data streams</a:t>
            </a:r>
            <a:r>
              <a:rPr lang="en-US" sz="2400" dirty="0"/>
              <a:t>, this issue becomes especially critical for real-world applications like </a:t>
            </a:r>
            <a:r>
              <a:rPr lang="en-US" sz="2400" b="1" dirty="0"/>
              <a:t>autonomous systems</a:t>
            </a:r>
            <a:r>
              <a:rPr lang="en-US" sz="2400" dirty="0"/>
              <a:t> and </a:t>
            </a:r>
            <a:r>
              <a:rPr lang="en-US" sz="2400" b="1" dirty="0"/>
              <a:t>personalized AI</a:t>
            </a:r>
            <a:r>
              <a:rPr lang="en-US" sz="2400" dirty="0"/>
              <a:t>, where models must adapt over time </a:t>
            </a:r>
            <a:r>
              <a:rPr lang="en-US" sz="2400" b="1" dirty="0"/>
              <a:t>without forgetting</a:t>
            </a:r>
            <a:r>
              <a:rPr lang="en-US" sz="2400" dirty="0"/>
              <a:t>. Research has explored </a:t>
            </a:r>
            <a:r>
              <a:rPr lang="en-US" sz="2400" b="1" dirty="0"/>
              <a:t>Regularization</a:t>
            </a:r>
            <a:r>
              <a:rPr lang="en-US" sz="2400" dirty="0"/>
              <a:t>, </a:t>
            </a:r>
            <a:r>
              <a:rPr lang="en-US" sz="2400" b="1" dirty="0"/>
              <a:t>Replay</a:t>
            </a:r>
            <a:r>
              <a:rPr lang="en-US" sz="2400" dirty="0"/>
              <a:t>, and </a:t>
            </a:r>
            <a:r>
              <a:rPr lang="en-US" sz="2400" b="1" dirty="0"/>
              <a:t>Architectural methods</a:t>
            </a:r>
            <a:r>
              <a:rPr lang="en-US" sz="2400" dirty="0"/>
              <a:t> to mitigate forgetting, each with </a:t>
            </a:r>
            <a:r>
              <a:rPr lang="en-US" sz="2400" b="1" dirty="0"/>
              <a:t>strengths and limitations</a:t>
            </a:r>
            <a:r>
              <a:rPr lang="en-US" sz="2400" dirty="0"/>
              <a:t>. Our study provides a </a:t>
            </a:r>
            <a:r>
              <a:rPr lang="en-US" sz="2400" b="1" dirty="0"/>
              <a:t>comparative analysis</a:t>
            </a:r>
            <a:r>
              <a:rPr lang="en-US" sz="2400" dirty="0"/>
              <a:t> of these approaches using the </a:t>
            </a:r>
            <a:r>
              <a:rPr lang="en-US" sz="2400" b="1" dirty="0"/>
              <a:t>Split-MNIST dataset</a:t>
            </a:r>
            <a:r>
              <a:rPr lang="en-US" sz="2400" dirty="0"/>
              <a:t> in </a:t>
            </a:r>
            <a:r>
              <a:rPr lang="en-US" sz="2400" b="1" dirty="0"/>
              <a:t>Task-Incremental</a:t>
            </a:r>
            <a:r>
              <a:rPr lang="en-US" sz="2400" dirty="0"/>
              <a:t> and </a:t>
            </a:r>
            <a:r>
              <a:rPr lang="en-US" sz="2400" b="1" dirty="0"/>
              <a:t>Class-Incremental settings</a:t>
            </a:r>
            <a:r>
              <a:rPr lang="en-US" sz="2400" dirty="0"/>
              <a:t>. By evaluating </a:t>
            </a:r>
            <a:r>
              <a:rPr lang="en-US" sz="2400" b="1" dirty="0"/>
              <a:t>accuracy retention</a:t>
            </a:r>
            <a:r>
              <a:rPr lang="en-US" sz="2400" dirty="0"/>
              <a:t>, </a:t>
            </a:r>
            <a:r>
              <a:rPr lang="en-US" sz="2400" b="1" dirty="0"/>
              <a:t>forgetting rates</a:t>
            </a:r>
            <a:r>
              <a:rPr lang="en-US" sz="2400" dirty="0"/>
              <a:t>, and </a:t>
            </a:r>
            <a:r>
              <a:rPr lang="en-US" sz="2400" b="1" dirty="0"/>
              <a:t>computational efficiency</a:t>
            </a:r>
            <a:r>
              <a:rPr lang="en-US" sz="2400" dirty="0"/>
              <a:t>, we aim to clarify the </a:t>
            </a:r>
            <a:r>
              <a:rPr lang="en-US" sz="2400" b="1" dirty="0"/>
              <a:t>trade-offs</a:t>
            </a:r>
            <a:r>
              <a:rPr lang="en-US" sz="2400" dirty="0"/>
              <a:t> between these strategies, offering insights to guide the development of </a:t>
            </a:r>
            <a:r>
              <a:rPr lang="en-US" sz="2400" b="1" dirty="0"/>
              <a:t>more robust continual learning models</a:t>
            </a:r>
            <a:r>
              <a:rPr lang="en-US" sz="2400" dirty="0"/>
              <a:t>.</a:t>
            </a:r>
            <a:endParaRPr lang="en-IN" sz="2400" dirty="0">
              <a:solidFill>
                <a:srgbClr val="FF0000"/>
              </a:solidFill>
            </a:endParaRPr>
          </a:p>
          <a:p>
            <a:endParaRPr lang="en-IN" sz="2400" dirty="0"/>
          </a:p>
        </p:txBody>
      </p:sp>
    </p:spTree>
    <p:extLst>
      <p:ext uri="{BB962C8B-B14F-4D97-AF65-F5344CB8AC3E}">
        <p14:creationId xmlns:p14="http://schemas.microsoft.com/office/powerpoint/2010/main" val="2565340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b="1" dirty="0">
                <a:latin typeface="Mongolian Baiti" panose="03000500000000000000" pitchFamily="66" charset="0"/>
                <a:cs typeface="Mongolian Baiti" panose="03000500000000000000" pitchFamily="66" charset="0"/>
              </a:rPr>
              <a:t>Need of study</a:t>
            </a:r>
            <a:endParaRPr lang="en-IN" b="1" dirty="0">
              <a:latin typeface="Mongolian Baiti" panose="03000500000000000000" pitchFamily="66" charset="0"/>
              <a:cs typeface="Mongolian Baiti" panose="03000500000000000000" pitchFamily="66" charset="0"/>
            </a:endParaRPr>
          </a:p>
        </p:txBody>
      </p:sp>
      <p:sp>
        <p:nvSpPr>
          <p:cNvPr id="3" name="Content Placeholder 2"/>
          <p:cNvSpPr>
            <a:spLocks noGrp="1"/>
          </p:cNvSpPr>
          <p:nvPr>
            <p:ph idx="1"/>
          </p:nvPr>
        </p:nvSpPr>
        <p:spPr>
          <a:xfrm>
            <a:off x="838200" y="1462088"/>
            <a:ext cx="10515600" cy="4894262"/>
          </a:xfrm>
        </p:spPr>
        <p:txBody>
          <a:bodyPr>
            <a:normAutofit/>
          </a:bodyPr>
          <a:lstStyle/>
          <a:p>
            <a:pPr marL="0" indent="0">
              <a:buNone/>
            </a:pPr>
            <a:r>
              <a:rPr lang="en-US" dirty="0"/>
              <a:t>Continuous learning is vital for AI in dynamic environments, yet catastrophic forgetting hinders real-world applications like autonomous systems. To overcome this, models must efficiently integrate sequential data while retaining past knowledge. By focusing on Regularization, Replay, and Architectural methods, this research aims to identify their trade-offs, contributing to more robust and adaptable AI.</a:t>
            </a:r>
          </a:p>
        </p:txBody>
      </p:sp>
      <p:sp>
        <p:nvSpPr>
          <p:cNvPr id="4" name="Footer Placeholder 3"/>
          <p:cNvSpPr>
            <a:spLocks noGrp="1"/>
          </p:cNvSpPr>
          <p:nvPr>
            <p:ph type="ftr" sz="quarter" idx="11"/>
          </p:nvPr>
        </p:nvSpPr>
        <p:spPr/>
        <p:txBody>
          <a:bodyPr/>
          <a:lstStyle/>
          <a:p>
            <a:r>
              <a:rPr lang="en-IN"/>
              <a:t>CS7501 Project 2 , PGP, ICER, VIT Bangalore</a:t>
            </a:r>
          </a:p>
        </p:txBody>
      </p:sp>
      <p:sp>
        <p:nvSpPr>
          <p:cNvPr id="5" name="Slide Number Placeholder 4"/>
          <p:cNvSpPr>
            <a:spLocks noGrp="1"/>
          </p:cNvSpPr>
          <p:nvPr>
            <p:ph type="sldNum" sz="quarter" idx="12"/>
          </p:nvPr>
        </p:nvSpPr>
        <p:spPr/>
        <p:txBody>
          <a:bodyPr/>
          <a:lstStyle/>
          <a:p>
            <a:fld id="{90EDC104-672A-4227-99C4-0E2CC007FDBA}" type="slidenum">
              <a:rPr lang="en-IN" smtClean="0"/>
              <a:t>4</a:t>
            </a:fld>
            <a:endParaRPr lang="en-IN"/>
          </a:p>
        </p:txBody>
      </p:sp>
    </p:spTree>
    <p:extLst>
      <p:ext uri="{BB962C8B-B14F-4D97-AF65-F5344CB8AC3E}">
        <p14:creationId xmlns:p14="http://schemas.microsoft.com/office/powerpoint/2010/main" val="2884258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1528763" algn="l"/>
              </a:tabLst>
            </a:pPr>
            <a:r>
              <a:rPr lang="en-US" b="1" dirty="0">
                <a:latin typeface="Mongolian Baiti" panose="03000500000000000000" pitchFamily="66" charset="0"/>
                <a:cs typeface="Mongolian Baiti" panose="03000500000000000000" pitchFamily="66" charset="0"/>
              </a:rPr>
              <a:t>Problem Statement</a:t>
            </a:r>
            <a:endParaRPr lang="en-IN" b="1" dirty="0">
              <a:latin typeface="Mongolian Baiti" panose="03000500000000000000" pitchFamily="66" charset="0"/>
              <a:cs typeface="Mongolian Baiti" panose="03000500000000000000" pitchFamily="66" charset="0"/>
            </a:endParaRPr>
          </a:p>
        </p:txBody>
      </p:sp>
      <p:sp>
        <p:nvSpPr>
          <p:cNvPr id="3" name="Content Placeholder 2"/>
          <p:cNvSpPr>
            <a:spLocks noGrp="1"/>
          </p:cNvSpPr>
          <p:nvPr>
            <p:ph idx="1"/>
          </p:nvPr>
        </p:nvSpPr>
        <p:spPr/>
        <p:txBody>
          <a:bodyPr>
            <a:normAutofit/>
          </a:bodyPr>
          <a:lstStyle/>
          <a:p>
            <a:pPr marL="0" indent="0">
              <a:buNone/>
            </a:pPr>
            <a:r>
              <a:rPr lang="en-US" dirty="0"/>
              <a:t>Neural networks suffer from </a:t>
            </a:r>
            <a:r>
              <a:rPr lang="en-US" b="1" dirty="0"/>
              <a:t>catastrophic forgetting</a:t>
            </a:r>
            <a:r>
              <a:rPr lang="en-US" dirty="0"/>
              <a:t>, where learning new tasks leads to the loss of previously acquired knowledge. This project aims to </a:t>
            </a:r>
            <a:r>
              <a:rPr lang="en-US" b="1" dirty="0"/>
              <a:t>analyze and compare different approaches</a:t>
            </a:r>
            <a:r>
              <a:rPr lang="en-US" dirty="0"/>
              <a:t> for mitigating catastrophic forgetting in </a:t>
            </a:r>
            <a:r>
              <a:rPr lang="en-US" b="1" dirty="0"/>
              <a:t>continual learning settings</a:t>
            </a:r>
            <a:r>
              <a:rPr lang="en-US" dirty="0"/>
              <a:t>. The study evaluates multiple techniques, including </a:t>
            </a:r>
            <a:r>
              <a:rPr lang="en-US" b="1" dirty="0"/>
              <a:t>regularization-based, replay-based, and architectural methods</a:t>
            </a:r>
            <a:r>
              <a:rPr lang="en-US" dirty="0"/>
              <a:t>, using the </a:t>
            </a:r>
            <a:r>
              <a:rPr lang="en-US" b="1" dirty="0"/>
              <a:t>Split-MNIST dataset</a:t>
            </a:r>
            <a:r>
              <a:rPr lang="en-US" dirty="0"/>
              <a:t> to assess their effectiveness in maintaining past knowledge while learning new tasks.</a:t>
            </a:r>
          </a:p>
          <a:p>
            <a:pPr marL="0" indent="0">
              <a:buNone/>
            </a:pPr>
            <a:endParaRPr lang="en-IN" dirty="0">
              <a:latin typeface="Mongolian Baiti" panose="03000500000000000000" pitchFamily="66" charset="0"/>
              <a:cs typeface="Mongolian Baiti" panose="03000500000000000000" pitchFamily="66" charset="0"/>
            </a:endParaRPr>
          </a:p>
        </p:txBody>
      </p:sp>
      <p:sp>
        <p:nvSpPr>
          <p:cNvPr id="4" name="Footer Placeholder 3"/>
          <p:cNvSpPr>
            <a:spLocks noGrp="1"/>
          </p:cNvSpPr>
          <p:nvPr>
            <p:ph type="ftr" sz="quarter" idx="11"/>
          </p:nvPr>
        </p:nvSpPr>
        <p:spPr/>
        <p:txBody>
          <a:bodyPr/>
          <a:lstStyle/>
          <a:p>
            <a:r>
              <a:rPr lang="en-IN"/>
              <a:t>CS7501 Project 2 , PGP, ICER, VIT Bangalore</a:t>
            </a:r>
          </a:p>
        </p:txBody>
      </p:sp>
      <p:sp>
        <p:nvSpPr>
          <p:cNvPr id="5" name="Slide Number Placeholder 4"/>
          <p:cNvSpPr>
            <a:spLocks noGrp="1"/>
          </p:cNvSpPr>
          <p:nvPr>
            <p:ph type="sldNum" sz="quarter" idx="12"/>
          </p:nvPr>
        </p:nvSpPr>
        <p:spPr/>
        <p:txBody>
          <a:bodyPr/>
          <a:lstStyle/>
          <a:p>
            <a:fld id="{90EDC104-672A-4227-99C4-0E2CC007FDBA}" type="slidenum">
              <a:rPr lang="en-IN" smtClean="0"/>
              <a:t>5</a:t>
            </a:fld>
            <a:endParaRPr lang="en-IN"/>
          </a:p>
        </p:txBody>
      </p:sp>
    </p:spTree>
    <p:extLst>
      <p:ext uri="{BB962C8B-B14F-4D97-AF65-F5344CB8AC3E}">
        <p14:creationId xmlns:p14="http://schemas.microsoft.com/office/powerpoint/2010/main" val="2898404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a:extLst>
            <a:ext uri="{FF2B5EF4-FFF2-40B4-BE49-F238E27FC236}">
              <a16:creationId xmlns:a16="http://schemas.microsoft.com/office/drawing/2014/main" id="{16B6FD08-DD38-7AD2-81B3-3030B6D5FD61}"/>
            </a:ext>
          </a:extLst>
        </p:cNvPr>
        <p:cNvGrpSpPr/>
        <p:nvPr/>
      </p:nvGrpSpPr>
      <p:grpSpPr>
        <a:xfrm>
          <a:off x="0" y="0"/>
          <a:ext cx="0" cy="0"/>
          <a:chOff x="0" y="0"/>
          <a:chExt cx="0" cy="0"/>
        </a:xfrm>
      </p:grpSpPr>
      <p:sp>
        <p:nvSpPr>
          <p:cNvPr id="139" name="Google Shape;139;p7">
            <a:extLst>
              <a:ext uri="{FF2B5EF4-FFF2-40B4-BE49-F238E27FC236}">
                <a16:creationId xmlns:a16="http://schemas.microsoft.com/office/drawing/2014/main" id="{CFFC388A-F016-11BF-42D7-6E91A0FB0168}"/>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Mongolian Baiti" panose="03000500000000000000" pitchFamily="66" charset="0"/>
                <a:cs typeface="Mongolian Baiti" panose="03000500000000000000" pitchFamily="66" charset="0"/>
              </a:rPr>
              <a:t>Exploratory Data Analysis</a:t>
            </a:r>
            <a:endParaRPr b="1" dirty="0"/>
          </a:p>
        </p:txBody>
      </p:sp>
      <p:sp>
        <p:nvSpPr>
          <p:cNvPr id="141" name="Google Shape;141;p7">
            <a:extLst>
              <a:ext uri="{FF2B5EF4-FFF2-40B4-BE49-F238E27FC236}">
                <a16:creationId xmlns:a16="http://schemas.microsoft.com/office/drawing/2014/main" id="{9DB80556-1B5E-D25A-31C4-0A1496005DF5}"/>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CS7501 Project I PGP, ICER, VIT Bangalore</a:t>
            </a:r>
            <a:endParaRPr dirty="0"/>
          </a:p>
        </p:txBody>
      </p:sp>
      <p:sp>
        <p:nvSpPr>
          <p:cNvPr id="142" name="Google Shape;142;p7">
            <a:extLst>
              <a:ext uri="{FF2B5EF4-FFF2-40B4-BE49-F238E27FC236}">
                <a16:creationId xmlns:a16="http://schemas.microsoft.com/office/drawing/2014/main" id="{367C7DAE-66AF-53A3-FB5A-DC9B6FBD389B}"/>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5" name="Picture 4">
            <a:extLst>
              <a:ext uri="{FF2B5EF4-FFF2-40B4-BE49-F238E27FC236}">
                <a16:creationId xmlns:a16="http://schemas.microsoft.com/office/drawing/2014/main" id="{C1A00F34-6847-D149-F56F-E5B8ADFF74B0}"/>
              </a:ext>
            </a:extLst>
          </p:cNvPr>
          <p:cNvPicPr>
            <a:picLocks noChangeAspect="1"/>
          </p:cNvPicPr>
          <p:nvPr/>
        </p:nvPicPr>
        <p:blipFill>
          <a:blip r:embed="rId3"/>
          <a:stretch>
            <a:fillRect/>
          </a:stretch>
        </p:blipFill>
        <p:spPr>
          <a:xfrm>
            <a:off x="718387" y="1352260"/>
            <a:ext cx="10755226" cy="4153480"/>
          </a:xfrm>
          <a:prstGeom prst="rect">
            <a:avLst/>
          </a:prstGeom>
        </p:spPr>
      </p:pic>
      <p:sp>
        <p:nvSpPr>
          <p:cNvPr id="6" name="TextBox 5">
            <a:extLst>
              <a:ext uri="{FF2B5EF4-FFF2-40B4-BE49-F238E27FC236}">
                <a16:creationId xmlns:a16="http://schemas.microsoft.com/office/drawing/2014/main" id="{8EA5E743-846C-EDB7-0F44-4FA099BEBBE1}"/>
              </a:ext>
            </a:extLst>
          </p:cNvPr>
          <p:cNvSpPr txBox="1"/>
          <p:nvPr/>
        </p:nvSpPr>
        <p:spPr>
          <a:xfrm>
            <a:off x="624449" y="5505740"/>
            <a:ext cx="10789257" cy="523220"/>
          </a:xfrm>
          <a:prstGeom prst="rect">
            <a:avLst/>
          </a:prstGeom>
          <a:noFill/>
        </p:spPr>
        <p:txBody>
          <a:bodyPr wrap="square" rtlCol="0">
            <a:spAutoFit/>
          </a:bodyPr>
          <a:lstStyle/>
          <a:p>
            <a:r>
              <a:rPr lang="en-US" dirty="0"/>
              <a:t>The plot shows the distribution of digit classes (0-9) in a training dataset, with each class having a relatively similar frequency, indicating a fairly balanced dataset.</a:t>
            </a:r>
            <a:endParaRPr lang="en-IN" dirty="0"/>
          </a:p>
        </p:txBody>
      </p:sp>
    </p:spTree>
    <p:extLst>
      <p:ext uri="{BB962C8B-B14F-4D97-AF65-F5344CB8AC3E}">
        <p14:creationId xmlns:p14="http://schemas.microsoft.com/office/powerpoint/2010/main" val="2573349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a:extLst>
            <a:ext uri="{FF2B5EF4-FFF2-40B4-BE49-F238E27FC236}">
              <a16:creationId xmlns:a16="http://schemas.microsoft.com/office/drawing/2014/main" id="{07953CBE-B991-FFBD-3A7F-E2DD428B2F5A}"/>
            </a:ext>
          </a:extLst>
        </p:cNvPr>
        <p:cNvGrpSpPr/>
        <p:nvPr/>
      </p:nvGrpSpPr>
      <p:grpSpPr>
        <a:xfrm>
          <a:off x="0" y="0"/>
          <a:ext cx="0" cy="0"/>
          <a:chOff x="0" y="0"/>
          <a:chExt cx="0" cy="0"/>
        </a:xfrm>
      </p:grpSpPr>
      <p:sp>
        <p:nvSpPr>
          <p:cNvPr id="139" name="Google Shape;139;p7">
            <a:extLst>
              <a:ext uri="{FF2B5EF4-FFF2-40B4-BE49-F238E27FC236}">
                <a16:creationId xmlns:a16="http://schemas.microsoft.com/office/drawing/2014/main" id="{C9846D08-D583-7C2F-B4DA-09BF32E12E2F}"/>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Mongolian Baiti" panose="03000500000000000000" pitchFamily="66" charset="0"/>
                <a:cs typeface="Mongolian Baiti" panose="03000500000000000000" pitchFamily="66" charset="0"/>
              </a:rPr>
              <a:t>Exploratory Data Analysis</a:t>
            </a:r>
            <a:endParaRPr dirty="0"/>
          </a:p>
        </p:txBody>
      </p:sp>
      <p:sp>
        <p:nvSpPr>
          <p:cNvPr id="141" name="Google Shape;141;p7">
            <a:extLst>
              <a:ext uri="{FF2B5EF4-FFF2-40B4-BE49-F238E27FC236}">
                <a16:creationId xmlns:a16="http://schemas.microsoft.com/office/drawing/2014/main" id="{47FE1BC8-A343-4D21-FF1A-84CA85337246}"/>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CS7501 Project I PGP, ICER, VIT Bangalore</a:t>
            </a:r>
            <a:endParaRPr dirty="0"/>
          </a:p>
        </p:txBody>
      </p:sp>
      <p:sp>
        <p:nvSpPr>
          <p:cNvPr id="142" name="Google Shape;142;p7">
            <a:extLst>
              <a:ext uri="{FF2B5EF4-FFF2-40B4-BE49-F238E27FC236}">
                <a16:creationId xmlns:a16="http://schemas.microsoft.com/office/drawing/2014/main" id="{A6C914B3-5C07-D3EC-3116-982E9575B9F5}"/>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2" name="TextBox 1">
            <a:extLst>
              <a:ext uri="{FF2B5EF4-FFF2-40B4-BE49-F238E27FC236}">
                <a16:creationId xmlns:a16="http://schemas.microsoft.com/office/drawing/2014/main" id="{30CDDA1E-1147-8D9E-A3F1-246BF6C4D369}"/>
              </a:ext>
            </a:extLst>
          </p:cNvPr>
          <p:cNvSpPr txBox="1"/>
          <p:nvPr/>
        </p:nvSpPr>
        <p:spPr>
          <a:xfrm>
            <a:off x="716943" y="5627960"/>
            <a:ext cx="10758114" cy="523220"/>
          </a:xfrm>
          <a:prstGeom prst="rect">
            <a:avLst/>
          </a:prstGeom>
          <a:noFill/>
        </p:spPr>
        <p:txBody>
          <a:bodyPr wrap="square" rtlCol="0">
            <a:spAutoFit/>
          </a:bodyPr>
          <a:lstStyle/>
          <a:p>
            <a:r>
              <a:rPr lang="en-US" dirty="0"/>
              <a:t>The pixel intensity distribution shows that MNIST consists primarily of </a:t>
            </a:r>
            <a:r>
              <a:rPr lang="en-US" b="1" dirty="0"/>
              <a:t>black background (0)</a:t>
            </a:r>
            <a:r>
              <a:rPr lang="en-US" dirty="0"/>
              <a:t> and </a:t>
            </a:r>
            <a:r>
              <a:rPr lang="en-US" b="1" dirty="0"/>
              <a:t>white handwritten strokes (1)</a:t>
            </a:r>
            <a:r>
              <a:rPr lang="en-US" dirty="0"/>
              <a:t>, with minimal mid-range values, ensuring the dataset does not need to be corrected for noise.</a:t>
            </a:r>
            <a:endParaRPr lang="en-IN" dirty="0"/>
          </a:p>
        </p:txBody>
      </p:sp>
      <p:pic>
        <p:nvPicPr>
          <p:cNvPr id="4" name="Picture 3">
            <a:extLst>
              <a:ext uri="{FF2B5EF4-FFF2-40B4-BE49-F238E27FC236}">
                <a16:creationId xmlns:a16="http://schemas.microsoft.com/office/drawing/2014/main" id="{AAB35AE2-9B3E-1EFF-206C-192C4F8508AA}"/>
              </a:ext>
            </a:extLst>
          </p:cNvPr>
          <p:cNvPicPr>
            <a:picLocks noChangeAspect="1"/>
          </p:cNvPicPr>
          <p:nvPr/>
        </p:nvPicPr>
        <p:blipFill>
          <a:blip r:embed="rId3"/>
          <a:stretch>
            <a:fillRect/>
          </a:stretch>
        </p:blipFill>
        <p:spPr>
          <a:xfrm>
            <a:off x="1873384" y="1381422"/>
            <a:ext cx="7363853" cy="4143953"/>
          </a:xfrm>
          <a:prstGeom prst="rect">
            <a:avLst/>
          </a:prstGeom>
        </p:spPr>
      </p:pic>
    </p:spTree>
    <p:extLst>
      <p:ext uri="{BB962C8B-B14F-4D97-AF65-F5344CB8AC3E}">
        <p14:creationId xmlns:p14="http://schemas.microsoft.com/office/powerpoint/2010/main" val="1981568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a:extLst>
            <a:ext uri="{FF2B5EF4-FFF2-40B4-BE49-F238E27FC236}">
              <a16:creationId xmlns:a16="http://schemas.microsoft.com/office/drawing/2014/main" id="{4EDD6A26-50AE-9B5D-D22F-A89E7FE24241}"/>
            </a:ext>
          </a:extLst>
        </p:cNvPr>
        <p:cNvGrpSpPr/>
        <p:nvPr/>
      </p:nvGrpSpPr>
      <p:grpSpPr>
        <a:xfrm>
          <a:off x="0" y="0"/>
          <a:ext cx="0" cy="0"/>
          <a:chOff x="0" y="0"/>
          <a:chExt cx="0" cy="0"/>
        </a:xfrm>
      </p:grpSpPr>
      <p:sp>
        <p:nvSpPr>
          <p:cNvPr id="139" name="Google Shape;139;p7">
            <a:extLst>
              <a:ext uri="{FF2B5EF4-FFF2-40B4-BE49-F238E27FC236}">
                <a16:creationId xmlns:a16="http://schemas.microsoft.com/office/drawing/2014/main" id="{F946FB79-8530-740C-41F7-EAA8FB05D493}"/>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Mongolian Baiti" panose="03000500000000000000" pitchFamily="66" charset="0"/>
                <a:cs typeface="Mongolian Baiti" panose="03000500000000000000" pitchFamily="66" charset="0"/>
              </a:rPr>
              <a:t>Exploratory Data Analysis</a:t>
            </a:r>
            <a:endParaRPr dirty="0"/>
          </a:p>
        </p:txBody>
      </p:sp>
      <p:sp>
        <p:nvSpPr>
          <p:cNvPr id="141" name="Google Shape;141;p7">
            <a:extLst>
              <a:ext uri="{FF2B5EF4-FFF2-40B4-BE49-F238E27FC236}">
                <a16:creationId xmlns:a16="http://schemas.microsoft.com/office/drawing/2014/main" id="{1C7D77D7-2C4D-A786-54E0-7332F7884E40}"/>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CS7501 Project I PGP, ICER, VIT Bangalore</a:t>
            </a:r>
            <a:endParaRPr dirty="0"/>
          </a:p>
        </p:txBody>
      </p:sp>
      <p:sp>
        <p:nvSpPr>
          <p:cNvPr id="142" name="Google Shape;142;p7">
            <a:extLst>
              <a:ext uri="{FF2B5EF4-FFF2-40B4-BE49-F238E27FC236}">
                <a16:creationId xmlns:a16="http://schemas.microsoft.com/office/drawing/2014/main" id="{F1B73F2B-396E-5C3E-AE3C-0DBE9A97A723}"/>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3" name="Picture 2">
            <a:extLst>
              <a:ext uri="{FF2B5EF4-FFF2-40B4-BE49-F238E27FC236}">
                <a16:creationId xmlns:a16="http://schemas.microsoft.com/office/drawing/2014/main" id="{A10A24D3-E594-EC80-1F56-362491CD9ABC}"/>
              </a:ext>
            </a:extLst>
          </p:cNvPr>
          <p:cNvPicPr>
            <a:picLocks noChangeAspect="1"/>
          </p:cNvPicPr>
          <p:nvPr/>
        </p:nvPicPr>
        <p:blipFill>
          <a:blip r:embed="rId3"/>
          <a:stretch>
            <a:fillRect/>
          </a:stretch>
        </p:blipFill>
        <p:spPr>
          <a:xfrm>
            <a:off x="556590" y="1447689"/>
            <a:ext cx="6742707" cy="4446225"/>
          </a:xfrm>
          <a:prstGeom prst="rect">
            <a:avLst/>
          </a:prstGeom>
        </p:spPr>
      </p:pic>
      <p:sp>
        <p:nvSpPr>
          <p:cNvPr id="4" name="TextBox 3">
            <a:extLst>
              <a:ext uri="{FF2B5EF4-FFF2-40B4-BE49-F238E27FC236}">
                <a16:creationId xmlns:a16="http://schemas.microsoft.com/office/drawing/2014/main" id="{28373F44-DE07-A903-4264-8DC52837CFD7}"/>
              </a:ext>
            </a:extLst>
          </p:cNvPr>
          <p:cNvSpPr txBox="1"/>
          <p:nvPr/>
        </p:nvSpPr>
        <p:spPr>
          <a:xfrm>
            <a:off x="7659757" y="2413337"/>
            <a:ext cx="3975653" cy="2031325"/>
          </a:xfrm>
          <a:prstGeom prst="rect">
            <a:avLst/>
          </a:prstGeom>
          <a:noFill/>
        </p:spPr>
        <p:txBody>
          <a:bodyPr wrap="square" rtlCol="0">
            <a:spAutoFit/>
          </a:bodyPr>
          <a:lstStyle/>
          <a:p>
            <a:r>
              <a:rPr lang="en-US" sz="1800" dirty="0"/>
              <a:t>The t-SNE plot reveals that while most digit classes form distinct clusters, some visually similar digits exhibit overlapping regions, suggesting that a simple classifier may not achieve high classification accuracy.</a:t>
            </a:r>
            <a:endParaRPr lang="en-IN" sz="1800" dirty="0"/>
          </a:p>
        </p:txBody>
      </p:sp>
    </p:spTree>
    <p:extLst>
      <p:ext uri="{BB962C8B-B14F-4D97-AF65-F5344CB8AC3E}">
        <p14:creationId xmlns:p14="http://schemas.microsoft.com/office/powerpoint/2010/main" val="3119194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a:extLst>
            <a:ext uri="{FF2B5EF4-FFF2-40B4-BE49-F238E27FC236}">
              <a16:creationId xmlns:a16="http://schemas.microsoft.com/office/drawing/2014/main" id="{F354EADE-DDC0-2941-F9DC-C2AF6A09C10B}"/>
            </a:ext>
          </a:extLst>
        </p:cNvPr>
        <p:cNvGrpSpPr/>
        <p:nvPr/>
      </p:nvGrpSpPr>
      <p:grpSpPr>
        <a:xfrm>
          <a:off x="0" y="0"/>
          <a:ext cx="0" cy="0"/>
          <a:chOff x="0" y="0"/>
          <a:chExt cx="0" cy="0"/>
        </a:xfrm>
      </p:grpSpPr>
      <p:sp>
        <p:nvSpPr>
          <p:cNvPr id="139" name="Google Shape;139;p7">
            <a:extLst>
              <a:ext uri="{FF2B5EF4-FFF2-40B4-BE49-F238E27FC236}">
                <a16:creationId xmlns:a16="http://schemas.microsoft.com/office/drawing/2014/main" id="{0D26A36A-BEF0-3FA2-B183-F05E8D7A94FD}"/>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Mongolian Baiti" panose="03000500000000000000" pitchFamily="66" charset="0"/>
                <a:cs typeface="Mongolian Baiti" panose="03000500000000000000" pitchFamily="66" charset="0"/>
              </a:rPr>
              <a:t>Exploratory Data Analysis</a:t>
            </a:r>
            <a:endParaRPr dirty="0"/>
          </a:p>
        </p:txBody>
      </p:sp>
      <p:sp>
        <p:nvSpPr>
          <p:cNvPr id="141" name="Google Shape;141;p7">
            <a:extLst>
              <a:ext uri="{FF2B5EF4-FFF2-40B4-BE49-F238E27FC236}">
                <a16:creationId xmlns:a16="http://schemas.microsoft.com/office/drawing/2014/main" id="{D16C0865-0624-4932-EC50-294E2BA327B9}"/>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CS7501 Project I PGP, ICER, VIT Bangalore</a:t>
            </a:r>
            <a:endParaRPr dirty="0"/>
          </a:p>
        </p:txBody>
      </p:sp>
      <p:sp>
        <p:nvSpPr>
          <p:cNvPr id="142" name="Google Shape;142;p7">
            <a:extLst>
              <a:ext uri="{FF2B5EF4-FFF2-40B4-BE49-F238E27FC236}">
                <a16:creationId xmlns:a16="http://schemas.microsoft.com/office/drawing/2014/main" id="{52F4EBC4-6650-FAD1-F6CF-2D0B82708025}"/>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3" name="Picture 2">
            <a:extLst>
              <a:ext uri="{FF2B5EF4-FFF2-40B4-BE49-F238E27FC236}">
                <a16:creationId xmlns:a16="http://schemas.microsoft.com/office/drawing/2014/main" id="{27B788B0-92D0-889C-E08D-7984E1CC2009}"/>
              </a:ext>
            </a:extLst>
          </p:cNvPr>
          <p:cNvPicPr>
            <a:picLocks noChangeAspect="1"/>
          </p:cNvPicPr>
          <p:nvPr/>
        </p:nvPicPr>
        <p:blipFill>
          <a:blip r:embed="rId3"/>
          <a:stretch>
            <a:fillRect/>
          </a:stretch>
        </p:blipFill>
        <p:spPr>
          <a:xfrm>
            <a:off x="1900312" y="1370875"/>
            <a:ext cx="7805563" cy="3730341"/>
          </a:xfrm>
          <a:prstGeom prst="rect">
            <a:avLst/>
          </a:prstGeom>
        </p:spPr>
      </p:pic>
      <p:sp>
        <p:nvSpPr>
          <p:cNvPr id="4" name="TextBox 3">
            <a:extLst>
              <a:ext uri="{FF2B5EF4-FFF2-40B4-BE49-F238E27FC236}">
                <a16:creationId xmlns:a16="http://schemas.microsoft.com/office/drawing/2014/main" id="{C22EA895-0691-3042-06DB-50DFF9CDF765}"/>
              </a:ext>
            </a:extLst>
          </p:cNvPr>
          <p:cNvSpPr txBox="1"/>
          <p:nvPr/>
        </p:nvSpPr>
        <p:spPr>
          <a:xfrm>
            <a:off x="838199" y="5273017"/>
            <a:ext cx="9983525" cy="523220"/>
          </a:xfrm>
          <a:prstGeom prst="rect">
            <a:avLst/>
          </a:prstGeom>
          <a:noFill/>
        </p:spPr>
        <p:txBody>
          <a:bodyPr wrap="square" rtlCol="0">
            <a:spAutoFit/>
          </a:bodyPr>
          <a:lstStyle/>
          <a:p>
            <a:r>
              <a:rPr lang="en-US" dirty="0"/>
              <a:t>This plot visualizes the variation in pixel intensity within each digit class. Digits like 4 and 7 show high variance due to differing handwriting styles, which could make them more challenging for models to classify accurately.</a:t>
            </a:r>
            <a:endParaRPr lang="en-IN" dirty="0"/>
          </a:p>
        </p:txBody>
      </p:sp>
    </p:spTree>
    <p:extLst>
      <p:ext uri="{BB962C8B-B14F-4D97-AF65-F5344CB8AC3E}">
        <p14:creationId xmlns:p14="http://schemas.microsoft.com/office/powerpoint/2010/main" val="2496576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2957</TotalTime>
  <Words>2854</Words>
  <Application>Microsoft Office PowerPoint</Application>
  <PresentationFormat>Widescreen</PresentationFormat>
  <Paragraphs>220</Paragraphs>
  <Slides>29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Arial Narrow</vt:lpstr>
      <vt:lpstr>Calibri</vt:lpstr>
      <vt:lpstr>Calibri Light</vt:lpstr>
      <vt:lpstr>Mongolian Baiti</vt:lpstr>
      <vt:lpstr>Office Theme</vt:lpstr>
      <vt:lpstr>A Comparative Study of Methods for Mitigating Catastrophic Forgetting in Neural Networks Continual Learning </vt:lpstr>
      <vt:lpstr>Abstract</vt:lpstr>
      <vt:lpstr>Introduction</vt:lpstr>
      <vt:lpstr>Need of study</vt:lpstr>
      <vt:lpstr>Problem Statement</vt:lpstr>
      <vt:lpstr>Exploratory Data Analysis</vt:lpstr>
      <vt:lpstr>Exploratory Data Analysis</vt:lpstr>
      <vt:lpstr>Exploratory Data Analysis</vt:lpstr>
      <vt:lpstr>Exploratory Data Analysis</vt:lpstr>
      <vt:lpstr>Objectives</vt:lpstr>
      <vt:lpstr>Related Work</vt:lpstr>
      <vt:lpstr>Proposed Methodology</vt:lpstr>
      <vt:lpstr>Proposed Methodology</vt:lpstr>
      <vt:lpstr>Methods</vt:lpstr>
      <vt:lpstr>Dataset</vt:lpstr>
      <vt:lpstr>Dataset</vt:lpstr>
      <vt:lpstr>Results and Discussion </vt:lpstr>
      <vt:lpstr>Results and Discussion </vt:lpstr>
      <vt:lpstr>Results and Discussion </vt:lpstr>
      <vt:lpstr>Results and Discussion </vt:lpstr>
      <vt:lpstr>Performance Analysis</vt:lpstr>
      <vt:lpstr>Results and Discussion (Task-IL)</vt:lpstr>
      <vt:lpstr>Performance Analysis (Task-IL)</vt:lpstr>
      <vt:lpstr>Performance Analysis (Class-IL)</vt:lpstr>
      <vt:lpstr>Results and Discussion (Class-IL)</vt:lpstr>
      <vt:lpstr>Performance Analysis (Class-IL)</vt:lpstr>
      <vt:lpstr>Conclusion</vt:lpstr>
      <vt:lpstr>Future Enhancement</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Domain:</dc:title>
  <dc:creator>Angay</dc:creator>
  <cp:lastModifiedBy>Aniket Shinde</cp:lastModifiedBy>
  <cp:revision>31</cp:revision>
  <dcterms:created xsi:type="dcterms:W3CDTF">2023-11-15T14:09:37Z</dcterms:created>
  <dcterms:modified xsi:type="dcterms:W3CDTF">2025-03-19T09:22:08Z</dcterms:modified>
</cp:coreProperties>
</file>