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64" r:id="rId1"/>
  </p:sldMasterIdLst>
  <p:notesMasterIdLst>
    <p:notesMasterId r:id="rId2"/>
  </p:notesMasterIdLst>
  <p:handoutMasterIdLst>
    <p:handoutMasterId r:id="rId3"/>
  </p:handoutMasterIdLst>
  <p:sldIdLst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type="screen4x3" cy="6858000" cx="9144000"/>
  <p:notesSz cx="6985000" cy="9271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w Cen MT" pitchFamily="34" charset="0"/>
        <a:sym typeface="Tw Cen MT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w Cen MT" pitchFamily="34" charset="0"/>
        <a:sym typeface="Tw Cen MT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w Cen MT" pitchFamily="34" charset="0"/>
        <a:sym typeface="Tw Cen MT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w Cen MT" pitchFamily="34" charset="0"/>
        <a:sym typeface="Tw Cen MT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w Cen MT" pitchFamily="34" charset="0"/>
        <a:sym typeface="Tw Cen MT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1" d="100"/>
          <a:sy n="61" d="100"/>
        </p:scale>
        <p:origin x="-870" y="-84"/>
      </p:cViewPr>
      <p:guideLst>
        <p:guide orient="horz" pos="2920"/>
        <p:guide orient="vert" pos="220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Rectangle 2"/>
          <p:cNvSpPr/>
          <p:nvPr>
            <p:ph type="body" sz="quarter" idx="3"/>
          </p:nvPr>
        </p:nvSpPr>
        <p:spPr>
          <a:xfrm rot="0">
            <a:off x="930275" y="4403725"/>
            <a:ext cx="5124450" cy="4171950"/>
          </a:xfrm>
          <a:prstGeom prst="rect"/>
          <a:noFill/>
          <a:ln>
            <a:noFill/>
          </a:ln>
        </p:spPr>
        <p:txBody>
          <a:bodyPr anchor="t" bIns="45149" lIns="91911" rIns="91911" tIns="45149" vert="horz"/>
          <a:p>
            <a:pPr lvl="0"/>
            <a:r>
              <a:rPr altLang="hi-IN" lang="en-US"/>
              <a:t>Click to edit Master text styles</a:t>
            </a:r>
          </a:p>
          <a:p>
            <a:pPr lvl="1"/>
            <a:r>
              <a:rPr altLang="hi-IN" lang="en-US"/>
              <a:t>Second level</a:t>
            </a:r>
          </a:p>
          <a:p>
            <a:pPr lvl="2"/>
            <a:r>
              <a:rPr altLang="hi-IN" lang="en-US"/>
              <a:t>Third level</a:t>
            </a:r>
          </a:p>
          <a:p>
            <a:pPr lvl="3"/>
            <a:r>
              <a:rPr altLang="hi-IN" lang="en-US"/>
              <a:t>Fourth level</a:t>
            </a:r>
          </a:p>
          <a:p>
            <a:pPr lvl="4"/>
            <a:r>
              <a:rPr altLang="hi-IN" lang="en-US"/>
              <a:t>Fifth level</a:t>
            </a:r>
          </a:p>
        </p:txBody>
      </p:sp>
      <p:sp>
        <p:nvSpPr>
          <p:cNvPr id="1048683" name="Rectangle 3"/>
          <p:cNvSpPr/>
          <p:nvPr>
            <p:ph type="sldImg" sz="full" idx="2"/>
          </p:nvPr>
        </p:nvSpPr>
        <p:spPr>
          <a:xfrm rot="0">
            <a:off x="1182687" y="701675"/>
            <a:ext cx="4618037" cy="3463925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w Cen MT" pitchFamily="34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w Cen MT" pitchFamily="34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w Cen MT" pitchFamily="34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w Cen MT" pitchFamily="34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w Cen MT" pitchFamily="34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Freeform 6"/>
          <p:cNvSpPr/>
          <p:nvPr/>
        </p:nvSpPr>
        <p:spPr>
          <a:xfrm rot="0">
            <a:off x="-9525" y="-7937"/>
            <a:ext cx="9163050" cy="1041400"/>
          </a:xfrm>
          <a:custGeom>
            <a:avLst/>
            <a:gdLst>
              <a:gd name="l" fmla="*/ 0 w 5772"/>
              <a:gd name="t" fmla="*/ 0 h 656"/>
              <a:gd name="r" fmla="*/ 5772 w 5772"/>
              <a:gd name="b" fmla="*/ 656 h 656"/>
            </a:gdLst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586" name="Freeform 7"/>
          <p:cNvSpPr/>
          <p:nvPr/>
        </p:nvSpPr>
        <p:spPr>
          <a:xfrm rot="0">
            <a:off x="4381500" y="-7937"/>
            <a:ext cx="4762500" cy="638175"/>
          </a:xfrm>
          <a:custGeom>
            <a:avLst/>
            <a:gdLst>
              <a:gd name="l" fmla="*/ 0 w 3000"/>
              <a:gd name="t" fmla="*/ 0 h 595"/>
              <a:gd name="r" fmla="*/ 3000 w 3000"/>
              <a:gd name="b" fmla="*/ 595 h 595"/>
            </a:gdLst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80000">
                <a:srgbClr val="009BE5">
                  <a:alpha val="45000"/>
                </a:srgbClr>
              </a:gs>
              <a:gs pos="100000">
                <a:srgbClr val="009BE5">
                  <a:alpha val="48750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28" name=""/>
            <p:cNvGrpSpPr/>
            <p:nvPr/>
          </p:nvGrpSpPr>
          <p:grpSpPr>
            <a:xfrm rot="0"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2097154" name="Freeform 11"/>
              <p:cNvPicPr>
                <a:picLocks/>
              </p:cNvPicPr>
              <p:nvPr/>
            </p:nvPicPr>
            <p:blipFill>
              <a:blip xmlns:r="http://schemas.openxmlformats.org/officeDocument/2006/relationships" r:embed="rId2"/>
              <a:srcRect l="0" t="0" r="0" b="0"/>
              <a:stretch>
                <a:fillRect/>
              </a:stretch>
            </p:blipFill>
            <p:spPr>
              <a:xfrm rot="0">
                <a:off x="-6096" y="-24384"/>
                <a:ext cx="9137904" cy="1048512"/>
              </a:xfrm>
              <a:prstGeom prst="rect"/>
              <a:noFill/>
              <a:ln>
                <a:noFill/>
              </a:ln>
            </p:spPr>
          </p:pic>
          <p:sp>
            <p:nvSpPr>
              <p:cNvPr id="1048587" name=""/>
              <p:cNvSpPr txBox="1"/>
              <p:nvPr/>
            </p:nvSpPr>
            <p:spPr>
              <a:xfrm rot="21435692">
                <a:off x="-29291" y="422461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5pPr>
              </a:lstStyle>
              <a:p>
                <a:endParaRPr altLang="en-US" lang="en-US"/>
              </a:p>
            </p:txBody>
          </p:sp>
        </p:grpSp>
        <p:grpSp>
          <p:nvGrpSpPr>
            <p:cNvPr id="29" name=""/>
            <p:cNvGrpSpPr/>
            <p:nvPr/>
          </p:nvGrpSpPr>
          <p:grpSpPr>
            <a:xfrm rot="0"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2097155" name="Freeform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rcRect l="0" t="0" r="0" b="0"/>
              <a:stretch>
                <a:fillRect/>
              </a:stretch>
            </p:blipFill>
            <p:spPr>
              <a:xfrm rot="0">
                <a:off x="-6096" y="48768"/>
                <a:ext cx="9156192" cy="908304"/>
              </a:xfrm>
              <a:prstGeom prst="rect"/>
              <a:noFill/>
              <a:ln>
                <a:noFill/>
              </a:ln>
            </p:spPr>
          </p:pic>
          <p:sp>
            <p:nvSpPr>
              <p:cNvPr id="1048588" name=""/>
              <p:cNvSpPr txBox="1"/>
              <p:nvPr/>
            </p:nvSpPr>
            <p:spPr>
              <a:xfrm rot="21435692">
                <a:off x="-21714" y="495979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5pPr>
              </a:lstStyle>
              <a:p>
                <a:endParaRPr altLang="en-US" lang="en-US"/>
              </a:p>
            </p:txBody>
          </p:sp>
        </p:grpSp>
      </p:grpSp>
      <p:sp>
        <p:nvSpPr>
          <p:cNvPr id="1048591" name="Date Placeholder 2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D1EAEE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D1EAEE"/>
              </a:solidFill>
            </a:endParaRPr>
          </a:p>
        </p:txBody>
      </p:sp>
      <p:sp>
        <p:nvSpPr>
          <p:cNvPr id="1048592" name="Footer Placeholder 18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D1EAEE"/>
              </a:solidFill>
            </a:endParaRPr>
          </a:p>
        </p:txBody>
      </p:sp>
      <p:sp>
        <p:nvSpPr>
          <p:cNvPr id="1048593" name="Slide Number Placeholder 26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D1EAEE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D1EAEE"/>
              </a:solidFill>
              <a:ea typeface="SimSun" pitchFamily="2" charset="-122"/>
            </a:endParaRPr>
          </a:p>
        </p:txBody>
      </p:sp>
      <p:sp>
        <p:nvSpPr>
          <p:cNvPr id="1048595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4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rIns="18288" tIns="0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045C75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045C75"/>
              </a:solidFill>
              <a:ea typeface="SimSun" pitchFamily="2" charset="-122"/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045C75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045C75"/>
              </a:solidFill>
              <a:ea typeface="SimSun" pitchFamily="2" charset="-122"/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045C75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045C75"/>
              </a:solidFill>
              <a:ea typeface="SimSun" pitchFamily="2" charset="-122"/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Freeform 6"/>
          <p:cNvSpPr/>
          <p:nvPr/>
        </p:nvSpPr>
        <p:spPr>
          <a:xfrm rot="0">
            <a:off x="-9525" y="-7937"/>
            <a:ext cx="9163050" cy="1041400"/>
          </a:xfrm>
          <a:custGeom>
            <a:avLst/>
            <a:gdLst>
              <a:gd name="l" fmla="*/ 0 w 5772"/>
              <a:gd name="t" fmla="*/ 0 h 656"/>
              <a:gd name="r" fmla="*/ 5772 w 5772"/>
              <a:gd name="b" fmla="*/ 656 h 656"/>
            </a:gdLst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657" name="Freeform 7"/>
          <p:cNvSpPr/>
          <p:nvPr/>
        </p:nvSpPr>
        <p:spPr>
          <a:xfrm rot="0">
            <a:off x="4381500" y="-7937"/>
            <a:ext cx="4762500" cy="638175"/>
          </a:xfrm>
          <a:custGeom>
            <a:avLst/>
            <a:gdLst>
              <a:gd name="l" fmla="*/ 0 w 3000"/>
              <a:gd name="t" fmla="*/ 0 h 595"/>
              <a:gd name="r" fmla="*/ 3000 w 3000"/>
              <a:gd name="b" fmla="*/ 595 h 595"/>
            </a:gdLst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80000">
                <a:srgbClr val="009BE5">
                  <a:alpha val="45000"/>
                </a:srgbClr>
              </a:gs>
              <a:gs pos="100000">
                <a:srgbClr val="009BE5">
                  <a:alpha val="48750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grpSp>
        <p:nvGrpSpPr>
          <p:cNvPr id="56" name=""/>
          <p:cNvGrpSpPr/>
          <p:nvPr/>
        </p:nvGrpSpPr>
        <p:grpSpPr>
          <a:xfrm rot="0"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57" name=""/>
            <p:cNvGrpSpPr/>
            <p:nvPr/>
          </p:nvGrpSpPr>
          <p:grpSpPr>
            <a:xfrm rot="0"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2097160" name="Freeform 11"/>
              <p:cNvPicPr>
                <a:picLocks/>
              </p:cNvPicPr>
              <p:nvPr/>
            </p:nvPicPr>
            <p:blipFill>
              <a:blip xmlns:r="http://schemas.openxmlformats.org/officeDocument/2006/relationships" r:embed="rId2"/>
              <a:srcRect l="0" t="0" r="0" b="0"/>
              <a:stretch>
                <a:fillRect/>
              </a:stretch>
            </p:blipFill>
            <p:spPr>
              <a:xfrm rot="0">
                <a:off x="-6096" y="-24384"/>
                <a:ext cx="9137904" cy="1048512"/>
              </a:xfrm>
              <a:prstGeom prst="rect"/>
              <a:noFill/>
              <a:ln>
                <a:noFill/>
              </a:ln>
            </p:spPr>
          </p:pic>
          <p:sp>
            <p:nvSpPr>
              <p:cNvPr id="1048658" name=""/>
              <p:cNvSpPr txBox="1"/>
              <p:nvPr/>
            </p:nvSpPr>
            <p:spPr>
              <a:xfrm rot="21435692">
                <a:off x="-29291" y="422461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5pPr>
              </a:lstStyle>
              <a:p>
                <a:endParaRPr altLang="en-US" lang="en-US"/>
              </a:p>
            </p:txBody>
          </p:sp>
        </p:grpSp>
        <p:grpSp>
          <p:nvGrpSpPr>
            <p:cNvPr id="58" name=""/>
            <p:cNvGrpSpPr/>
            <p:nvPr/>
          </p:nvGrpSpPr>
          <p:grpSpPr>
            <a:xfrm rot="0"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2097161" name="Freeform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rcRect l="0" t="0" r="0" b="0"/>
              <a:stretch>
                <a:fillRect/>
              </a:stretch>
            </p:blipFill>
            <p:spPr>
              <a:xfrm rot="0">
                <a:off x="-6096" y="48768"/>
                <a:ext cx="9156192" cy="908304"/>
              </a:xfrm>
              <a:prstGeom prst="rect"/>
              <a:noFill/>
              <a:ln>
                <a:noFill/>
              </a:ln>
            </p:spPr>
          </p:pic>
          <p:sp>
            <p:nvSpPr>
              <p:cNvPr id="1048659" name=""/>
              <p:cNvSpPr txBox="1"/>
              <p:nvPr/>
            </p:nvSpPr>
            <p:spPr>
              <a:xfrm rot="21435692">
                <a:off x="-21714" y="495979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5pPr>
              </a:lstStyle>
              <a:p>
                <a:endParaRPr altLang="en-US" lang="en-US"/>
              </a:p>
            </p:txBody>
          </p:sp>
        </p:grpSp>
      </p:grpSp>
      <p:sp>
        <p:nvSpPr>
          <p:cNvPr id="1048662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D1EAEE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D1EAEE"/>
              </a:solidFill>
            </a:endParaRPr>
          </a:p>
        </p:txBody>
      </p:sp>
      <p:sp>
        <p:nvSpPr>
          <p:cNvPr id="1048663" name="Footer Placeholder 4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D1EAEE"/>
              </a:solidFill>
            </a:endParaRPr>
          </a:p>
        </p:txBody>
      </p:sp>
      <p:sp>
        <p:nvSpPr>
          <p:cNvPr id="1048664" name="Slide Number Placeholder 5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D1EAEE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D1EAEE"/>
              </a:solidFill>
              <a:ea typeface="SimSun" pitchFamily="2" charset="-122"/>
            </a:endParaRPr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045C75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045C75"/>
              </a:solidFill>
              <a:ea typeface="SimSun" pitchFamily="2" charset="-122"/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045C75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045C75"/>
              </a:solidFill>
              <a:ea typeface="SimSun" pitchFamily="2" charset="-122"/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045C75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045C75"/>
              </a:solidFill>
              <a:ea typeface="SimSun" pitchFamily="2" charset="-122"/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045C75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045C75"/>
              </a:solidFill>
              <a:ea typeface="SimSun" pitchFamily="2" charset="-122"/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045C75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045C75"/>
              </a:solidFill>
              <a:ea typeface="SimSun" pitchFamily="2" charset="-122"/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custGeom>
            <a:avLst/>
            <a:gdLst>
              <a:gd name="l" fmla="*/ 0 w 5257800"/>
              <a:gd name="t" fmla="*/ 0 h 4114800"/>
              <a:gd name="r" fmla="*/ 5182785 w 5257800"/>
              <a:gd name="b" fmla="*/ 4114800 h 4114800"/>
            </a:gdLst>
            <a:ahLst/>
            <a:rect l="l" t="t" r="r" b="b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175" cap="rnd" cmpd="sng">
            <a:solidFill>
              <a:srgbClr val="C0C0C0">
                <a:alpha val="100000"/>
              </a:srgbClr>
            </a:solidFill>
            <a:prstDash val="solid"/>
            <a:round/>
          </a:ln>
          <a:effectLst>
            <a:outerShdw algn="tl" dir="7500040" dist="38499" kx="98485" sx="98500" sy="100079">
              <a:srgbClr val="000000">
                <a:alpha val="25000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onstantia" pitchFamily="18" charset="0"/>
            </a:endParaRPr>
          </a:p>
        </p:txBody>
      </p:sp>
      <p:sp>
        <p:nvSpPr>
          <p:cNvPr id="1048645" name="Right Triangle 14"/>
          <p:cNvSpPr/>
          <p:nvPr/>
        </p:nvSpPr>
        <p:spPr>
          <a:xfrm rot="420000" flipV="1">
            <a:off x="8004175" y="5359400"/>
            <a:ext cx="155575" cy="155575"/>
          </a:xfrm>
          <a:prstGeom prst="rtTriangle"/>
          <a:solidFill>
            <a:srgbClr val="FFFFFF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bevel/>
          </a:ln>
          <a:effectLst>
            <a:outerShdw algn="tl" dir="12899788" dist="6350" kx="0" sx="100000" sy="100000">
              <a:srgbClr val="000000">
                <a:alpha val="46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onstantia" pitchFamily="18" charset="0"/>
            </a:endParaRPr>
          </a:p>
        </p:txBody>
      </p:sp>
      <p:sp>
        <p:nvSpPr>
          <p:cNvPr id="1048646" name="Freeform 15"/>
          <p:cNvSpPr/>
          <p:nvPr/>
        </p:nvSpPr>
        <p:spPr>
          <a:xfrm rot="0" flipV="1">
            <a:off x="-9525" y="5816600"/>
            <a:ext cx="9163050" cy="1041400"/>
          </a:xfrm>
          <a:custGeom>
            <a:avLst/>
            <a:gdLst>
              <a:gd name="l" fmla="*/ 0 w 5772"/>
              <a:gd name="t" fmla="*/ 0 h 656"/>
              <a:gd name="r" fmla="*/ 5772 w 5772"/>
              <a:gd name="b" fmla="*/ 656 h 656"/>
            </a:gdLst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647" name="Freeform 16"/>
          <p:cNvSpPr/>
          <p:nvPr/>
        </p:nvSpPr>
        <p:spPr>
          <a:xfrm rot="0" flipV="1">
            <a:off x="4381500" y="6219825"/>
            <a:ext cx="4762500" cy="638175"/>
          </a:xfrm>
          <a:custGeom>
            <a:avLst/>
            <a:gdLst>
              <a:gd name="l" fmla="*/ 0 w 3000"/>
              <a:gd name="t" fmla="*/ 0 h 595"/>
              <a:gd name="r" fmla="*/ 3000 w 3000"/>
              <a:gd name="b" fmla="*/ 595 h 595"/>
            </a:gdLst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80000">
                <a:srgbClr val="009BE5">
                  <a:alpha val="45000"/>
                </a:srgbClr>
              </a:gs>
              <a:gs pos="100000">
                <a:srgbClr val="009BE5">
                  <a:alpha val="48750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650" name="Date Placeholder 4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1" name="Footer Placeholder 5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2" name="Slide Number Placeholder 6"/>
          <p:cNvSpPr/>
          <p:nvPr>
            <p:ph type="sldNum" sz="quarter" idx="4"/>
          </p:nvPr>
        </p:nvSpPr>
        <p:spPr>
          <a:xfrm rot="0">
            <a:off x="8077200" y="6356350"/>
            <a:ext cx="609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045C75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045C75"/>
              </a:solidFill>
              <a:ea typeface="SimSun" pitchFamily="2" charset="-122"/>
            </a:endParaRPr>
          </a:p>
        </p:txBody>
      </p:sp>
      <p:sp>
        <p:nvSpPr>
          <p:cNvPr id="1048655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baseline="0" b="0" cap="none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baseline="0" b="0" cap="none" dirty="0" sz="3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bIns="45720" lIns="45720" rIns="45720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4" Type="http://schemas.openxmlformats.org/officeDocument/2006/relationships/image" Target="../media/image3.png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stretch>
            <a:fillRect/>
          </a:stretch>
        </a:blip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>
          <a:xfrm rot="0">
            <a:off x="-9525" y="-7937"/>
            <a:ext cx="9163050" cy="1041400"/>
          </a:xfrm>
          <a:custGeom>
            <a:avLst/>
            <a:gdLst>
              <a:gd name="l" fmla="*/ 0 w 5772"/>
              <a:gd name="t" fmla="*/ 0 h 656"/>
              <a:gd name="r" fmla="*/ 5772 w 5772"/>
              <a:gd name="b" fmla="*/ 656 h 656"/>
            </a:gdLst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577" name="Freeform 7"/>
          <p:cNvSpPr/>
          <p:nvPr/>
        </p:nvSpPr>
        <p:spPr>
          <a:xfrm rot="0">
            <a:off x="4381500" y="-7937"/>
            <a:ext cx="4762500" cy="638175"/>
          </a:xfrm>
          <a:custGeom>
            <a:avLst/>
            <a:gdLst>
              <a:gd name="l" fmla="*/ 0 w 3000"/>
              <a:gd name="t" fmla="*/ 0 h 595"/>
              <a:gd name="r" fmla="*/ 3000 w 3000"/>
              <a:gd name="b" fmla="*/ 595 h 595"/>
            </a:gdLst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80000">
                <a:srgbClr val="009BE5">
                  <a:alpha val="45000"/>
                </a:srgbClr>
              </a:gs>
              <a:gs pos="100000">
                <a:srgbClr val="009BE5">
                  <a:alpha val="48750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578" name="Title Placeholder 8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9" name="Text Placeholder 29"/>
          <p:cNvSpPr/>
          <p:nvPr>
            <p:ph type="body"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GB" sz="1200" lang="zh-CN">
                <a:solidFill>
                  <a:srgbClr val="045C75"/>
                </a:solidFill>
                <a:ea typeface="SimSun" pitchFamily="2" charset="-122"/>
              </a:rPr>
              <a:pPr algn="r" eaLnBrk="1" hangingPunct="1" latinLnBrk="1" lvl="0"/>
            </a:fld>
            <a:endParaRPr altLang="en-GB" sz="1200" lang="zh-CN">
              <a:solidFill>
                <a:srgbClr val="045C75"/>
              </a:solidFill>
              <a:ea typeface="SimSun" pitchFamily="2" charset="-122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24" name=""/>
            <p:cNvGrpSpPr/>
            <p:nvPr/>
          </p:nvGrpSpPr>
          <p:grpSpPr>
            <a:xfrm rot="0"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2097152" name="Freeform 1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rcRect l="0" t="0" r="0" b="0"/>
              <a:stretch>
                <a:fillRect/>
              </a:stretch>
            </p:blipFill>
            <p:spPr>
              <a:xfrm rot="0">
                <a:off x="-6096" y="-24384"/>
                <a:ext cx="9137904" cy="1048512"/>
              </a:xfrm>
              <a:prstGeom prst="rect"/>
              <a:noFill/>
              <a:ln>
                <a:noFill/>
              </a:ln>
            </p:spPr>
          </p:pic>
          <p:sp>
            <p:nvSpPr>
              <p:cNvPr id="1048583" name=""/>
              <p:cNvSpPr txBox="1"/>
              <p:nvPr/>
            </p:nvSpPr>
            <p:spPr>
              <a:xfrm rot="21435692">
                <a:off x="-29291" y="422461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5pPr>
              </a:lstStyle>
              <a:p>
                <a:endParaRPr altLang="en-US" lang="en-US"/>
              </a:p>
            </p:txBody>
          </p:sp>
        </p:grpSp>
        <p:grpSp>
          <p:nvGrpSpPr>
            <p:cNvPr id="25" name=""/>
            <p:cNvGrpSpPr/>
            <p:nvPr/>
          </p:nvGrpSpPr>
          <p:grpSpPr>
            <a:xfrm rot="0"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2097153" name="Freeform 12"/>
              <p:cNvPicPr>
                <a:picLocks/>
              </p:cNvPicPr>
              <p:nvPr/>
            </p:nvPicPr>
            <p:blipFill>
              <a:blip xmlns:r="http://schemas.openxmlformats.org/officeDocument/2006/relationships" r:embed="rId14"/>
              <a:srcRect l="0" t="0" r="0" b="0"/>
              <a:stretch>
                <a:fillRect/>
              </a:stretch>
            </p:blipFill>
            <p:spPr>
              <a:xfrm rot="0">
                <a:off x="-6096" y="48768"/>
                <a:ext cx="9156192" cy="908304"/>
              </a:xfrm>
              <a:prstGeom prst="rect"/>
              <a:noFill/>
              <a:ln>
                <a:noFill/>
              </a:ln>
            </p:spPr>
          </p:pic>
          <p:sp>
            <p:nvSpPr>
              <p:cNvPr id="1048584" name=""/>
              <p:cNvSpPr txBox="1"/>
              <p:nvPr/>
            </p:nvSpPr>
            <p:spPr>
              <a:xfrm rot="21435692">
                <a:off x="-21714" y="495979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Tw Cen MT" pitchFamily="34" charset="0"/>
                  </a:defRPr>
                </a:lvl5pPr>
              </a:lstStyle>
              <a:p>
                <a:endParaRPr altLang="en-US" lang="en-US"/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algn="l" fontAlgn="base" marL="91440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algn="l" fontAlgn="base" marL="137160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algn="l" fontAlgn="base" marL="182880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algn="l" eaLnBrk="0" fontAlgn="base" hangingPunct="0" indent="-273050" marL="273050" rtl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46063" marL="639763" rtl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46063" marL="914400" rtl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09550" marL="1187450" rtl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09550" marL="1462088" rtl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6" name="Rectangle 2"/>
          <p:cNvPicPr>
            <a:picLocks/>
          </p:cNvPicPr>
          <p:nvPr>
            <p:ph type="ctrTitle" sz="full" idx="7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2625" y="433387"/>
            <a:ext cx="7218362" cy="998537"/>
          </a:xfrm>
          <a:prstGeom prst="rect"/>
          <a:noFill/>
          <a:ln>
            <a:noFill/>
          </a:ln>
        </p:spPr>
      </p:pic>
      <p:pic>
        <p:nvPicPr>
          <p:cNvPr id="2097157" name="Picture 4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7221537" y="76200"/>
            <a:ext cx="1433512" cy="1295400"/>
          </a:xfrm>
          <a:prstGeom prst="rect"/>
          <a:noFill/>
          <a:ln>
            <a:noFill/>
          </a:ln>
        </p:spPr>
      </p:pic>
      <p:sp>
        <p:nvSpPr>
          <p:cNvPr id="1048597" name="Rectangle 3"/>
          <p:cNvSpPr txBox="1"/>
          <p:nvPr/>
        </p:nvSpPr>
        <p:spPr>
          <a:xfrm rot="0">
            <a:off x="457200" y="1524000"/>
            <a:ext cx="8305800" cy="419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algn="just" eaLnBrk="1" hangingPunct="1" latinLnBrk="1" lvl="0">
              <a:lnSpc>
                <a:spcPct val="60000"/>
              </a:lnSpc>
              <a:spcBef>
                <a:spcPts val="1000"/>
              </a:spcBef>
              <a:buSzPct val="125000"/>
              <a:buFontTx/>
              <a:buNone/>
            </a:pPr>
            <a:r>
              <a:rPr altLang="en-US" sz="2600" lang="en-IN"/>
              <a:t>The development of each programming language is based on a fact: there is a need to solve a problem that was not resolved by previous programming languages.</a:t>
            </a:r>
          </a:p>
          <a:p>
            <a:pPr algn="just" eaLnBrk="1" hangingPunct="1" latinLnBrk="1" lvl="0">
              <a:lnSpc>
                <a:spcPct val="60000"/>
              </a:lnSpc>
              <a:spcBef>
                <a:spcPts val="1000"/>
              </a:spcBef>
              <a:buSzPct val="125000"/>
              <a:buFontTx/>
              <a:buNone/>
            </a:pPr>
            <a:endParaRPr altLang="en-AU" sz="2600" lang="en-IN">
              <a:solidFill>
                <a:srgbClr val="FFFF00"/>
              </a:solidFill>
              <a:latin typeface="Constantia" pitchFamily="18" charset="0"/>
            </a:endParaRPr>
          </a:p>
          <a:p>
            <a:pPr algn="just" eaLnBrk="1" hangingPunct="1" latinLnBrk="1" lvl="0">
              <a:lnSpc>
                <a:spcPct val="60000"/>
              </a:lnSpc>
              <a:spcBef>
                <a:spcPts val="1000"/>
              </a:spcBef>
              <a:buSzPct val="125000"/>
              <a:buFontTx/>
              <a:buNone/>
            </a:pPr>
            <a:r>
              <a:rPr altLang="en-US" sz="2600" lang="en-IN"/>
              <a:t>For example, </a:t>
            </a:r>
            <a:r>
              <a:rPr altLang="en-US" sz="2600" i="1" lang="en-IN"/>
              <a:t>Fortran</a:t>
            </a:r>
            <a:r>
              <a:rPr altLang="en-US" sz="2600" lang="en-IN"/>
              <a:t> could have been used to write efficient programs for scientific problems, but it was not good for system code.</a:t>
            </a:r>
          </a:p>
          <a:p>
            <a:pPr algn="just" eaLnBrk="1" hangingPunct="1" latinLnBrk="1" lvl="0">
              <a:lnSpc>
                <a:spcPct val="60000"/>
              </a:lnSpc>
              <a:spcBef>
                <a:spcPts val="1000"/>
              </a:spcBef>
              <a:buSzPct val="125000"/>
              <a:buFontTx/>
              <a:buNone/>
            </a:pPr>
            <a:endParaRPr altLang="en-AU" sz="2600" lang="en-IN">
              <a:solidFill>
                <a:srgbClr val="FFFF00"/>
              </a:solidFill>
              <a:latin typeface="Constantia" pitchFamily="18" charset="0"/>
            </a:endParaRPr>
          </a:p>
          <a:p>
            <a:pPr algn="just" eaLnBrk="1" hangingPunct="1" latinLnBrk="1" lvl="0">
              <a:lnSpc>
                <a:spcPct val="60000"/>
              </a:lnSpc>
              <a:spcBef>
                <a:spcPts val="1000"/>
              </a:spcBef>
              <a:buSzPct val="125000"/>
              <a:buFontTx/>
              <a:buNone/>
            </a:pPr>
            <a:r>
              <a:rPr altLang="en-US" sz="2600" lang="en-IN"/>
              <a:t>Similarly, Basic was easy to understand but was not robust to write big programs; </a:t>
            </a:r>
          </a:p>
          <a:p>
            <a:pPr algn="just" eaLnBrk="1" hangingPunct="1" latinLnBrk="1" lvl="0">
              <a:lnSpc>
                <a:spcPct val="60000"/>
              </a:lnSpc>
              <a:spcBef>
                <a:spcPts val="1000"/>
              </a:spcBef>
              <a:buSzPct val="125000"/>
              <a:buFontTx/>
              <a:buNone/>
            </a:pPr>
            <a:endParaRPr altLang="en-US" sz="2600" lang="en-IN"/>
          </a:p>
          <a:p>
            <a:pPr algn="just" eaLnBrk="1" hangingPunct="1" latinLnBrk="1" lvl="0">
              <a:lnSpc>
                <a:spcPct val="60000"/>
              </a:lnSpc>
              <a:spcBef>
                <a:spcPts val="1000"/>
              </a:spcBef>
              <a:buSzPct val="125000"/>
              <a:buFontTx/>
              <a:buNone/>
            </a:pPr>
            <a:r>
              <a:rPr altLang="en-US" sz="2600" lang="en-IN"/>
              <a:t>While the assembly language was powerful for writing efficient programs, but it was not easy to remember and execution.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8" name="Rectangle 2"/>
          <p:cNvPicPr>
            <a:picLocks/>
          </p:cNvPicPr>
          <p:nvPr>
            <p:ph type="title" sz="full" idx="0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76275" y="146050"/>
            <a:ext cx="8278812" cy="963612"/>
          </a:xfrm>
          <a:prstGeom prst="rect"/>
          <a:noFill/>
          <a:ln>
            <a:noFill/>
          </a:ln>
        </p:spPr>
      </p:pic>
      <p:sp>
        <p:nvSpPr>
          <p:cNvPr id="1048616" name="Rectangle 3"/>
          <p:cNvSpPr/>
          <p:nvPr/>
        </p:nvSpPr>
        <p:spPr>
          <a:xfrm rot="0">
            <a:off x="228600" y="2743200"/>
            <a:ext cx="1600200" cy="1066800"/>
          </a:xfrm>
          <a:prstGeom prst="rect"/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sz="2400" lang="en-US">
                <a:ea typeface="Mangal" pitchFamily="18" charset="0"/>
              </a:rPr>
              <a:t>Text Editor</a:t>
            </a:r>
          </a:p>
        </p:txBody>
      </p:sp>
      <p:sp>
        <p:nvSpPr>
          <p:cNvPr id="1048617" name="Rectangle 4"/>
          <p:cNvSpPr/>
          <p:nvPr/>
        </p:nvSpPr>
        <p:spPr>
          <a:xfrm rot="0">
            <a:off x="3581400" y="2743200"/>
            <a:ext cx="1600200" cy="1066800"/>
          </a:xfrm>
          <a:prstGeom prst="rect"/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sz="2400" lang="en-US">
                <a:ea typeface="Mangal" pitchFamily="18" charset="0"/>
              </a:rPr>
              <a:t>Compiler</a:t>
            </a:r>
          </a:p>
        </p:txBody>
      </p:sp>
      <p:sp>
        <p:nvSpPr>
          <p:cNvPr id="1048618" name="Rectangle 5"/>
          <p:cNvSpPr/>
          <p:nvPr/>
        </p:nvSpPr>
        <p:spPr>
          <a:xfrm rot="0">
            <a:off x="6934200" y="2743200"/>
            <a:ext cx="1600200" cy="1066800"/>
          </a:xfrm>
          <a:prstGeom prst="rect"/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sz="2400" lang="en-US">
                <a:ea typeface="Mangal" pitchFamily="18" charset="0"/>
              </a:rPr>
              <a:t>Interpreter</a:t>
            </a:r>
          </a:p>
        </p:txBody>
      </p:sp>
      <p:sp>
        <p:nvSpPr>
          <p:cNvPr id="1048619" name="AutoShape 6"/>
          <p:cNvSpPr/>
          <p:nvPr/>
        </p:nvSpPr>
        <p:spPr>
          <a:xfrm rot="0">
            <a:off x="1828800" y="3124200"/>
            <a:ext cx="1752600" cy="304800"/>
          </a:xfrm>
          <a:prstGeom prst="rightArrow">
            <a:avLst>
              <a:gd name="adj1" fmla="val 50000"/>
              <a:gd name="adj2" fmla="val 143750"/>
            </a:avLst>
          </a:prstGeom>
          <a:solidFill>
            <a:schemeClr val="dk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hi-IN" lang="hi-IN">
              <a:ea typeface="Mangal" pitchFamily="18" charset="0"/>
            </a:endParaRPr>
          </a:p>
        </p:txBody>
      </p:sp>
      <p:sp>
        <p:nvSpPr>
          <p:cNvPr id="1048620" name="AutoShape 7"/>
          <p:cNvSpPr/>
          <p:nvPr/>
        </p:nvSpPr>
        <p:spPr>
          <a:xfrm rot="0">
            <a:off x="5181600" y="3124200"/>
            <a:ext cx="1752600" cy="304800"/>
          </a:xfrm>
          <a:prstGeom prst="rightArrow">
            <a:avLst>
              <a:gd name="adj1" fmla="val 50000"/>
              <a:gd name="adj2" fmla="val 143750"/>
            </a:avLst>
          </a:prstGeom>
          <a:solidFill>
            <a:schemeClr val="dk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endParaRPr altLang="hi-IN" lang="hi-IN">
              <a:ea typeface="Mangal" pitchFamily="18" charset="0"/>
            </a:endParaRPr>
          </a:p>
        </p:txBody>
      </p:sp>
      <p:sp>
        <p:nvSpPr>
          <p:cNvPr id="1048621" name="Rectangle 8"/>
          <p:cNvSpPr/>
          <p:nvPr/>
        </p:nvSpPr>
        <p:spPr>
          <a:xfrm rot="0">
            <a:off x="304800" y="1143000"/>
            <a:ext cx="1727200" cy="838200"/>
          </a:xfrm>
          <a:prstGeom prst="rect"/>
          <a:solidFill>
            <a:srgbClr val="FAFD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sz="2400" lang="en-US">
                <a:solidFill>
                  <a:srgbClr val="FF0000"/>
                </a:solidFill>
                <a:ea typeface="Mangal" pitchFamily="18" charset="0"/>
              </a:rPr>
              <a:t>Programmer</a:t>
            </a:r>
          </a:p>
        </p:txBody>
      </p:sp>
      <p:sp>
        <p:nvSpPr>
          <p:cNvPr id="1048622" name="Line 9"/>
          <p:cNvSpPr/>
          <p:nvPr/>
        </p:nvSpPr>
        <p:spPr>
          <a:xfrm rot="0">
            <a:off x="838200" y="1981200"/>
            <a:ext cx="0" cy="762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  <a:tailEnd type="triangle" w="med" len="med"/>
          </a:ln>
        </p:spPr>
      </p:sp>
      <p:sp>
        <p:nvSpPr>
          <p:cNvPr id="1048623" name="Line 10"/>
          <p:cNvSpPr/>
          <p:nvPr/>
        </p:nvSpPr>
        <p:spPr>
          <a:xfrm rot="0" flipV="1">
            <a:off x="1371600" y="1981200"/>
            <a:ext cx="0" cy="762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  <a:tailEnd type="triangle" w="med" len="med"/>
          </a:ln>
        </p:spPr>
      </p:sp>
      <p:sp>
        <p:nvSpPr>
          <p:cNvPr id="1048624" name="Text Box 11"/>
          <p:cNvSpPr txBox="1"/>
          <p:nvPr/>
        </p:nvSpPr>
        <p:spPr>
          <a:xfrm rot="0">
            <a:off x="1720850" y="2362200"/>
            <a:ext cx="20891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b="1" sz="2400" lang="en-US">
                <a:ea typeface="Mangal" pitchFamily="18" charset="0"/>
              </a:rPr>
              <a:t>Source Code</a:t>
            </a:r>
          </a:p>
        </p:txBody>
      </p:sp>
      <p:sp>
        <p:nvSpPr>
          <p:cNvPr id="1048625" name="Text Box 12"/>
          <p:cNvSpPr txBox="1"/>
          <p:nvPr/>
        </p:nvSpPr>
        <p:spPr>
          <a:xfrm rot="0">
            <a:off x="1943100" y="3482975"/>
            <a:ext cx="13271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sz="2400" lang="en-US">
                <a:solidFill>
                  <a:srgbClr val="0000FF"/>
                </a:solidFill>
                <a:ea typeface="Mangal" pitchFamily="18" charset="0"/>
              </a:rPr>
              <a:t>.java file</a:t>
            </a:r>
          </a:p>
        </p:txBody>
      </p:sp>
      <p:sp>
        <p:nvSpPr>
          <p:cNvPr id="1048626" name="Text Box 13"/>
          <p:cNvSpPr txBox="1"/>
          <p:nvPr/>
        </p:nvSpPr>
        <p:spPr>
          <a:xfrm rot="0">
            <a:off x="5181600" y="2438400"/>
            <a:ext cx="1752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b="1" sz="2400" lang="en-US">
                <a:ea typeface="Mangal" pitchFamily="18" charset="0"/>
              </a:rPr>
              <a:t>Byte Code</a:t>
            </a:r>
          </a:p>
        </p:txBody>
      </p:sp>
      <p:sp>
        <p:nvSpPr>
          <p:cNvPr id="1048627" name="Text Box 14"/>
          <p:cNvSpPr txBox="1"/>
          <p:nvPr/>
        </p:nvSpPr>
        <p:spPr>
          <a:xfrm rot="0">
            <a:off x="5257800" y="3505200"/>
            <a:ext cx="14573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sz="2400" lang="en-US">
                <a:ea typeface="Mangal" pitchFamily="18" charset="0"/>
              </a:rPr>
              <a:t>.</a:t>
            </a:r>
            <a:r>
              <a:rPr altLang="hi-IN" sz="2400" lang="en-US">
                <a:solidFill>
                  <a:srgbClr val="0000FF"/>
                </a:solidFill>
                <a:ea typeface="Mangal" pitchFamily="18" charset="0"/>
              </a:rPr>
              <a:t>class file</a:t>
            </a:r>
          </a:p>
        </p:txBody>
      </p:sp>
      <p:sp>
        <p:nvSpPr>
          <p:cNvPr id="1048628" name="Rectangle 15"/>
          <p:cNvSpPr/>
          <p:nvPr/>
        </p:nvSpPr>
        <p:spPr>
          <a:xfrm rot="0">
            <a:off x="6245225" y="1143000"/>
            <a:ext cx="2590800" cy="838200"/>
          </a:xfrm>
          <a:prstGeom prst="rect"/>
          <a:solidFill>
            <a:srgbClr val="FAFD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sz="2400" lang="en-US">
                <a:solidFill>
                  <a:srgbClr val="FF0000"/>
                </a:solidFill>
                <a:ea typeface="Mangal" pitchFamily="18" charset="0"/>
              </a:rPr>
              <a:t>Hardware and </a:t>
            </a:r>
          </a:p>
          <a:p>
            <a:pPr eaLnBrk="1" hangingPunct="1" latinLnBrk="1" lvl="0"/>
            <a:r>
              <a:rPr altLang="hi-IN" sz="2400" lang="en-US">
                <a:solidFill>
                  <a:srgbClr val="FF0000"/>
                </a:solidFill>
                <a:ea typeface="Mangal" pitchFamily="18" charset="0"/>
              </a:rPr>
              <a:t>Operating System</a:t>
            </a:r>
          </a:p>
        </p:txBody>
      </p:sp>
      <p:sp>
        <p:nvSpPr>
          <p:cNvPr id="1048629" name="Line 16"/>
          <p:cNvSpPr/>
          <p:nvPr/>
        </p:nvSpPr>
        <p:spPr>
          <a:xfrm rot="0">
            <a:off x="7391400" y="1981200"/>
            <a:ext cx="0" cy="762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  <a:tailEnd type="triangle" w="med" len="med"/>
          </a:ln>
        </p:spPr>
      </p:sp>
      <p:sp>
        <p:nvSpPr>
          <p:cNvPr id="1048630" name="Line 17"/>
          <p:cNvSpPr/>
          <p:nvPr/>
        </p:nvSpPr>
        <p:spPr>
          <a:xfrm rot="0" flipV="1">
            <a:off x="7848600" y="1981200"/>
            <a:ext cx="0" cy="762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  <a:tailEnd type="triangle" w="med" len="med"/>
          </a:ln>
        </p:spPr>
      </p:sp>
      <p:sp>
        <p:nvSpPr>
          <p:cNvPr id="1048631" name="Text Box 18"/>
          <p:cNvSpPr txBox="1"/>
          <p:nvPr/>
        </p:nvSpPr>
        <p:spPr>
          <a:xfrm rot="0">
            <a:off x="228600" y="3886200"/>
            <a:ext cx="1844675" cy="8302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b="1" sz="2400" lang="en-US">
                <a:solidFill>
                  <a:srgbClr val="FF0000"/>
                </a:solidFill>
                <a:ea typeface="Mangal" pitchFamily="18" charset="0"/>
              </a:rPr>
              <a:t>Notepad,</a:t>
            </a:r>
            <a:r>
              <a:rPr altLang="hi-IN" b="1" lang="en-US">
                <a:solidFill>
                  <a:srgbClr val="FF0000"/>
                </a:solidFill>
                <a:ea typeface="Mangal" pitchFamily="18" charset="0"/>
              </a:rPr>
              <a:t> </a:t>
            </a:r>
            <a:r>
              <a:rPr altLang="hi-IN" b="1" sz="2400" lang="en-US">
                <a:solidFill>
                  <a:srgbClr val="FF0000"/>
                </a:solidFill>
                <a:ea typeface="Mangal" pitchFamily="18" charset="0"/>
              </a:rPr>
              <a:t>emacs, vi</a:t>
            </a:r>
          </a:p>
        </p:txBody>
      </p:sp>
      <p:sp>
        <p:nvSpPr>
          <p:cNvPr id="1048632" name="Text Box 19"/>
          <p:cNvSpPr txBox="1"/>
          <p:nvPr/>
        </p:nvSpPr>
        <p:spPr>
          <a:xfrm rot="0">
            <a:off x="3886200" y="3886200"/>
            <a:ext cx="8842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b="1" sz="2400" lang="en-US">
                <a:solidFill>
                  <a:srgbClr val="FF0000"/>
                </a:solidFill>
                <a:ea typeface="Mangal" pitchFamily="18" charset="0"/>
              </a:rPr>
              <a:t>javac</a:t>
            </a:r>
          </a:p>
        </p:txBody>
      </p:sp>
      <p:sp>
        <p:nvSpPr>
          <p:cNvPr id="1048633" name="Text Box 20"/>
          <p:cNvSpPr txBox="1"/>
          <p:nvPr/>
        </p:nvSpPr>
        <p:spPr>
          <a:xfrm rot="0">
            <a:off x="6934200" y="3886200"/>
            <a:ext cx="1854200" cy="1200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hi-IN" b="1" sz="2400" lang="en-US">
                <a:solidFill>
                  <a:srgbClr val="FF0000"/>
                </a:solidFill>
                <a:ea typeface="Mangal" pitchFamily="18" charset="0"/>
              </a:rPr>
              <a:t>java</a:t>
            </a:r>
          </a:p>
          <a:p>
            <a:pPr eaLnBrk="1" hangingPunct="1" latinLnBrk="1" lvl="0"/>
            <a:r>
              <a:rPr altLang="hi-IN" b="1" sz="2400" lang="en-US">
                <a:solidFill>
                  <a:srgbClr val="FF0000"/>
                </a:solidFill>
                <a:ea typeface="Mangal" pitchFamily="18" charset="0"/>
              </a:rPr>
              <a:t>appletviewer</a:t>
            </a:r>
          </a:p>
          <a:p>
            <a:pPr eaLnBrk="1" hangingPunct="1" latinLnBrk="1" lvl="0"/>
            <a:r>
              <a:rPr altLang="hi-IN" b="1" sz="2400" lang="en-US">
                <a:solidFill>
                  <a:srgbClr val="FF0000"/>
                </a:solidFill>
                <a:ea typeface="Mangal" pitchFamily="18" charset="0"/>
              </a:rPr>
              <a:t>netscape</a:t>
            </a:r>
          </a:p>
        </p:txBody>
      </p:sp>
      <p:sp>
        <p:nvSpPr>
          <p:cNvPr id="1048634" name="TextBox 20"/>
          <p:cNvSpPr txBox="1"/>
          <p:nvPr/>
        </p:nvSpPr>
        <p:spPr>
          <a:xfrm rot="0">
            <a:off x="0" y="5105400"/>
            <a:ext cx="9144000" cy="15700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lvl="0"/>
            <a:r>
              <a:rPr altLang="en-US" sz="2400" lang="en-IN"/>
              <a:t>Java is both </a:t>
            </a:r>
            <a:r>
              <a:rPr altLang="en-US" b="1" sz="2400" i="1" lang="en-IN"/>
              <a:t>compiled </a:t>
            </a:r>
            <a:r>
              <a:rPr altLang="en-US" sz="2400" lang="en-IN"/>
              <a:t>and an </a:t>
            </a:r>
            <a:r>
              <a:rPr altLang="en-US" b="1" sz="2400" i="1" lang="en-IN"/>
              <a:t>interpreted </a:t>
            </a:r>
            <a:r>
              <a:rPr altLang="en-US" sz="2400" lang="en-IN"/>
              <a:t>lang. First the java compiler translates source code into the byte code instructions. In the next stage the java interpreter converts the byte code instructions to Machine Code.</a:t>
            </a:r>
          </a:p>
          <a:p>
            <a:pPr lvl="0"/>
            <a:endParaRPr altLang="en-US" sz="2400" lang="en-IN"/>
          </a:p>
        </p:txBody>
      </p:sp>
    </p:spTree>
  </p:cSld>
  <p:clrMapOvr>
    <a:masterClrMapping/>
  </p:clrMapOvr>
  <p:transition spd="slow" advClick="1"/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Rectangle 2"/>
          <p:cNvSpPr/>
          <p:nvPr>
            <p:ph type="title" sz="full" idx="0"/>
          </p:nvPr>
        </p:nvSpPr>
        <p:spPr>
          <a:xfrm rot="0">
            <a:off x="685800" y="619125"/>
            <a:ext cx="7924800" cy="828675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eaLnBrk="1" hangingPunct="1" latinLnBrk="1" lvl="0"/>
            <a:r>
              <a:rPr altLang="en-AU" sz="4000" lang="en-US"/>
              <a:t>Architecture Neutral &amp; Portable</a:t>
            </a:r>
          </a:p>
        </p:txBody>
      </p:sp>
      <p:sp>
        <p:nvSpPr>
          <p:cNvPr id="1048637" name="Rectangle 3"/>
          <p:cNvSpPr/>
          <p:nvPr>
            <p:ph sz="full" idx="1"/>
          </p:nvPr>
        </p:nvSpPr>
        <p:spPr>
          <a:xfrm rot="0">
            <a:off x="1066800" y="1371600"/>
            <a:ext cx="7218362" cy="44196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</a:pPr>
            <a:r>
              <a:rPr altLang="en-AU" sz="2800" lang="en-US"/>
              <a:t>Java Compiler - Java </a:t>
            </a:r>
            <a:r>
              <a:rPr altLang="en-AU" sz="2800" i="1" lang="en-US"/>
              <a:t>source code </a:t>
            </a:r>
            <a:r>
              <a:rPr altLang="en-AU" sz="2800" lang="en-AU"/>
              <a:t>(file with extension .java) </a:t>
            </a:r>
            <a:r>
              <a:rPr altLang="en-AU" sz="2800" lang="en-US"/>
              <a:t> to </a:t>
            </a:r>
            <a:r>
              <a:rPr altLang="en-AU" sz="2800" i="1" lang="en-US"/>
              <a:t>bytecode (</a:t>
            </a:r>
            <a:r>
              <a:rPr altLang="en-AU" sz="2800" lang="en-AU"/>
              <a:t>file with extension .class</a:t>
            </a:r>
            <a:r>
              <a:rPr altLang="en-AU" sz="2800" i="1" lang="en-US"/>
              <a:t>)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AU" sz="2800" i="1" lang="en-US"/>
              <a:t>Bytecode </a:t>
            </a:r>
            <a:r>
              <a:rPr altLang="en-AU" sz="2800" lang="en-AU"/>
              <a:t>- an intermediate form, closer to machine representation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AU" sz="2800" lang="en-AU"/>
              <a:t>A interpreter (virtual machine) on any target platform interprets the bytecode.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AU" sz="2800" lang="en-AU"/>
              <a:t>Porting the java system to any new platform involves writing an interpreter.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AU" sz="2800" lang="en-US"/>
              <a:t>The interpreter will figure out what the equivalent machine dependent code to run</a:t>
            </a:r>
          </a:p>
          <a:p>
            <a:pPr eaLnBrk="1" hangingPunct="1" latinLnBrk="1" lvl="0">
              <a:lnSpc>
                <a:spcPct val="80000"/>
              </a:lnSpc>
            </a:pPr>
            <a:endParaRPr altLang="en-AU" sz="2800" lang="en-US"/>
          </a:p>
        </p:txBody>
      </p:sp>
    </p:spTree>
  </p:cSld>
  <p:clrMapOvr>
    <a:masterClrMapping/>
  </p:clrMapOvr>
  <p:transition spd="fast" advClick="1"/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Rectangle 2"/>
          <p:cNvSpPr/>
          <p:nvPr>
            <p:ph type="title" sz="full" idx="0"/>
          </p:nvPr>
        </p:nvSpPr>
        <p:spPr>
          <a:xfrm rot="0">
            <a:off x="1219200" y="314325"/>
            <a:ext cx="7296150" cy="904875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eaLnBrk="1" hangingPunct="1" latinLnBrk="1" lvl="0"/>
            <a:r>
              <a:rPr altLang="en-AU" sz="4500" lang="en-US"/>
              <a:t>Total Platform Independence</a:t>
            </a:r>
          </a:p>
        </p:txBody>
      </p:sp>
      <p:sp>
        <p:nvSpPr>
          <p:cNvPr id="1048639" name="Rectangle 3"/>
          <p:cNvSpPr/>
          <p:nvPr>
            <p:ph sz="full" idx="1"/>
          </p:nvPr>
        </p:nvSpPr>
        <p:spPr>
          <a:xfrm rot="0">
            <a:off x="228600" y="1371600"/>
            <a:ext cx="8534400" cy="51816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en-US" b="1" sz="2300" lang="en-IN">
                <a:latin typeface="Calibri" pitchFamily="34" charset="0"/>
              </a:rPr>
              <a:t>Java’s Magic: The Byte Code</a:t>
            </a:r>
          </a:p>
          <a:p>
            <a:pPr eaLnBrk="1" hangingPunct="1" latinLnBrk="1" lvl="0"/>
            <a:r>
              <a:rPr altLang="en-US" sz="2300" lang="en-IN">
                <a:latin typeface="Calibri" pitchFamily="34" charset="0"/>
              </a:rPr>
              <a:t>allows Java to solve both the security and the portability problems is that the output of a Java compiler is not executable code but it is the Bytecode. </a:t>
            </a:r>
          </a:p>
          <a:p>
            <a:pPr eaLnBrk="1" hangingPunct="1" latinLnBrk="1" lvl="0"/>
            <a:r>
              <a:rPr altLang="en-US" sz="2300" i="1" lang="en-IN">
                <a:latin typeface="Calibri" pitchFamily="34" charset="0"/>
              </a:rPr>
              <a:t>Bytecode </a:t>
            </a:r>
            <a:r>
              <a:rPr altLang="en-US" sz="2300" lang="en-IN">
                <a:latin typeface="Calibri" pitchFamily="34" charset="0"/>
              </a:rPr>
              <a:t>is a highly optimized set of instructions designed to be executed by the Java run-time system, which is called the </a:t>
            </a:r>
            <a:r>
              <a:rPr altLang="en-US" sz="2300" i="1" lang="en-IN">
                <a:latin typeface="Calibri" pitchFamily="34" charset="0"/>
              </a:rPr>
              <a:t>Java Virtual Machine</a:t>
            </a:r>
            <a:r>
              <a:rPr altLang="en-US" sz="2300" lang="en-IN">
                <a:latin typeface="Calibri" pitchFamily="34" charset="0"/>
              </a:rPr>
              <a:t> </a:t>
            </a:r>
            <a:r>
              <a:rPr altLang="en-US" sz="2300" i="1" lang="en-IN">
                <a:latin typeface="Calibri" pitchFamily="34" charset="0"/>
              </a:rPr>
              <a:t>(JVM). </a:t>
            </a:r>
          </a:p>
          <a:p>
            <a:pPr eaLnBrk="1" hangingPunct="1" latinLnBrk="1" lvl="0"/>
            <a:r>
              <a:rPr altLang="en-US" sz="2300" lang="en-IN">
                <a:latin typeface="Calibri" pitchFamily="34" charset="0"/>
              </a:rPr>
              <a:t>JVM is an </a:t>
            </a:r>
            <a:r>
              <a:rPr altLang="en-US" sz="2300" i="1" lang="en-IN">
                <a:latin typeface="Calibri" pitchFamily="34" charset="0"/>
              </a:rPr>
              <a:t>interpreter for bytecode. </a:t>
            </a:r>
            <a:r>
              <a:rPr altLang="en-AU" sz="2300" lang="en-US">
                <a:latin typeface="Calibri" pitchFamily="34" charset="0"/>
              </a:rPr>
              <a:t>The fact that a Java program is executed by JVM helps solve the major problems associated with downloading programs over the Internet. </a:t>
            </a:r>
          </a:p>
          <a:p>
            <a:pPr eaLnBrk="1" hangingPunct="1" latinLnBrk="1" lvl="0"/>
            <a:r>
              <a:rPr altLang="en-AU" sz="2300" lang="en-US">
                <a:latin typeface="Calibri" pitchFamily="34" charset="0"/>
              </a:rPr>
              <a:t>Translating a Java program into bytecode helps makes it much easier to run a program in a wide variety of environments. This is because only the JVM needs to be implemented for each platform.</a:t>
            </a:r>
          </a:p>
        </p:txBody>
      </p:sp>
    </p:spTree>
  </p:cSld>
  <p:clrMapOvr>
    <a:masterClrMapping/>
  </p:clrMapOvr>
  <p:transition spd="fast" advClick="1"/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algn="ctr" eaLnBrk="1" hangingPunct="1" latinLnBrk="1" lvl="0"/>
            <a:r>
              <a:rPr altLang="en-AU" lang="en-US"/>
              <a:t>Rich </a:t>
            </a:r>
            <a:r>
              <a:rPr altLang="en-AU" lang="en-AU"/>
              <a:t>Class</a:t>
            </a:r>
            <a:r>
              <a:rPr altLang="en-AU" lang="en-US"/>
              <a:t> Environment</a:t>
            </a:r>
          </a:p>
        </p:txBody>
      </p:sp>
      <p:sp>
        <p:nvSpPr>
          <p:cNvPr id="1048641" name="Rectangle 3"/>
          <p:cNvSpPr/>
          <p:nvPr>
            <p:ph sz="full" idx="1"/>
          </p:nvPr>
        </p:nvSpPr>
        <p:spPr>
          <a:xfrm rot="0">
            <a:off x="990600" y="1676400"/>
            <a:ext cx="7429500" cy="48006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/>
            <a:r>
              <a:rPr altLang="en-AU" lang="en-US"/>
              <a:t>Core Classes</a:t>
            </a:r>
          </a:p>
          <a:p>
            <a:pPr eaLnBrk="1" hangingPunct="1" latinLnBrk="1"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altLang="en-AU" b="1" lang="en-US">
                <a:latin typeface="Century Gothic" pitchFamily="34" charset="0"/>
              </a:rPr>
              <a:t>language</a:t>
            </a:r>
          </a:p>
          <a:p>
            <a:pPr eaLnBrk="1" hangingPunct="1" latinLnBrk="1"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altLang="en-AU" b="1" lang="en-US">
                <a:latin typeface="Century Gothic" pitchFamily="34" charset="0"/>
              </a:rPr>
              <a:t>Utilities</a:t>
            </a:r>
          </a:p>
          <a:p>
            <a:pPr eaLnBrk="1" hangingPunct="1" latinLnBrk="1"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altLang="en-AU" b="1" lang="en-US">
                <a:latin typeface="Century Gothic" pitchFamily="34" charset="0"/>
              </a:rPr>
              <a:t>Input/Output</a:t>
            </a:r>
          </a:p>
          <a:p>
            <a:pPr eaLnBrk="1" hangingPunct="1" latinLnBrk="1"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altLang="en-AU" b="1" lang="en-US">
                <a:latin typeface="Century Gothic" pitchFamily="34" charset="0"/>
              </a:rPr>
              <a:t>Low-Level Networking</a:t>
            </a:r>
          </a:p>
          <a:p>
            <a:pPr eaLnBrk="1" hangingPunct="1" latinLnBrk="1"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altLang="en-AU" b="1" lang="en-US">
                <a:latin typeface="Century Gothic" pitchFamily="34" charset="0"/>
              </a:rPr>
              <a:t>Abstract Graphical User Interface</a:t>
            </a:r>
          </a:p>
          <a:p>
            <a:pPr eaLnBrk="1" hangingPunct="1" latinLnBrk="1" lvl="0"/>
            <a:r>
              <a:rPr altLang="en-AU" lang="en-US"/>
              <a:t>Internet Classes</a:t>
            </a:r>
          </a:p>
          <a:p>
            <a:pPr eaLnBrk="1" hangingPunct="1" latinLnBrk="1"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altLang="en-AU" b="1" lang="en-US">
                <a:latin typeface="Century Gothic" pitchFamily="34" charset="0"/>
              </a:rPr>
              <a:t>TCP/IP Networking</a:t>
            </a:r>
          </a:p>
          <a:p>
            <a:pPr eaLnBrk="1" hangingPunct="1" latinLnBrk="1"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altLang="en-AU" b="1" lang="en-US">
                <a:latin typeface="Century Gothic" pitchFamily="34" charset="0"/>
              </a:rPr>
              <a:t>WWW and HTML</a:t>
            </a:r>
          </a:p>
          <a:p>
            <a:pPr eaLnBrk="1" hangingPunct="1" latinLnBrk="1"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altLang="en-AU" b="1" lang="en-US">
                <a:latin typeface="Century Gothic" pitchFamily="34" charset="0"/>
              </a:rPr>
              <a:t>Distributed Programs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4419600" y="1470025"/>
          <a:ext cx="43307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1" spid="" imgH="1878012" imgW="4330700" showAsIcon="0" progId="MS_ClipArt_Gallery">
                  <p:embed followColorScheme="full"/>
                  <p:pic>
                    <p:nvPicPr>
                      <p:cNvPr id="2097159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4419600" y="1470025"/>
                        <a:ext cx="4330700" cy="18780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Microsoft ClipArt Gallery" r:id="rId1" spid="" imgH="1878012" imgW="4330700" showAsIcon="0" progId="MS_ClipArt_Gallery">
                  <p:embed followColorScheme="full"/>
                  <p:pic>
                    <p:nvPicPr>
                      <p:cNvPr id="2097159" name="Object 4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4419600" y="1470025"/>
                        <a:ext cx="4330700" cy="18780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fast" advClick="1"/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algn="ctr" eaLnBrk="1" hangingPunct="1" latinLnBrk="1" lvl="0"/>
            <a:r>
              <a:rPr altLang="en-AU" lang="en-IN"/>
              <a:t>Thanking you</a:t>
            </a:r>
          </a:p>
        </p:txBody>
      </p:sp>
      <p:sp>
        <p:nvSpPr>
          <p:cNvPr id="1048643" name="Rectangle 3"/>
          <p:cNvSpPr/>
          <p:nvPr>
            <p:ph sz="full" idx="1"/>
          </p:nvPr>
        </p:nvSpPr>
        <p:spPr>
          <a:xfrm rot="0">
            <a:off x="990600" y="1676400"/>
            <a:ext cx="7429500" cy="11430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>
              <a:buNone/>
            </a:pPr>
            <a:r>
              <a:rPr altLang="en-AU" lang="en-US"/>
              <a:t>Have patience for more about Java.</a:t>
            </a:r>
          </a:p>
        </p:txBody>
      </p:sp>
    </p:spTree>
  </p:cSld>
  <p:clrMapOvr>
    <a:masterClrMapping/>
  </p:clrMapOvr>
  <p:transition spd="fast" advClick="1"/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</a:pPr>
            <a:r>
              <a:rPr altLang="en-US" sz="2400" lang="en-IN"/>
              <a:t>Programming languages such as Cobol, Fortran do not have structural principles. They use the Goto statement to control the flow of the program.</a:t>
            </a:r>
          </a:p>
          <a:p>
            <a:pPr eaLnBrk="1" hangingPunct="1" latinLnBrk="1" lvl="0">
              <a:lnSpc>
                <a:spcPct val="80000"/>
              </a:lnSpc>
            </a:pPr>
            <a:endParaRPr altLang="en-US" sz="2400" lang="en-IN"/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IN"/>
              <a:t>Therefore, ’C’ was invented in 1970, to replace the assembly language and to create a structured, effective and high-level language</a:t>
            </a:r>
          </a:p>
          <a:p>
            <a:pPr eaLnBrk="1" hangingPunct="1" latinLnBrk="1" lvl="0">
              <a:lnSpc>
                <a:spcPct val="80000"/>
              </a:lnSpc>
            </a:pPr>
            <a:endParaRPr altLang="en-US" sz="2400" lang="en-IN"/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IN"/>
              <a:t>C++ came with object-oriented programming features. C++ is the extension of C language which has been used extensively. It is a powerful modern language that includes the power and simplicity of C and the characteristics of OOP. </a:t>
            </a:r>
          </a:p>
          <a:p>
            <a:pPr eaLnBrk="1" hangingPunct="1" latinLnBrk="1" lvl="0">
              <a:lnSpc>
                <a:spcPct val="80000"/>
              </a:lnSpc>
            </a:pPr>
            <a:endParaRPr altLang="en-US" sz="2400" lang="en-IN"/>
          </a:p>
        </p:txBody>
      </p:sp>
      <p:sp>
        <p:nvSpPr>
          <p:cNvPr id="1048599" name="Rectangle 2"/>
          <p:cNvSpPr txBox="1"/>
          <p:nvPr/>
        </p:nvSpPr>
        <p:spPr>
          <a:xfrm rot="0">
            <a:off x="914400" y="609600"/>
            <a:ext cx="7727950" cy="762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algn="ctr" eaLnBrk="1" hangingPunct="1" latinLnBrk="1" lvl="0"/>
            <a:r>
              <a:rPr altLang="en-AU" b="1" sz="4800" lang="en-US">
                <a:solidFill>
                  <a:schemeClr val="lt2"/>
                </a:solidFill>
                <a:latin typeface="Calibri" pitchFamily="34" charset="0"/>
              </a:rPr>
              <a:t>Java and its Evolution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Rectangle 2"/>
          <p:cNvSpPr/>
          <p:nvPr>
            <p:ph type="title" sz="full" idx="0"/>
          </p:nvPr>
        </p:nvSpPr>
        <p:spPr>
          <a:xfrm rot="0">
            <a:off x="914400" y="228600"/>
            <a:ext cx="7620000" cy="855662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algn="ctr" eaLnBrk="1" hangingPunct="1" latinLnBrk="1" lvl="0"/>
            <a:r>
              <a:rPr altLang="hi-IN" lang="en-US">
                <a:ea typeface="Mangal" pitchFamily="18" charset="0"/>
              </a:rPr>
              <a:t>  History of java</a:t>
            </a:r>
          </a:p>
        </p:txBody>
      </p:sp>
      <p:sp>
        <p:nvSpPr>
          <p:cNvPr id="1048603" name="Rectangle 3"/>
          <p:cNvSpPr/>
          <p:nvPr>
            <p:ph sz="full" idx="1"/>
          </p:nvPr>
        </p:nvSpPr>
        <p:spPr>
          <a:xfrm rot="0">
            <a:off x="304800" y="1219200"/>
            <a:ext cx="8458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</a:pPr>
            <a:r>
              <a:rPr altLang="en-US" sz="2800" lang="en-IN">
                <a:latin typeface="Calibri" pitchFamily="34" charset="0"/>
              </a:rPr>
              <a:t>James Gosling, Patrick Naughton, Chris Warth, Mike Sheridan and Ed Frank initiated the Java language project in June 1991.</a:t>
            </a:r>
            <a:r>
              <a:rPr altLang="en-US" sz="2800" lang="en-US">
                <a:latin typeface="Calibri" pitchFamily="34" charset="0"/>
              </a:rPr>
              <a:t> </a:t>
            </a:r>
          </a:p>
          <a:p>
            <a:pPr eaLnBrk="1" hangingPunct="1" latinLnBrk="1" lvl="0"/>
            <a:r>
              <a:rPr altLang="en-US" sz="2800" lang="en-IN">
                <a:latin typeface="Calibri" pitchFamily="34" charset="0"/>
              </a:rPr>
              <a:t>The idea was to develop a language which was platform-independent and which could create embedded software for consumer electronic devices,</a:t>
            </a:r>
          </a:p>
          <a:p>
            <a:pPr eaLnBrk="1" hangingPunct="1" latinLnBrk="1" lvl="0"/>
            <a:r>
              <a:rPr altLang="en-US" sz="2800" lang="en-IN">
                <a:latin typeface="Calibri" pitchFamily="34" charset="0"/>
              </a:rPr>
              <a:t>It took 18 months to develop and had an initial name as </a:t>
            </a:r>
            <a:r>
              <a:rPr altLang="en-US" b="1" sz="2800" lang="en-IN">
                <a:latin typeface="Calibri" pitchFamily="34" charset="0"/>
              </a:rPr>
              <a:t>Oak,</a:t>
            </a:r>
          </a:p>
          <a:p>
            <a:pPr eaLnBrk="1" hangingPunct="1" latinLnBrk="1" lvl="0"/>
            <a:r>
              <a:rPr altLang="en-US" sz="2800" lang="en-IN">
                <a:latin typeface="Calibri" pitchFamily="34" charset="0"/>
              </a:rPr>
              <a:t>Renamed to </a:t>
            </a:r>
            <a:r>
              <a:rPr altLang="en-US" b="1" sz="2800" lang="en-IN">
                <a:latin typeface="Calibri" pitchFamily="34" charset="0"/>
              </a:rPr>
              <a:t>Java</a:t>
            </a:r>
            <a:r>
              <a:rPr altLang="en-US" sz="2800" lang="en-US">
                <a:latin typeface="Calibri" pitchFamily="34" charset="0"/>
              </a:rPr>
              <a:t> in 1995, due to copyright issues.</a:t>
            </a:r>
          </a:p>
          <a:p>
            <a:pPr eaLnBrk="1" hangingPunct="1" latinLnBrk="1" lvl="0"/>
            <a:r>
              <a:rPr altLang="en-US" sz="2800" lang="en-US">
                <a:latin typeface="Calibri" pitchFamily="34" charset="0"/>
              </a:rPr>
              <a:t>Java originally developed by James Gosling at Sun Microsystems and released in 1995.</a:t>
            </a:r>
          </a:p>
        </p:txBody>
      </p:sp>
    </p:spTree>
  </p:cSld>
  <p:clrMapOvr>
    <a:masterClrMapping/>
  </p:clrMapOvr>
  <p:transition spd="slow" advClick="1"/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Rectangle 2"/>
          <p:cNvSpPr/>
          <p:nvPr>
            <p:ph type="title" sz="full" idx="0"/>
          </p:nvPr>
        </p:nvSpPr>
        <p:spPr>
          <a:xfrm rot="0">
            <a:off x="893762" y="304800"/>
            <a:ext cx="7620000" cy="855662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algn="ctr" eaLnBrk="1" hangingPunct="1" latinLnBrk="1" lvl="0"/>
            <a:r>
              <a:rPr altLang="hi-IN" lang="en-US">
                <a:solidFill>
                  <a:srgbClr val="03495C"/>
                </a:solidFill>
                <a:ea typeface="Mangal" pitchFamily="18" charset="0"/>
              </a:rPr>
              <a:t>  Versions of java</a:t>
            </a:r>
          </a:p>
        </p:txBody>
      </p:sp>
      <p:sp>
        <p:nvSpPr>
          <p:cNvPr id="1048605" name="Rectangle 3"/>
          <p:cNvSpPr/>
          <p:nvPr>
            <p:ph sz="full" idx="1"/>
          </p:nvPr>
        </p:nvSpPr>
        <p:spPr>
          <a:xfrm rot="0">
            <a:off x="90487" y="1219200"/>
            <a:ext cx="8915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>
              <a:buFont typeface="Arial" pitchFamily="0" charset="0"/>
              <a:buChar char="•"/>
            </a:pPr>
            <a:r>
              <a:rPr altLang="en-US" sz="2400" lang="en-US">
                <a:solidFill>
                  <a:srgbClr val="C00000"/>
                </a:solidFill>
                <a:latin typeface="Calibri" pitchFamily="34" charset="0"/>
              </a:rPr>
              <a:t>1995 version 1.0</a:t>
            </a:r>
            <a:r>
              <a:rPr altLang="en-US" sz="2400" lang="en-US">
                <a:solidFill>
                  <a:srgbClr val="C00000"/>
                </a:solidFill>
                <a:latin typeface="Calibri" pitchFamily="34" charset="0"/>
              </a:rPr>
              <a:t>: </a:t>
            </a:r>
          </a:p>
          <a:p>
            <a:pPr eaLnBrk="1" hangingPunct="1" latinLnBrk="1" lvl="0">
              <a:buFont typeface="Arial" pitchFamily="0" charset="0"/>
              <a:buNone/>
            </a:pPr>
            <a:r>
              <a:rPr altLang="en-US" sz="2400" lang="en-US">
                <a:latin typeface="Calibri" pitchFamily="34" charset="0"/>
              </a:rPr>
              <a:t>	– The Java development kit was released for free by the sun</a:t>
            </a:r>
          </a:p>
          <a:p>
            <a:pPr eaLnBrk="1" hangingPunct="1" latinLnBrk="1" lvl="0">
              <a:buFont typeface="Arial" pitchFamily="0" charset="0"/>
              <a:buNone/>
            </a:pPr>
            <a:r>
              <a:rPr altLang="en-US" sz="2400" lang="en-US">
                <a:latin typeface="Calibri" pitchFamily="34" charset="0"/>
              </a:rPr>
              <a:t>	– 8-Packages 		212-Classes</a:t>
            </a:r>
          </a:p>
          <a:p>
            <a:pPr eaLnBrk="1" hangingPunct="1" latinLnBrk="1" lvl="0">
              <a:buFont typeface="Arial" pitchFamily="0" charset="0"/>
              <a:buNone/>
            </a:pPr>
            <a:r>
              <a:rPr altLang="en-US" sz="2400" lang="en-US">
                <a:latin typeface="Calibri" pitchFamily="34" charset="0"/>
              </a:rPr>
              <a:t>	– </a:t>
            </a:r>
            <a:r>
              <a:rPr altLang="en-US" sz="2400" lang="en-US">
                <a:latin typeface="Calibri" pitchFamily="34" charset="0"/>
              </a:rPr>
              <a:t>Microsoft and other companies licensed </a:t>
            </a:r>
            <a:r>
              <a:rPr altLang="en-US" sz="2400" lang="en-US">
                <a:latin typeface="Calibri" pitchFamily="34" charset="0"/>
              </a:rPr>
              <a:t>Java</a:t>
            </a:r>
          </a:p>
          <a:p>
            <a:pPr eaLnBrk="1" hangingPunct="1" latinLnBrk="1" lvl="0">
              <a:buFont typeface="Arial" pitchFamily="0" charset="0"/>
              <a:buChar char="•"/>
            </a:pPr>
            <a:r>
              <a:rPr altLang="en-US" sz="2400" lang="en-US">
                <a:solidFill>
                  <a:srgbClr val="C00000"/>
                </a:solidFill>
                <a:latin typeface="Calibri" pitchFamily="34" charset="0"/>
              </a:rPr>
              <a:t>1997 </a:t>
            </a:r>
            <a:r>
              <a:rPr altLang="en-US" sz="2400" lang="en-US">
                <a:solidFill>
                  <a:srgbClr val="C00000"/>
                </a:solidFill>
                <a:latin typeface="Calibri" pitchFamily="34" charset="0"/>
              </a:rPr>
              <a:t>version 1.1:</a:t>
            </a:r>
          </a:p>
          <a:p>
            <a:pPr eaLnBrk="1" hangingPunct="1" latinLnBrk="1" lvl="0">
              <a:buFont typeface="Arial" pitchFamily="0" charset="0"/>
              <a:buNone/>
            </a:pPr>
            <a:r>
              <a:rPr altLang="en-US" sz="2400" lang="en-US">
                <a:latin typeface="Calibri" pitchFamily="34" charset="0"/>
              </a:rPr>
              <a:t>	– </a:t>
            </a:r>
            <a:r>
              <a:rPr altLang="en-US" sz="2400" lang="en-US">
                <a:latin typeface="Calibri" pitchFamily="34" charset="0"/>
              </a:rPr>
              <a:t>23 </a:t>
            </a:r>
            <a:r>
              <a:rPr altLang="en-US" sz="2400" lang="en-US">
                <a:latin typeface="Calibri" pitchFamily="34" charset="0"/>
              </a:rPr>
              <a:t>-Packages 	504-Classes</a:t>
            </a:r>
          </a:p>
          <a:p>
            <a:pPr eaLnBrk="1" hangingPunct="1" latinLnBrk="1" lvl="0">
              <a:buFont typeface="Arial" pitchFamily="0" charset="0"/>
              <a:buNone/>
            </a:pPr>
            <a:r>
              <a:rPr altLang="en-US" sz="2400" lang="en-US">
                <a:latin typeface="Calibri" pitchFamily="34" charset="0"/>
              </a:rPr>
              <a:t>	– </a:t>
            </a:r>
            <a:r>
              <a:rPr altLang="en-US" sz="2400" lang="en-US">
                <a:latin typeface="Calibri" pitchFamily="34" charset="0"/>
              </a:rPr>
              <a:t>Improvement include better event handling </a:t>
            </a:r>
            <a:r>
              <a:rPr altLang="en-US" sz="2400" lang="en-US">
                <a:latin typeface="Calibri" pitchFamily="34" charset="0"/>
              </a:rPr>
              <a:t>inner classes </a:t>
            </a:r>
            <a:r>
              <a:rPr altLang="en-US" sz="2400" lang="en-US">
                <a:latin typeface="Calibri" pitchFamily="34" charset="0"/>
              </a:rPr>
              <a:t>, </a:t>
            </a:r>
            <a:r>
              <a:rPr altLang="en-US" sz="2400" lang="en-US">
                <a:latin typeface="Calibri" pitchFamily="34" charset="0"/>
              </a:rPr>
              <a:t>	    improved JVM.</a:t>
            </a:r>
          </a:p>
          <a:p>
            <a:pPr eaLnBrk="1" hangingPunct="1" latinLnBrk="1" lvl="0">
              <a:buNone/>
            </a:pPr>
            <a:r>
              <a:rPr altLang="en-US" sz="2400" lang="en-US">
                <a:latin typeface="Calibri" pitchFamily="34" charset="0"/>
              </a:rPr>
              <a:t>	– Microsoft developed its own 1.1 compatible Java Virtual 	     </a:t>
            </a:r>
          </a:p>
          <a:p>
            <a:pPr eaLnBrk="1" hangingPunct="1" latinLnBrk="1" lvl="0">
              <a:buNone/>
            </a:pPr>
            <a:r>
              <a:rPr altLang="en-US" sz="2400" lang="en-US">
                <a:latin typeface="Calibri" pitchFamily="34" charset="0"/>
              </a:rPr>
              <a:t>	    Machine for Internet Explorer</a:t>
            </a:r>
          </a:p>
          <a:p>
            <a:pPr eaLnBrk="1" hangingPunct="1" latinLnBrk="1" lvl="0">
              <a:buNone/>
            </a:pPr>
            <a:r>
              <a:rPr altLang="en-US" sz="2400" lang="en-US">
                <a:latin typeface="Calibri" pitchFamily="34" charset="0"/>
              </a:rPr>
              <a:t>	– Many browsers in use are still compatible only with 1.1</a:t>
            </a:r>
          </a:p>
        </p:txBody>
      </p:sp>
    </p:spTree>
  </p:cSld>
  <p:clrMapOvr>
    <a:masterClrMapping/>
  </p:clrMapOvr>
  <p:transition spd="slow" advClick="1"/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Rectangle 2"/>
          <p:cNvSpPr/>
          <p:nvPr>
            <p:ph type="title" sz="full" idx="0"/>
          </p:nvPr>
        </p:nvSpPr>
        <p:spPr>
          <a:xfrm rot="0">
            <a:off x="893762" y="304800"/>
            <a:ext cx="7620000" cy="855662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algn="ctr" eaLnBrk="1" hangingPunct="1" latinLnBrk="1" lvl="0"/>
            <a:r>
              <a:rPr altLang="hi-IN" lang="en-US">
                <a:ea typeface="Mangal" pitchFamily="18" charset="0"/>
              </a:rPr>
              <a:t>  Versions of java…</a:t>
            </a:r>
          </a:p>
        </p:txBody>
      </p:sp>
      <p:sp>
        <p:nvSpPr>
          <p:cNvPr id="1048607" name="Rectangle 3"/>
          <p:cNvSpPr/>
          <p:nvPr>
            <p:ph sz="full" idx="1"/>
          </p:nvPr>
        </p:nvSpPr>
        <p:spPr>
          <a:xfrm rot="0">
            <a:off x="228600" y="1141412"/>
            <a:ext cx="8610600" cy="45735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sz="3200" lang="en-US">
                <a:solidFill>
                  <a:srgbClr val="C00000"/>
                </a:solidFill>
                <a:latin typeface="Calibri" pitchFamily="34" charset="0"/>
              </a:rPr>
              <a:t>1999 </a:t>
            </a:r>
            <a:r>
              <a:rPr altLang="en-US" sz="3200" lang="en-US">
                <a:solidFill>
                  <a:srgbClr val="C00000"/>
                </a:solidFill>
                <a:latin typeface="Calibri" pitchFamily="34" charset="0"/>
              </a:rPr>
              <a:t>version 1.2: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</a:t>
            </a:r>
            <a:r>
              <a:rPr altLang="en-US" lang="en-US">
                <a:latin typeface="Calibri" pitchFamily="34" charset="0"/>
              </a:rPr>
              <a:t>It is also called as the Java 2 platform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</a:t>
            </a:r>
            <a:r>
              <a:rPr altLang="en-US" lang="en-US">
                <a:latin typeface="Calibri" pitchFamily="34" charset="0"/>
              </a:rPr>
              <a:t>59 </a:t>
            </a:r>
            <a:r>
              <a:rPr altLang="en-US" lang="en-US">
                <a:latin typeface="Calibri" pitchFamily="34" charset="0"/>
              </a:rPr>
              <a:t>Packages 		-1520 Classes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</a:t>
            </a:r>
            <a:r>
              <a:rPr altLang="en-US" lang="en-US">
                <a:latin typeface="Calibri" pitchFamily="34" charset="0"/>
              </a:rPr>
              <a:t>Code &amp; tools distributed as the SDK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</a:t>
            </a:r>
            <a:r>
              <a:rPr altLang="en-US" lang="en-US">
                <a:latin typeface="Calibri" pitchFamily="34" charset="0"/>
              </a:rPr>
              <a:t>A Java foundation class based on </a:t>
            </a:r>
            <a:r>
              <a:rPr altLang="en-US" lang="en-US">
                <a:latin typeface="Calibri" pitchFamily="34" charset="0"/>
              </a:rPr>
              <a:t>swings for improved 	  graphics </a:t>
            </a:r>
            <a:r>
              <a:rPr altLang="en-US" lang="en-US">
                <a:latin typeface="Calibri" pitchFamily="34" charset="0"/>
              </a:rPr>
              <a:t>and user </a:t>
            </a:r>
            <a:r>
              <a:rPr altLang="en-US" lang="en-US">
                <a:latin typeface="Calibri" pitchFamily="34" charset="0"/>
              </a:rPr>
              <a:t>interfaces</a:t>
            </a:r>
          </a:p>
          <a:p>
            <a:pPr eaLnBrk="1" hangingPunct="1" indent="0" latinLnBrk="1" lvl="0" marL="0">
              <a:buNone/>
            </a:pPr>
            <a:r>
              <a:rPr altLang="en-US" lang="en-US">
                <a:latin typeface="Calibri" pitchFamily="34" charset="0"/>
              </a:rPr>
              <a:t>	-Collection API included list sets and hash map</a:t>
            </a:r>
          </a:p>
        </p:txBody>
      </p:sp>
    </p:spTree>
  </p:cSld>
  <p:clrMapOvr>
    <a:masterClrMapping/>
  </p:clrMapOvr>
  <p:transition spd="slow" advClick="1"/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Rectangle 2"/>
          <p:cNvSpPr/>
          <p:nvPr>
            <p:ph type="title" sz="full" idx="0"/>
          </p:nvPr>
        </p:nvSpPr>
        <p:spPr>
          <a:xfrm rot="0">
            <a:off x="893762" y="304800"/>
            <a:ext cx="7620000" cy="855662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algn="ctr" eaLnBrk="1" hangingPunct="1" latinLnBrk="1" lvl="0"/>
            <a:r>
              <a:rPr altLang="hi-IN" lang="en-US">
                <a:ea typeface="Mangal" pitchFamily="18" charset="0"/>
              </a:rPr>
              <a:t>  Versions of java…</a:t>
            </a:r>
          </a:p>
        </p:txBody>
      </p:sp>
      <p:sp>
        <p:nvSpPr>
          <p:cNvPr id="1048609" name="Rectangle 3"/>
          <p:cNvSpPr/>
          <p:nvPr>
            <p:ph sz="full" idx="1"/>
          </p:nvPr>
        </p:nvSpPr>
        <p:spPr>
          <a:xfrm rot="0">
            <a:off x="381000" y="989012"/>
            <a:ext cx="8458200" cy="5411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sz="2800" lang="en-US">
                <a:solidFill>
                  <a:srgbClr val="C00000"/>
                </a:solidFill>
                <a:latin typeface="Calibri" pitchFamily="34" charset="0"/>
              </a:rPr>
              <a:t>. 2000 VERSION 1.3: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- 76 Packages 	- 1842 Classes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 Java Sound (API for Digital &amp; MIDI Sound)</a:t>
            </a:r>
          </a:p>
          <a:p>
            <a:pPr eaLnBrk="1" hangingPunct="1" indent="0" latinLnBrk="1" lvl="0" marL="0">
              <a:buFont typeface="Arial" pitchFamily="0" charset="0"/>
              <a:buChar char="•"/>
            </a:pPr>
            <a:r>
              <a:rPr altLang="en-US" sz="2800" lang="en-US">
                <a:solidFill>
                  <a:srgbClr val="C00000"/>
                </a:solidFill>
                <a:latin typeface="Calibri" pitchFamily="34" charset="0"/>
              </a:rPr>
              <a:t>2002 VERSION 1.4: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- 135 Packages  	- 2991 Classes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 Improved XML support etc..,</a:t>
            </a:r>
          </a:p>
          <a:p>
            <a:pPr eaLnBrk="1" hangingPunct="1" indent="0" latinLnBrk="1" lvl="0" marL="0">
              <a:buFont typeface="Arial" pitchFamily="0" charset="0"/>
              <a:buChar char="•"/>
            </a:pPr>
            <a:r>
              <a:rPr altLang="en-US" sz="2800" lang="en-US">
                <a:solidFill>
                  <a:srgbClr val="C00000"/>
                </a:solidFill>
                <a:latin typeface="Calibri" pitchFamily="34" charset="0"/>
              </a:rPr>
              <a:t>2004 VERSION 5.0 (1.5):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- 165 Packages 	- over 3000 Classes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 Faster startup metadata formatted Output</a:t>
            </a:r>
          </a:p>
          <a:p>
            <a:pPr eaLnBrk="1" hangingPunct="1" latinLnBrk="1" lvl="1">
              <a:buNone/>
            </a:pPr>
            <a:r>
              <a:rPr altLang="hi-IN" lang="en-US">
                <a:latin typeface="Calibri" pitchFamily="34" charset="0"/>
                <a:ea typeface="Mangal" pitchFamily="18" charset="0"/>
              </a:rPr>
              <a:t>        - Generic to operate on objects of various types</a:t>
            </a:r>
          </a:p>
        </p:txBody>
      </p:sp>
    </p:spTree>
  </p:cSld>
  <p:clrMapOvr>
    <a:masterClrMapping/>
  </p:clrMapOvr>
  <p:transition spd="slow" advClick="1"/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Rectangle 2"/>
          <p:cNvSpPr/>
          <p:nvPr>
            <p:ph type="title" sz="full" idx="0"/>
          </p:nvPr>
        </p:nvSpPr>
        <p:spPr>
          <a:xfrm rot="0">
            <a:off x="893762" y="304800"/>
            <a:ext cx="7620000" cy="855662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algn="ctr" eaLnBrk="1" hangingPunct="1" latinLnBrk="1" lvl="0"/>
            <a:r>
              <a:rPr altLang="hi-IN" lang="en-US">
                <a:ea typeface="Mangal" pitchFamily="18" charset="0"/>
              </a:rPr>
              <a:t>Versions of java…</a:t>
            </a:r>
          </a:p>
        </p:txBody>
      </p:sp>
      <p:sp>
        <p:nvSpPr>
          <p:cNvPr id="1048611" name="Rectangle 3"/>
          <p:cNvSpPr/>
          <p:nvPr>
            <p:ph sz="full" idx="1"/>
          </p:nvPr>
        </p:nvSpPr>
        <p:spPr>
          <a:xfrm rot="0">
            <a:off x="381000" y="989012"/>
            <a:ext cx="8458200" cy="5030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indent="0" latinLnBrk="1" lvl="0" marL="0">
              <a:lnSpc>
                <a:spcPct val="90000"/>
              </a:lnSpc>
              <a:buFont typeface="Arial" pitchFamily="0" charset="0"/>
              <a:buNone/>
            </a:pPr>
            <a:r>
              <a:rPr altLang="hi-IN" lang="en-US">
                <a:latin typeface="Calibri" pitchFamily="34" charset="0"/>
                <a:ea typeface="Mangal" pitchFamily="18" charset="0"/>
              </a:rPr>
              <a:t>	</a:t>
            </a:r>
          </a:p>
          <a:p>
            <a:pPr eaLnBrk="1" hangingPunct="1" indent="0" latinLnBrk="1" lvl="0" marL="0">
              <a:lnSpc>
                <a:spcPct val="90000"/>
              </a:lnSpc>
              <a:buFont typeface="Arial" pitchFamily="0" charset="0"/>
              <a:buNone/>
            </a:pPr>
            <a:r>
              <a:rPr altLang="hi-IN" lang="en-US">
                <a:solidFill>
                  <a:srgbClr val="C00000"/>
                </a:solidFill>
                <a:latin typeface="Calibri" pitchFamily="34" charset="0"/>
                <a:ea typeface="Mangal" pitchFamily="18" charset="0"/>
              </a:rPr>
              <a:t>2006 Java SE 6:</a:t>
            </a:r>
          </a:p>
          <a:p>
            <a:pPr eaLnBrk="1" hangingPunct="1" indent="0" latinLnBrk="1" lvl="0" marL="0">
              <a:lnSpc>
                <a:spcPct val="90000"/>
              </a:lnSpc>
              <a:buFont typeface="Arial" pitchFamily="0" charset="0"/>
              <a:buNone/>
            </a:pPr>
            <a:r>
              <a:rPr altLang="hi-IN" lang="en-US">
                <a:latin typeface="Calibri" pitchFamily="34" charset="0"/>
                <a:ea typeface="Mangal" pitchFamily="18" charset="0"/>
              </a:rPr>
              <a:t>	– Scripting language support</a:t>
            </a:r>
          </a:p>
          <a:p>
            <a:pPr eaLnBrk="1" hangingPunct="1" indent="0" latinLnBrk="1" lvl="0" marL="0">
              <a:lnSpc>
                <a:spcPct val="90000"/>
              </a:lnSpc>
              <a:buFont typeface="Arial" pitchFamily="0" charset="0"/>
              <a:buNone/>
            </a:pPr>
            <a:r>
              <a:rPr altLang="hi-IN" lang="en-US">
                <a:solidFill>
                  <a:srgbClr val="C00000"/>
                </a:solidFill>
                <a:latin typeface="Calibri" pitchFamily="34" charset="0"/>
                <a:ea typeface="Mangal" pitchFamily="18" charset="0"/>
              </a:rPr>
              <a:t>2011 Java SE 7:</a:t>
            </a:r>
          </a:p>
          <a:p>
            <a:pPr eaLnBrk="1" hangingPunct="1" indent="0" latinLnBrk="1" lvl="0" marL="0">
              <a:lnSpc>
                <a:spcPct val="90000"/>
              </a:lnSpc>
              <a:buFont typeface="Arial" pitchFamily="0" charset="0"/>
              <a:buNone/>
            </a:pPr>
            <a:r>
              <a:rPr altLang="hi-IN" lang="en-US">
                <a:latin typeface="Calibri" pitchFamily="34" charset="0"/>
                <a:ea typeface="Mangal" pitchFamily="18" charset="0"/>
              </a:rPr>
              <a:t>	– JVM Support for dynamic language</a:t>
            </a:r>
          </a:p>
          <a:p>
            <a:pPr eaLnBrk="1" hangingPunct="1" indent="0" latinLnBrk="1" lvl="0" marL="0">
              <a:lnSpc>
                <a:spcPct val="90000"/>
              </a:lnSpc>
              <a:buFont typeface="Arial" pitchFamily="0" charset="0"/>
              <a:buNone/>
            </a:pPr>
            <a:r>
              <a:rPr altLang="hi-IN" lang="en-US">
                <a:latin typeface="Calibri" pitchFamily="34" charset="0"/>
                <a:ea typeface="Mangal" pitchFamily="18" charset="0"/>
              </a:rPr>
              <a:t>	– String in switch</a:t>
            </a:r>
          </a:p>
          <a:p>
            <a:pPr eaLnBrk="1" hangingPunct="1" indent="0" latinLnBrk="1" lvl="0" marL="0">
              <a:lnSpc>
                <a:spcPct val="90000"/>
              </a:lnSpc>
              <a:buFont typeface="Arial" pitchFamily="0" charset="0"/>
              <a:buNone/>
            </a:pPr>
            <a:r>
              <a:rPr altLang="hi-IN" lang="en-US">
                <a:latin typeface="Calibri" pitchFamily="34" charset="0"/>
                <a:ea typeface="Mangal" pitchFamily="18" charset="0"/>
              </a:rPr>
              <a:t>	– Allowing underscores in numeric literals</a:t>
            </a:r>
          </a:p>
          <a:p>
            <a:pPr eaLnBrk="1" hangingPunct="1" indent="0" latinLnBrk="1" lvl="0" marL="0">
              <a:lnSpc>
                <a:spcPct val="90000"/>
              </a:lnSpc>
              <a:buFont typeface="Arial" pitchFamily="0" charset="0"/>
              <a:buNone/>
            </a:pPr>
            <a:r>
              <a:rPr altLang="hi-IN" lang="en-US">
                <a:solidFill>
                  <a:srgbClr val="C00000"/>
                </a:solidFill>
                <a:latin typeface="Calibri" pitchFamily="34" charset="0"/>
                <a:ea typeface="Mangal" pitchFamily="18" charset="0"/>
              </a:rPr>
              <a:t>2014 Java SE 8:</a:t>
            </a:r>
          </a:p>
          <a:p>
            <a:pPr eaLnBrk="1" hangingPunct="1" indent="0" latinLnBrk="1" lvl="0" marL="0">
              <a:lnSpc>
                <a:spcPct val="90000"/>
              </a:lnSpc>
              <a:buFont typeface="Arial" pitchFamily="0" charset="0"/>
              <a:buNone/>
            </a:pPr>
            <a:r>
              <a:rPr altLang="hi-IN" lang="en-US">
                <a:latin typeface="Calibri" pitchFamily="34" charset="0"/>
                <a:ea typeface="Mangal" pitchFamily="18" charset="0"/>
              </a:rPr>
              <a:t>	– for Each() method in Iterable interface.</a:t>
            </a:r>
          </a:p>
          <a:p>
            <a:pPr eaLnBrk="1" hangingPunct="1" indent="0" latinLnBrk="1" lvl="0" marL="0">
              <a:lnSpc>
                <a:spcPct val="90000"/>
              </a:lnSpc>
              <a:buFont typeface="Arial" pitchFamily="0" charset="0"/>
              <a:buNone/>
            </a:pPr>
            <a:r>
              <a:rPr altLang="hi-IN" lang="en-US">
                <a:latin typeface="Calibri" pitchFamily="34" charset="0"/>
                <a:ea typeface="Mangal" pitchFamily="18" charset="0"/>
              </a:rPr>
              <a:t>	- default and static methods in Interfaces.</a:t>
            </a:r>
          </a:p>
          <a:p>
            <a:pPr eaLnBrk="1" hangingPunct="1" indent="0" latinLnBrk="1" lvl="0" marL="0">
              <a:lnSpc>
                <a:spcPct val="90000"/>
              </a:lnSpc>
              <a:buNone/>
            </a:pPr>
            <a:r>
              <a:rPr altLang="en-US" lang="en-US">
                <a:latin typeface="Calibri" pitchFamily="34" charset="0"/>
              </a:rPr>
              <a:t>	- Functional Interfaces and Lambda Expressions.</a:t>
            </a:r>
          </a:p>
        </p:txBody>
      </p:sp>
    </p:spTree>
  </p:cSld>
  <p:clrMapOvr>
    <a:masterClrMapping/>
  </p:clrMapOvr>
  <p:transition spd="slow" advClick="1"/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Rectangle 2"/>
          <p:cNvSpPr/>
          <p:nvPr>
            <p:ph type="title" sz="full" idx="0"/>
          </p:nvPr>
        </p:nvSpPr>
        <p:spPr>
          <a:xfrm rot="0">
            <a:off x="893762" y="304800"/>
            <a:ext cx="7620000" cy="855662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algn="ctr" eaLnBrk="1" hangingPunct="1" latinLnBrk="1" lvl="0"/>
            <a:r>
              <a:rPr altLang="hi-IN" lang="en-US">
                <a:ea typeface="Mangal" pitchFamily="18" charset="0"/>
              </a:rPr>
              <a:t>Versions of java…</a:t>
            </a:r>
          </a:p>
        </p:txBody>
      </p:sp>
      <p:sp>
        <p:nvSpPr>
          <p:cNvPr id="1048613" name="Rectangle 3"/>
          <p:cNvSpPr/>
          <p:nvPr>
            <p:ph sz="full" idx="1"/>
          </p:nvPr>
        </p:nvSpPr>
        <p:spPr>
          <a:xfrm rot="0">
            <a:off x="1143000" y="1903412"/>
            <a:ext cx="7370762" cy="41163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solidFill>
                  <a:srgbClr val="C00000"/>
                </a:solidFill>
                <a:latin typeface="Calibri" pitchFamily="34" charset="0"/>
              </a:rPr>
              <a:t>2017 Java </a:t>
            </a:r>
            <a:r>
              <a:rPr altLang="en-US" lang="en-US">
                <a:solidFill>
                  <a:srgbClr val="C00000"/>
                </a:solidFill>
                <a:latin typeface="Calibri" pitchFamily="34" charset="0"/>
              </a:rPr>
              <a:t>SE 9</a:t>
            </a:r>
            <a:r>
              <a:rPr altLang="en-US" lang="en-US">
                <a:solidFill>
                  <a:srgbClr val="C00000"/>
                </a:solidFill>
                <a:latin typeface="Calibri" pitchFamily="34" charset="0"/>
              </a:rPr>
              <a:t>: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-Stream API Improvements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-Multi-Resolution Image API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solidFill>
                  <a:srgbClr val="C00000"/>
                </a:solidFill>
                <a:latin typeface="Calibri" pitchFamily="34" charset="0"/>
              </a:rPr>
              <a:t>FUTURE EXPECTED UPDATES: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	– </a:t>
            </a:r>
            <a:r>
              <a:rPr altLang="en-US" lang="en-US">
                <a:latin typeface="Calibri" pitchFamily="34" charset="0"/>
              </a:rPr>
              <a:t>Application Data-</a:t>
            </a:r>
            <a:r>
              <a:rPr altLang="en-US" b="1" lang="en-US">
                <a:latin typeface="Calibri" pitchFamily="34" charset="0"/>
              </a:rPr>
              <a:t>Class</a:t>
            </a:r>
            <a:r>
              <a:rPr altLang="en-US" lang="en-US">
                <a:latin typeface="Calibri" pitchFamily="34" charset="0"/>
              </a:rPr>
              <a:t> Sharing: ...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r>
              <a:rPr altLang="en-US" lang="en-US">
                <a:latin typeface="Calibri" pitchFamily="34" charset="0"/>
              </a:rPr>
              <a:t>		– </a:t>
            </a:r>
            <a:r>
              <a:rPr altLang="en-US" lang="en-US">
                <a:latin typeface="Calibri" pitchFamily="34" charset="0"/>
              </a:rPr>
              <a:t>Garbage Collector Interface</a:t>
            </a:r>
          </a:p>
          <a:p>
            <a:pPr eaLnBrk="1" hangingPunct="1" indent="0" latinLnBrk="1" lvl="0" marL="0">
              <a:buFont typeface="Arial" pitchFamily="0" charset="0"/>
              <a:buNone/>
            </a:pPr>
            <a:endParaRPr altLang="en-US" lang="en-US">
              <a:latin typeface="Calibri" pitchFamily="34" charset="0"/>
            </a:endParaRPr>
          </a:p>
        </p:txBody>
      </p:sp>
    </p:spTree>
  </p:cSld>
  <p:clrMapOvr>
    <a:masterClrMapping/>
  </p:clrMapOvr>
  <p:transition spd="slow" advClick="1"/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Rectangle 2"/>
          <p:cNvSpPr/>
          <p:nvPr>
            <p:ph type="title" sz="full" idx="0"/>
          </p:nvPr>
        </p:nvSpPr>
        <p:spPr>
          <a:xfrm rot="0">
            <a:off x="1143000" y="381000"/>
            <a:ext cx="6764337" cy="792162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Tw Cen MT" pitchFamily="34" charset="0"/>
              </a:defRPr>
            </a:lvl1pPr>
          </a:lstStyle>
          <a:p>
            <a:pPr algn="ctr" eaLnBrk="1" hangingPunct="1" latinLnBrk="1" lvl="0"/>
            <a:r>
              <a:rPr altLang="hi-IN" sz="4500" lang="en-US">
                <a:ea typeface="Mangal" pitchFamily="18" charset="0"/>
              </a:rPr>
              <a:t>Java Attributes</a:t>
            </a:r>
          </a:p>
        </p:txBody>
      </p:sp>
      <p:sp>
        <p:nvSpPr>
          <p:cNvPr id="1048615" name="Rectangle 3"/>
          <p:cNvSpPr/>
          <p:nvPr>
            <p:ph sz="full" idx="1"/>
          </p:nvPr>
        </p:nvSpPr>
        <p:spPr>
          <a:xfrm rot="0">
            <a:off x="838200" y="1600200"/>
            <a:ext cx="7772400" cy="4419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Tw Cen MT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 typeface="Arial" pitchFamily="0" charset="0"/>
              <a:buChar char="•"/>
            </a:pPr>
            <a:r>
              <a:rPr altLang="hi-IN" sz="2800" lang="en-US">
                <a:ea typeface="Mangal" pitchFamily="18" charset="0"/>
              </a:rPr>
              <a:t>Familiar, Simple, Small</a:t>
            </a:r>
          </a:p>
          <a:p>
            <a:pPr eaLnBrk="1" hangingPunct="1" latinLnBrk="1" lvl="0">
              <a:lnSpc>
                <a:spcPct val="90000"/>
              </a:lnSpc>
              <a:buFont typeface="Arial" pitchFamily="0" charset="0"/>
              <a:buChar char="•"/>
            </a:pPr>
            <a:r>
              <a:rPr altLang="hi-IN" sz="2800" lang="en-US">
                <a:ea typeface="Mangal" pitchFamily="18" charset="0"/>
              </a:rPr>
              <a:t>Compiled and Interpreted</a:t>
            </a:r>
          </a:p>
          <a:p>
            <a:pPr eaLnBrk="1" hangingPunct="1" latinLnBrk="1" lvl="0">
              <a:lnSpc>
                <a:spcPct val="90000"/>
              </a:lnSpc>
              <a:buFont typeface="Arial" pitchFamily="0" charset="0"/>
              <a:buChar char="•"/>
            </a:pPr>
            <a:r>
              <a:rPr altLang="hi-IN" sz="2800" lang="en-US">
                <a:ea typeface="Mangal" pitchFamily="18" charset="0"/>
              </a:rPr>
              <a:t>Platform-Independent and Portable</a:t>
            </a:r>
          </a:p>
          <a:p>
            <a:pPr eaLnBrk="1" hangingPunct="1" latinLnBrk="1" lvl="0">
              <a:lnSpc>
                <a:spcPct val="90000"/>
              </a:lnSpc>
              <a:buFont typeface="Arial" pitchFamily="0" charset="0"/>
              <a:buChar char="•"/>
            </a:pPr>
            <a:r>
              <a:rPr altLang="hi-IN" sz="2800" lang="en-US">
                <a:ea typeface="Mangal" pitchFamily="18" charset="0"/>
              </a:rPr>
              <a:t>Object-Oriented </a:t>
            </a:r>
          </a:p>
          <a:p>
            <a:pPr eaLnBrk="1" hangingPunct="1" latinLnBrk="1" lvl="0">
              <a:lnSpc>
                <a:spcPct val="90000"/>
              </a:lnSpc>
              <a:buFont typeface="Arial" pitchFamily="0" charset="0"/>
              <a:buChar char="•"/>
            </a:pPr>
            <a:r>
              <a:rPr altLang="hi-IN" sz="2800" lang="en-US">
                <a:ea typeface="Mangal" pitchFamily="18" charset="0"/>
              </a:rPr>
              <a:t>Robust and Secure</a:t>
            </a:r>
          </a:p>
          <a:p>
            <a:pPr eaLnBrk="1" hangingPunct="1" latinLnBrk="1" lvl="0">
              <a:lnSpc>
                <a:spcPct val="90000"/>
              </a:lnSpc>
              <a:buFont typeface="Arial" pitchFamily="0" charset="0"/>
              <a:buChar char="•"/>
            </a:pPr>
            <a:r>
              <a:rPr altLang="hi-IN" sz="2800" lang="en-US">
                <a:ea typeface="Mangal" pitchFamily="18" charset="0"/>
              </a:rPr>
              <a:t>Distributed</a:t>
            </a:r>
          </a:p>
          <a:p>
            <a:pPr eaLnBrk="1" hangingPunct="1" latinLnBrk="1" lvl="0">
              <a:lnSpc>
                <a:spcPct val="90000"/>
              </a:lnSpc>
              <a:buFont typeface="Arial" pitchFamily="0" charset="0"/>
              <a:buChar char="•"/>
            </a:pPr>
            <a:r>
              <a:rPr altLang="hi-IN" sz="2800" lang="en-US">
                <a:ea typeface="Mangal" pitchFamily="18" charset="0"/>
              </a:rPr>
              <a:t>Multithreaded and Interactive</a:t>
            </a:r>
          </a:p>
          <a:p>
            <a:pPr eaLnBrk="1" hangingPunct="1" latinLnBrk="1" lvl="0">
              <a:lnSpc>
                <a:spcPct val="90000"/>
              </a:lnSpc>
              <a:buFont typeface="Arial" pitchFamily="0" charset="0"/>
              <a:buChar char="•"/>
            </a:pPr>
            <a:r>
              <a:rPr altLang="hi-IN" sz="2800" lang="en-US">
                <a:ea typeface="Mangal" pitchFamily="18" charset="0"/>
              </a:rPr>
              <a:t>High Performance</a:t>
            </a:r>
          </a:p>
          <a:p>
            <a:pPr eaLnBrk="1" hangingPunct="1" latinLnBrk="1" lvl="0">
              <a:lnSpc>
                <a:spcPct val="90000"/>
              </a:lnSpc>
              <a:buFont typeface="Arial" pitchFamily="0" charset="0"/>
              <a:buChar char="•"/>
            </a:pPr>
            <a:r>
              <a:rPr altLang="hi-IN" sz="2800" lang="en-US">
                <a:ea typeface="Mangal" pitchFamily="18" charset="0"/>
              </a:rPr>
              <a:t>Dynamic and Extensible</a:t>
            </a:r>
          </a:p>
        </p:txBody>
      </p:sp>
    </p:spTree>
  </p:cSld>
  <p:clrMapOvr>
    <a:masterClrMapping/>
  </p:clrMapOvr>
  <p:transition spd="slow" advClick="1"/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DBF5F9"/>
      </a:dk2>
      <a:lt2>
        <a:srgbClr val="04617B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CC2"/>
      </a:accent6>
      <a:hlink>
        <a:srgbClr val="E2D7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DBF5F9"/>
        </a:dk2>
        <a:lt2>
          <a:srgbClr val="04617B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CC2"/>
        </a:accent6>
        <a:hlink>
          <a:srgbClr val="E2D700"/>
        </a:hlink>
        <a:folHlink>
          <a:srgbClr val="85DFD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919191"/>
      </a:dk2>
      <a:lt2>
        <a:srgbClr val="000000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C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Java and its Evolution</dc:title>
  <dc:creator>Rajkumar Buyya</dc:creator>
  <cp:lastModifiedBy>Windows User</cp:lastModifiedBy>
  <dcterms:created xsi:type="dcterms:W3CDTF">1996-11-28T05:22:26Z</dcterms:created>
  <dcterms:modified xsi:type="dcterms:W3CDTF">2023-04-26T04:50:50Z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13307b25705946768c8459499fb00901</vt:lpwstr>
  </property>
</Properties>
</file>