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68" r:id="rId6"/>
    <p:sldId id="269" r:id="rId7"/>
    <p:sldId id="270" r:id="rId8"/>
    <p:sldId id="271" r:id="rId9"/>
    <p:sldId id="273" r:id="rId10"/>
    <p:sldId id="283" r:id="rId11"/>
    <p:sldId id="274" r:id="rId12"/>
    <p:sldId id="276" r:id="rId13"/>
    <p:sldId id="290" r:id="rId14"/>
    <p:sldId id="277" r:id="rId15"/>
    <p:sldId id="278" r:id="rId16"/>
    <p:sldId id="279" r:id="rId17"/>
    <p:sldId id="280" r:id="rId18"/>
    <p:sldId id="288" r:id="rId19"/>
    <p:sldId id="281" r:id="rId20"/>
    <p:sldId id="287" r:id="rId21"/>
    <p:sldId id="292" r:id="rId22"/>
    <p:sldId id="289" r:id="rId23"/>
    <p:sldId id="285" r:id="rId24"/>
    <p:sldId id="291" r:id="rId25"/>
    <p:sldId id="26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8749" y="1671918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Event Handling</a:t>
            </a:r>
            <a:br>
              <a:rPr lang="en-US" dirty="0"/>
            </a:b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4F1B31-3903-F40E-D2DB-AEA8FC17ECD1}"/>
              </a:ext>
            </a:extLst>
          </p:cNvPr>
          <p:cNvSpPr txBox="1"/>
          <p:nvPr/>
        </p:nvSpPr>
        <p:spPr>
          <a:xfrm>
            <a:off x="80682" y="107576"/>
            <a:ext cx="1201270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/>
          </a:p>
          <a:p>
            <a:r>
              <a:rPr lang="en-IN" sz="2000" dirty="0"/>
              <a:t>These events will be handled by the listeners with the help of these interfaces.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For this to  happen,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/>
              <a:t>Listeners must register to sources.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/>
              <a:t>To register the listener interface to the source</a:t>
            </a:r>
          </a:p>
          <a:p>
            <a:r>
              <a:rPr lang="en-IN" dirty="0"/>
              <a:t> </a:t>
            </a:r>
          </a:p>
          <a:p>
            <a:r>
              <a:rPr lang="en-IN" sz="2000" dirty="0"/>
              <a:t>                                  </a:t>
            </a:r>
            <a:r>
              <a:rPr lang="en-IN" sz="2400" b="1" i="1" dirty="0" err="1">
                <a:solidFill>
                  <a:srgbClr val="FFFF00"/>
                </a:solidFill>
              </a:rPr>
              <a:t>addTypeListener</a:t>
            </a:r>
            <a:r>
              <a:rPr lang="en-IN" sz="2400" b="1" i="1" dirty="0">
                <a:solidFill>
                  <a:srgbClr val="FFFF00"/>
                </a:solidFill>
              </a:rPr>
              <a:t>()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Example:</a:t>
            </a:r>
          </a:p>
          <a:p>
            <a:endParaRPr lang="en-IN" sz="2000" dirty="0"/>
          </a:p>
          <a:p>
            <a:r>
              <a:rPr lang="en-IN" sz="2000" dirty="0"/>
              <a:t>      for </a:t>
            </a:r>
            <a:r>
              <a:rPr lang="en-IN" sz="2000" dirty="0" err="1"/>
              <a:t>keylistener</a:t>
            </a:r>
            <a:r>
              <a:rPr lang="en-IN" sz="2000" dirty="0"/>
              <a:t> to register with source : </a:t>
            </a:r>
            <a:r>
              <a:rPr lang="en-IN" sz="2000" dirty="0" err="1"/>
              <a:t>addKeyListener</a:t>
            </a:r>
            <a:r>
              <a:rPr lang="en-IN" sz="2000" dirty="0"/>
              <a:t>()</a:t>
            </a:r>
          </a:p>
          <a:p>
            <a:r>
              <a:rPr lang="en-IN" sz="2000" dirty="0"/>
              <a:t>            </a:t>
            </a:r>
            <a:r>
              <a:rPr lang="en-IN" sz="2000" dirty="0" err="1"/>
              <a:t>buttonlistener</a:t>
            </a:r>
            <a:r>
              <a:rPr lang="en-IN" sz="2000" dirty="0"/>
              <a:t> to register with source : </a:t>
            </a:r>
            <a:r>
              <a:rPr lang="en-IN" sz="2000" dirty="0" err="1"/>
              <a:t>addActionListener</a:t>
            </a:r>
            <a:r>
              <a:rPr lang="en-IN" sz="2000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9483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C9861A-3665-E56F-9187-442D87241E18}"/>
              </a:ext>
            </a:extLst>
          </p:cNvPr>
          <p:cNvSpPr txBox="1"/>
          <p:nvPr/>
        </p:nvSpPr>
        <p:spPr>
          <a:xfrm>
            <a:off x="121023" y="152400"/>
            <a:ext cx="11949953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</a:t>
            </a:r>
            <a:r>
              <a:rPr lang="en-IN" sz="2800" b="1" i="1" dirty="0"/>
              <a:t> </a:t>
            </a:r>
            <a:r>
              <a:rPr lang="en-IN" sz="2800" b="1" i="1" u="sng" dirty="0"/>
              <a:t>Interface</a:t>
            </a:r>
            <a:r>
              <a:rPr lang="en-IN" sz="2800" b="1" i="1" dirty="0"/>
              <a:t>                                          </a:t>
            </a:r>
            <a:r>
              <a:rPr lang="en-IN" sz="2800" b="1" i="1" u="sng" dirty="0"/>
              <a:t>Methods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        Action Listener                                                               </a:t>
            </a:r>
            <a:r>
              <a:rPr lang="en-IN" dirty="0" err="1"/>
              <a:t>actionPerformed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b="1" dirty="0"/>
              <a:t>        Adjustment Listener                                                       </a:t>
            </a:r>
            <a:r>
              <a:rPr lang="en-IN" dirty="0" err="1"/>
              <a:t>adjustmentValueChanged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                                                                                                </a:t>
            </a:r>
            <a:r>
              <a:rPr lang="en-IN" dirty="0" err="1"/>
              <a:t>componentResized</a:t>
            </a:r>
            <a:r>
              <a:rPr lang="en-IN" dirty="0"/>
              <a:t>()</a:t>
            </a:r>
          </a:p>
          <a:p>
            <a:r>
              <a:rPr lang="en-IN" dirty="0"/>
              <a:t>        </a:t>
            </a:r>
            <a:r>
              <a:rPr lang="en-IN" b="1" dirty="0"/>
              <a:t>Component Listener</a:t>
            </a:r>
            <a:r>
              <a:rPr lang="en-IN" dirty="0"/>
              <a:t>                                                     </a:t>
            </a:r>
            <a:r>
              <a:rPr lang="en-IN" dirty="0" err="1"/>
              <a:t>componentMoved</a:t>
            </a:r>
            <a:r>
              <a:rPr lang="en-IN" dirty="0"/>
              <a:t>()</a:t>
            </a:r>
          </a:p>
          <a:p>
            <a:r>
              <a:rPr lang="en-IN" dirty="0"/>
              <a:t>                                                                                                </a:t>
            </a:r>
            <a:r>
              <a:rPr lang="en-IN" dirty="0" err="1"/>
              <a:t>componentShown</a:t>
            </a:r>
            <a:r>
              <a:rPr lang="en-IN" dirty="0"/>
              <a:t>()</a:t>
            </a:r>
          </a:p>
          <a:p>
            <a:r>
              <a:rPr lang="en-IN" dirty="0"/>
              <a:t>                                                                                                </a:t>
            </a:r>
            <a:r>
              <a:rPr lang="en-IN" dirty="0" err="1"/>
              <a:t>componentHidden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b="1" dirty="0"/>
              <a:t>        Container Listener                                                         </a:t>
            </a:r>
            <a:r>
              <a:rPr lang="en-IN" dirty="0" err="1"/>
              <a:t>componentAdded</a:t>
            </a:r>
            <a:r>
              <a:rPr lang="en-IN" dirty="0"/>
              <a:t>()</a:t>
            </a:r>
          </a:p>
          <a:p>
            <a:r>
              <a:rPr lang="en-IN" dirty="0"/>
              <a:t>                                                                                                </a:t>
            </a:r>
            <a:r>
              <a:rPr lang="en-IN" dirty="0" err="1"/>
              <a:t>componentRemoved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b="1" dirty="0"/>
              <a:t>         Focus Listener                                                               </a:t>
            </a:r>
            <a:r>
              <a:rPr lang="en-IN" dirty="0" err="1"/>
              <a:t>focusGained</a:t>
            </a:r>
            <a:r>
              <a:rPr lang="en-IN" dirty="0"/>
              <a:t>()</a:t>
            </a:r>
          </a:p>
          <a:p>
            <a:r>
              <a:rPr lang="en-IN" dirty="0"/>
              <a:t>                                                                                                </a:t>
            </a:r>
            <a:r>
              <a:rPr lang="en-IN" dirty="0" err="1"/>
              <a:t>focusLost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b="1" dirty="0"/>
              <a:t>         Item Listener                                                                  </a:t>
            </a:r>
            <a:r>
              <a:rPr lang="en-IN" b="1" dirty="0" err="1"/>
              <a:t>i</a:t>
            </a:r>
            <a:r>
              <a:rPr lang="en-IN" dirty="0" err="1"/>
              <a:t>temStateChanged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                                                                                                 </a:t>
            </a:r>
            <a:r>
              <a:rPr lang="en-IN" dirty="0" err="1"/>
              <a:t>keyTyped</a:t>
            </a:r>
            <a:r>
              <a:rPr lang="en-IN" dirty="0"/>
              <a:t>()</a:t>
            </a:r>
          </a:p>
          <a:p>
            <a:r>
              <a:rPr lang="en-IN" b="1" dirty="0"/>
              <a:t>         Key Listener</a:t>
            </a:r>
            <a:r>
              <a:rPr lang="en-IN" dirty="0"/>
              <a:t>                                                                   </a:t>
            </a:r>
            <a:r>
              <a:rPr lang="en-IN" dirty="0" err="1"/>
              <a:t>keyPressed</a:t>
            </a:r>
            <a:r>
              <a:rPr lang="en-IN" dirty="0"/>
              <a:t>()</a:t>
            </a:r>
          </a:p>
          <a:p>
            <a:r>
              <a:rPr lang="en-IN" dirty="0"/>
              <a:t>                                                                                                </a:t>
            </a:r>
            <a:r>
              <a:rPr lang="en-IN" dirty="0" err="1"/>
              <a:t>keyRelesed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4187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D0B9B9-B9F9-0A77-09BA-2AAE2AA38CF0}"/>
              </a:ext>
            </a:extLst>
          </p:cNvPr>
          <p:cNvSpPr txBox="1"/>
          <p:nvPr/>
        </p:nvSpPr>
        <p:spPr>
          <a:xfrm>
            <a:off x="98611" y="0"/>
            <a:ext cx="11994777" cy="750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</a:t>
            </a:r>
            <a:r>
              <a:rPr lang="en-IN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r>
              <a:rPr lang="en-IN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</a:t>
            </a:r>
            <a:r>
              <a:rPr lang="en-IN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</a:t>
            </a:r>
          </a:p>
          <a:p>
            <a:endParaRPr lang="en-IN" dirty="0"/>
          </a:p>
          <a:p>
            <a:r>
              <a:rPr lang="en-IN" dirty="0"/>
              <a:t>                                                                                                             </a:t>
            </a:r>
            <a:r>
              <a:rPr lang="en-IN" dirty="0" err="1"/>
              <a:t>mousePressed</a:t>
            </a:r>
            <a:r>
              <a:rPr lang="en-IN" dirty="0"/>
              <a:t>()</a:t>
            </a:r>
          </a:p>
          <a:p>
            <a:r>
              <a:rPr lang="en-IN" dirty="0"/>
              <a:t>                                                                                                             </a:t>
            </a:r>
            <a:r>
              <a:rPr lang="en-IN" dirty="0" err="1"/>
              <a:t>mouseEntered</a:t>
            </a:r>
            <a:r>
              <a:rPr lang="en-IN" dirty="0"/>
              <a:t>()</a:t>
            </a:r>
          </a:p>
          <a:p>
            <a:r>
              <a:rPr lang="en-IN" dirty="0"/>
              <a:t>      </a:t>
            </a:r>
            <a:r>
              <a:rPr lang="en-IN" dirty="0" err="1"/>
              <a:t>MouseListener</a:t>
            </a:r>
            <a:r>
              <a:rPr lang="en-IN" dirty="0"/>
              <a:t>                                                                              </a:t>
            </a:r>
            <a:r>
              <a:rPr lang="en-IN" dirty="0" err="1"/>
              <a:t>mouseClicked</a:t>
            </a:r>
            <a:r>
              <a:rPr lang="en-IN" dirty="0"/>
              <a:t>()</a:t>
            </a:r>
          </a:p>
          <a:p>
            <a:r>
              <a:rPr lang="en-IN" dirty="0"/>
              <a:t>                                                                                                             </a:t>
            </a:r>
            <a:r>
              <a:rPr lang="en-IN" dirty="0" err="1"/>
              <a:t>mouseExited</a:t>
            </a:r>
            <a:r>
              <a:rPr lang="en-IN" dirty="0"/>
              <a:t>()</a:t>
            </a:r>
          </a:p>
          <a:p>
            <a:r>
              <a:rPr lang="en-IN" dirty="0"/>
              <a:t>                                                                                                             </a:t>
            </a:r>
            <a:r>
              <a:rPr lang="en-IN" dirty="0" err="1"/>
              <a:t>mouseReleased</a:t>
            </a:r>
            <a:r>
              <a:rPr lang="en-IN" dirty="0"/>
              <a:t>()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  Mouse Motion Listener                                                                 </a:t>
            </a:r>
            <a:r>
              <a:rPr lang="en-IN" dirty="0" err="1"/>
              <a:t>mouseMoved</a:t>
            </a:r>
            <a:r>
              <a:rPr lang="en-IN" dirty="0"/>
              <a:t>()</a:t>
            </a:r>
          </a:p>
          <a:p>
            <a:r>
              <a:rPr lang="en-IN" dirty="0"/>
              <a:t>                                                                                                              </a:t>
            </a:r>
            <a:r>
              <a:rPr lang="en-IN" dirty="0" err="1"/>
              <a:t>mouseDragged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     Mouse wheel Listener                                                                    </a:t>
            </a:r>
            <a:r>
              <a:rPr lang="en-IN" dirty="0" err="1"/>
              <a:t>mouseWheelMoved</a:t>
            </a:r>
            <a:r>
              <a:rPr lang="en-IN" dirty="0"/>
              <a:t>()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Text Listener                                                                                   </a:t>
            </a:r>
            <a:r>
              <a:rPr lang="en-IN" dirty="0" err="1"/>
              <a:t>textChanged</a:t>
            </a:r>
            <a:r>
              <a:rPr lang="en-IN" dirty="0"/>
              <a:t>()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                                                  </a:t>
            </a:r>
            <a:r>
              <a:rPr lang="en-IN" dirty="0" err="1"/>
              <a:t>windowActivated</a:t>
            </a:r>
            <a:r>
              <a:rPr lang="en-IN" dirty="0"/>
              <a:t>()</a:t>
            </a:r>
          </a:p>
          <a:p>
            <a:r>
              <a:rPr lang="en-IN" dirty="0"/>
              <a:t>                                                                                                             </a:t>
            </a:r>
            <a:r>
              <a:rPr lang="en-IN" dirty="0" err="1"/>
              <a:t>windowDeactivated</a:t>
            </a:r>
            <a:r>
              <a:rPr lang="en-IN" dirty="0"/>
              <a:t>()</a:t>
            </a:r>
          </a:p>
          <a:p>
            <a:r>
              <a:rPr lang="en-IN" dirty="0"/>
              <a:t>                                                                                                              </a:t>
            </a:r>
            <a:r>
              <a:rPr lang="en-IN" dirty="0" err="1"/>
              <a:t>windowOpened</a:t>
            </a:r>
            <a:r>
              <a:rPr lang="en-IN" dirty="0"/>
              <a:t>()</a:t>
            </a:r>
          </a:p>
          <a:p>
            <a:r>
              <a:rPr lang="en-IN" dirty="0"/>
              <a:t>      Window Listener                                                                            </a:t>
            </a:r>
            <a:r>
              <a:rPr lang="en-IN" dirty="0" err="1"/>
              <a:t>windowClosed</a:t>
            </a:r>
            <a:r>
              <a:rPr lang="en-IN" dirty="0"/>
              <a:t>()</a:t>
            </a:r>
          </a:p>
          <a:p>
            <a:r>
              <a:rPr lang="en-IN" dirty="0"/>
              <a:t>                                                                                                              </a:t>
            </a:r>
            <a:r>
              <a:rPr lang="en-IN" dirty="0" err="1"/>
              <a:t>windowIconified</a:t>
            </a:r>
            <a:r>
              <a:rPr lang="en-IN" dirty="0"/>
              <a:t>()</a:t>
            </a:r>
          </a:p>
          <a:p>
            <a:r>
              <a:rPr lang="en-IN" dirty="0"/>
              <a:t>                                                                                                              </a:t>
            </a:r>
            <a:r>
              <a:rPr lang="en-IN" dirty="0" err="1"/>
              <a:t>windowDIiconfied</a:t>
            </a:r>
            <a:r>
              <a:rPr lang="en-IN" dirty="0"/>
              <a:t>()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759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2A352F-A417-4FAB-AFA2-FEBEA8019C23}"/>
              </a:ext>
            </a:extLst>
          </p:cNvPr>
          <p:cNvSpPr txBox="1"/>
          <p:nvPr/>
        </p:nvSpPr>
        <p:spPr>
          <a:xfrm>
            <a:off x="112058" y="170330"/>
            <a:ext cx="1196788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ActionEvent</a:t>
            </a:r>
            <a:endParaRPr lang="en-IN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The </a:t>
            </a:r>
            <a:r>
              <a:rPr lang="en-IN" sz="2400" b="1" dirty="0" err="1"/>
              <a:t>ActionEvent</a:t>
            </a:r>
            <a:r>
              <a:rPr lang="en-IN" sz="2400" b="1" dirty="0"/>
              <a:t> class contains specific information about the event that occurred.</a:t>
            </a:r>
          </a:p>
          <a:p>
            <a:endParaRPr lang="en-I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An action event occurs whenever an action is performed by the user.</a:t>
            </a:r>
          </a:p>
          <a:p>
            <a:endParaRPr lang="en-IN" sz="2400" b="1" dirty="0"/>
          </a:p>
          <a:p>
            <a:endParaRPr lang="en-IN" sz="2400" b="1" dirty="0"/>
          </a:p>
          <a:p>
            <a:r>
              <a:rPr lang="en-IN" sz="2400" b="1" dirty="0"/>
              <a:t>                            - click on a button action event takes place.</a:t>
            </a:r>
          </a:p>
          <a:p>
            <a:endParaRPr lang="en-IN" sz="2400" b="1" dirty="0"/>
          </a:p>
          <a:p>
            <a:endParaRPr lang="en-IN" sz="2400" b="1" dirty="0"/>
          </a:p>
          <a:p>
            <a:r>
              <a:rPr lang="en-IN" sz="2400" b="1" dirty="0"/>
              <a:t>                           - when you double click on the text field actin event occur.</a:t>
            </a:r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0B4C82-F986-DFBF-E46C-736761121724}"/>
              </a:ext>
            </a:extLst>
          </p:cNvPr>
          <p:cNvSpPr/>
          <p:nvPr/>
        </p:nvSpPr>
        <p:spPr>
          <a:xfrm>
            <a:off x="735108" y="3509682"/>
            <a:ext cx="1371600" cy="36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6C8B2A-12A6-5E30-BD0C-40EEE66DFFE3}"/>
              </a:ext>
            </a:extLst>
          </p:cNvPr>
          <p:cNvSpPr/>
          <p:nvPr/>
        </p:nvSpPr>
        <p:spPr>
          <a:xfrm>
            <a:off x="735108" y="4563035"/>
            <a:ext cx="1371600" cy="36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jTextfields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5188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A13DD8-D6C8-9596-D32F-8F21196A340B}"/>
              </a:ext>
            </a:extLst>
          </p:cNvPr>
          <p:cNvSpPr txBox="1"/>
          <p:nvPr/>
        </p:nvSpPr>
        <p:spPr>
          <a:xfrm>
            <a:off x="251011" y="0"/>
            <a:ext cx="1194098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i="0" dirty="0">
                <a:effectLst/>
                <a:latin typeface="inter-regular"/>
              </a:rPr>
              <a:t>import</a:t>
            </a:r>
            <a:r>
              <a:rPr lang="en-IN" b="0" i="0" dirty="0">
                <a:effectLst/>
                <a:latin typeface="inter-regular"/>
              </a:rPr>
              <a:t> </a:t>
            </a:r>
            <a:r>
              <a:rPr lang="en-IN" b="0" i="0" dirty="0" err="1">
                <a:effectLst/>
                <a:latin typeface="inter-regular"/>
              </a:rPr>
              <a:t>java.awt</a:t>
            </a:r>
            <a:r>
              <a:rPr lang="en-IN" b="0" i="0" dirty="0">
                <a:effectLst/>
                <a:latin typeface="inter-regular"/>
              </a:rPr>
              <a:t>.*;  </a:t>
            </a:r>
          </a:p>
          <a:p>
            <a:pPr algn="just"/>
            <a:r>
              <a:rPr lang="en-IN" sz="20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-regular"/>
              </a:rPr>
              <a:t>import </a:t>
            </a:r>
            <a:r>
              <a:rPr lang="en-IN" sz="2000" b="1" i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-regular"/>
              </a:rPr>
              <a:t>java.awt.event</a:t>
            </a:r>
            <a:r>
              <a:rPr lang="en-IN" sz="20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-regular"/>
              </a:rPr>
              <a:t>.*; </a:t>
            </a:r>
            <a:r>
              <a:rPr lang="en-IN" b="0" i="0" dirty="0">
                <a:solidFill>
                  <a:srgbClr val="FF0000"/>
                </a:solidFill>
                <a:effectLst/>
                <a:latin typeface="inter-regular"/>
              </a:rPr>
              <a:t>  </a:t>
            </a:r>
          </a:p>
          <a:p>
            <a:pPr algn="just"/>
            <a:endParaRPr lang="en-IN" b="0" i="0" dirty="0">
              <a:solidFill>
                <a:srgbClr val="FF0000"/>
              </a:solidFill>
              <a:effectLst/>
              <a:latin typeface="inter-regular"/>
            </a:endParaRPr>
          </a:p>
          <a:p>
            <a:pPr algn="just"/>
            <a:r>
              <a:rPr lang="en-IN" sz="2000" b="1" i="1" u="sng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-regular"/>
              </a:rPr>
              <a:t>public class </a:t>
            </a:r>
            <a:r>
              <a:rPr lang="en-IN" sz="2000" b="1" i="1" u="sng" dirty="0" err="1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-regular"/>
              </a:rPr>
              <a:t>ActionListenerExample</a:t>
            </a:r>
            <a:r>
              <a:rPr lang="en-IN" sz="2000" b="1" i="1" u="sng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-regular"/>
              </a:rPr>
              <a:t> implements ActionListener{  </a:t>
            </a:r>
          </a:p>
          <a:p>
            <a:pPr algn="just"/>
            <a:r>
              <a:rPr lang="en-IN" b="1" i="0" dirty="0">
                <a:effectLst/>
                <a:latin typeface="inter-regular"/>
              </a:rPr>
              <a:t>public</a:t>
            </a:r>
            <a:r>
              <a:rPr lang="en-IN" b="0" i="0" dirty="0">
                <a:effectLst/>
                <a:latin typeface="inter-regular"/>
              </a:rPr>
              <a:t> </a:t>
            </a:r>
            <a:r>
              <a:rPr lang="en-IN" b="1" i="0" dirty="0">
                <a:effectLst/>
                <a:latin typeface="inter-regular"/>
              </a:rPr>
              <a:t>static</a:t>
            </a:r>
            <a:r>
              <a:rPr lang="en-IN" b="0" i="0" dirty="0">
                <a:effectLst/>
                <a:latin typeface="inter-regular"/>
              </a:rPr>
              <a:t> </a:t>
            </a:r>
            <a:r>
              <a:rPr lang="en-IN" b="1" i="0" dirty="0">
                <a:effectLst/>
                <a:latin typeface="inter-regular"/>
              </a:rPr>
              <a:t>void</a:t>
            </a:r>
            <a:r>
              <a:rPr lang="en-IN" b="0" i="0" dirty="0">
                <a:effectLst/>
                <a:latin typeface="inter-regular"/>
              </a:rPr>
              <a:t> main(String[] </a:t>
            </a:r>
            <a:r>
              <a:rPr lang="en-IN" b="0" i="0" dirty="0" err="1">
                <a:effectLst/>
                <a:latin typeface="inter-regular"/>
              </a:rPr>
              <a:t>args</a:t>
            </a:r>
            <a:r>
              <a:rPr lang="en-IN" b="0" i="0" dirty="0">
                <a:effectLst/>
                <a:latin typeface="inter-regular"/>
              </a:rPr>
              <a:t>) {  </a:t>
            </a:r>
          </a:p>
          <a:p>
            <a:pPr algn="just"/>
            <a:r>
              <a:rPr lang="en-IN" b="0" i="0" dirty="0">
                <a:effectLst/>
                <a:latin typeface="inter-regular"/>
              </a:rPr>
              <a:t>    Frame f=</a:t>
            </a:r>
            <a:r>
              <a:rPr lang="en-IN" b="1" i="0" dirty="0">
                <a:effectLst/>
                <a:latin typeface="inter-regular"/>
              </a:rPr>
              <a:t>new</a:t>
            </a:r>
            <a:r>
              <a:rPr lang="en-IN" b="0" i="0" dirty="0">
                <a:effectLst/>
                <a:latin typeface="inter-regular"/>
              </a:rPr>
              <a:t> Frame("ActionListener Example");  </a:t>
            </a:r>
          </a:p>
          <a:p>
            <a:pPr algn="just"/>
            <a:r>
              <a:rPr lang="en-IN" b="0" i="0" dirty="0">
                <a:effectLst/>
                <a:latin typeface="inter-regular"/>
              </a:rPr>
              <a:t>    </a:t>
            </a:r>
            <a:r>
              <a:rPr lang="en-IN" b="1" i="0" dirty="0">
                <a:effectLst/>
                <a:latin typeface="inter-regular"/>
              </a:rPr>
              <a:t>final</a:t>
            </a:r>
            <a:r>
              <a:rPr lang="en-IN" b="0" i="0" dirty="0">
                <a:effectLst/>
                <a:latin typeface="inter-regular"/>
              </a:rPr>
              <a:t> </a:t>
            </a:r>
            <a:r>
              <a:rPr lang="en-IN" b="0" i="0" dirty="0" err="1">
                <a:effectLst/>
                <a:latin typeface="inter-regular"/>
              </a:rPr>
              <a:t>TextField</a:t>
            </a:r>
            <a:r>
              <a:rPr lang="en-IN" b="0" i="0" dirty="0">
                <a:effectLst/>
                <a:latin typeface="inter-regular"/>
              </a:rPr>
              <a:t> </a:t>
            </a:r>
            <a:r>
              <a:rPr lang="en-IN" b="0" i="0" dirty="0" err="1">
                <a:effectLst/>
                <a:latin typeface="inter-regular"/>
              </a:rPr>
              <a:t>tf</a:t>
            </a:r>
            <a:r>
              <a:rPr lang="en-IN" b="0" i="0" dirty="0">
                <a:effectLst/>
                <a:latin typeface="inter-regular"/>
              </a:rPr>
              <a:t>=</a:t>
            </a:r>
            <a:r>
              <a:rPr lang="en-IN" b="1" i="0" dirty="0">
                <a:effectLst/>
                <a:latin typeface="inter-regular"/>
              </a:rPr>
              <a:t>new</a:t>
            </a:r>
            <a:r>
              <a:rPr lang="en-IN" b="0" i="0" dirty="0">
                <a:effectLst/>
                <a:latin typeface="inter-regular"/>
              </a:rPr>
              <a:t> </a:t>
            </a:r>
            <a:r>
              <a:rPr lang="en-IN" b="0" i="0" dirty="0" err="1">
                <a:effectLst/>
                <a:latin typeface="inter-regular"/>
              </a:rPr>
              <a:t>TextField</a:t>
            </a:r>
            <a:r>
              <a:rPr lang="en-IN" b="0" i="0" dirty="0">
                <a:effectLst/>
                <a:latin typeface="inter-regular"/>
              </a:rPr>
              <a:t>();  </a:t>
            </a:r>
          </a:p>
          <a:p>
            <a:pPr algn="just"/>
            <a:r>
              <a:rPr lang="en-IN" b="0" i="0" dirty="0">
                <a:effectLst/>
                <a:latin typeface="inter-regular"/>
              </a:rPr>
              <a:t>    </a:t>
            </a:r>
            <a:r>
              <a:rPr lang="en-IN" b="0" i="0" dirty="0" err="1">
                <a:effectLst/>
                <a:latin typeface="inter-regular"/>
              </a:rPr>
              <a:t>tf.setBounds</a:t>
            </a:r>
            <a:r>
              <a:rPr lang="en-IN" b="0" i="0" dirty="0">
                <a:effectLst/>
                <a:latin typeface="inter-regular"/>
              </a:rPr>
              <a:t>(50,50, 150,20);  </a:t>
            </a:r>
          </a:p>
          <a:p>
            <a:pPr algn="just"/>
            <a:r>
              <a:rPr lang="en-IN" b="0" i="0" dirty="0">
                <a:effectLst/>
                <a:latin typeface="inter-regular"/>
              </a:rPr>
              <a:t>    Button b=</a:t>
            </a:r>
            <a:r>
              <a:rPr lang="en-IN" b="1" i="0" dirty="0">
                <a:effectLst/>
                <a:latin typeface="inter-regular"/>
              </a:rPr>
              <a:t>new</a:t>
            </a:r>
            <a:r>
              <a:rPr lang="en-IN" b="0" i="0" dirty="0">
                <a:effectLst/>
                <a:latin typeface="inter-regular"/>
              </a:rPr>
              <a:t> Button("Click Here");  </a:t>
            </a:r>
          </a:p>
          <a:p>
            <a:pPr algn="just"/>
            <a:r>
              <a:rPr lang="en-IN" b="0" i="0" dirty="0">
                <a:effectLst/>
                <a:latin typeface="inter-regular"/>
              </a:rPr>
              <a:t>   </a:t>
            </a:r>
            <a:r>
              <a:rPr lang="en-IN" b="0" i="0" dirty="0" err="1">
                <a:effectLst/>
                <a:latin typeface="inter-regular"/>
              </a:rPr>
              <a:t>b.setBounds</a:t>
            </a:r>
            <a:r>
              <a:rPr lang="en-IN" b="0" i="0" dirty="0">
                <a:effectLst/>
                <a:latin typeface="inter-regular"/>
              </a:rPr>
              <a:t>(50,100,60,30);   </a:t>
            </a:r>
          </a:p>
          <a:p>
            <a:pPr algn="just"/>
            <a:r>
              <a:rPr lang="en-IN" b="0" i="0" dirty="0">
                <a:effectLst/>
                <a:latin typeface="inter-regular"/>
              </a:rPr>
              <a:t>    </a:t>
            </a:r>
          </a:p>
          <a:p>
            <a:pPr algn="just"/>
            <a:r>
              <a:rPr lang="en-IN" b="0" i="0" dirty="0">
                <a:effectLst/>
                <a:latin typeface="inter-regular"/>
              </a:rPr>
              <a:t>    </a:t>
            </a:r>
            <a:r>
              <a:rPr lang="en-IN" b="1" i="1" u="sng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-regular"/>
              </a:rPr>
              <a:t>b.addActionListener</a:t>
            </a:r>
            <a:r>
              <a:rPr lang="en-IN" b="1" i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-regular"/>
              </a:rPr>
              <a:t>(this);  </a:t>
            </a:r>
          </a:p>
          <a:p>
            <a:pPr algn="just"/>
            <a:endParaRPr lang="en-IN" b="0" i="0" u="sng" dirty="0">
              <a:effectLst/>
              <a:latin typeface="inter-regular"/>
            </a:endParaRPr>
          </a:p>
          <a:p>
            <a:pPr algn="just"/>
            <a:r>
              <a:rPr lang="en-IN" b="0" i="0" dirty="0">
                <a:effectLst/>
                <a:latin typeface="inter-regular"/>
              </a:rPr>
              <a:t>    </a:t>
            </a:r>
            <a:r>
              <a:rPr lang="en-IN" b="0" i="0" dirty="0" err="1">
                <a:effectLst/>
                <a:latin typeface="inter-regular"/>
              </a:rPr>
              <a:t>f.add</a:t>
            </a:r>
            <a:r>
              <a:rPr lang="en-IN" b="0" i="0" dirty="0">
                <a:effectLst/>
                <a:latin typeface="inter-regular"/>
              </a:rPr>
              <a:t>(b);</a:t>
            </a:r>
            <a:r>
              <a:rPr lang="en-IN" b="0" i="0" dirty="0" err="1">
                <a:effectLst/>
                <a:latin typeface="inter-regular"/>
              </a:rPr>
              <a:t>f.add</a:t>
            </a:r>
            <a:r>
              <a:rPr lang="en-IN" b="0" i="0" dirty="0">
                <a:effectLst/>
                <a:latin typeface="inter-regular"/>
              </a:rPr>
              <a:t>(</a:t>
            </a:r>
            <a:r>
              <a:rPr lang="en-IN" b="0" i="0" dirty="0" err="1">
                <a:effectLst/>
                <a:latin typeface="inter-regular"/>
              </a:rPr>
              <a:t>tf</a:t>
            </a:r>
            <a:r>
              <a:rPr lang="en-IN" b="0" i="0" dirty="0"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effectLst/>
                <a:latin typeface="inter-regular"/>
              </a:rPr>
              <a:t>    </a:t>
            </a:r>
            <a:r>
              <a:rPr lang="en-IN" b="0" i="0" dirty="0" err="1">
                <a:effectLst/>
                <a:latin typeface="inter-regular"/>
              </a:rPr>
              <a:t>f.setSize</a:t>
            </a:r>
            <a:r>
              <a:rPr lang="en-IN" b="0" i="0" dirty="0">
                <a:effectLst/>
                <a:latin typeface="inter-regular"/>
              </a:rPr>
              <a:t>(400,400);  </a:t>
            </a:r>
          </a:p>
          <a:p>
            <a:pPr algn="just"/>
            <a:r>
              <a:rPr lang="en-IN" b="0" i="0" dirty="0">
                <a:effectLst/>
                <a:latin typeface="inter-regular"/>
              </a:rPr>
              <a:t>    </a:t>
            </a:r>
            <a:r>
              <a:rPr lang="en-IN" b="0" i="0" dirty="0" err="1">
                <a:effectLst/>
                <a:latin typeface="inter-regular"/>
              </a:rPr>
              <a:t>f.setLayout</a:t>
            </a:r>
            <a:r>
              <a:rPr lang="en-IN" b="0" i="0" dirty="0">
                <a:effectLst/>
                <a:latin typeface="inter-regular"/>
              </a:rPr>
              <a:t>(</a:t>
            </a:r>
            <a:r>
              <a:rPr lang="en-IN" b="1" i="0" dirty="0">
                <a:effectLst/>
                <a:latin typeface="inter-regular"/>
              </a:rPr>
              <a:t>null</a:t>
            </a:r>
            <a:r>
              <a:rPr lang="en-IN" b="0" i="0" dirty="0"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effectLst/>
                <a:latin typeface="inter-regular"/>
              </a:rPr>
              <a:t>    </a:t>
            </a:r>
            <a:r>
              <a:rPr lang="en-IN" b="0" i="0" dirty="0" err="1">
                <a:effectLst/>
                <a:latin typeface="inter-regular"/>
              </a:rPr>
              <a:t>f.setVisible</a:t>
            </a:r>
            <a:r>
              <a:rPr lang="en-IN" b="0" i="0" dirty="0">
                <a:effectLst/>
                <a:latin typeface="inter-regular"/>
              </a:rPr>
              <a:t>(</a:t>
            </a:r>
            <a:r>
              <a:rPr lang="en-IN" b="1" i="0" dirty="0">
                <a:effectLst/>
                <a:latin typeface="inter-regular"/>
              </a:rPr>
              <a:t>true</a:t>
            </a:r>
            <a:r>
              <a:rPr lang="en-IN" b="0" i="0" dirty="0">
                <a:effectLst/>
                <a:latin typeface="inter-regular"/>
              </a:rPr>
              <a:t>);   </a:t>
            </a:r>
          </a:p>
          <a:p>
            <a:pPr algn="just"/>
            <a:r>
              <a:rPr lang="en-IN" b="0" i="0" dirty="0">
                <a:effectLst/>
                <a:latin typeface="inter-regular"/>
              </a:rPr>
              <a:t>}   </a:t>
            </a:r>
          </a:p>
          <a:p>
            <a:pPr algn="just"/>
            <a:endParaRPr lang="en-IN" b="0" i="0" dirty="0">
              <a:effectLst/>
              <a:latin typeface="inter-regular"/>
            </a:endParaRPr>
          </a:p>
          <a:p>
            <a:pPr algn="just"/>
            <a:r>
              <a:rPr lang="en-IN" b="1" i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-regular"/>
              </a:rPr>
              <a:t>public void </a:t>
            </a:r>
            <a:r>
              <a:rPr lang="en-IN" b="1" i="1" u="sng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-regular"/>
              </a:rPr>
              <a:t>actionPerformed</a:t>
            </a:r>
            <a:r>
              <a:rPr lang="en-IN" b="1" i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-regular"/>
              </a:rPr>
              <a:t>(</a:t>
            </a:r>
            <a:r>
              <a:rPr lang="en-IN" b="1" i="1" u="sng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-regular"/>
              </a:rPr>
              <a:t>ActionEvent</a:t>
            </a:r>
            <a:r>
              <a:rPr lang="en-IN" b="1" i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-regular"/>
              </a:rPr>
              <a:t> e){  </a:t>
            </a:r>
          </a:p>
          <a:p>
            <a:pPr algn="just"/>
            <a:r>
              <a:rPr lang="en-IN" b="1" i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-regular"/>
              </a:rPr>
              <a:t>            </a:t>
            </a:r>
            <a:r>
              <a:rPr lang="en-IN" b="1" i="1" u="sng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-regular"/>
              </a:rPr>
              <a:t>tf.setText</a:t>
            </a:r>
            <a:r>
              <a:rPr lang="en-IN" b="1" i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-regular"/>
              </a:rPr>
              <a:t>("Welcome to </a:t>
            </a:r>
            <a:r>
              <a:rPr lang="en-IN" b="1" i="1" u="sng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-regular"/>
              </a:rPr>
              <a:t>Javatpoint</a:t>
            </a:r>
            <a:r>
              <a:rPr lang="en-IN" b="1" i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-regular"/>
              </a:rPr>
              <a:t>.");  </a:t>
            </a:r>
          </a:p>
          <a:p>
            <a:pPr algn="just"/>
            <a:r>
              <a:rPr lang="en-IN" b="0" i="0" dirty="0">
                <a:effectLst/>
                <a:latin typeface="inter-regular"/>
              </a:rPr>
              <a:t>}  </a:t>
            </a:r>
          </a:p>
          <a:p>
            <a:pPr algn="just"/>
            <a:r>
              <a:rPr lang="en-IN" b="0" i="0" dirty="0"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667343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00EE02-DC67-249C-0F12-FF6CDA2C83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50" t="41439" r="56618" b="34117"/>
          <a:stretch/>
        </p:blipFill>
        <p:spPr>
          <a:xfrm>
            <a:off x="2402540" y="1344705"/>
            <a:ext cx="6680865" cy="372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68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1FC99F-1DDB-E577-23B0-D3888FB25A27}"/>
              </a:ext>
            </a:extLst>
          </p:cNvPr>
          <p:cNvSpPr txBox="1"/>
          <p:nvPr/>
        </p:nvSpPr>
        <p:spPr>
          <a:xfrm>
            <a:off x="134471" y="170327"/>
            <a:ext cx="1192305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 Listener: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It is mainly used for item selection, and it is an interface that listens for the item event.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The java </a:t>
            </a:r>
            <a:r>
              <a:rPr lang="en-IN" sz="2400" b="1" dirty="0" err="1"/>
              <a:t>ItemListener</a:t>
            </a:r>
            <a:r>
              <a:rPr lang="en-IN" sz="2400" b="1" dirty="0"/>
              <a:t>  notifies each and every click on the checkbox, and it let you know against the item event.</a:t>
            </a:r>
          </a:p>
        </p:txBody>
      </p:sp>
    </p:spTree>
    <p:extLst>
      <p:ext uri="{BB962C8B-B14F-4D97-AF65-F5344CB8AC3E}">
        <p14:creationId xmlns:p14="http://schemas.microsoft.com/office/powerpoint/2010/main" val="2671855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1B7326-86FE-EA81-7BDF-B01F658656CD}"/>
              </a:ext>
            </a:extLst>
          </p:cNvPr>
          <p:cNvSpPr txBox="1"/>
          <p:nvPr/>
        </p:nvSpPr>
        <p:spPr>
          <a:xfrm>
            <a:off x="0" y="151179"/>
            <a:ext cx="1150171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i="0" dirty="0">
                <a:effectLst/>
                <a:latin typeface="inter-regular"/>
              </a:rPr>
              <a:t>import</a:t>
            </a:r>
            <a:r>
              <a:rPr lang="en-IN" sz="2000" b="0" i="0" dirty="0">
                <a:effectLst/>
                <a:latin typeface="inter-regular"/>
              </a:rPr>
              <a:t> </a:t>
            </a:r>
            <a:r>
              <a:rPr lang="en-IN" sz="2000" b="0" i="0" dirty="0" err="1">
                <a:effectLst/>
                <a:latin typeface="inter-regular"/>
              </a:rPr>
              <a:t>java.awt</a:t>
            </a:r>
            <a:r>
              <a:rPr lang="en-IN" sz="2000" b="0" i="0" dirty="0">
                <a:effectLst/>
                <a:latin typeface="inter-regular"/>
              </a:rPr>
              <a:t>.*;    </a:t>
            </a:r>
          </a:p>
          <a:p>
            <a:pPr algn="just"/>
            <a:r>
              <a:rPr lang="en-IN" sz="20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-regular"/>
              </a:rPr>
              <a:t>import </a:t>
            </a:r>
            <a:r>
              <a:rPr lang="en-IN" sz="2000" b="1" i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-regular"/>
              </a:rPr>
              <a:t>java.awt.event</a:t>
            </a:r>
            <a:r>
              <a:rPr lang="en-IN" sz="20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-regular"/>
              </a:rPr>
              <a:t>.*; </a:t>
            </a:r>
            <a:r>
              <a:rPr lang="en-IN" sz="2000" b="0" i="0" dirty="0">
                <a:solidFill>
                  <a:srgbClr val="FF0000"/>
                </a:solidFill>
                <a:effectLst/>
                <a:latin typeface="inter-regular"/>
              </a:rPr>
              <a:t>  </a:t>
            </a:r>
            <a:r>
              <a:rPr lang="en-IN" sz="2000" b="0" i="0" dirty="0">
                <a:effectLst/>
                <a:latin typeface="inter-regular"/>
              </a:rPr>
              <a:t> </a:t>
            </a:r>
          </a:p>
          <a:p>
            <a:pPr algn="just"/>
            <a:r>
              <a:rPr lang="en-IN" sz="2000" i="1" u="sng" dirty="0">
                <a:solidFill>
                  <a:srgbClr val="00FF00"/>
                </a:solidFill>
                <a:effectLst/>
                <a:latin typeface="inter-regular"/>
              </a:rPr>
              <a:t>public class </a:t>
            </a:r>
            <a:r>
              <a:rPr lang="en-IN" sz="2000" i="1" u="sng" dirty="0" err="1">
                <a:solidFill>
                  <a:srgbClr val="00FF00"/>
                </a:solidFill>
                <a:effectLst/>
                <a:latin typeface="inter-regular"/>
              </a:rPr>
              <a:t>ItemListenerExample</a:t>
            </a:r>
            <a:r>
              <a:rPr lang="en-IN" sz="2000" i="1" u="sng" dirty="0">
                <a:solidFill>
                  <a:srgbClr val="00FF00"/>
                </a:solidFill>
                <a:effectLst/>
                <a:latin typeface="inter-regular"/>
              </a:rPr>
              <a:t> implements </a:t>
            </a:r>
            <a:r>
              <a:rPr lang="en-IN" sz="2000" i="1" u="sng" dirty="0" err="1">
                <a:solidFill>
                  <a:srgbClr val="00FF00"/>
                </a:solidFill>
                <a:effectLst/>
                <a:latin typeface="inter-regular"/>
              </a:rPr>
              <a:t>ItemList</a:t>
            </a:r>
            <a:r>
              <a:rPr lang="en-IN" sz="2000" i="0" u="sng" dirty="0" err="1">
                <a:solidFill>
                  <a:srgbClr val="00FF00"/>
                </a:solidFill>
                <a:effectLst/>
                <a:latin typeface="inter-regular"/>
              </a:rPr>
              <a:t>ene</a:t>
            </a:r>
            <a:r>
              <a:rPr lang="en-IN" sz="2000" b="0" i="0" u="sng" dirty="0" err="1">
                <a:solidFill>
                  <a:srgbClr val="00FF00"/>
                </a:solidFill>
                <a:effectLst/>
                <a:latin typeface="inter-regular"/>
              </a:rPr>
              <a:t>r</a:t>
            </a:r>
            <a:r>
              <a:rPr lang="en-IN" sz="2000" b="0" i="0" dirty="0">
                <a:effectLst/>
                <a:latin typeface="inter-regular"/>
              </a:rPr>
              <a:t>{    </a:t>
            </a:r>
          </a:p>
          <a:p>
            <a:pPr algn="just"/>
            <a:r>
              <a:rPr lang="en-IN" sz="2000" b="0" i="0" dirty="0">
                <a:effectLst/>
                <a:latin typeface="inter-regular"/>
              </a:rPr>
              <a:t> Checkbox checkBox1,checkBox2;  </a:t>
            </a:r>
          </a:p>
          <a:p>
            <a:pPr algn="just"/>
            <a:r>
              <a:rPr lang="en-IN" sz="2000" b="0" i="0" dirty="0">
                <a:effectLst/>
                <a:latin typeface="inter-regular"/>
              </a:rPr>
              <a:t>    Label </a:t>
            </a:r>
            <a:r>
              <a:rPr lang="en-IN" sz="2000" b="0" i="0" dirty="0" err="1">
                <a:effectLst/>
                <a:latin typeface="inter-regular"/>
              </a:rPr>
              <a:t>label</a:t>
            </a:r>
            <a:r>
              <a:rPr lang="en-IN" sz="2000" b="0" i="0" dirty="0">
                <a:effectLst/>
                <a:latin typeface="inter-regular"/>
              </a:rPr>
              <a:t>;  </a:t>
            </a:r>
          </a:p>
          <a:p>
            <a:pPr algn="just"/>
            <a:r>
              <a:rPr lang="en-IN" sz="2000" b="0" i="0" dirty="0">
                <a:effectLst/>
                <a:latin typeface="inter-regular"/>
              </a:rPr>
              <a:t>    </a:t>
            </a:r>
            <a:r>
              <a:rPr lang="en-IN" sz="2000" b="0" i="0" dirty="0" err="1">
                <a:effectLst/>
                <a:latin typeface="inter-regular"/>
              </a:rPr>
              <a:t>ItemListenerExample</a:t>
            </a:r>
            <a:r>
              <a:rPr lang="en-IN" sz="2000" b="0" i="0" dirty="0">
                <a:effectLst/>
                <a:latin typeface="inter-regular"/>
              </a:rPr>
              <a:t>(){    </a:t>
            </a:r>
          </a:p>
          <a:p>
            <a:pPr algn="just"/>
            <a:r>
              <a:rPr lang="en-IN" sz="2000" b="0" i="0" dirty="0">
                <a:effectLst/>
                <a:latin typeface="inter-regular"/>
              </a:rPr>
              <a:t>        Frame f= </a:t>
            </a:r>
            <a:r>
              <a:rPr lang="en-IN" sz="2000" b="1" i="0" dirty="0">
                <a:effectLst/>
                <a:latin typeface="inter-regular"/>
              </a:rPr>
              <a:t>new</a:t>
            </a:r>
            <a:r>
              <a:rPr lang="en-IN" sz="2000" b="0" i="0" dirty="0">
                <a:effectLst/>
                <a:latin typeface="inter-regular"/>
              </a:rPr>
              <a:t> Frame("</a:t>
            </a:r>
            <a:r>
              <a:rPr lang="en-IN" sz="2000" b="0" i="0" dirty="0" err="1">
                <a:effectLst/>
                <a:latin typeface="inter-regular"/>
              </a:rPr>
              <a:t>CheckBox</a:t>
            </a:r>
            <a:r>
              <a:rPr lang="en-IN" sz="2000" b="0" i="0" dirty="0">
                <a:effectLst/>
                <a:latin typeface="inter-regular"/>
              </a:rPr>
              <a:t> Example");    </a:t>
            </a:r>
          </a:p>
          <a:p>
            <a:pPr algn="just"/>
            <a:r>
              <a:rPr lang="en-IN" sz="2000" b="0" i="0" dirty="0">
                <a:effectLst/>
                <a:latin typeface="inter-regular"/>
              </a:rPr>
              <a:t>        label = </a:t>
            </a:r>
            <a:r>
              <a:rPr lang="en-IN" sz="2000" b="1" i="0" dirty="0">
                <a:effectLst/>
                <a:latin typeface="inter-regular"/>
              </a:rPr>
              <a:t>new</a:t>
            </a:r>
            <a:r>
              <a:rPr lang="en-IN" sz="2000" b="0" i="0" dirty="0">
                <a:effectLst/>
                <a:latin typeface="inter-regular"/>
              </a:rPr>
              <a:t> Label();            </a:t>
            </a:r>
          </a:p>
          <a:p>
            <a:pPr algn="just"/>
            <a:r>
              <a:rPr lang="en-IN" sz="2000" b="0" i="0" dirty="0">
                <a:effectLst/>
                <a:latin typeface="inter-regular"/>
              </a:rPr>
              <a:t>        </a:t>
            </a:r>
            <a:r>
              <a:rPr lang="en-IN" sz="2000" b="0" i="0" dirty="0" err="1">
                <a:effectLst/>
                <a:latin typeface="inter-regular"/>
              </a:rPr>
              <a:t>label.setAlignment</a:t>
            </a:r>
            <a:r>
              <a:rPr lang="en-IN" sz="2000" b="0" i="0" dirty="0">
                <a:effectLst/>
                <a:latin typeface="inter-regular"/>
              </a:rPr>
              <a:t>(</a:t>
            </a:r>
            <a:r>
              <a:rPr lang="en-IN" sz="2000" b="0" i="0" dirty="0" err="1">
                <a:effectLst/>
                <a:latin typeface="inter-regular"/>
              </a:rPr>
              <a:t>Label.CENTER</a:t>
            </a:r>
            <a:r>
              <a:rPr lang="en-IN" sz="2000" b="0" i="0" dirty="0">
                <a:effectLst/>
                <a:latin typeface="inter-regular"/>
              </a:rPr>
              <a:t>);    </a:t>
            </a:r>
          </a:p>
          <a:p>
            <a:pPr algn="just"/>
            <a:r>
              <a:rPr lang="en-IN" sz="2000" b="0" i="0" dirty="0">
                <a:effectLst/>
                <a:latin typeface="inter-regular"/>
              </a:rPr>
              <a:t>        </a:t>
            </a:r>
            <a:r>
              <a:rPr lang="en-IN" sz="2000" b="0" i="0" dirty="0" err="1">
                <a:effectLst/>
                <a:latin typeface="inter-regular"/>
              </a:rPr>
              <a:t>label.setSize</a:t>
            </a:r>
            <a:r>
              <a:rPr lang="en-IN" sz="2000" b="0" i="0" dirty="0">
                <a:effectLst/>
                <a:latin typeface="inter-regular"/>
              </a:rPr>
              <a:t>(400,100);    </a:t>
            </a:r>
          </a:p>
          <a:p>
            <a:pPr algn="just"/>
            <a:r>
              <a:rPr lang="en-IN" sz="2000" b="0" i="0" dirty="0">
                <a:effectLst/>
                <a:latin typeface="inter-regular"/>
              </a:rPr>
              <a:t>        checkBox1 = </a:t>
            </a:r>
            <a:r>
              <a:rPr lang="en-IN" sz="2000" b="1" i="0" dirty="0">
                <a:effectLst/>
                <a:latin typeface="inter-regular"/>
              </a:rPr>
              <a:t>new</a:t>
            </a:r>
            <a:r>
              <a:rPr lang="en-IN" sz="2000" b="0" i="0" dirty="0">
                <a:effectLst/>
                <a:latin typeface="inter-regular"/>
              </a:rPr>
              <a:t> Checkbox("C++");    </a:t>
            </a:r>
          </a:p>
          <a:p>
            <a:pPr algn="just"/>
            <a:r>
              <a:rPr lang="en-IN" sz="2000" b="0" i="0" dirty="0">
                <a:effectLst/>
                <a:latin typeface="inter-regular"/>
              </a:rPr>
              <a:t>        checkBox1.setBounds(100,100, 50,50);    </a:t>
            </a:r>
          </a:p>
          <a:p>
            <a:pPr algn="just"/>
            <a:r>
              <a:rPr lang="en-IN" sz="2000" b="0" i="0" dirty="0">
                <a:effectLst/>
                <a:latin typeface="inter-regular"/>
              </a:rPr>
              <a:t>        checkBox2 = </a:t>
            </a:r>
            <a:r>
              <a:rPr lang="en-IN" sz="2000" b="1" i="0" dirty="0">
                <a:effectLst/>
                <a:latin typeface="inter-regular"/>
              </a:rPr>
              <a:t>new</a:t>
            </a:r>
            <a:r>
              <a:rPr lang="en-IN" sz="2000" b="0" i="0" dirty="0">
                <a:effectLst/>
                <a:latin typeface="inter-regular"/>
              </a:rPr>
              <a:t> Checkbox("Java");    </a:t>
            </a:r>
          </a:p>
          <a:p>
            <a:pPr algn="just"/>
            <a:r>
              <a:rPr lang="en-IN" sz="2000" b="0" i="0" dirty="0">
                <a:effectLst/>
                <a:latin typeface="inter-regular"/>
              </a:rPr>
              <a:t>        checkBox2.setBounds(100,150, 50,50);    </a:t>
            </a:r>
          </a:p>
          <a:p>
            <a:pPr algn="just"/>
            <a:r>
              <a:rPr lang="en-IN" sz="2000" b="0" i="0" dirty="0">
                <a:effectLst/>
                <a:latin typeface="inter-regular"/>
              </a:rPr>
              <a:t>        </a:t>
            </a:r>
            <a:r>
              <a:rPr lang="en-IN" sz="2000" b="0" i="0" dirty="0" err="1">
                <a:effectLst/>
                <a:latin typeface="inter-regular"/>
              </a:rPr>
              <a:t>f.add</a:t>
            </a:r>
            <a:r>
              <a:rPr lang="en-IN" sz="2000" b="0" i="0" dirty="0">
                <a:effectLst/>
                <a:latin typeface="inter-regular"/>
              </a:rPr>
              <a:t>(checkBox1); </a:t>
            </a:r>
            <a:r>
              <a:rPr lang="en-IN" sz="2000" b="0" i="0" dirty="0" err="1">
                <a:effectLst/>
                <a:latin typeface="inter-regular"/>
              </a:rPr>
              <a:t>f.add</a:t>
            </a:r>
            <a:r>
              <a:rPr lang="en-IN" sz="2000" b="0" i="0" dirty="0">
                <a:effectLst/>
                <a:latin typeface="inter-regular"/>
              </a:rPr>
              <a:t>(checkBox2); </a:t>
            </a:r>
            <a:r>
              <a:rPr lang="en-IN" sz="2000" b="0" i="0" dirty="0" err="1">
                <a:effectLst/>
                <a:latin typeface="inter-regular"/>
              </a:rPr>
              <a:t>f.add</a:t>
            </a:r>
            <a:r>
              <a:rPr lang="en-IN" sz="2000" b="0" i="0" dirty="0">
                <a:effectLst/>
                <a:latin typeface="inter-regular"/>
              </a:rPr>
              <a:t>(label);    </a:t>
            </a:r>
          </a:p>
          <a:p>
            <a:pPr algn="just"/>
            <a:r>
              <a:rPr lang="en-IN" sz="2000" b="0" i="0" dirty="0">
                <a:effectLst/>
                <a:latin typeface="inter-regular"/>
              </a:rPr>
              <a:t>       </a:t>
            </a:r>
            <a:r>
              <a:rPr lang="en-IN" sz="2000" b="1" i="1" dirty="0">
                <a:solidFill>
                  <a:srgbClr val="FFFF00"/>
                </a:solidFill>
                <a:effectLst/>
                <a:latin typeface="inter-regular"/>
              </a:rPr>
              <a:t> checkBox1.addItemListener(this);    </a:t>
            </a:r>
          </a:p>
          <a:p>
            <a:pPr algn="just"/>
            <a:r>
              <a:rPr lang="en-IN" sz="2000" b="1" i="1" dirty="0">
                <a:solidFill>
                  <a:srgbClr val="FFFF00"/>
                </a:solidFill>
                <a:effectLst/>
                <a:latin typeface="inter-regular"/>
              </a:rPr>
              <a:t>        checkBox2.addItemListener(this);   </a:t>
            </a:r>
            <a:r>
              <a:rPr lang="en-IN" sz="2000" b="0" i="0" dirty="0">
                <a:effectLst/>
                <a:latin typeface="inter-regular"/>
              </a:rPr>
              <a:t> </a:t>
            </a:r>
          </a:p>
          <a:p>
            <a:pPr algn="just"/>
            <a:r>
              <a:rPr lang="en-IN" sz="2000" b="0" i="0" dirty="0">
                <a:effectLst/>
                <a:latin typeface="inter-regular"/>
              </a:rPr>
              <a:t>        </a:t>
            </a:r>
            <a:r>
              <a:rPr lang="en-IN" sz="2000" b="0" i="0" dirty="0" err="1">
                <a:effectLst/>
                <a:latin typeface="inter-regular"/>
              </a:rPr>
              <a:t>f.setSize</a:t>
            </a:r>
            <a:r>
              <a:rPr lang="en-IN" sz="2000" b="0" i="0" dirty="0">
                <a:effectLst/>
                <a:latin typeface="inter-regular"/>
              </a:rPr>
              <a:t>(400,400);    </a:t>
            </a:r>
          </a:p>
          <a:p>
            <a:pPr algn="just"/>
            <a:r>
              <a:rPr lang="en-IN" sz="2000" b="0" i="0" dirty="0">
                <a:effectLst/>
                <a:latin typeface="inter-regular"/>
              </a:rPr>
              <a:t>        </a:t>
            </a:r>
            <a:r>
              <a:rPr lang="en-IN" sz="2000" b="0" i="0" dirty="0" err="1">
                <a:effectLst/>
                <a:latin typeface="inter-regular"/>
              </a:rPr>
              <a:t>f.setLayout</a:t>
            </a:r>
            <a:r>
              <a:rPr lang="en-IN" sz="2000" b="0" i="0" dirty="0">
                <a:effectLst/>
                <a:latin typeface="inter-regular"/>
              </a:rPr>
              <a:t>(</a:t>
            </a:r>
            <a:r>
              <a:rPr lang="en-IN" sz="2000" b="1" i="0" dirty="0">
                <a:effectLst/>
                <a:latin typeface="inter-regular"/>
              </a:rPr>
              <a:t>null</a:t>
            </a:r>
            <a:r>
              <a:rPr lang="en-IN" sz="2000" b="0" i="0" dirty="0">
                <a:effectLst/>
                <a:latin typeface="inter-regular"/>
              </a:rPr>
              <a:t>);    </a:t>
            </a:r>
          </a:p>
          <a:p>
            <a:pPr algn="just"/>
            <a:r>
              <a:rPr lang="en-IN" sz="2000" b="0" i="0" dirty="0">
                <a:effectLst/>
                <a:latin typeface="inter-regular"/>
              </a:rPr>
              <a:t>       </a:t>
            </a:r>
            <a:r>
              <a:rPr lang="en-IN" sz="2000" b="0" i="0" dirty="0" err="1">
                <a:effectLst/>
                <a:latin typeface="inter-regular"/>
              </a:rPr>
              <a:t>f.setVisible</a:t>
            </a:r>
            <a:r>
              <a:rPr lang="en-IN" sz="2000" b="0" i="0" dirty="0">
                <a:effectLst/>
                <a:latin typeface="inter-regular"/>
              </a:rPr>
              <a:t>(</a:t>
            </a:r>
            <a:r>
              <a:rPr lang="en-IN" sz="2000" b="1" i="0" dirty="0">
                <a:effectLst/>
                <a:latin typeface="inter-regular"/>
              </a:rPr>
              <a:t>true</a:t>
            </a:r>
            <a:r>
              <a:rPr lang="en-IN" sz="2000" b="0" i="0" dirty="0">
                <a:effectLst/>
                <a:latin typeface="inter-regular"/>
              </a:rPr>
              <a:t>);    </a:t>
            </a:r>
          </a:p>
          <a:p>
            <a:pPr algn="just"/>
            <a:r>
              <a:rPr lang="en-IN" sz="2000" b="0" i="0" dirty="0">
                <a:effectLst/>
                <a:latin typeface="inter-regular"/>
              </a:rPr>
              <a:t>     }   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40B3F-3DC9-E5B8-7764-F5C65D26E7B1}"/>
              </a:ext>
            </a:extLst>
          </p:cNvPr>
          <p:cNvSpPr txBox="1"/>
          <p:nvPr/>
        </p:nvSpPr>
        <p:spPr>
          <a:xfrm>
            <a:off x="6418729" y="161365"/>
            <a:ext cx="5558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0" i="0" dirty="0">
                <a:effectLst/>
                <a:latin typeface="inter-regular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297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25672B-580A-8FAC-5A51-4F0F6F802B84}"/>
              </a:ext>
            </a:extLst>
          </p:cNvPr>
          <p:cNvSpPr txBox="1"/>
          <p:nvPr/>
        </p:nvSpPr>
        <p:spPr>
          <a:xfrm>
            <a:off x="385482" y="528779"/>
            <a:ext cx="1041698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i="0" dirty="0">
                <a:effectLst/>
                <a:latin typeface="inter-regular"/>
              </a:rPr>
              <a:t>public</a:t>
            </a:r>
            <a:r>
              <a:rPr lang="en-IN" sz="2400" b="0" i="0" dirty="0">
                <a:effectLst/>
                <a:latin typeface="inter-regular"/>
              </a:rPr>
              <a:t> </a:t>
            </a:r>
            <a:r>
              <a:rPr lang="en-IN" sz="2400" b="1" i="0" dirty="0">
                <a:effectLst/>
                <a:latin typeface="inter-regular"/>
              </a:rPr>
              <a:t>void</a:t>
            </a:r>
            <a:r>
              <a:rPr lang="en-IN" sz="2400" b="0" i="0" dirty="0">
                <a:effectLst/>
                <a:latin typeface="inter-regular"/>
              </a:rPr>
              <a:t> </a:t>
            </a:r>
            <a:r>
              <a:rPr lang="en-IN" sz="2400" b="0" i="0" dirty="0" err="1">
                <a:effectLst/>
                <a:latin typeface="inter-regular"/>
              </a:rPr>
              <a:t>itemStateChanged</a:t>
            </a:r>
            <a:r>
              <a:rPr lang="en-IN" sz="2400" b="0" i="0" dirty="0">
                <a:effectLst/>
                <a:latin typeface="inter-regular"/>
              </a:rPr>
              <a:t>(</a:t>
            </a:r>
            <a:r>
              <a:rPr lang="en-IN" sz="2400" b="0" i="0" dirty="0" err="1">
                <a:effectLst/>
                <a:latin typeface="inter-regular"/>
              </a:rPr>
              <a:t>ItemEvent</a:t>
            </a:r>
            <a:r>
              <a:rPr lang="en-IN" sz="2400" b="0" i="0" dirty="0">
                <a:effectLst/>
                <a:latin typeface="inter-regular"/>
              </a:rPr>
              <a:t> e) {      </a:t>
            </a:r>
          </a:p>
          <a:p>
            <a:pPr algn="just"/>
            <a:r>
              <a:rPr lang="en-IN" sz="2400" b="0" i="0" dirty="0">
                <a:effectLst/>
                <a:latin typeface="inter-regular"/>
              </a:rPr>
              <a:t>        </a:t>
            </a:r>
            <a:r>
              <a:rPr lang="en-IN" sz="2400" b="1" i="0" dirty="0">
                <a:effectLst/>
                <a:latin typeface="inter-regular"/>
              </a:rPr>
              <a:t>if</a:t>
            </a:r>
            <a:r>
              <a:rPr lang="en-IN" sz="2400" b="0" i="0" dirty="0">
                <a:effectLst/>
                <a:latin typeface="inter-regular"/>
              </a:rPr>
              <a:t>(</a:t>
            </a:r>
            <a:r>
              <a:rPr lang="en-IN" sz="2400" b="0" i="0" dirty="0" err="1">
                <a:effectLst/>
                <a:latin typeface="inter-regular"/>
              </a:rPr>
              <a:t>e.getSource</a:t>
            </a:r>
            <a:r>
              <a:rPr lang="en-IN" sz="2400" b="0" i="0" dirty="0">
                <a:effectLst/>
                <a:latin typeface="inter-regular"/>
              </a:rPr>
              <a:t>()==checkBox1)  </a:t>
            </a:r>
          </a:p>
          <a:p>
            <a:pPr algn="just"/>
            <a:r>
              <a:rPr lang="en-IN" sz="2400" b="0" i="0" dirty="0">
                <a:effectLst/>
                <a:latin typeface="inter-regular"/>
              </a:rPr>
              <a:t>            </a:t>
            </a:r>
            <a:r>
              <a:rPr lang="en-IN" sz="2400" b="0" i="0" dirty="0" err="1">
                <a:effectLst/>
                <a:latin typeface="inter-regular"/>
              </a:rPr>
              <a:t>label.setText</a:t>
            </a:r>
            <a:r>
              <a:rPr lang="en-IN" sz="2400" b="0" i="0" dirty="0">
                <a:effectLst/>
                <a:latin typeface="inter-regular"/>
              </a:rPr>
              <a:t>("C++ Checkbox: "     </a:t>
            </a:r>
          </a:p>
          <a:p>
            <a:pPr algn="just"/>
            <a:r>
              <a:rPr lang="en-IN" sz="2400" b="0" i="0" dirty="0">
                <a:effectLst/>
                <a:latin typeface="inter-regular"/>
              </a:rPr>
              <a:t>          + (</a:t>
            </a:r>
            <a:r>
              <a:rPr lang="en-IN" sz="2400" b="0" i="0" dirty="0" err="1">
                <a:effectLst/>
                <a:latin typeface="inter-regular"/>
              </a:rPr>
              <a:t>e.getStateChange</a:t>
            </a:r>
            <a:r>
              <a:rPr lang="en-IN" sz="2400" b="0" i="0" dirty="0">
                <a:effectLst/>
                <a:latin typeface="inter-regular"/>
              </a:rPr>
              <a:t>()==1?"checked":"unchecked"));   </a:t>
            </a:r>
          </a:p>
          <a:p>
            <a:pPr algn="just"/>
            <a:r>
              <a:rPr lang="en-IN" sz="2400" b="0" i="0" dirty="0">
                <a:effectLst/>
                <a:latin typeface="inter-regular"/>
              </a:rPr>
              <a:t>        </a:t>
            </a:r>
            <a:r>
              <a:rPr lang="en-IN" sz="2400" b="1" i="0" dirty="0">
                <a:effectLst/>
                <a:latin typeface="inter-regular"/>
              </a:rPr>
              <a:t>if</a:t>
            </a:r>
            <a:r>
              <a:rPr lang="en-IN" sz="2400" b="0" i="0" dirty="0">
                <a:effectLst/>
                <a:latin typeface="inter-regular"/>
              </a:rPr>
              <a:t>(</a:t>
            </a:r>
            <a:r>
              <a:rPr lang="en-IN" sz="2400" b="0" i="0" dirty="0" err="1">
                <a:effectLst/>
                <a:latin typeface="inter-regular"/>
              </a:rPr>
              <a:t>e.getSource</a:t>
            </a:r>
            <a:r>
              <a:rPr lang="en-IN" sz="2400" b="0" i="0" dirty="0">
                <a:effectLst/>
                <a:latin typeface="inter-regular"/>
              </a:rPr>
              <a:t>()==checkBox2)  </a:t>
            </a:r>
          </a:p>
          <a:p>
            <a:pPr algn="just"/>
            <a:r>
              <a:rPr lang="en-IN" sz="2400" b="0" i="0" dirty="0">
                <a:effectLst/>
                <a:latin typeface="inter-regular"/>
              </a:rPr>
              <a:t>        </a:t>
            </a:r>
            <a:r>
              <a:rPr lang="en-IN" sz="2400" b="0" i="0" dirty="0" err="1">
                <a:effectLst/>
                <a:latin typeface="inter-regular"/>
              </a:rPr>
              <a:t>label.setText</a:t>
            </a:r>
            <a:r>
              <a:rPr lang="en-IN" sz="2400" b="0" i="0" dirty="0">
                <a:effectLst/>
                <a:latin typeface="inter-regular"/>
              </a:rPr>
              <a:t>("Java Checkbox: "     </a:t>
            </a:r>
          </a:p>
          <a:p>
            <a:pPr algn="just"/>
            <a:r>
              <a:rPr lang="en-IN" sz="2400" b="0" i="0" dirty="0">
                <a:effectLst/>
                <a:latin typeface="inter-regular"/>
              </a:rPr>
              <a:t>        + (</a:t>
            </a:r>
            <a:r>
              <a:rPr lang="en-IN" sz="2400" b="0" i="0" dirty="0" err="1">
                <a:effectLst/>
                <a:latin typeface="inter-regular"/>
              </a:rPr>
              <a:t>e.getStateChange</a:t>
            </a:r>
            <a:r>
              <a:rPr lang="en-IN" sz="2400" b="0" i="0" dirty="0">
                <a:effectLst/>
                <a:latin typeface="inter-regular"/>
              </a:rPr>
              <a:t>()==1?"checked":"unchecked");   </a:t>
            </a:r>
          </a:p>
          <a:p>
            <a:pPr algn="just"/>
            <a:r>
              <a:rPr lang="en-IN" sz="2400" b="0" i="0" dirty="0">
                <a:effectLst/>
                <a:latin typeface="inter-regular"/>
              </a:rPr>
              <a:t>     }  </a:t>
            </a:r>
          </a:p>
          <a:p>
            <a:pPr algn="just"/>
            <a:r>
              <a:rPr lang="en-IN" sz="2400" b="1" i="0" dirty="0">
                <a:effectLst/>
                <a:latin typeface="inter-regular"/>
              </a:rPr>
              <a:t>public</a:t>
            </a:r>
            <a:r>
              <a:rPr lang="en-IN" sz="2400" b="0" i="0" dirty="0">
                <a:effectLst/>
                <a:latin typeface="inter-regular"/>
              </a:rPr>
              <a:t> </a:t>
            </a:r>
            <a:r>
              <a:rPr lang="en-IN" sz="2400" b="1" i="0" dirty="0">
                <a:effectLst/>
                <a:latin typeface="inter-regular"/>
              </a:rPr>
              <a:t>static</a:t>
            </a:r>
            <a:r>
              <a:rPr lang="en-IN" sz="2400" b="0" i="0" dirty="0">
                <a:effectLst/>
                <a:latin typeface="inter-regular"/>
              </a:rPr>
              <a:t> </a:t>
            </a:r>
            <a:r>
              <a:rPr lang="en-IN" sz="2400" b="1" i="0" dirty="0">
                <a:effectLst/>
                <a:latin typeface="inter-regular"/>
              </a:rPr>
              <a:t>void</a:t>
            </a:r>
            <a:r>
              <a:rPr lang="en-IN" sz="2400" b="0" i="0" dirty="0">
                <a:effectLst/>
                <a:latin typeface="inter-regular"/>
              </a:rPr>
              <a:t> main(String </a:t>
            </a:r>
            <a:r>
              <a:rPr lang="en-IN" sz="2400" b="0" i="0" dirty="0" err="1">
                <a:effectLst/>
                <a:latin typeface="inter-regular"/>
              </a:rPr>
              <a:t>args</a:t>
            </a:r>
            <a:r>
              <a:rPr lang="en-IN" sz="2400" b="0" i="0" dirty="0">
                <a:effectLst/>
                <a:latin typeface="inter-regular"/>
              </a:rPr>
              <a:t>[])    </a:t>
            </a:r>
          </a:p>
          <a:p>
            <a:pPr algn="just"/>
            <a:r>
              <a:rPr lang="en-IN" sz="2400" b="0" i="0" dirty="0">
                <a:effectLst/>
                <a:latin typeface="inter-regular"/>
              </a:rPr>
              <a:t>{    </a:t>
            </a:r>
          </a:p>
          <a:p>
            <a:pPr algn="just"/>
            <a:r>
              <a:rPr lang="en-IN" sz="2400" b="0" i="0" dirty="0">
                <a:effectLst/>
                <a:latin typeface="inter-regular"/>
              </a:rPr>
              <a:t>    </a:t>
            </a:r>
            <a:r>
              <a:rPr lang="en-IN" sz="2400" b="1" i="0" dirty="0">
                <a:effectLst/>
                <a:latin typeface="inter-regular"/>
              </a:rPr>
              <a:t>new</a:t>
            </a:r>
            <a:r>
              <a:rPr lang="en-IN" sz="2400" b="0" i="0" dirty="0">
                <a:effectLst/>
                <a:latin typeface="inter-regular"/>
              </a:rPr>
              <a:t> </a:t>
            </a:r>
            <a:r>
              <a:rPr lang="en-IN" sz="2400" b="0" i="0" dirty="0" err="1">
                <a:effectLst/>
                <a:latin typeface="inter-regular"/>
              </a:rPr>
              <a:t>ItemListenerExample</a:t>
            </a:r>
            <a:r>
              <a:rPr lang="en-IN" sz="2400" b="0" i="0" dirty="0">
                <a:effectLst/>
                <a:latin typeface="inter-regular"/>
              </a:rPr>
              <a:t>();    </a:t>
            </a:r>
          </a:p>
          <a:p>
            <a:pPr algn="just"/>
            <a:r>
              <a:rPr lang="en-IN" sz="2400" b="0" i="0" dirty="0">
                <a:effectLst/>
                <a:latin typeface="inter-regular"/>
              </a:rPr>
              <a:t>}    </a:t>
            </a:r>
          </a:p>
          <a:p>
            <a:pPr algn="just"/>
            <a:r>
              <a:rPr lang="en-IN" sz="2400" b="0" i="0" dirty="0">
                <a:effectLst/>
                <a:latin typeface="inter-regular"/>
              </a:rPr>
              <a:t>}    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42704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A072BB-B1C4-F456-3F4E-E2288EE688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56" t="29412" r="55588" b="24706"/>
          <a:stretch/>
        </p:blipFill>
        <p:spPr>
          <a:xfrm>
            <a:off x="2752164" y="475128"/>
            <a:ext cx="5656731" cy="562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2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06E5-34C9-1504-5FBD-5ABD6D8D1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649418" cy="1402976"/>
          </a:xfrm>
        </p:spPr>
        <p:txBody>
          <a:bodyPr/>
          <a:lstStyle/>
          <a:p>
            <a:r>
              <a:rPr lang="en-IN" sz="3200" b="1" i="1" dirty="0"/>
              <a:t>An event is an action initiated by the user interacting with the program.</a:t>
            </a:r>
            <a:br>
              <a:rPr lang="en-IN" sz="3200" b="1" i="1" dirty="0"/>
            </a:br>
            <a:br>
              <a:rPr lang="en-IN" sz="3200" dirty="0"/>
            </a:br>
            <a:r>
              <a:rPr lang="en-IN" sz="3200" u="sng" dirty="0"/>
              <a:t>Examples</a:t>
            </a:r>
            <a:br>
              <a:rPr lang="en-IN" sz="3200" u="sng" dirty="0"/>
            </a:br>
            <a:br>
              <a:rPr lang="en-IN" sz="3200" dirty="0"/>
            </a:br>
            <a:r>
              <a:rPr lang="en-IN" sz="2400" dirty="0"/>
              <a:t>- Keyboard events – pressing, holding, releasing </a:t>
            </a:r>
            <a:br>
              <a:rPr lang="en-IN" sz="2400" dirty="0"/>
            </a:br>
            <a:r>
              <a:rPr lang="en-IN" sz="2400" dirty="0"/>
              <a:t>- Mouse events – moving, clicking</a:t>
            </a:r>
            <a:br>
              <a:rPr lang="en-IN" sz="2400" dirty="0"/>
            </a:br>
            <a:r>
              <a:rPr lang="en-IN" sz="2400" dirty="0"/>
              <a:t>- GUI events – clicking a button, resizing a window, closing a   window.</a:t>
            </a:r>
            <a:br>
              <a:rPr lang="en-IN" sz="2400" dirty="0"/>
            </a:br>
            <a:br>
              <a:rPr lang="en-IN" sz="2400" dirty="0"/>
            </a:br>
            <a:r>
              <a:rPr lang="en-IN" sz="2400" b="1" i="1" dirty="0"/>
              <a:t>An event in java is an object of a particular event class, that represents some user actions to which the GUI might respond’.</a:t>
            </a:r>
            <a:br>
              <a:rPr lang="en-IN" sz="2400" b="1" i="1" dirty="0"/>
            </a:br>
            <a:br>
              <a:rPr lang="en-IN" sz="2400" b="1" i="1" dirty="0"/>
            </a:br>
            <a:r>
              <a:rPr lang="en-IN" sz="2400" b="1" i="1" dirty="0"/>
              <a:t>Most often events correspond to user actions, but sometimes they do not.</a:t>
            </a:r>
            <a:endParaRPr lang="en-IN" sz="3200" b="1" i="1" dirty="0"/>
          </a:p>
        </p:txBody>
      </p:sp>
    </p:spTree>
    <p:extLst>
      <p:ext uri="{BB962C8B-B14F-4D97-AF65-F5344CB8AC3E}">
        <p14:creationId xmlns:p14="http://schemas.microsoft.com/office/powerpoint/2010/main" val="4216141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3953E-B879-7385-81B2-442D61597BA1}"/>
              </a:ext>
            </a:extLst>
          </p:cNvPr>
          <p:cNvSpPr txBox="1"/>
          <p:nvPr/>
        </p:nvSpPr>
        <p:spPr>
          <a:xfrm>
            <a:off x="116541" y="89646"/>
            <a:ext cx="1195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i="1" u="sng" dirty="0"/>
          </a:p>
          <a:p>
            <a:r>
              <a:rPr lang="en-IN" sz="2400" b="1" i="1" u="sng" dirty="0"/>
              <a:t>Input Listener():</a:t>
            </a: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56F94AA-0FC5-40B9-76C9-EE6CE3477000}"/>
              </a:ext>
            </a:extLst>
          </p:cNvPr>
          <p:cNvSpPr/>
          <p:nvPr/>
        </p:nvSpPr>
        <p:spPr>
          <a:xfrm>
            <a:off x="4464424" y="1023116"/>
            <a:ext cx="2344270" cy="110799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 Listener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2A0DC8-2616-6A33-CC48-691F1754829A}"/>
              </a:ext>
            </a:extLst>
          </p:cNvPr>
          <p:cNvSpPr/>
          <p:nvPr/>
        </p:nvSpPr>
        <p:spPr>
          <a:xfrm>
            <a:off x="3056966" y="3183199"/>
            <a:ext cx="2205317" cy="122684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KeyEvent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1008B10-EA35-03B0-9B35-F48E902CC10F}"/>
              </a:ext>
            </a:extLst>
          </p:cNvPr>
          <p:cNvSpPr/>
          <p:nvPr/>
        </p:nvSpPr>
        <p:spPr>
          <a:xfrm>
            <a:off x="6107205" y="3291789"/>
            <a:ext cx="2382371" cy="11182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MouseEvent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CA3B1A-034F-5F00-9F55-4EC0D830492A}"/>
              </a:ext>
            </a:extLst>
          </p:cNvPr>
          <p:cNvCxnSpPr>
            <a:cxnSpLocks/>
          </p:cNvCxnSpPr>
          <p:nvPr/>
        </p:nvCxnSpPr>
        <p:spPr>
          <a:xfrm flipH="1">
            <a:off x="4392706" y="2149770"/>
            <a:ext cx="1243853" cy="1014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79D0B2-2F87-0EBE-3C08-7C506369D742}"/>
              </a:ext>
            </a:extLst>
          </p:cNvPr>
          <p:cNvCxnSpPr>
            <a:cxnSpLocks/>
          </p:cNvCxnSpPr>
          <p:nvPr/>
        </p:nvCxnSpPr>
        <p:spPr>
          <a:xfrm>
            <a:off x="5636559" y="2149770"/>
            <a:ext cx="1360393" cy="111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BA1E905-32D7-3B67-64C3-F5312C164354}"/>
              </a:ext>
            </a:extLst>
          </p:cNvPr>
          <p:cNvSpPr txBox="1"/>
          <p:nvPr/>
        </p:nvSpPr>
        <p:spPr>
          <a:xfrm>
            <a:off x="188259" y="1828800"/>
            <a:ext cx="1188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US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236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F2A82A-D283-D2B3-62F9-68BCCC87D25C}"/>
              </a:ext>
            </a:extLst>
          </p:cNvPr>
          <p:cNvSpPr txBox="1"/>
          <p:nvPr/>
        </p:nvSpPr>
        <p:spPr>
          <a:xfrm>
            <a:off x="89647" y="143435"/>
            <a:ext cx="11923059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KeyEvent</a:t>
            </a:r>
            <a:endParaRPr lang="en-US" sz="2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sz="2000" b="0" i="0" dirty="0">
                <a:effectLst/>
                <a:latin typeface="Times New Roman" panose="02020603050405020304" pitchFamily="18" charset="0"/>
              </a:rPr>
              <a:t>A </a:t>
            </a:r>
            <a:r>
              <a:rPr lang="en-US" sz="2000" b="1" i="0" dirty="0" err="1">
                <a:effectLst/>
                <a:latin typeface="Times New Roman" panose="02020603050405020304" pitchFamily="18" charset="0"/>
              </a:rPr>
              <a:t>KeyEvent</a:t>
            </a:r>
            <a:r>
              <a:rPr lang="en-US" sz="2000" b="0" i="0" dirty="0">
                <a:effectLst/>
                <a:latin typeface="Times New Roman" panose="02020603050405020304" pitchFamily="18" charset="0"/>
              </a:rPr>
              <a:t> is generated when keyboard input occurs. There are three types of key events, which are identified by these integer </a:t>
            </a:r>
            <a:r>
              <a:rPr lang="en-US" sz="2000" b="0" i="0" dirty="0" err="1">
                <a:effectLst/>
                <a:latin typeface="Times New Roman" panose="02020603050405020304" pitchFamily="18" charset="0"/>
              </a:rPr>
              <a:t>constants:</a:t>
            </a:r>
            <a:r>
              <a:rPr lang="en-US" sz="2000" b="1" i="0" dirty="0" err="1">
                <a:effectLst/>
                <a:latin typeface="Times New Roman" panose="02020603050405020304" pitchFamily="18" charset="0"/>
              </a:rPr>
              <a:t>KEY_PRESSED</a:t>
            </a:r>
            <a:r>
              <a:rPr lang="en-US" sz="2000" b="0" i="0" dirty="0">
                <a:effectLst/>
                <a:latin typeface="Times New Roman" panose="02020603050405020304" pitchFamily="18" charset="0"/>
              </a:rPr>
              <a:t>, </a:t>
            </a:r>
            <a:r>
              <a:rPr lang="en-US" sz="2000" b="1" i="0" dirty="0">
                <a:effectLst/>
                <a:latin typeface="Times New Roman" panose="02020603050405020304" pitchFamily="18" charset="0"/>
              </a:rPr>
              <a:t>KEY_RELEASED</a:t>
            </a:r>
            <a:r>
              <a:rPr lang="en-US" sz="2000" b="0" i="0" dirty="0">
                <a:effectLst/>
                <a:latin typeface="Times New Roman" panose="02020603050405020304" pitchFamily="18" charset="0"/>
              </a:rPr>
              <a:t>, and </a:t>
            </a:r>
            <a:r>
              <a:rPr lang="en-US" sz="2000" b="1" i="0" dirty="0">
                <a:effectLst/>
                <a:latin typeface="Times New Roman" panose="02020603050405020304" pitchFamily="18" charset="0"/>
              </a:rPr>
              <a:t>KEY_TYPED</a:t>
            </a:r>
            <a:r>
              <a:rPr lang="en-US" sz="2000" b="0" i="0" dirty="0">
                <a:effectLst/>
                <a:latin typeface="Times New Roman" panose="02020603050405020304" pitchFamily="18" charset="0"/>
              </a:rPr>
              <a:t>. The first two events are generated when any key is pressed or released. The</a:t>
            </a:r>
            <a:r>
              <a:rPr lang="en-US" sz="2000" b="1" i="0" dirty="0">
                <a:effectLst/>
                <a:latin typeface="Times New Roman" panose="02020603050405020304" pitchFamily="18" charset="0"/>
              </a:rPr>
              <a:t> </a:t>
            </a:r>
            <a:r>
              <a:rPr lang="en-US" sz="2000" b="0" i="0" dirty="0">
                <a:effectLst/>
                <a:latin typeface="Times New Roman" panose="02020603050405020304" pitchFamily="18" charset="0"/>
              </a:rPr>
              <a:t>last event occurs only when a character is generated. Remember, not all keypresses result in characters. For example, pressing shift does not generate a character.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IN" sz="24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MouseEvent</a:t>
            </a:r>
            <a:endParaRPr lang="en-IN" sz="2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eight types of mouse events. The 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MouseEvent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 defines the following integer constants that can be used to identify them: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MOUSE_CLICKED : The user clicked the mouse.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MOUSE_DRAGGED : The user dragged the mouse.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MOUSE_ENTERED : The mouse entered a component.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MOUSE_EXITED : The mouse exited from a component.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MOUSE_MOVED : The mouse moved.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MOUSE_PRESSED : The mouse was pressed.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MOUSE_RELEASED : The mouse was released.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MOUSE_WHEEL : The mouse wheel was moved.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8536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bstract design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038B-407A-3F5C-737E-75F085DA9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40" y="129988"/>
            <a:ext cx="9404723" cy="4755776"/>
          </a:xfrm>
        </p:spPr>
        <p:txBody>
          <a:bodyPr/>
          <a:lstStyle/>
          <a:p>
            <a:r>
              <a:rPr lang="en-IN" dirty="0"/>
              <a:t>Low level events:</a:t>
            </a:r>
            <a:br>
              <a:rPr lang="en-IN" dirty="0"/>
            </a:br>
            <a:br>
              <a:rPr lang="en-IN" dirty="0"/>
            </a:br>
            <a:r>
              <a:rPr lang="en-IN" sz="2400" dirty="0"/>
              <a:t>Low level events represent direct communication from the user.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Low level event examples: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- Key event</a:t>
            </a:r>
            <a:br>
              <a:rPr lang="en-IN" sz="2400" dirty="0"/>
            </a:br>
            <a:r>
              <a:rPr lang="en-IN" sz="2400" dirty="0"/>
              <a:t>              - focus event</a:t>
            </a:r>
            <a:br>
              <a:rPr lang="en-IN" sz="2400" dirty="0"/>
            </a:br>
            <a:r>
              <a:rPr lang="en-IN" sz="2400" dirty="0"/>
              <a:t>              - mouse event</a:t>
            </a:r>
            <a:br>
              <a:rPr lang="en-IN" sz="2400" dirty="0"/>
            </a:br>
            <a:r>
              <a:rPr lang="en-IN" sz="2400" dirty="0"/>
              <a:t>              - container event</a:t>
            </a:r>
            <a:br>
              <a:rPr lang="en-IN" sz="2400" dirty="0"/>
            </a:br>
            <a:r>
              <a:rPr lang="en-IN" sz="2400" dirty="0"/>
              <a:t>              - component event</a:t>
            </a:r>
            <a:br>
              <a:rPr lang="en-IN" sz="2400" dirty="0"/>
            </a:br>
            <a:r>
              <a:rPr lang="en-IN" sz="2400" dirty="0"/>
              <a:t>              - paint event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48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9A824-1029-742C-6C0B-E5F9CEF6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325470"/>
          </a:xfrm>
        </p:spPr>
        <p:txBody>
          <a:bodyPr/>
          <a:lstStyle/>
          <a:p>
            <a:r>
              <a:rPr lang="en-IN" dirty="0"/>
              <a:t>High level events</a:t>
            </a:r>
            <a:br>
              <a:rPr lang="en-IN" dirty="0"/>
            </a:br>
            <a:r>
              <a:rPr lang="en-IN" sz="1600" dirty="0"/>
              <a:t>  </a:t>
            </a:r>
            <a:br>
              <a:rPr lang="en-IN" sz="1600" dirty="0"/>
            </a:br>
            <a:r>
              <a:rPr lang="en-IN" sz="2400" dirty="0"/>
              <a:t>High level events usually involve one or more low level events.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High level events examples: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- action event </a:t>
            </a:r>
            <a:br>
              <a:rPr lang="en-IN" sz="2400" dirty="0"/>
            </a:br>
            <a:r>
              <a:rPr lang="en-IN" sz="2400" dirty="0"/>
              <a:t>                       - adjustment event</a:t>
            </a:r>
            <a:br>
              <a:rPr lang="en-IN" sz="2400" dirty="0"/>
            </a:br>
            <a:r>
              <a:rPr lang="en-IN" sz="2400" dirty="0"/>
              <a:t>                       - item event</a:t>
            </a:r>
            <a:br>
              <a:rPr lang="en-IN" sz="2400" dirty="0"/>
            </a:br>
            <a:r>
              <a:rPr lang="en-IN" sz="2400" dirty="0"/>
              <a:t>                       - text event</a:t>
            </a:r>
          </a:p>
        </p:txBody>
      </p:sp>
    </p:spTree>
    <p:extLst>
      <p:ext uri="{BB962C8B-B14F-4D97-AF65-F5344CB8AC3E}">
        <p14:creationId xmlns:p14="http://schemas.microsoft.com/office/powerpoint/2010/main" val="230066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AF27E-301B-1F49-66CB-B6C968E05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10909395" cy="2120153"/>
          </a:xfrm>
        </p:spPr>
        <p:txBody>
          <a:bodyPr/>
          <a:lstStyle/>
          <a:p>
            <a:br>
              <a:rPr lang="en-IN" sz="2400" b="1" i="1" dirty="0">
                <a:solidFill>
                  <a:schemeClr val="bg1"/>
                </a:solidFill>
              </a:rPr>
            </a:br>
            <a:r>
              <a:rPr lang="en-IN" sz="2400" b="1" i="1" dirty="0">
                <a:solidFill>
                  <a:schemeClr val="bg1"/>
                </a:solidFill>
              </a:rPr>
              <a:t>            </a:t>
            </a:r>
            <a:r>
              <a:rPr lang="en-IN" sz="2800" b="1" i="1" dirty="0">
                <a:solidFill>
                  <a:schemeClr val="bg1"/>
                </a:solidFill>
              </a:rPr>
              <a:t>How do the low and high level events work in java?</a:t>
            </a:r>
            <a:br>
              <a:rPr lang="en-IN" sz="2800" b="1" i="1" dirty="0">
                <a:solidFill>
                  <a:schemeClr val="bg1"/>
                </a:solidFill>
              </a:rPr>
            </a:b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When the user clicks the mouse on a button, then releases it, the button gets two or three separate, low level mouse events.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    - One for mouse down</a:t>
            </a:r>
            <a:br>
              <a:rPr lang="en-IN" sz="2400" dirty="0"/>
            </a:br>
            <a:r>
              <a:rPr lang="en-IN" sz="2400" dirty="0"/>
              <a:t>                            - One for mouse up</a:t>
            </a:r>
            <a:br>
              <a:rPr lang="en-IN" sz="2400" dirty="0"/>
            </a:br>
            <a:r>
              <a:rPr lang="en-IN" sz="2400" dirty="0"/>
              <a:t>                            - Possibly one for mouse drag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However, the button then fires one high level event - </a:t>
            </a:r>
            <a:r>
              <a:rPr lang="en-IN" sz="2400" dirty="0" err="1"/>
              <a:t>ActionEvent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098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6C00908-D590-95B6-021D-906E9C2B07B2}"/>
              </a:ext>
            </a:extLst>
          </p:cNvPr>
          <p:cNvSpPr/>
          <p:nvPr/>
        </p:nvSpPr>
        <p:spPr>
          <a:xfrm>
            <a:off x="4379257" y="225241"/>
            <a:ext cx="3361765" cy="63649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java.awt.event.*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54C496-24BD-39A8-F362-353F566E2874}"/>
              </a:ext>
            </a:extLst>
          </p:cNvPr>
          <p:cNvSpPr/>
          <p:nvPr/>
        </p:nvSpPr>
        <p:spPr>
          <a:xfrm>
            <a:off x="504265" y="1817594"/>
            <a:ext cx="1694329" cy="3899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ActionEvent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C40746-BE30-1236-A286-93E7B37A2C7D}"/>
              </a:ext>
            </a:extLst>
          </p:cNvPr>
          <p:cNvSpPr/>
          <p:nvPr/>
        </p:nvSpPr>
        <p:spPr>
          <a:xfrm>
            <a:off x="2653551" y="1826561"/>
            <a:ext cx="2106706" cy="3899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AdjustmentEvent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B68C59-C2CC-50B1-3850-D3A0B80EF33E}"/>
              </a:ext>
            </a:extLst>
          </p:cNvPr>
          <p:cNvSpPr/>
          <p:nvPr/>
        </p:nvSpPr>
        <p:spPr>
          <a:xfrm>
            <a:off x="4926105" y="1810870"/>
            <a:ext cx="2268071" cy="3899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ComponentEvent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B4EAC7-3215-7803-FC92-64F5A3121322}"/>
              </a:ext>
            </a:extLst>
          </p:cNvPr>
          <p:cNvSpPr/>
          <p:nvPr/>
        </p:nvSpPr>
        <p:spPr>
          <a:xfrm>
            <a:off x="7431745" y="1777253"/>
            <a:ext cx="1954308" cy="4661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ItemEvent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20436C-42EA-B858-184E-D72422641CDF}"/>
              </a:ext>
            </a:extLst>
          </p:cNvPr>
          <p:cNvSpPr/>
          <p:nvPr/>
        </p:nvSpPr>
        <p:spPr>
          <a:xfrm>
            <a:off x="9950835" y="1754844"/>
            <a:ext cx="2106706" cy="4661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TextEvent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2D107F-4B1A-06BB-09DC-B1BD53AACE38}"/>
              </a:ext>
            </a:extLst>
          </p:cNvPr>
          <p:cNvSpPr/>
          <p:nvPr/>
        </p:nvSpPr>
        <p:spPr>
          <a:xfrm>
            <a:off x="528915" y="3464850"/>
            <a:ext cx="2142565" cy="50202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ContainerEvent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C3B6CF-3638-0857-CC29-AF0C1EE1B03B}"/>
              </a:ext>
            </a:extLst>
          </p:cNvPr>
          <p:cNvSpPr/>
          <p:nvPr/>
        </p:nvSpPr>
        <p:spPr>
          <a:xfrm>
            <a:off x="3169022" y="3507432"/>
            <a:ext cx="1694330" cy="50202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FocusEvent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34C9A4-5DAE-AADB-557C-638E11D796E3}"/>
              </a:ext>
            </a:extLst>
          </p:cNvPr>
          <p:cNvSpPr/>
          <p:nvPr/>
        </p:nvSpPr>
        <p:spPr>
          <a:xfrm>
            <a:off x="5352596" y="3505184"/>
            <a:ext cx="1470211" cy="50202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InputEvent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DE738D-04F9-8525-E2B6-6A7FEF61B0D0}"/>
              </a:ext>
            </a:extLst>
          </p:cNvPr>
          <p:cNvSpPr/>
          <p:nvPr/>
        </p:nvSpPr>
        <p:spPr>
          <a:xfrm>
            <a:off x="7622246" y="3464850"/>
            <a:ext cx="1819836" cy="47962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PaintEvent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029585-6F90-FCD3-227C-70032B734807}"/>
              </a:ext>
            </a:extLst>
          </p:cNvPr>
          <p:cNvSpPr/>
          <p:nvPr/>
        </p:nvSpPr>
        <p:spPr>
          <a:xfrm>
            <a:off x="10022552" y="3502940"/>
            <a:ext cx="1963271" cy="56477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WIndowEvent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90583F-3FF9-1DE1-B10A-4C222AD15DAE}"/>
              </a:ext>
            </a:extLst>
          </p:cNvPr>
          <p:cNvSpPr/>
          <p:nvPr/>
        </p:nvSpPr>
        <p:spPr>
          <a:xfrm>
            <a:off x="3706904" y="4867805"/>
            <a:ext cx="1930332" cy="502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KeyEvent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7B47C3-B7B4-2222-47F4-537D16060EAE}"/>
              </a:ext>
            </a:extLst>
          </p:cNvPr>
          <p:cNvSpPr/>
          <p:nvPr/>
        </p:nvSpPr>
        <p:spPr>
          <a:xfrm>
            <a:off x="6271478" y="4881252"/>
            <a:ext cx="1640540" cy="466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MouseEvent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21B14-1F88-00F9-16E4-6B9BFF18013E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351429" y="861735"/>
            <a:ext cx="4708711" cy="83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52E24F-420E-43ED-C9AF-36232A1C5212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3706904" y="861735"/>
            <a:ext cx="2353236" cy="96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7128F5-089A-71FC-BAC5-F9E67EA9675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060139" y="871823"/>
            <a:ext cx="2" cy="93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4C6DD2B-AD5B-38D5-0D65-E4F6F3FFBAD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60140" y="861735"/>
            <a:ext cx="2348759" cy="83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C816D5-EB71-A0B7-FB69-9A8480D1E6C6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6060140" y="861735"/>
            <a:ext cx="4944048" cy="89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82E3A2-ED2D-F640-4CE1-218815B067FB}"/>
              </a:ext>
            </a:extLst>
          </p:cNvPr>
          <p:cNvCxnSpPr>
            <a:cxnSpLocks/>
          </p:cNvCxnSpPr>
          <p:nvPr/>
        </p:nvCxnSpPr>
        <p:spPr>
          <a:xfrm flipH="1">
            <a:off x="1600197" y="2200835"/>
            <a:ext cx="4407049" cy="118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F6E7BC-F7B1-5943-FF1C-C01728DA1575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016187" y="2200835"/>
            <a:ext cx="2043954" cy="122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FCF272-16FE-034F-877C-F33F466FDAD3}"/>
              </a:ext>
            </a:extLst>
          </p:cNvPr>
          <p:cNvCxnSpPr>
            <a:cxnSpLocks/>
          </p:cNvCxnSpPr>
          <p:nvPr/>
        </p:nvCxnSpPr>
        <p:spPr>
          <a:xfrm>
            <a:off x="6046691" y="2191874"/>
            <a:ext cx="41011" cy="127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206D2ED-4A53-8C66-72EA-432004F2FC01}"/>
              </a:ext>
            </a:extLst>
          </p:cNvPr>
          <p:cNvCxnSpPr>
            <a:cxnSpLocks/>
          </p:cNvCxnSpPr>
          <p:nvPr/>
        </p:nvCxnSpPr>
        <p:spPr>
          <a:xfrm>
            <a:off x="6060139" y="2218766"/>
            <a:ext cx="2456786" cy="118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F1FC4E2-090F-29CA-8B14-1C97CDCA5810}"/>
              </a:ext>
            </a:extLst>
          </p:cNvPr>
          <p:cNvCxnSpPr>
            <a:cxnSpLocks/>
          </p:cNvCxnSpPr>
          <p:nvPr/>
        </p:nvCxnSpPr>
        <p:spPr>
          <a:xfrm>
            <a:off x="6060139" y="2200854"/>
            <a:ext cx="4953009" cy="1237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6FF808-CD82-D306-1A89-2DC00108BC2E}"/>
              </a:ext>
            </a:extLst>
          </p:cNvPr>
          <p:cNvCxnSpPr>
            <a:cxnSpLocks/>
          </p:cNvCxnSpPr>
          <p:nvPr/>
        </p:nvCxnSpPr>
        <p:spPr>
          <a:xfrm flipH="1">
            <a:off x="5172635" y="4016164"/>
            <a:ext cx="929202" cy="795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35C746F-2E48-7E81-B69C-A591A2851E39}"/>
              </a:ext>
            </a:extLst>
          </p:cNvPr>
          <p:cNvCxnSpPr/>
          <p:nvPr/>
        </p:nvCxnSpPr>
        <p:spPr>
          <a:xfrm>
            <a:off x="6096000" y="4018417"/>
            <a:ext cx="954743" cy="79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483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D9C0169-AE20-9414-7B03-6AE856EF7BF4}"/>
              </a:ext>
            </a:extLst>
          </p:cNvPr>
          <p:cNvSpPr/>
          <p:nvPr/>
        </p:nvSpPr>
        <p:spPr>
          <a:xfrm>
            <a:off x="2185147" y="242647"/>
            <a:ext cx="1604682" cy="815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C78453-A969-8618-04CE-9F0EF78E474A}"/>
              </a:ext>
            </a:extLst>
          </p:cNvPr>
          <p:cNvSpPr/>
          <p:nvPr/>
        </p:nvSpPr>
        <p:spPr>
          <a:xfrm>
            <a:off x="6593540" y="165847"/>
            <a:ext cx="2411506" cy="744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78A7B8-24A9-7603-303D-0AEA1D170C28}"/>
              </a:ext>
            </a:extLst>
          </p:cNvPr>
          <p:cNvSpPr/>
          <p:nvPr/>
        </p:nvSpPr>
        <p:spPr>
          <a:xfrm>
            <a:off x="3760694" y="2532965"/>
            <a:ext cx="2644588" cy="43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Source Object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7C0282-D518-AD88-4D36-B4C2EADA6821}"/>
              </a:ext>
            </a:extLst>
          </p:cNvPr>
          <p:cNvSpPr/>
          <p:nvPr/>
        </p:nvSpPr>
        <p:spPr>
          <a:xfrm>
            <a:off x="9287435" y="2559858"/>
            <a:ext cx="2501153" cy="43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Listener Event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E73581-CD22-B3BE-3DBD-CEF0A0572C93}"/>
              </a:ext>
            </a:extLst>
          </p:cNvPr>
          <p:cNvSpPr/>
          <p:nvPr/>
        </p:nvSpPr>
        <p:spPr>
          <a:xfrm>
            <a:off x="3805518" y="2984810"/>
            <a:ext cx="2528047" cy="430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Register a listener object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AD073E-C6B1-514B-743D-F5E94F8A467C}"/>
              </a:ext>
            </a:extLst>
          </p:cNvPr>
          <p:cNvSpPr/>
          <p:nvPr/>
        </p:nvSpPr>
        <p:spPr>
          <a:xfrm>
            <a:off x="9381564" y="3021542"/>
            <a:ext cx="2312894" cy="430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handler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3541ED-9B9A-C0D3-415B-098F6CD26274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>
            <a:off x="2987488" y="1058435"/>
            <a:ext cx="2095500" cy="147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5EF413-AEBC-0983-F084-77022F79E7C9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5082988" y="905653"/>
            <a:ext cx="2716305" cy="162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E4A336-DD4A-F83C-2D9B-8C2BA371178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7799293" y="909918"/>
            <a:ext cx="2738719" cy="164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300C70-689B-FB79-3C4B-2D3EE0D7C5E9}"/>
              </a:ext>
            </a:extLst>
          </p:cNvPr>
          <p:cNvSpPr txBox="1"/>
          <p:nvPr/>
        </p:nvSpPr>
        <p:spPr>
          <a:xfrm>
            <a:off x="2297205" y="1504029"/>
            <a:ext cx="1380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Activate an event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791AB-B779-FB75-AFC0-6AB45E561933}"/>
              </a:ext>
            </a:extLst>
          </p:cNvPr>
          <p:cNvSpPr txBox="1"/>
          <p:nvPr/>
        </p:nvSpPr>
        <p:spPr>
          <a:xfrm>
            <a:off x="6586818" y="1528465"/>
            <a:ext cx="1317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Generate an event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1E74F-DA5E-1B1A-2D12-52C03C61DDCF}"/>
              </a:ext>
            </a:extLst>
          </p:cNvPr>
          <p:cNvSpPr txBox="1"/>
          <p:nvPr/>
        </p:nvSpPr>
        <p:spPr>
          <a:xfrm>
            <a:off x="9287435" y="1528465"/>
            <a:ext cx="207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Notify </a:t>
            </a:r>
            <a:r>
              <a:rPr lang="en-IN" dirty="0" err="1"/>
              <a:t>LIstener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E7A011-07E6-67A7-090E-1B703DFB5A9E}"/>
              </a:ext>
            </a:extLst>
          </p:cNvPr>
          <p:cNvSpPr txBox="1"/>
          <p:nvPr/>
        </p:nvSpPr>
        <p:spPr>
          <a:xfrm>
            <a:off x="170329" y="4141694"/>
            <a:ext cx="116899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/>
              <a:t>Java event Delegation Model()</a:t>
            </a:r>
          </a:p>
          <a:p>
            <a:endParaRPr lang="en-IN" dirty="0"/>
          </a:p>
          <a:p>
            <a:r>
              <a:rPr lang="en-IN" dirty="0"/>
              <a:t>Java uses delegation-based model for event handling.</a:t>
            </a:r>
          </a:p>
          <a:p>
            <a:endParaRPr lang="en-IN" dirty="0"/>
          </a:p>
          <a:p>
            <a:r>
              <a:rPr lang="en-IN" dirty="0"/>
              <a:t>Java uses event listener to register an event and event handler to respond to the event.</a:t>
            </a:r>
          </a:p>
          <a:p>
            <a:endParaRPr lang="en-IN" dirty="0"/>
          </a:p>
          <a:p>
            <a:r>
              <a:rPr lang="en-IN" dirty="0"/>
              <a:t>The use of event listeners in event handling is called delegation event model.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254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9C61A0-EE6D-F32E-74B7-7C865474D68D}"/>
              </a:ext>
            </a:extLst>
          </p:cNvPr>
          <p:cNvSpPr txBox="1"/>
          <p:nvPr/>
        </p:nvSpPr>
        <p:spPr>
          <a:xfrm>
            <a:off x="89647" y="62752"/>
            <a:ext cx="1176169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/>
              <a:t>Event sources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type of an event depends on its source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Eg</a:t>
            </a:r>
            <a:r>
              <a:rPr lang="en-IN" dirty="0"/>
              <a:t>:   the keyboard, mouse, GUI components – buttons, text felids, windows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Event source is an object with the ability to determine when an event has occurred.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 event source generates events by invoking methods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400" b="1" u="sng" dirty="0"/>
              <a:t>Listeners: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Listeners wait for events to occur. A listener object is an instance of a class that implements a specific listener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Listeners must register to 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Whenever an event is generated that particular listener will be activated, and to the listener will execute the event, with the help of the particular interface.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4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B78AC1-3533-9DAE-214F-6B9DE9F08941}"/>
              </a:ext>
            </a:extLst>
          </p:cNvPr>
          <p:cNvSpPr txBox="1"/>
          <p:nvPr/>
        </p:nvSpPr>
        <p:spPr>
          <a:xfrm>
            <a:off x="5638800" y="296283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B5E6F7-694F-96D2-4EC1-6C6655720D67}"/>
              </a:ext>
            </a:extLst>
          </p:cNvPr>
          <p:cNvSpPr txBox="1"/>
          <p:nvPr/>
        </p:nvSpPr>
        <p:spPr>
          <a:xfrm>
            <a:off x="0" y="0"/>
            <a:ext cx="12075459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en-IN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n-I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I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</a:t>
            </a:r>
            <a:r>
              <a:rPr lang="en-I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Events</a:t>
            </a:r>
            <a:r>
              <a:rPr lang="en-I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</a:t>
            </a:r>
            <a:r>
              <a:rPr lang="en-IN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Action Event</a:t>
            </a:r>
            <a:r>
              <a:rPr lang="en-IN" dirty="0"/>
              <a:t>                                      </a:t>
            </a:r>
            <a:r>
              <a:rPr lang="en-IN" i="1" dirty="0"/>
              <a:t>Button , Menu Item, List                                  </a:t>
            </a:r>
            <a:r>
              <a:rPr lang="en-IN" dirty="0"/>
              <a:t>Action Listener</a:t>
            </a:r>
          </a:p>
          <a:p>
            <a:endParaRPr lang="en-IN" b="1" dirty="0"/>
          </a:p>
          <a:p>
            <a:r>
              <a:rPr lang="en-IN" b="1" dirty="0"/>
              <a:t>Adjustment Event                             </a:t>
            </a:r>
            <a:r>
              <a:rPr lang="en-IN" b="1" i="1" dirty="0"/>
              <a:t> </a:t>
            </a:r>
            <a:r>
              <a:rPr lang="en-IN" i="1" dirty="0"/>
              <a:t>Component                                                    </a:t>
            </a:r>
            <a:r>
              <a:rPr lang="en-IN" dirty="0"/>
              <a:t>Adjustment Listener    </a:t>
            </a:r>
          </a:p>
          <a:p>
            <a:r>
              <a:rPr lang="en-IN" dirty="0"/>
              <a:t>                                </a:t>
            </a:r>
          </a:p>
          <a:p>
            <a:r>
              <a:rPr lang="en-IN" b="1" dirty="0"/>
              <a:t>Component Event</a:t>
            </a:r>
            <a:r>
              <a:rPr lang="en-IN" dirty="0"/>
              <a:t>                            </a:t>
            </a:r>
            <a:r>
              <a:rPr lang="en-IN" i="1" dirty="0"/>
              <a:t>Component</a:t>
            </a:r>
            <a:r>
              <a:rPr lang="en-IN" dirty="0"/>
              <a:t>                                                     </a:t>
            </a:r>
            <a:r>
              <a:rPr lang="en-IN" dirty="0" err="1"/>
              <a:t>Component</a:t>
            </a:r>
            <a:r>
              <a:rPr lang="en-IN" dirty="0"/>
              <a:t> Listener  </a:t>
            </a:r>
          </a:p>
          <a:p>
            <a:r>
              <a:rPr lang="en-IN" dirty="0"/>
              <a:t>  </a:t>
            </a:r>
          </a:p>
          <a:p>
            <a:r>
              <a:rPr lang="en-IN" b="1" dirty="0"/>
              <a:t>Container Event                                </a:t>
            </a:r>
            <a:r>
              <a:rPr lang="en-IN" i="1" dirty="0"/>
              <a:t>Component</a:t>
            </a:r>
            <a:r>
              <a:rPr lang="en-IN" dirty="0"/>
              <a:t>                                                     Container Listener</a:t>
            </a:r>
          </a:p>
          <a:p>
            <a:endParaRPr lang="en-IN" dirty="0"/>
          </a:p>
          <a:p>
            <a:r>
              <a:rPr lang="en-IN" b="1" dirty="0"/>
              <a:t>Focus Event                                        </a:t>
            </a:r>
            <a:r>
              <a:rPr lang="en-IN" i="1" dirty="0"/>
              <a:t>Component </a:t>
            </a:r>
            <a:r>
              <a:rPr lang="en-IN" dirty="0"/>
              <a:t>                                                    Focus Listener</a:t>
            </a:r>
          </a:p>
          <a:p>
            <a:endParaRPr lang="en-IN" b="1" dirty="0"/>
          </a:p>
          <a:p>
            <a:r>
              <a:rPr lang="en-IN" b="1" dirty="0"/>
              <a:t>Item Event                                          </a:t>
            </a:r>
            <a:r>
              <a:rPr lang="en-IN" i="1" dirty="0"/>
              <a:t>Checkbox, Choice</a:t>
            </a:r>
            <a:r>
              <a:rPr lang="en-IN" dirty="0"/>
              <a:t>                                          Item Listener </a:t>
            </a:r>
          </a:p>
          <a:p>
            <a:endParaRPr lang="en-IN" dirty="0"/>
          </a:p>
          <a:p>
            <a:r>
              <a:rPr lang="en-IN" b="1" dirty="0"/>
              <a:t>Key Event                                            </a:t>
            </a:r>
            <a:r>
              <a:rPr lang="en-IN" i="1" dirty="0"/>
              <a:t>Text Component                                             </a:t>
            </a:r>
            <a:r>
              <a:rPr lang="en-IN" dirty="0"/>
              <a:t>Key Listener</a:t>
            </a:r>
          </a:p>
          <a:p>
            <a:endParaRPr lang="en-IN" dirty="0"/>
          </a:p>
          <a:p>
            <a:r>
              <a:rPr lang="en-IN" b="1" dirty="0"/>
              <a:t>Mouse Event                                       </a:t>
            </a:r>
            <a:r>
              <a:rPr lang="en-IN" i="1" dirty="0"/>
              <a:t>Mouse movements                                         </a:t>
            </a:r>
            <a:r>
              <a:rPr lang="en-IN" dirty="0"/>
              <a:t>Mouse Listener</a:t>
            </a:r>
          </a:p>
          <a:p>
            <a:endParaRPr lang="en-IN" b="1" dirty="0"/>
          </a:p>
          <a:p>
            <a:r>
              <a:rPr lang="en-IN" b="1" dirty="0"/>
              <a:t>Mouse Wheel Event                           </a:t>
            </a:r>
            <a:r>
              <a:rPr lang="en-IN" i="1" dirty="0"/>
              <a:t>Mouse wheel Movement                               </a:t>
            </a:r>
            <a:r>
              <a:rPr lang="en-IN" dirty="0"/>
              <a:t>Mouse wheel Listener</a:t>
            </a:r>
          </a:p>
          <a:p>
            <a:endParaRPr lang="en-IN" b="1" dirty="0"/>
          </a:p>
          <a:p>
            <a:r>
              <a:rPr lang="en-IN" b="1" dirty="0"/>
              <a:t>Text Event                                            </a:t>
            </a:r>
            <a:r>
              <a:rPr lang="en-IN" i="1" dirty="0"/>
              <a:t>Text component                                              </a:t>
            </a:r>
            <a:r>
              <a:rPr lang="en-IN" dirty="0"/>
              <a:t>Text Listener</a:t>
            </a:r>
          </a:p>
          <a:p>
            <a:endParaRPr lang="en-IN" dirty="0"/>
          </a:p>
          <a:p>
            <a:r>
              <a:rPr lang="en-IN" b="1" dirty="0"/>
              <a:t>Window Event                                     </a:t>
            </a:r>
            <a:r>
              <a:rPr lang="en-IN" i="1" dirty="0"/>
              <a:t>Window </a:t>
            </a:r>
            <a:r>
              <a:rPr lang="en-IN" dirty="0"/>
              <a:t>                                                            </a:t>
            </a:r>
            <a:r>
              <a:rPr lang="en-IN" dirty="0" err="1"/>
              <a:t>Window</a:t>
            </a:r>
            <a:r>
              <a:rPr lang="en-IN" dirty="0"/>
              <a:t> Listener</a:t>
            </a:r>
          </a:p>
        </p:txBody>
      </p:sp>
    </p:spTree>
    <p:extLst>
      <p:ext uri="{BB962C8B-B14F-4D97-AF65-F5344CB8AC3E}">
        <p14:creationId xmlns:p14="http://schemas.microsoft.com/office/powerpoint/2010/main" val="2088574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84036_DIGITAL ION DESIGN_SL_V1.pptx" id="{AD58A1CE-E9E9-4C2E-83A0-65FD4522F93A}" vid="{1E9553B9-AA04-4A15-9836-1E06682578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design</Template>
  <TotalTime>339</TotalTime>
  <Words>1400</Words>
  <Application>Microsoft Office PowerPoint</Application>
  <PresentationFormat>Widescreen</PresentationFormat>
  <Paragraphs>245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Century Gothic</vt:lpstr>
      <vt:lpstr>inter-regular</vt:lpstr>
      <vt:lpstr>Times New Roman</vt:lpstr>
      <vt:lpstr>Wingdings</vt:lpstr>
      <vt:lpstr>Wingdings 3</vt:lpstr>
      <vt:lpstr>Ion</vt:lpstr>
      <vt:lpstr>Event Handling </vt:lpstr>
      <vt:lpstr>An event is an action initiated by the user interacting with the program.  Examples  - Keyboard events – pressing, holding, releasing  - Mouse events – moving, clicking - GUI events – clicking a button, resizing a window, closing a   window.  An event in java is an object of a particular event class, that represents some user actions to which the GUI might respond’.  Most often events correspond to user actions, but sometimes they do not.</vt:lpstr>
      <vt:lpstr>Low level events:  Low level events represent direct communication from the user.  Low level event examples:                - Key event               - focus event               - mouse event               - container event               - component event               - paint event</vt:lpstr>
      <vt:lpstr>High level events    High level events usually involve one or more low level events.  High level events examples:                         - action event                         - adjustment event                        - item event                        - text event</vt:lpstr>
      <vt:lpstr>             How do the low and high level events work in java?   When the user clicks the mouse on a button, then releases it, the button gets two or three separate, low level mouse events.                              - One for mouse down                             - One for mouse up                             - Possibly one for mouse drag  However, the button then fires one high level event - ActionEvent.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Handling</dc:title>
  <dc:creator>aishwaryaraman838@outlook.com</dc:creator>
  <cp:lastModifiedBy>aishwaryaraman838@outlook.com</cp:lastModifiedBy>
  <cp:revision>5</cp:revision>
  <dcterms:created xsi:type="dcterms:W3CDTF">2023-03-29T12:55:51Z</dcterms:created>
  <dcterms:modified xsi:type="dcterms:W3CDTF">2023-03-30T04:41:02Z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