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sldIdLst>
    <p:sldId id="306" r:id="rId5"/>
    <p:sldId id="309" r:id="rId6"/>
    <p:sldId id="314" r:id="rId7"/>
    <p:sldId id="315" r:id="rId8"/>
    <p:sldId id="324" r:id="rId9"/>
    <p:sldId id="325" r:id="rId10"/>
    <p:sldId id="316" r:id="rId11"/>
    <p:sldId id="294" r:id="rId12"/>
    <p:sldId id="323" r:id="rId13"/>
    <p:sldId id="317" r:id="rId14"/>
    <p:sldId id="295" r:id="rId15"/>
    <p:sldId id="318" r:id="rId16"/>
    <p:sldId id="319" r:id="rId17"/>
    <p:sldId id="320" r:id="rId18"/>
    <p:sldId id="321" r:id="rId19"/>
    <p:sldId id="322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967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accent4"/>
            </a:gs>
            <a:gs pos="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558" y="1731947"/>
            <a:ext cx="9143999" cy="2535471"/>
          </a:xfrm>
          <a:noFill/>
          <a:ln>
            <a:noFill/>
          </a:ln>
          <a:effectLst>
            <a:glow>
              <a:schemeClr val="accent1">
                <a:alpha val="40000"/>
              </a:schemeClr>
            </a:glow>
            <a:outerShdw blurRad="88900" dist="50800" dir="5400000" algn="ctr" rotWithShape="0">
              <a:srgbClr val="000000">
                <a:alpha val="60000"/>
              </a:srgbClr>
            </a:outerShdw>
            <a:softEdge rad="0"/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Inheritance and Overloading in Java 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B2AC8-2650-06CB-8BB7-2149C19BF789}"/>
              </a:ext>
            </a:extLst>
          </p:cNvPr>
          <p:cNvSpPr txBox="1"/>
          <p:nvPr/>
        </p:nvSpPr>
        <p:spPr>
          <a:xfrm>
            <a:off x="8906788" y="5758775"/>
            <a:ext cx="2468683" cy="8309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Ants Valley - Personal Use" pitchFamily="50" charset="0"/>
              </a:rPr>
              <a:t>Mitra Pranoy</a:t>
            </a:r>
          </a:p>
          <a:p>
            <a:endParaRPr lang="en-US" sz="2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007375A-1766-E652-EE35-B637A86D4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7722" y="4149765"/>
            <a:ext cx="4767670" cy="750652"/>
          </a:xfrm>
          <a:effectLst/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ckwell" panose="02060603030405020103" pitchFamily="18" charset="0"/>
              </a:rPr>
              <a:t>A powerful combination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57ED-DA4E-0293-EF28-AF94842D1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019" y="2410242"/>
            <a:ext cx="9043332" cy="1018758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 Over loading </a:t>
            </a:r>
          </a:p>
        </p:txBody>
      </p:sp>
    </p:spTree>
    <p:extLst>
      <p:ext uri="{BB962C8B-B14F-4D97-AF65-F5344CB8AC3E}">
        <p14:creationId xmlns:p14="http://schemas.microsoft.com/office/powerpoint/2010/main" val="96517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56" y="407070"/>
            <a:ext cx="5386431" cy="78416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Method Overloading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38B92-B8A2-368E-176C-B486D2A26B89}"/>
              </a:ext>
            </a:extLst>
          </p:cNvPr>
          <p:cNvSpPr txBox="1"/>
          <p:nvPr/>
        </p:nvSpPr>
        <p:spPr>
          <a:xfrm>
            <a:off x="1379288" y="2580259"/>
            <a:ext cx="968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 method overloading, we can create methods having the same name but differ in the type, number, and/or sequence of parameters.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23CCA-5E37-4040-883B-0F85DF9B7861}"/>
              </a:ext>
            </a:extLst>
          </p:cNvPr>
          <p:cNvSpPr txBox="1"/>
          <p:nvPr/>
        </p:nvSpPr>
        <p:spPr>
          <a:xfrm>
            <a:off x="1379288" y="1583040"/>
            <a:ext cx="987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 a class has multiple methods having same name but parameters of the method should be different is known as Method Overloading.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4562F-A650-8057-9166-321674E9A311}"/>
              </a:ext>
            </a:extLst>
          </p:cNvPr>
          <p:cNvSpPr txBox="1"/>
          <p:nvPr/>
        </p:nvSpPr>
        <p:spPr>
          <a:xfrm>
            <a:off x="1379288" y="3653091"/>
            <a:ext cx="968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When an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overloaded method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is invoked, Java uses the type, number, and/or, sequence, or arguments as its guide to determine which version of the overloaded method to call.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E780C-F1D9-7C52-68BC-3D786251881B}"/>
              </a:ext>
            </a:extLst>
          </p:cNvPr>
          <p:cNvSpPr txBox="1"/>
          <p:nvPr/>
        </p:nvSpPr>
        <p:spPr>
          <a:xfrm>
            <a:off x="1379289" y="4650310"/>
            <a:ext cx="945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It is used when different objects are required to perform a similar set of tasks but use different input parameters.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41357-3954-FDE0-FF4A-F7487D809F63}"/>
              </a:ext>
            </a:extLst>
          </p:cNvPr>
          <p:cNvSpPr txBox="1"/>
          <p:nvPr/>
        </p:nvSpPr>
        <p:spPr>
          <a:xfrm>
            <a:off x="1379289" y="5538457"/>
            <a:ext cx="9450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Java can distinguish the methods with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different method signatures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 i.e. the methods can have the same name but with different parameters list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6BB1101-E246-45CD-5BD6-96C99F1FC6F5}"/>
              </a:ext>
            </a:extLst>
          </p:cNvPr>
          <p:cNvSpPr/>
          <p:nvPr/>
        </p:nvSpPr>
        <p:spPr>
          <a:xfrm>
            <a:off x="1013388" y="1688091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A898CF-18A5-E681-7EC1-97A96B8D41DD}"/>
              </a:ext>
            </a:extLst>
          </p:cNvPr>
          <p:cNvSpPr/>
          <p:nvPr/>
        </p:nvSpPr>
        <p:spPr>
          <a:xfrm>
            <a:off x="1011122" y="2685310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AEE61F-9D15-6FB0-706E-DA604E0AFEB7}"/>
              </a:ext>
            </a:extLst>
          </p:cNvPr>
          <p:cNvSpPr/>
          <p:nvPr/>
        </p:nvSpPr>
        <p:spPr>
          <a:xfrm>
            <a:off x="1019618" y="3758142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A5E854-BE5C-B651-9983-5BE8AAE0C759}"/>
              </a:ext>
            </a:extLst>
          </p:cNvPr>
          <p:cNvSpPr/>
          <p:nvPr/>
        </p:nvSpPr>
        <p:spPr>
          <a:xfrm>
            <a:off x="1011121" y="4721917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0D1281-FE58-8D35-3BEE-8F6088EDEB4C}"/>
              </a:ext>
            </a:extLst>
          </p:cNvPr>
          <p:cNvSpPr/>
          <p:nvPr/>
        </p:nvSpPr>
        <p:spPr>
          <a:xfrm>
            <a:off x="1011120" y="5643508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D23D-4AE7-BC60-6019-93F6449C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38" y="419450"/>
            <a:ext cx="8247077" cy="75951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Rules for Method Overloading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BE281-2094-E3AC-5EDB-C01CD209E32E}"/>
              </a:ext>
            </a:extLst>
          </p:cNvPr>
          <p:cNvSpPr txBox="1"/>
          <p:nvPr/>
        </p:nvSpPr>
        <p:spPr>
          <a:xfrm>
            <a:off x="1614175" y="2602448"/>
            <a:ext cx="987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overloaded method must change the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argument list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(number of parameters, data type, or sequence of parameters).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3FBD8-E117-B96D-3F4F-1BDE84F63611}"/>
              </a:ext>
            </a:extLst>
          </p:cNvPr>
          <p:cNvSpPr txBox="1"/>
          <p:nvPr/>
        </p:nvSpPr>
        <p:spPr>
          <a:xfrm>
            <a:off x="1614175" y="3695692"/>
            <a:ext cx="987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overloaded method can change the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return type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249E02-19A8-B42F-C980-E66763233A15}"/>
              </a:ext>
            </a:extLst>
          </p:cNvPr>
          <p:cNvSpPr txBox="1"/>
          <p:nvPr/>
        </p:nvSpPr>
        <p:spPr>
          <a:xfrm>
            <a:off x="1614176" y="4422500"/>
            <a:ext cx="987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overloaded method can change the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access modifier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(the signature of the function should be different).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398-DD0F-3712-3A81-343D4B32FA42}"/>
              </a:ext>
            </a:extLst>
          </p:cNvPr>
          <p:cNvSpPr txBox="1"/>
          <p:nvPr/>
        </p:nvSpPr>
        <p:spPr>
          <a:xfrm>
            <a:off x="1634448" y="1510640"/>
            <a:ext cx="987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first and foremost rule of Method Overloading is that Methods need to have the same name in a single class.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820698E-5072-5312-5754-9E8ABE9D3288}"/>
              </a:ext>
            </a:extLst>
          </p:cNvPr>
          <p:cNvSpPr/>
          <p:nvPr/>
        </p:nvSpPr>
        <p:spPr>
          <a:xfrm>
            <a:off x="1143390" y="1563533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B92E38-F093-2B99-758E-958D1053F1CA}"/>
              </a:ext>
            </a:extLst>
          </p:cNvPr>
          <p:cNvSpPr/>
          <p:nvPr/>
        </p:nvSpPr>
        <p:spPr>
          <a:xfrm>
            <a:off x="1143390" y="2691673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313099-3F71-D0BC-BF22-B019396394C7}"/>
              </a:ext>
            </a:extLst>
          </p:cNvPr>
          <p:cNvSpPr/>
          <p:nvPr/>
        </p:nvSpPr>
        <p:spPr>
          <a:xfrm>
            <a:off x="1143389" y="3771301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732773-CC34-2FDD-B530-ADBCE57B4F07}"/>
              </a:ext>
            </a:extLst>
          </p:cNvPr>
          <p:cNvSpPr/>
          <p:nvPr/>
        </p:nvSpPr>
        <p:spPr>
          <a:xfrm>
            <a:off x="1143389" y="4530171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F196DC-C6DC-ABE3-94D7-1752BB9260FA}"/>
              </a:ext>
            </a:extLst>
          </p:cNvPr>
          <p:cNvSpPr txBox="1"/>
          <p:nvPr/>
        </p:nvSpPr>
        <p:spPr>
          <a:xfrm>
            <a:off x="938868" y="674996"/>
            <a:ext cx="7541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Ways of Overloading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00839-5202-C086-CE91-801C2B7C1736}"/>
              </a:ext>
            </a:extLst>
          </p:cNvPr>
          <p:cNvSpPr txBox="1"/>
          <p:nvPr/>
        </p:nvSpPr>
        <p:spPr>
          <a:xfrm>
            <a:off x="1099747" y="1821404"/>
            <a:ext cx="546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Method overloading can be done by changing: 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6E6E6-3043-8CB7-9C6C-A9B3CAD28F3E}"/>
              </a:ext>
            </a:extLst>
          </p:cNvPr>
          <p:cNvSpPr txBox="1"/>
          <p:nvPr/>
        </p:nvSpPr>
        <p:spPr>
          <a:xfrm>
            <a:off x="1662418" y="3383877"/>
            <a:ext cx="5342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2.The data types of the parameters of methods.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39086-33FA-7929-0A4E-B098B61FC2CE}"/>
              </a:ext>
            </a:extLst>
          </p:cNvPr>
          <p:cNvSpPr txBox="1"/>
          <p:nvPr/>
        </p:nvSpPr>
        <p:spPr>
          <a:xfrm>
            <a:off x="1662418" y="2754646"/>
            <a:ext cx="5174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number of parameters in two methods.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A1D3BF-5902-F164-EE0D-CAE6DB0B7E3A}"/>
              </a:ext>
            </a:extLst>
          </p:cNvPr>
          <p:cNvSpPr txBox="1"/>
          <p:nvPr/>
        </p:nvSpPr>
        <p:spPr>
          <a:xfrm>
            <a:off x="1662419" y="4021095"/>
            <a:ext cx="485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3.The Order of the parameters of methods</a:t>
            </a:r>
          </a:p>
        </p:txBody>
      </p:sp>
    </p:spTree>
    <p:extLst>
      <p:ext uri="{BB962C8B-B14F-4D97-AF65-F5344CB8AC3E}">
        <p14:creationId xmlns:p14="http://schemas.microsoft.com/office/powerpoint/2010/main" val="2242569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FFAEEC-9869-3EF5-EBDC-C9EA1249C43F}"/>
              </a:ext>
            </a:extLst>
          </p:cNvPr>
          <p:cNvSpPr txBox="1"/>
          <p:nvPr/>
        </p:nvSpPr>
        <p:spPr>
          <a:xfrm>
            <a:off x="921390" y="690954"/>
            <a:ext cx="5174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number of parameters in two methods.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B19A56-7A87-1FF2-A6F0-CFAF6EF3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180" y="1275126"/>
            <a:ext cx="6434707" cy="5096311"/>
          </a:xfrm>
          <a:prstGeom prst="rect">
            <a:avLst/>
          </a:prstGeom>
          <a:effectLst>
            <a:glow rad="139700">
              <a:schemeClr val="tx1">
                <a:alpha val="71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6637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4CDFF3-38A5-4469-65E0-875C38658C7D}"/>
              </a:ext>
            </a:extLst>
          </p:cNvPr>
          <p:cNvSpPr txBox="1"/>
          <p:nvPr/>
        </p:nvSpPr>
        <p:spPr>
          <a:xfrm>
            <a:off x="838200" y="669860"/>
            <a:ext cx="5342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2.The data types of the parameters of methods.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0A6C64-4783-47D1-B9F4-00F3D64A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95" y="1390709"/>
            <a:ext cx="6536987" cy="5000017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47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986DC5-2447-5735-15AE-048F56C61134}"/>
              </a:ext>
            </a:extLst>
          </p:cNvPr>
          <p:cNvSpPr txBox="1"/>
          <p:nvPr/>
        </p:nvSpPr>
        <p:spPr>
          <a:xfrm>
            <a:off x="1078759" y="812663"/>
            <a:ext cx="485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3.The Order of the parameters of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111A8B-F870-AD43-C381-5D7CBDF1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032" y="1417739"/>
            <a:ext cx="6819019" cy="4878197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830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03CC45-DF22-E12B-1214-426666359656}"/>
              </a:ext>
            </a:extLst>
          </p:cNvPr>
          <p:cNvSpPr txBox="1"/>
          <p:nvPr/>
        </p:nvSpPr>
        <p:spPr>
          <a:xfrm>
            <a:off x="3877811" y="2875002"/>
            <a:ext cx="44363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Fantastic Reason Personal Use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9848"/>
            <a:ext cx="9144000" cy="1329152"/>
          </a:xfrm>
        </p:spPr>
        <p:txBody>
          <a:bodyPr/>
          <a:lstStyle/>
          <a:p>
            <a:r>
              <a:rPr lang="en-US" sz="6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26397F4-AE78-FCBB-0BE8-C86B50B4EDA5}"/>
              </a:ext>
            </a:extLst>
          </p:cNvPr>
          <p:cNvSpPr txBox="1">
            <a:spLocks/>
          </p:cNvSpPr>
          <p:nvPr/>
        </p:nvSpPr>
        <p:spPr>
          <a:xfrm>
            <a:off x="827191" y="439007"/>
            <a:ext cx="6263286" cy="7633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Multiple Inheritance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E2EBA-6B47-24AE-C1B8-F23EE6E20E17}"/>
              </a:ext>
            </a:extLst>
          </p:cNvPr>
          <p:cNvSpPr txBox="1"/>
          <p:nvPr/>
        </p:nvSpPr>
        <p:spPr>
          <a:xfrm>
            <a:off x="1098957" y="1547374"/>
            <a:ext cx="988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Dubai Medium" panose="020B0604020202020204" pitchFamily="34" charset="-78"/>
              </a:rPr>
              <a:t>Multiple Inheritance is a feature of an object-oriented concept, where a class can inherit properties of more than one parent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02176-D0BF-DFBF-7842-712AEDDCE7A5}"/>
              </a:ext>
            </a:extLst>
          </p:cNvPr>
          <p:cNvSpPr txBox="1"/>
          <p:nvPr/>
        </p:nvSpPr>
        <p:spPr>
          <a:xfrm>
            <a:off x="1098957" y="3907950"/>
            <a:ext cx="988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Java does not support Multiple Inheritance, but we can use Interfaces to achieve the same purpose.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FA131-ECFC-81C5-68CA-74F5DC5697C9}"/>
              </a:ext>
            </a:extLst>
          </p:cNvPr>
          <p:cNvSpPr txBox="1"/>
          <p:nvPr/>
        </p:nvSpPr>
        <p:spPr>
          <a:xfrm>
            <a:off x="1098957" y="2693001"/>
            <a:ext cx="1010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Implementation of Multiple Inheritance in Java is not supported by default to avoid several ambiguity issues. One kind of ambiguity is the Diamond Problem.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69061-0686-C53E-3B9B-0A378E423E59}"/>
              </a:ext>
            </a:extLst>
          </p:cNvPr>
          <p:cNvSpPr txBox="1"/>
          <p:nvPr/>
        </p:nvSpPr>
        <p:spPr>
          <a:xfrm>
            <a:off x="1098957" y="5045187"/>
            <a:ext cx="101003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When a class implements multiple interfaces, it inherits the methods and properties defined in each interface. This allows the class to have multiple types of behavior, making it more versatile and adaptable.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6002A1-CA49-D6D4-6DD2-2A470CE2D2C9}"/>
              </a:ext>
            </a:extLst>
          </p:cNvPr>
          <p:cNvSpPr/>
          <p:nvPr/>
        </p:nvSpPr>
        <p:spPr>
          <a:xfrm>
            <a:off x="884034" y="1634019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7EDF27-626D-A651-BBCB-2FA18E0527D8}"/>
              </a:ext>
            </a:extLst>
          </p:cNvPr>
          <p:cNvSpPr/>
          <p:nvPr/>
        </p:nvSpPr>
        <p:spPr>
          <a:xfrm>
            <a:off x="844728" y="4013001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070EC5-F24C-F844-9C50-2DB926B99A14}"/>
              </a:ext>
            </a:extLst>
          </p:cNvPr>
          <p:cNvSpPr/>
          <p:nvPr/>
        </p:nvSpPr>
        <p:spPr>
          <a:xfrm>
            <a:off x="827191" y="5171813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BF0736-3289-F463-5CCF-BD15FF63328B}"/>
              </a:ext>
            </a:extLst>
          </p:cNvPr>
          <p:cNvSpPr/>
          <p:nvPr/>
        </p:nvSpPr>
        <p:spPr>
          <a:xfrm>
            <a:off x="884033" y="2792831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6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8089-E562-0F78-799E-3A2A9DBC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773" y="5449447"/>
            <a:ext cx="5644902" cy="513826"/>
          </a:xfrm>
        </p:spPr>
        <p:txBody>
          <a:bodyPr>
            <a:normAutofit/>
          </a:bodyPr>
          <a:lstStyle/>
          <a:p>
            <a:r>
              <a:rPr lang="en-US" sz="2400" dirty="0"/>
              <a:t>Multiple Inheritance Representation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EA874B1-4F12-CBD3-AF09-C2E3932DB21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1350" t="398" r="11329" b="22360"/>
          <a:stretch/>
        </p:blipFill>
        <p:spPr>
          <a:xfrm>
            <a:off x="2427656" y="1022660"/>
            <a:ext cx="7336688" cy="4274809"/>
          </a:xfr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8565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4677E8-CD00-0213-C897-7D67933F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199" y="627634"/>
            <a:ext cx="6215602" cy="5977947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86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515" y="2491529"/>
            <a:ext cx="9308983" cy="929081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Hierarchical</a:t>
            </a:r>
            <a:r>
              <a:rPr lang="en-US" sz="5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en-US" sz="50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554329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4BFDB9-11B7-E1A7-E277-D8EDBB3DC2D2}"/>
              </a:ext>
            </a:extLst>
          </p:cNvPr>
          <p:cNvSpPr txBox="1"/>
          <p:nvPr/>
        </p:nvSpPr>
        <p:spPr>
          <a:xfrm>
            <a:off x="1374045" y="2948386"/>
            <a:ext cx="10068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 Hierarchical inheritance to occur, there must be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at least two sub-classes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that extend (or inherits) the same superclass.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B648C-7E47-179C-3360-9BD38394C4A3}"/>
              </a:ext>
            </a:extLst>
          </p:cNvPr>
          <p:cNvSpPr txBox="1"/>
          <p:nvPr/>
        </p:nvSpPr>
        <p:spPr>
          <a:xfrm>
            <a:off x="1374045" y="1870724"/>
            <a:ext cx="9828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Hierarchical Inheritance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is one of the types of inheritance where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multiple child classes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inherit the methods and properties of the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same parent class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8B357-38A8-A36F-B751-22562CFAA463}"/>
              </a:ext>
            </a:extLst>
          </p:cNvPr>
          <p:cNvSpPr txBox="1"/>
          <p:nvPr/>
        </p:nvSpPr>
        <p:spPr>
          <a:xfrm>
            <a:off x="711741" y="582994"/>
            <a:ext cx="7525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Hierarchical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7D2A84-7FAA-0916-35F8-21559D501592}"/>
              </a:ext>
            </a:extLst>
          </p:cNvPr>
          <p:cNvSpPr txBox="1"/>
          <p:nvPr/>
        </p:nvSpPr>
        <p:spPr>
          <a:xfrm>
            <a:off x="1314273" y="4049682"/>
            <a:ext cx="9902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The idea is simple: To use the methods and properties of the parent class instead of creating them again in the sub-class.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8C5AA-B308-A7CD-BE3B-5B94E3EA137E}"/>
              </a:ext>
            </a:extLst>
          </p:cNvPr>
          <p:cNvSpPr txBox="1"/>
          <p:nvPr/>
        </p:nvSpPr>
        <p:spPr>
          <a:xfrm>
            <a:off x="1314274" y="5184504"/>
            <a:ext cx="1006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This reduces code redundancy. Hence, Hierarchical inheritance ultimately makes the code reusable, less redundant, modular, and more readable.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BEABAB-6AFB-6F96-9A8F-C974130D8BFE}"/>
              </a:ext>
            </a:extLst>
          </p:cNvPr>
          <p:cNvSpPr/>
          <p:nvPr/>
        </p:nvSpPr>
        <p:spPr>
          <a:xfrm>
            <a:off x="989759" y="1953260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04D05D-289F-A099-8F28-82BBD68F23D7}"/>
              </a:ext>
            </a:extLst>
          </p:cNvPr>
          <p:cNvSpPr/>
          <p:nvPr/>
        </p:nvSpPr>
        <p:spPr>
          <a:xfrm>
            <a:off x="989759" y="3048594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9AC65D-DEC2-CDA6-6D5B-E4387DFB8E6F}"/>
              </a:ext>
            </a:extLst>
          </p:cNvPr>
          <p:cNvSpPr/>
          <p:nvPr/>
        </p:nvSpPr>
        <p:spPr>
          <a:xfrm>
            <a:off x="975323" y="4154734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7EF57A-E530-8B96-487B-A428674084D1}"/>
              </a:ext>
            </a:extLst>
          </p:cNvPr>
          <p:cNvSpPr/>
          <p:nvPr/>
        </p:nvSpPr>
        <p:spPr>
          <a:xfrm>
            <a:off x="989759" y="5289555"/>
            <a:ext cx="231601" cy="218114"/>
          </a:xfrm>
          <a:prstGeom prst="ellipse">
            <a:avLst/>
          </a:prstGeom>
          <a:gradFill flip="none"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23000">
                <a:schemeClr val="accent5">
                  <a:satMod val="110000"/>
                  <a:lumMod val="100000"/>
                  <a:shade val="100000"/>
                </a:schemeClr>
              </a:gs>
              <a:gs pos="87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8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281" y="4957469"/>
            <a:ext cx="5421438" cy="65884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Hierarchical Inheritance Representation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B3E3E-5627-DB4A-823C-828306371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3" t="1905" r="6884" b="29961"/>
          <a:stretch/>
        </p:blipFill>
        <p:spPr>
          <a:xfrm>
            <a:off x="1933243" y="1014471"/>
            <a:ext cx="8325514" cy="3313098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78926E-0C8A-413C-91DE-515A66B33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951" y="751965"/>
            <a:ext cx="6102441" cy="5689629"/>
          </a:xfrm>
          <a:prstGeom prst="rect">
            <a:avLst/>
          </a:prstGeom>
          <a:effectLst>
            <a:glow rad="101600">
              <a:schemeClr val="tx1"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0261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Galaxy presentation</Template>
  <TotalTime>456</TotalTime>
  <Words>505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Ants Valley - Personal Use</vt:lpstr>
      <vt:lpstr>Arial</vt:lpstr>
      <vt:lpstr>Calibri</vt:lpstr>
      <vt:lpstr>Cambria Math</vt:lpstr>
      <vt:lpstr>Cascadia Code</vt:lpstr>
      <vt:lpstr>Cascadia Code SemiBold</vt:lpstr>
      <vt:lpstr>Fantastic Reason Personal Use</vt:lpstr>
      <vt:lpstr>Rockwell</vt:lpstr>
      <vt:lpstr>Univers</vt:lpstr>
      <vt:lpstr>GradientUnivers</vt:lpstr>
      <vt:lpstr>Inheritance and Overloading in Java  </vt:lpstr>
      <vt:lpstr>Multiple Inheritance</vt:lpstr>
      <vt:lpstr>PowerPoint Presentation</vt:lpstr>
      <vt:lpstr>Multiple Inheritance Representation</vt:lpstr>
      <vt:lpstr>PowerPoint Presentation</vt:lpstr>
      <vt:lpstr>Hierarchical Inheritance</vt:lpstr>
      <vt:lpstr>PowerPoint Presentation</vt:lpstr>
      <vt:lpstr>Hierarchical Inheritance Representation</vt:lpstr>
      <vt:lpstr>PowerPoint Presentation</vt:lpstr>
      <vt:lpstr>Method  Over loading </vt:lpstr>
      <vt:lpstr>Method Overloading</vt:lpstr>
      <vt:lpstr>Rules for Method Overloading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 and Overloading in Java:  A Powerful Combination</dc:title>
  <dc:creator>Mitra pranoy Pandi</dc:creator>
  <cp:lastModifiedBy>Mitra pranoy Pandi</cp:lastModifiedBy>
  <cp:revision>3</cp:revision>
  <dcterms:created xsi:type="dcterms:W3CDTF">2023-03-29T19:09:09Z</dcterms:created>
  <dcterms:modified xsi:type="dcterms:W3CDTF">2023-04-03T14:09:39Z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